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336"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 id="328" r:id="rId27"/>
    <p:sldId id="329" r:id="rId28"/>
    <p:sldId id="330" r:id="rId29"/>
    <p:sldId id="331" r:id="rId30"/>
    <p:sldId id="332" r:id="rId31"/>
    <p:sldId id="333" r:id="rId32"/>
    <p:sldId id="288" r:id="rId33"/>
    <p:sldId id="334" r:id="rId34"/>
    <p:sldId id="335" r:id="rId3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593" autoAdjust="0"/>
  </p:normalViewPr>
  <p:slideViewPr>
    <p:cSldViewPr snapToGrid="0">
      <p:cViewPr varScale="1">
        <p:scale>
          <a:sx n="80" d="100"/>
          <a:sy n="80" d="100"/>
        </p:scale>
        <p:origin x="12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1367B-5BCF-49B5-AD16-907FCE818ACD}" type="datetimeFigureOut">
              <a:rPr lang="en-PK" smtClean="0"/>
              <a:t>30/01/2024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C49C0-AE7B-4B6F-A339-BAAB02882F7E}" type="slidenum">
              <a:rPr lang="en-PK" smtClean="0"/>
              <a:t>‹#›</a:t>
            </a:fld>
            <a:endParaRPr lang="en-PK"/>
          </a:p>
        </p:txBody>
      </p:sp>
    </p:spTree>
    <p:extLst>
      <p:ext uri="{BB962C8B-B14F-4D97-AF65-F5344CB8AC3E}">
        <p14:creationId xmlns:p14="http://schemas.microsoft.com/office/powerpoint/2010/main" val="3264401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a:t>
            </a:r>
            <a:endParaRPr lang="en-GB" dirty="0"/>
          </a:p>
        </p:txBody>
      </p:sp>
      <p:sp>
        <p:nvSpPr>
          <p:cNvPr id="4" name="Slide Number Placeholder 3"/>
          <p:cNvSpPr>
            <a:spLocks noGrp="1"/>
          </p:cNvSpPr>
          <p:nvPr>
            <p:ph type="sldNum" sz="quarter" idx="10"/>
          </p:nvPr>
        </p:nvSpPr>
        <p:spPr/>
        <p:txBody>
          <a:bodyPr/>
          <a:lstStyle/>
          <a:p>
            <a:fld id="{672F41E4-F63E-42C0-AB33-45F00066D9E4}" type="slidenum">
              <a:rPr lang="en-GB" smtClean="0"/>
              <a:t>17</a:t>
            </a:fld>
            <a:endParaRPr lang="en-GB"/>
          </a:p>
        </p:txBody>
      </p:sp>
    </p:spTree>
    <p:extLst>
      <p:ext uri="{BB962C8B-B14F-4D97-AF65-F5344CB8AC3E}">
        <p14:creationId xmlns:p14="http://schemas.microsoft.com/office/powerpoint/2010/main" val="29481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a:t>
            </a:r>
            <a:r>
              <a:rPr lang="en-US"/>
              <a:t>Parallel Library</a:t>
            </a:r>
            <a:endParaRPr lang="en-GB" dirty="0"/>
          </a:p>
        </p:txBody>
      </p:sp>
      <p:sp>
        <p:nvSpPr>
          <p:cNvPr id="4" name="Slide Number Placeholder 3"/>
          <p:cNvSpPr>
            <a:spLocks noGrp="1"/>
          </p:cNvSpPr>
          <p:nvPr>
            <p:ph type="sldNum" sz="quarter" idx="10"/>
          </p:nvPr>
        </p:nvSpPr>
        <p:spPr/>
        <p:txBody>
          <a:bodyPr/>
          <a:lstStyle/>
          <a:p>
            <a:fld id="{672F41E4-F63E-42C0-AB33-45F00066D9E4}" type="slidenum">
              <a:rPr lang="en-GB" smtClean="0"/>
              <a:t>20</a:t>
            </a:fld>
            <a:endParaRPr lang="en-GB"/>
          </a:p>
        </p:txBody>
      </p:sp>
    </p:spTree>
    <p:extLst>
      <p:ext uri="{BB962C8B-B14F-4D97-AF65-F5344CB8AC3E}">
        <p14:creationId xmlns:p14="http://schemas.microsoft.com/office/powerpoint/2010/main" val="46326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Notice that the form action posts to the vulnerable site, not to the malicious site. This is the "cross-site" part of CSRF.</a:t>
            </a:r>
            <a:endParaRPr lang="en-GB" dirty="0"/>
          </a:p>
        </p:txBody>
      </p:sp>
      <p:sp>
        <p:nvSpPr>
          <p:cNvPr id="4" name="Slide Number Placeholder 3"/>
          <p:cNvSpPr>
            <a:spLocks noGrp="1"/>
          </p:cNvSpPr>
          <p:nvPr>
            <p:ph type="sldNum" sz="quarter" idx="10"/>
          </p:nvPr>
        </p:nvSpPr>
        <p:spPr/>
        <p:txBody>
          <a:bodyPr/>
          <a:lstStyle/>
          <a:p>
            <a:fld id="{672F41E4-F63E-42C0-AB33-45F00066D9E4}" type="slidenum">
              <a:rPr lang="en-GB" smtClean="0"/>
              <a:t>28</a:t>
            </a:fld>
            <a:endParaRPr lang="en-GB"/>
          </a:p>
        </p:txBody>
      </p:sp>
    </p:spTree>
    <p:extLst>
      <p:ext uri="{BB962C8B-B14F-4D97-AF65-F5344CB8AC3E}">
        <p14:creationId xmlns:p14="http://schemas.microsoft.com/office/powerpoint/2010/main" val="24823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72F41E4-F63E-42C0-AB33-45F00066D9E4}" type="slidenum">
              <a:rPr lang="en-GB" smtClean="0"/>
              <a:t>29</a:t>
            </a:fld>
            <a:endParaRPr lang="en-GB"/>
          </a:p>
        </p:txBody>
      </p:sp>
    </p:spTree>
    <p:extLst>
      <p:ext uri="{BB962C8B-B14F-4D97-AF65-F5344CB8AC3E}">
        <p14:creationId xmlns:p14="http://schemas.microsoft.com/office/powerpoint/2010/main" val="2158520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Delegate is a function pointer,</a:t>
            </a:r>
          </a:p>
          <a:p>
            <a:r>
              <a:rPr lang="en-US" sz="1200" b="0" i="0" kern="1200" dirty="0">
                <a:solidFill>
                  <a:schemeClr val="tx1"/>
                </a:solidFill>
                <a:effectLst/>
                <a:latin typeface="+mn-lt"/>
                <a:ea typeface="+mn-ea"/>
                <a:cs typeface="+mn-cs"/>
              </a:rPr>
              <a:t>The expression </a:t>
            </a:r>
            <a:r>
              <a:rPr lang="en-US" dirty="0" err="1"/>
              <a:t>num</a:t>
            </a:r>
            <a:r>
              <a:rPr lang="en-US" dirty="0"/>
              <a:t> =&gt; </a:t>
            </a:r>
            <a:r>
              <a:rPr lang="en-US" dirty="0" err="1"/>
              <a:t>num</a:t>
            </a:r>
            <a:r>
              <a:rPr lang="en-US" dirty="0"/>
              <a:t> * 5</a:t>
            </a:r>
            <a:r>
              <a:rPr lang="en-US" sz="1200" b="0" i="0" kern="1200" dirty="0">
                <a:solidFill>
                  <a:schemeClr val="tx1"/>
                </a:solidFill>
                <a:effectLst/>
                <a:latin typeface="+mn-lt"/>
                <a:ea typeface="+mn-ea"/>
                <a:cs typeface="+mn-cs"/>
              </a:rPr>
              <a:t> is a lambda expression. The </a:t>
            </a:r>
            <a:r>
              <a:rPr lang="en-US" dirty="0"/>
              <a:t>=&gt;</a:t>
            </a:r>
            <a:r>
              <a:rPr lang="en-US" sz="1200" b="0" i="0" kern="1200" dirty="0">
                <a:solidFill>
                  <a:schemeClr val="tx1"/>
                </a:solidFill>
                <a:effectLst/>
                <a:latin typeface="+mn-lt"/>
                <a:ea typeface="+mn-ea"/>
                <a:cs typeface="+mn-cs"/>
              </a:rPr>
              <a:t> operator is called the "lambda operator". In this example, </a:t>
            </a:r>
            <a:r>
              <a:rPr lang="en-US" dirty="0" err="1"/>
              <a:t>num</a:t>
            </a:r>
            <a:r>
              <a:rPr lang="en-US" sz="1200" b="0" i="0" kern="1200" dirty="0">
                <a:solidFill>
                  <a:schemeClr val="tx1"/>
                </a:solidFill>
                <a:effectLst/>
                <a:latin typeface="+mn-lt"/>
                <a:ea typeface="+mn-ea"/>
                <a:cs typeface="+mn-cs"/>
              </a:rPr>
              <a:t> is an input parameter to the anonymous function, and the return value of this function is </a:t>
            </a:r>
            <a:r>
              <a:rPr lang="en-US" dirty="0" err="1"/>
              <a:t>num</a:t>
            </a:r>
            <a:r>
              <a:rPr lang="en-US" dirty="0"/>
              <a:t> * 5</a:t>
            </a:r>
            <a:r>
              <a:rPr lang="en-US" sz="1200" b="0" i="0" kern="1200" dirty="0">
                <a:solidFill>
                  <a:schemeClr val="tx1"/>
                </a:solidFill>
                <a:effectLst/>
                <a:latin typeface="+mn-lt"/>
                <a:ea typeface="+mn-ea"/>
                <a:cs typeface="+mn-cs"/>
              </a:rPr>
              <a:t>. So when </a:t>
            </a:r>
            <a:r>
              <a:rPr lang="en-US" dirty="0" err="1"/>
              <a:t>multiplyByFive</a:t>
            </a:r>
            <a:r>
              <a:rPr lang="en-US" sz="1200" b="0" i="0" kern="1200" dirty="0">
                <a:solidFill>
                  <a:schemeClr val="tx1"/>
                </a:solidFill>
                <a:effectLst/>
                <a:latin typeface="+mn-lt"/>
                <a:ea typeface="+mn-ea"/>
                <a:cs typeface="+mn-cs"/>
              </a:rPr>
              <a:t> is called with a parameter of </a:t>
            </a:r>
            <a:r>
              <a:rPr lang="en-US" dirty="0"/>
              <a:t>7</a:t>
            </a:r>
            <a:r>
              <a:rPr lang="en-US" sz="1200" b="0" i="0" kern="1200" dirty="0">
                <a:solidFill>
                  <a:schemeClr val="tx1"/>
                </a:solidFill>
                <a:effectLst/>
                <a:latin typeface="+mn-lt"/>
                <a:ea typeface="+mn-ea"/>
                <a:cs typeface="+mn-cs"/>
              </a:rPr>
              <a:t>, the result is </a:t>
            </a:r>
            <a:r>
              <a:rPr lang="en-US" dirty="0"/>
              <a:t>7 * 5</a:t>
            </a:r>
            <a:r>
              <a:rPr lang="en-US" sz="1200" b="0" i="0" kern="1200" dirty="0">
                <a:solidFill>
                  <a:schemeClr val="tx1"/>
                </a:solidFill>
                <a:effectLst/>
                <a:latin typeface="+mn-lt"/>
                <a:ea typeface="+mn-ea"/>
                <a:cs typeface="+mn-cs"/>
              </a:rPr>
              <a:t>, or </a:t>
            </a:r>
            <a:r>
              <a:rPr lang="en-US" dirty="0"/>
              <a:t>35</a:t>
            </a:r>
            <a:r>
              <a:rPr lang="en-US" sz="1200" b="0" i="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10"/>
          </p:nvPr>
        </p:nvSpPr>
        <p:spPr/>
        <p:txBody>
          <a:bodyPr/>
          <a:lstStyle/>
          <a:p>
            <a:fld id="{672F41E4-F63E-42C0-AB33-45F00066D9E4}" type="slidenum">
              <a:rPr lang="en-GB" smtClean="0"/>
              <a:t>31</a:t>
            </a:fld>
            <a:endParaRPr lang="en-GB"/>
          </a:p>
        </p:txBody>
      </p:sp>
    </p:spTree>
    <p:extLst>
      <p:ext uri="{BB962C8B-B14F-4D97-AF65-F5344CB8AC3E}">
        <p14:creationId xmlns:p14="http://schemas.microsoft.com/office/powerpoint/2010/main" val="316527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1/30/2024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1880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1/30/2024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7675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1/30/2024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226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1/30/2024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890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1/30/2024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8737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1/30/2024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2501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1/30/2024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652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1/30/2024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7092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1/30/2024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364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1/30/2024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31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1/30/2024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8327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1/30/2024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2814421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5AF86D13-A907-D718-AB30-B8C572A001AC}"/>
              </a:ext>
            </a:extLst>
          </p:cNvPr>
          <p:cNvSpPr>
            <a:spLocks noGrp="1"/>
          </p:cNvSpPr>
          <p:nvPr>
            <p:ph type="ctrTitle"/>
          </p:nvPr>
        </p:nvSpPr>
        <p:spPr>
          <a:xfrm>
            <a:off x="5748752" y="552782"/>
            <a:ext cx="5919373" cy="1611920"/>
          </a:xfrm>
        </p:spPr>
        <p:txBody>
          <a:bodyPr vert="horz" lIns="91440" tIns="45720" rIns="91440" bIns="45720" rtlCol="0" anchor="b">
            <a:normAutofit/>
          </a:bodyPr>
          <a:lstStyle/>
          <a:p>
            <a:r>
              <a:rPr lang="en-US" sz="4400" kern="1200">
                <a:solidFill>
                  <a:schemeClr val="tx1"/>
                </a:solidFill>
                <a:latin typeface="+mj-lt"/>
                <a:ea typeface="+mj-ea"/>
                <a:cs typeface="+mj-cs"/>
              </a:rPr>
              <a:t>Web Application Development</a:t>
            </a:r>
          </a:p>
        </p:txBody>
      </p:sp>
      <p:pic>
        <p:nvPicPr>
          <p:cNvPr id="4" name="Picture 3" descr="Person writing on a notepad">
            <a:extLst>
              <a:ext uri="{FF2B5EF4-FFF2-40B4-BE49-F238E27FC236}">
                <a16:creationId xmlns:a16="http://schemas.microsoft.com/office/drawing/2014/main" id="{4A6D33D5-2BE6-A9C1-F128-2D67188AED16}"/>
              </a:ext>
            </a:extLst>
          </p:cNvPr>
          <p:cNvPicPr>
            <a:picLocks noChangeAspect="1"/>
          </p:cNvPicPr>
          <p:nvPr/>
        </p:nvPicPr>
        <p:blipFill rotWithShape="1">
          <a:blip r:embed="rId2"/>
          <a:srcRect l="22368" r="11640"/>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Subtitle 2">
            <a:extLst>
              <a:ext uri="{FF2B5EF4-FFF2-40B4-BE49-F238E27FC236}">
                <a16:creationId xmlns:a16="http://schemas.microsoft.com/office/drawing/2014/main" id="{29E54F1B-94D8-51CA-5739-BA4FF496C7D7}"/>
              </a:ext>
            </a:extLst>
          </p:cNvPr>
          <p:cNvSpPr>
            <a:spLocks noGrp="1"/>
          </p:cNvSpPr>
          <p:nvPr>
            <p:ph type="subTitle" idx="1"/>
          </p:nvPr>
        </p:nvSpPr>
        <p:spPr>
          <a:xfrm>
            <a:off x="5745083" y="2391995"/>
            <a:ext cx="5904056" cy="3174788"/>
          </a:xfrm>
        </p:spPr>
        <p:txBody>
          <a:bodyPr vert="horz" lIns="91440" tIns="45720" rIns="91440" bIns="45720" rtlCol="0" anchor="t">
            <a:normAutofit/>
          </a:bodyPr>
          <a:lstStyle/>
          <a:p>
            <a:r>
              <a:rPr lang="en-US" dirty="0"/>
              <a:t>Part: 01</a:t>
            </a:r>
          </a:p>
          <a:p>
            <a:r>
              <a:rPr lang="en-US" dirty="0"/>
              <a:t>An Introduction to MVC Core and Project Structure</a:t>
            </a:r>
          </a:p>
          <a:p>
            <a:r>
              <a:rPr lang="en-US" dirty="0"/>
              <a:t>Part: 02</a:t>
            </a:r>
          </a:p>
          <a:p>
            <a:r>
              <a:rPr lang="en-US" dirty="0"/>
              <a:t>MVC Core Framework Terminologies</a:t>
            </a:r>
          </a:p>
          <a:p>
            <a:endParaRPr lang="en-US" dirty="0"/>
          </a:p>
          <a:p>
            <a:r>
              <a:rPr lang="en-US" dirty="0"/>
              <a:t>By Ebad Majeed</a:t>
            </a:r>
          </a:p>
        </p:txBody>
      </p:sp>
    </p:spTree>
    <p:extLst>
      <p:ext uri="{BB962C8B-B14F-4D97-AF65-F5344CB8AC3E}">
        <p14:creationId xmlns:p14="http://schemas.microsoft.com/office/powerpoint/2010/main" val="194895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Controllers</a:t>
            </a:r>
            <a:endParaRPr lang="en-GB" dirty="0"/>
          </a:p>
        </p:txBody>
      </p:sp>
      <p:sp>
        <p:nvSpPr>
          <p:cNvPr id="3" name="Content Placeholder 2"/>
          <p:cNvSpPr>
            <a:spLocks noGrp="1"/>
          </p:cNvSpPr>
          <p:nvPr>
            <p:ph idx="1"/>
          </p:nvPr>
        </p:nvSpPr>
        <p:spPr/>
        <p:txBody>
          <a:bodyPr/>
          <a:lstStyle/>
          <a:p>
            <a:r>
              <a:rPr lang="en-US" dirty="0"/>
              <a:t>Controllers act as an </a:t>
            </a:r>
            <a:r>
              <a:rPr lang="en-US" dirty="0">
                <a:solidFill>
                  <a:srgbClr val="FF0000"/>
                </a:solidFill>
              </a:rPr>
              <a:t>interface between Model and View components</a:t>
            </a:r>
            <a:r>
              <a:rPr lang="en-US" dirty="0"/>
              <a:t> to process all the business logic and incoming requests, manipulate data using the Model component and interact with the Views to render the final output. For example, the Customer controller will handle all the interactions and inputs from the Customer View and update the database using the Customer Model. The same controller will be used to view the Customer data.</a:t>
            </a:r>
            <a:endParaRPr lang="en-GB" dirty="0"/>
          </a:p>
        </p:txBody>
      </p:sp>
    </p:spTree>
    <p:extLst>
      <p:ext uri="{BB962C8B-B14F-4D97-AF65-F5344CB8AC3E}">
        <p14:creationId xmlns:p14="http://schemas.microsoft.com/office/powerpoint/2010/main" val="24445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Program.cs</a:t>
            </a:r>
            <a:endParaRPr lang="en-GB" dirty="0"/>
          </a:p>
        </p:txBody>
      </p:sp>
      <p:sp>
        <p:nvSpPr>
          <p:cNvPr id="3" name="Content Placeholder 2"/>
          <p:cNvSpPr>
            <a:spLocks noGrp="1"/>
          </p:cNvSpPr>
          <p:nvPr>
            <p:ph idx="1"/>
          </p:nvPr>
        </p:nvSpPr>
        <p:spPr/>
        <p:txBody>
          <a:bodyPr/>
          <a:lstStyle/>
          <a:p>
            <a:r>
              <a:rPr lang="en-US" dirty="0"/>
              <a:t>ASP.NET MVC Core web application is actually a console project which starts executing from the entry point:</a:t>
            </a:r>
          </a:p>
          <a:p>
            <a:pPr lvl="1"/>
            <a:r>
              <a:rPr lang="en-US" dirty="0" err="1"/>
              <a:t>app.run</a:t>
            </a:r>
            <a:r>
              <a:rPr lang="en-US" dirty="0"/>
              <a:t>();</a:t>
            </a:r>
          </a:p>
          <a:p>
            <a:pPr lvl="1"/>
            <a:endParaRPr lang="en-US" dirty="0"/>
          </a:p>
        </p:txBody>
      </p:sp>
    </p:spTree>
    <p:extLst>
      <p:ext uri="{BB962C8B-B14F-4D97-AF65-F5344CB8AC3E}">
        <p14:creationId xmlns:p14="http://schemas.microsoft.com/office/powerpoint/2010/main" val="94469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Startup.cs</a:t>
            </a:r>
            <a:r>
              <a:rPr lang="en-US" dirty="0"/>
              <a:t> (2019 version)</a:t>
            </a:r>
            <a:endParaRPr lang="en-GB" dirty="0"/>
          </a:p>
        </p:txBody>
      </p:sp>
      <p:sp>
        <p:nvSpPr>
          <p:cNvPr id="3" name="Content Placeholder 2"/>
          <p:cNvSpPr>
            <a:spLocks noGrp="1"/>
          </p:cNvSpPr>
          <p:nvPr>
            <p:ph idx="1"/>
          </p:nvPr>
        </p:nvSpPr>
        <p:spPr/>
        <p:txBody>
          <a:bodyPr/>
          <a:lstStyle/>
          <a:p>
            <a:r>
              <a:rPr lang="en-US" dirty="0"/>
              <a:t>ASP.NET Core application must include Startup class. It is like </a:t>
            </a:r>
            <a:r>
              <a:rPr lang="en-US" dirty="0" err="1"/>
              <a:t>Global.asax</a:t>
            </a:r>
            <a:r>
              <a:rPr lang="en-US" dirty="0"/>
              <a:t> in the traditional .NET application. As the name suggests, it is executed first when the application starts.</a:t>
            </a:r>
            <a:endParaRPr lang="en-GB" dirty="0"/>
          </a:p>
        </p:txBody>
      </p:sp>
    </p:spTree>
    <p:extLst>
      <p:ext uri="{BB962C8B-B14F-4D97-AF65-F5344CB8AC3E}">
        <p14:creationId xmlns:p14="http://schemas.microsoft.com/office/powerpoint/2010/main" val="14869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concepts in Dot NET Development</a:t>
            </a:r>
            <a:endParaRPr lang="en-GB" dirty="0"/>
          </a:p>
        </p:txBody>
      </p:sp>
      <p:sp>
        <p:nvSpPr>
          <p:cNvPr id="3" name="Content Placeholder 2"/>
          <p:cNvSpPr>
            <a:spLocks noGrp="1"/>
          </p:cNvSpPr>
          <p:nvPr>
            <p:ph idx="1"/>
          </p:nvPr>
        </p:nvSpPr>
        <p:spPr/>
        <p:txBody>
          <a:bodyPr>
            <a:normAutofit fontScale="92500" lnSpcReduction="20000"/>
          </a:bodyPr>
          <a:lstStyle/>
          <a:p>
            <a:r>
              <a:rPr lang="en-US" dirty="0"/>
              <a:t>Dependency Injections</a:t>
            </a:r>
          </a:p>
          <a:p>
            <a:r>
              <a:rPr lang="en-US" dirty="0"/>
              <a:t>Migrations</a:t>
            </a:r>
          </a:p>
          <a:p>
            <a:r>
              <a:rPr lang="en-US" dirty="0"/>
              <a:t>Scaffolding</a:t>
            </a:r>
          </a:p>
          <a:p>
            <a:r>
              <a:rPr lang="en-US" dirty="0"/>
              <a:t>Entity Framework</a:t>
            </a:r>
          </a:p>
          <a:p>
            <a:r>
              <a:rPr lang="en-US" dirty="0"/>
              <a:t>TAP</a:t>
            </a:r>
          </a:p>
          <a:p>
            <a:pPr lvl="1"/>
            <a:r>
              <a:rPr lang="en-US" dirty="0"/>
              <a:t>Task</a:t>
            </a:r>
          </a:p>
          <a:p>
            <a:pPr lvl="1"/>
            <a:r>
              <a:rPr lang="en-US" dirty="0"/>
              <a:t>Thread</a:t>
            </a:r>
          </a:p>
          <a:p>
            <a:pPr lvl="1"/>
            <a:r>
              <a:rPr lang="en-US" dirty="0"/>
              <a:t>Difference b/w Task and Thread</a:t>
            </a:r>
          </a:p>
          <a:p>
            <a:r>
              <a:rPr lang="en-US" dirty="0"/>
              <a:t>Anti-Forgery Token</a:t>
            </a:r>
          </a:p>
          <a:p>
            <a:r>
              <a:rPr lang="en-US" dirty="0"/>
              <a:t>Lambda Expressions</a:t>
            </a:r>
          </a:p>
          <a:p>
            <a:r>
              <a:rPr lang="en-US" dirty="0"/>
              <a:t>LINQ</a:t>
            </a:r>
            <a:endParaRPr lang="en-GB" dirty="0"/>
          </a:p>
        </p:txBody>
      </p:sp>
    </p:spTree>
    <p:extLst>
      <p:ext uri="{BB962C8B-B14F-4D97-AF65-F5344CB8AC3E}">
        <p14:creationId xmlns:p14="http://schemas.microsoft.com/office/powerpoint/2010/main" val="303783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Injections</a:t>
            </a:r>
            <a:endParaRPr lang="en-GB" dirty="0"/>
          </a:p>
        </p:txBody>
      </p:sp>
      <p:sp>
        <p:nvSpPr>
          <p:cNvPr id="3" name="Content Placeholder 2"/>
          <p:cNvSpPr>
            <a:spLocks noGrp="1"/>
          </p:cNvSpPr>
          <p:nvPr>
            <p:ph idx="1"/>
          </p:nvPr>
        </p:nvSpPr>
        <p:spPr/>
        <p:txBody>
          <a:bodyPr>
            <a:normAutofit/>
          </a:bodyPr>
          <a:lstStyle/>
          <a:p>
            <a:r>
              <a:rPr lang="en-US" b="1" dirty="0"/>
              <a:t>Dependency injection</a:t>
            </a:r>
            <a:r>
              <a:rPr lang="en-US" dirty="0"/>
              <a:t> is a technique whereby one object (or static method) supplies the dependencies of another object. A dependency is an object that can be used (a </a:t>
            </a:r>
            <a:r>
              <a:rPr lang="en-US" dirty="0">
                <a:solidFill>
                  <a:srgbClr val="FF0000"/>
                </a:solidFill>
              </a:rPr>
              <a:t>service</a:t>
            </a:r>
            <a:r>
              <a:rPr lang="en-US" dirty="0"/>
              <a:t>). An injection is the passing of a dependency to a dependent object (a </a:t>
            </a:r>
            <a:r>
              <a:rPr lang="en-US" dirty="0">
                <a:solidFill>
                  <a:srgbClr val="FF0000"/>
                </a:solidFill>
              </a:rPr>
              <a:t>client</a:t>
            </a:r>
            <a:r>
              <a:rPr lang="en-US" dirty="0"/>
              <a:t>) that would use it. </a:t>
            </a:r>
          </a:p>
          <a:p>
            <a:r>
              <a:rPr lang="en-US" dirty="0"/>
              <a:t>The service is made part of the </a:t>
            </a:r>
            <a:r>
              <a:rPr lang="en-US" dirty="0">
                <a:solidFill>
                  <a:srgbClr val="FF0000"/>
                </a:solidFill>
              </a:rPr>
              <a:t>client's state</a:t>
            </a:r>
            <a:r>
              <a:rPr lang="en-US" dirty="0"/>
              <a:t>. Passing the service to the client, rather than allowing a client to build or find the service, is the fundamental requirement of the pattern.</a:t>
            </a:r>
          </a:p>
          <a:p>
            <a:r>
              <a:rPr lang="en-US" dirty="0"/>
              <a:t>The intent behind dependency injection is to decouple objects to the extent that no client code has to be changed simply because an object it depends on needs to be changed to a different one. This permits following the </a:t>
            </a:r>
            <a:r>
              <a:rPr lang="en-US" dirty="0">
                <a:solidFill>
                  <a:srgbClr val="FF0000"/>
                </a:solidFill>
              </a:rPr>
              <a:t>Open / Closed</a:t>
            </a:r>
            <a:r>
              <a:rPr lang="en-US" dirty="0"/>
              <a:t> principle.</a:t>
            </a:r>
            <a:endParaRPr lang="en-GB" dirty="0"/>
          </a:p>
        </p:txBody>
      </p:sp>
    </p:spTree>
    <p:extLst>
      <p:ext uri="{BB962C8B-B14F-4D97-AF65-F5344CB8AC3E}">
        <p14:creationId xmlns:p14="http://schemas.microsoft.com/office/powerpoint/2010/main" val="302774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Migrations</a:t>
            </a:r>
            <a:endParaRPr lang="en-GB" dirty="0"/>
          </a:p>
        </p:txBody>
      </p:sp>
      <p:sp>
        <p:nvSpPr>
          <p:cNvPr id="3" name="Content Placeholder 2"/>
          <p:cNvSpPr>
            <a:spLocks noGrp="1"/>
          </p:cNvSpPr>
          <p:nvPr>
            <p:ph idx="1"/>
          </p:nvPr>
        </p:nvSpPr>
        <p:spPr/>
        <p:txBody>
          <a:bodyPr/>
          <a:lstStyle/>
          <a:p>
            <a:r>
              <a:rPr lang="en-US" dirty="0"/>
              <a:t>The </a:t>
            </a:r>
            <a:r>
              <a:rPr lang="en-US" b="1" dirty="0"/>
              <a:t>Migrations</a:t>
            </a:r>
            <a:r>
              <a:rPr lang="en-US" dirty="0"/>
              <a:t> feature enables you to change the data model and deploy your changes to production by updating the database schema without having to drop and re-create the database.</a:t>
            </a:r>
            <a:endParaRPr lang="en-GB" dirty="0"/>
          </a:p>
        </p:txBody>
      </p:sp>
    </p:spTree>
    <p:extLst>
      <p:ext uri="{BB962C8B-B14F-4D97-AF65-F5344CB8AC3E}">
        <p14:creationId xmlns:p14="http://schemas.microsoft.com/office/powerpoint/2010/main" val="21317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Framework</a:t>
            </a:r>
            <a:endParaRPr lang="en-GB" dirty="0"/>
          </a:p>
        </p:txBody>
      </p:sp>
      <p:sp>
        <p:nvSpPr>
          <p:cNvPr id="3" name="Content Placeholder 2"/>
          <p:cNvSpPr>
            <a:spLocks noGrp="1"/>
          </p:cNvSpPr>
          <p:nvPr>
            <p:ph idx="1"/>
          </p:nvPr>
        </p:nvSpPr>
        <p:spPr/>
        <p:txBody>
          <a:bodyPr/>
          <a:lstStyle/>
          <a:p>
            <a:r>
              <a:rPr lang="en-US" dirty="0"/>
              <a:t>Entity Framework is an object-relational mapper (</a:t>
            </a:r>
            <a:r>
              <a:rPr lang="en-US" b="1" dirty="0"/>
              <a:t>O/RM</a:t>
            </a:r>
            <a:r>
              <a:rPr lang="en-US" dirty="0"/>
              <a:t>) that enables .NET developers to work with a database using .NET objects. </a:t>
            </a:r>
            <a:r>
              <a:rPr lang="en-US" dirty="0">
                <a:solidFill>
                  <a:srgbClr val="FF0000"/>
                </a:solidFill>
              </a:rPr>
              <a:t>It eliminates the need for most of the data-access code that developers usually need to write.</a:t>
            </a:r>
            <a:endParaRPr lang="en-GB" dirty="0">
              <a:solidFill>
                <a:srgbClr val="FF0000"/>
              </a:solidFill>
            </a:endParaRPr>
          </a:p>
        </p:txBody>
      </p:sp>
    </p:spTree>
    <p:extLst>
      <p:ext uri="{BB962C8B-B14F-4D97-AF65-F5344CB8AC3E}">
        <p14:creationId xmlns:p14="http://schemas.microsoft.com/office/powerpoint/2010/main" val="3639114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Scaffolding</a:t>
            </a:r>
            <a:endParaRPr lang="en-GB" dirty="0"/>
          </a:p>
        </p:txBody>
      </p:sp>
      <p:sp>
        <p:nvSpPr>
          <p:cNvPr id="3" name="Content Placeholder 2"/>
          <p:cNvSpPr>
            <a:spLocks noGrp="1"/>
          </p:cNvSpPr>
          <p:nvPr>
            <p:ph idx="1"/>
          </p:nvPr>
        </p:nvSpPr>
        <p:spPr/>
        <p:txBody>
          <a:bodyPr/>
          <a:lstStyle/>
          <a:p>
            <a:r>
              <a:rPr lang="en-US" dirty="0"/>
              <a:t>MVC Core scaffolding provides a quick way to generate the CRUD operations in a standardized way, creating the necessary logic that lets your application interact with the database layer.</a:t>
            </a:r>
          </a:p>
          <a:p>
            <a:r>
              <a:rPr lang="en-US" dirty="0"/>
              <a:t>In later lessons, We will learn how to use ASP.NET MVC scaffolding with different approaches. We can also update our model applying the changes in the database by using Entity Framework Migrations.</a:t>
            </a:r>
          </a:p>
          <a:p>
            <a:endParaRPr lang="en-GB" dirty="0"/>
          </a:p>
        </p:txBody>
      </p:sp>
    </p:spTree>
    <p:extLst>
      <p:ext uri="{BB962C8B-B14F-4D97-AF65-F5344CB8AC3E}">
        <p14:creationId xmlns:p14="http://schemas.microsoft.com/office/powerpoint/2010/main" val="2633244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a:t>
            </a:r>
            <a:endParaRPr lang="en-GB" dirty="0"/>
          </a:p>
        </p:txBody>
      </p:sp>
      <p:sp>
        <p:nvSpPr>
          <p:cNvPr id="3" name="Content Placeholder 2"/>
          <p:cNvSpPr>
            <a:spLocks noGrp="1"/>
          </p:cNvSpPr>
          <p:nvPr>
            <p:ph idx="1"/>
          </p:nvPr>
        </p:nvSpPr>
        <p:spPr/>
        <p:txBody>
          <a:bodyPr>
            <a:normAutofit/>
          </a:bodyPr>
          <a:lstStyle/>
          <a:p>
            <a:r>
              <a:rPr lang="en-GB" b="1" dirty="0"/>
              <a:t>Task-based Asynchronous Programming</a:t>
            </a:r>
            <a:r>
              <a:rPr lang="en-GB" dirty="0"/>
              <a:t> model. Also known as </a:t>
            </a:r>
            <a:r>
              <a:rPr lang="en-GB" b="1" dirty="0"/>
              <a:t>Task-based Asynchronous Pattern</a:t>
            </a:r>
            <a:r>
              <a:rPr lang="en-GB" dirty="0"/>
              <a:t>.</a:t>
            </a:r>
          </a:p>
          <a:p>
            <a:r>
              <a:rPr lang="en-US" dirty="0">
                <a:solidFill>
                  <a:srgbClr val="FF0000"/>
                </a:solidFill>
              </a:rPr>
              <a:t>TAP != Threads(Parallel Programming) </a:t>
            </a:r>
            <a:r>
              <a:rPr lang="en-US" dirty="0">
                <a:solidFill>
                  <a:schemeClr val="tx1"/>
                </a:solidFill>
              </a:rPr>
              <a:t>and</a:t>
            </a:r>
            <a:r>
              <a:rPr lang="en-US" dirty="0">
                <a:solidFill>
                  <a:srgbClr val="FF0000"/>
                </a:solidFill>
              </a:rPr>
              <a:t> TAP != Sequential Programming</a:t>
            </a:r>
          </a:p>
          <a:p>
            <a:r>
              <a:rPr lang="en-US" dirty="0"/>
              <a:t>Consider a breakfast example: </a:t>
            </a:r>
          </a:p>
          <a:p>
            <a:pPr lvl="1"/>
            <a:r>
              <a:rPr lang="en-US" dirty="0"/>
              <a:t>Boiling 2 eggs (5 minutes)</a:t>
            </a:r>
          </a:p>
          <a:p>
            <a:pPr lvl="1"/>
            <a:r>
              <a:rPr lang="en-US" dirty="0"/>
              <a:t>Pouring juice (5 Seconds), </a:t>
            </a:r>
          </a:p>
          <a:p>
            <a:pPr lvl="1"/>
            <a:r>
              <a:rPr lang="en-US" dirty="0"/>
              <a:t>Using toaster (2 minutes), </a:t>
            </a:r>
          </a:p>
          <a:p>
            <a:pPr lvl="1"/>
            <a:r>
              <a:rPr lang="en-US" dirty="0"/>
              <a:t>Applying jam (1 minute)</a:t>
            </a:r>
            <a:endParaRPr lang="en-GB" dirty="0"/>
          </a:p>
        </p:txBody>
      </p:sp>
    </p:spTree>
    <p:extLst>
      <p:ext uri="{BB962C8B-B14F-4D97-AF65-F5344CB8AC3E}">
        <p14:creationId xmlns:p14="http://schemas.microsoft.com/office/powerpoint/2010/main" val="2242624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 (Cont’d)</a:t>
            </a:r>
            <a:endParaRPr lang="en-GB" dirty="0"/>
          </a:p>
        </p:txBody>
      </p:sp>
      <p:sp>
        <p:nvSpPr>
          <p:cNvPr id="3" name="Content Placeholder 2"/>
          <p:cNvSpPr>
            <a:spLocks noGrp="1"/>
          </p:cNvSpPr>
          <p:nvPr>
            <p:ph idx="1"/>
          </p:nvPr>
        </p:nvSpPr>
        <p:spPr/>
        <p:txBody>
          <a:bodyPr>
            <a:normAutofit/>
          </a:bodyPr>
          <a:lstStyle/>
          <a:p>
            <a:pPr algn="just"/>
            <a:r>
              <a:rPr lang="en-US" dirty="0"/>
              <a:t>Sequential Programming will execute all these four tasks in sequence (one after the other).</a:t>
            </a:r>
          </a:p>
          <a:p>
            <a:pPr algn="just"/>
            <a:r>
              <a:rPr lang="en-US" dirty="0"/>
              <a:t>Thread will make sure that there are 4 cooks for these 4 breakfast tasks.</a:t>
            </a:r>
          </a:p>
          <a:p>
            <a:pPr algn="just"/>
            <a:r>
              <a:rPr lang="en-US" dirty="0"/>
              <a:t>These concerns are important for the programs we write today. When we write client programs, we want the UI to be responsive to user input. Our application shouldn't make a phone appear frozen while it's downloading data from the web. When we write server programs, we don't want threads blocked. Those threads could be serving other requests. </a:t>
            </a:r>
            <a:r>
              <a:rPr lang="en-US" dirty="0">
                <a:solidFill>
                  <a:srgbClr val="FF0000"/>
                </a:solidFill>
              </a:rPr>
              <a:t>Using synchronous code when asynchronous alternatives exist, hurts your ability to scale out less expensively. we pay for those blocked threads. </a:t>
            </a:r>
            <a:endParaRPr lang="en-GB" dirty="0">
              <a:solidFill>
                <a:srgbClr val="FF0000"/>
              </a:solidFill>
            </a:endParaRPr>
          </a:p>
        </p:txBody>
      </p:sp>
    </p:spTree>
    <p:extLst>
      <p:ext uri="{BB962C8B-B14F-4D97-AF65-F5344CB8AC3E}">
        <p14:creationId xmlns:p14="http://schemas.microsoft.com/office/powerpoint/2010/main" val="2645173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Migrating to Visual Studio</a:t>
            </a:r>
            <a:endParaRPr lang="en-GB" dirty="0"/>
          </a:p>
        </p:txBody>
      </p:sp>
      <p:sp>
        <p:nvSpPr>
          <p:cNvPr id="3" name="Content Placeholder 2"/>
          <p:cNvSpPr>
            <a:spLocks noGrp="1"/>
          </p:cNvSpPr>
          <p:nvPr>
            <p:ph idx="1"/>
          </p:nvPr>
        </p:nvSpPr>
        <p:spPr/>
        <p:txBody>
          <a:bodyPr/>
          <a:lstStyle/>
          <a:p>
            <a:r>
              <a:rPr lang="en-US" dirty="0"/>
              <a:t>If you are new to Dot NET technologies, its project structure could be very confusing, especially MVC Core template.</a:t>
            </a:r>
          </a:p>
          <a:p>
            <a:r>
              <a:rPr lang="en-US" dirty="0"/>
              <a:t>Let’s have a look at the </a:t>
            </a:r>
            <a:r>
              <a:rPr lang="en-US" dirty="0">
                <a:solidFill>
                  <a:srgbClr val="FF0000"/>
                </a:solidFill>
              </a:rPr>
              <a:t>M</a:t>
            </a:r>
            <a:r>
              <a:rPr lang="en-US" dirty="0"/>
              <a:t>V</a:t>
            </a:r>
            <a:r>
              <a:rPr lang="en-US" dirty="0">
                <a:solidFill>
                  <a:srgbClr val="FF0000"/>
                </a:solidFill>
              </a:rPr>
              <a:t>C</a:t>
            </a:r>
            <a:r>
              <a:rPr lang="en-US" dirty="0"/>
              <a:t> Core project structure and what it means. </a:t>
            </a:r>
            <a:endParaRPr lang="en-GB" dirty="0"/>
          </a:p>
        </p:txBody>
      </p:sp>
    </p:spTree>
    <p:extLst>
      <p:ext uri="{BB962C8B-B14F-4D97-AF65-F5344CB8AC3E}">
        <p14:creationId xmlns:p14="http://schemas.microsoft.com/office/powerpoint/2010/main" val="2340289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TAP (Cont’d)</a:t>
            </a:r>
            <a:endParaRPr lang="en-GB" dirty="0"/>
          </a:p>
        </p:txBody>
      </p:sp>
      <p:sp>
        <p:nvSpPr>
          <p:cNvPr id="3" name="Content Placeholder 2"/>
          <p:cNvSpPr>
            <a:spLocks noGrp="1"/>
          </p:cNvSpPr>
          <p:nvPr>
            <p:ph idx="1"/>
          </p:nvPr>
        </p:nvSpPr>
        <p:spPr/>
        <p:txBody>
          <a:bodyPr/>
          <a:lstStyle/>
          <a:p>
            <a:r>
              <a:rPr lang="en-US" dirty="0"/>
              <a:t>TPL (Task based library) is based on a concept of a task, which represents an asynchronous operation.</a:t>
            </a:r>
          </a:p>
          <a:p>
            <a:r>
              <a:rPr lang="en-US" dirty="0"/>
              <a:t>It provides two primary benefits:</a:t>
            </a:r>
          </a:p>
          <a:p>
            <a:pPr lvl="1"/>
            <a:r>
              <a:rPr lang="en-US" dirty="0"/>
              <a:t>More Efficient </a:t>
            </a:r>
          </a:p>
          <a:p>
            <a:pPr lvl="1"/>
            <a:r>
              <a:rPr lang="en-US" dirty="0"/>
              <a:t>More Scalable</a:t>
            </a:r>
          </a:p>
          <a:p>
            <a:pPr lvl="2"/>
            <a:r>
              <a:rPr lang="en-US" dirty="0"/>
              <a:t>Use of system resources</a:t>
            </a:r>
            <a:endParaRPr lang="en-GB" dirty="0"/>
          </a:p>
        </p:txBody>
      </p:sp>
    </p:spTree>
    <p:extLst>
      <p:ext uri="{BB962C8B-B14F-4D97-AF65-F5344CB8AC3E}">
        <p14:creationId xmlns:p14="http://schemas.microsoft.com/office/powerpoint/2010/main" val="185819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a:t>
            </a:r>
            <a:endParaRPr lang="en-GB" dirty="0"/>
          </a:p>
        </p:txBody>
      </p:sp>
      <p:sp>
        <p:nvSpPr>
          <p:cNvPr id="3" name="Content Placeholder 2"/>
          <p:cNvSpPr>
            <a:spLocks noGrp="1"/>
          </p:cNvSpPr>
          <p:nvPr>
            <p:ph idx="1"/>
          </p:nvPr>
        </p:nvSpPr>
        <p:spPr/>
        <p:txBody>
          <a:bodyPr/>
          <a:lstStyle/>
          <a:p>
            <a:r>
              <a:rPr lang="en-US" dirty="0"/>
              <a:t>Dot NET Framework has thread-associated classes in </a:t>
            </a:r>
            <a:r>
              <a:rPr lang="en-US" dirty="0" err="1"/>
              <a:t>System.Threading</a:t>
            </a:r>
            <a:r>
              <a:rPr lang="en-US" dirty="0"/>
              <a:t> namespace.  A Thread is a small set of executable instructions.</a:t>
            </a:r>
          </a:p>
          <a:p>
            <a:endParaRPr lang="en-GB" dirty="0"/>
          </a:p>
        </p:txBody>
      </p:sp>
      <p:pic>
        <p:nvPicPr>
          <p:cNvPr id="4" name="Picture 3"/>
          <p:cNvPicPr>
            <a:picLocks noChangeAspect="1"/>
          </p:cNvPicPr>
          <p:nvPr/>
        </p:nvPicPr>
        <p:blipFill>
          <a:blip r:embed="rId2"/>
          <a:stretch>
            <a:fillRect/>
          </a:stretch>
        </p:blipFill>
        <p:spPr>
          <a:xfrm>
            <a:off x="3548061" y="3723218"/>
            <a:ext cx="5095875" cy="2152650"/>
          </a:xfrm>
          <a:prstGeom prst="rect">
            <a:avLst/>
          </a:prstGeom>
        </p:spPr>
      </p:pic>
    </p:spTree>
    <p:extLst>
      <p:ext uri="{BB962C8B-B14F-4D97-AF65-F5344CB8AC3E}">
        <p14:creationId xmlns:p14="http://schemas.microsoft.com/office/powerpoint/2010/main" val="3952691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Threads?</a:t>
            </a:r>
            <a:endParaRPr lang="en-GB" dirty="0"/>
          </a:p>
        </p:txBody>
      </p:sp>
      <p:sp>
        <p:nvSpPr>
          <p:cNvPr id="3" name="Content Placeholder 2"/>
          <p:cNvSpPr>
            <a:spLocks noGrp="1"/>
          </p:cNvSpPr>
          <p:nvPr>
            <p:ph idx="1"/>
          </p:nvPr>
        </p:nvSpPr>
        <p:spPr/>
        <p:txBody>
          <a:bodyPr/>
          <a:lstStyle/>
          <a:p>
            <a:r>
              <a:rPr lang="en-US" dirty="0"/>
              <a:t>There are times when the application is required to perform few tasks at the same time.</a:t>
            </a:r>
            <a:endParaRPr lang="en-GB" dirty="0"/>
          </a:p>
        </p:txBody>
      </p:sp>
    </p:spTree>
    <p:extLst>
      <p:ext uri="{BB962C8B-B14F-4D97-AF65-F5344CB8AC3E}">
        <p14:creationId xmlns:p14="http://schemas.microsoft.com/office/powerpoint/2010/main" val="1587697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endParaRPr lang="en-GB" dirty="0"/>
          </a:p>
        </p:txBody>
      </p:sp>
      <p:sp>
        <p:nvSpPr>
          <p:cNvPr id="3" name="Content Placeholder 2"/>
          <p:cNvSpPr>
            <a:spLocks noGrp="1"/>
          </p:cNvSpPr>
          <p:nvPr>
            <p:ph idx="1"/>
          </p:nvPr>
        </p:nvSpPr>
        <p:spPr/>
        <p:txBody>
          <a:bodyPr/>
          <a:lstStyle/>
          <a:p>
            <a:r>
              <a:rPr lang="en-US" dirty="0"/>
              <a:t>Dot NET framework provides </a:t>
            </a:r>
            <a:r>
              <a:rPr lang="en-US" dirty="0" err="1">
                <a:solidFill>
                  <a:srgbClr val="FF0000"/>
                </a:solidFill>
              </a:rPr>
              <a:t>Threading.Tasks</a:t>
            </a:r>
            <a:r>
              <a:rPr lang="en-US" dirty="0">
                <a:solidFill>
                  <a:srgbClr val="FF0000"/>
                </a:solidFill>
              </a:rPr>
              <a:t> class to let you create tasks and run them asynchronously</a:t>
            </a:r>
            <a:r>
              <a:rPr lang="en-US" dirty="0"/>
              <a:t>. A task is an object that represents some work that should be done. </a:t>
            </a:r>
            <a:r>
              <a:rPr lang="en-US" dirty="0">
                <a:solidFill>
                  <a:srgbClr val="FF0000"/>
                </a:solidFill>
              </a:rPr>
              <a:t>The task can tell you if the work is completed and if the operation returns a result, the task gives you the result.</a:t>
            </a:r>
            <a:endParaRPr lang="en-GB" dirty="0">
              <a:solidFill>
                <a:srgbClr val="FF0000"/>
              </a:solidFill>
            </a:endParaRPr>
          </a:p>
        </p:txBody>
      </p:sp>
    </p:spTree>
    <p:extLst>
      <p:ext uri="{BB962C8B-B14F-4D97-AF65-F5344CB8AC3E}">
        <p14:creationId xmlns:p14="http://schemas.microsoft.com/office/powerpoint/2010/main" val="3281973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endParaRPr lang="en-GB" dirty="0"/>
          </a:p>
        </p:txBody>
      </p:sp>
      <p:pic>
        <p:nvPicPr>
          <p:cNvPr id="4" name="Content Placeholder 3"/>
          <p:cNvPicPr>
            <a:picLocks noGrp="1" noChangeAspect="1"/>
          </p:cNvPicPr>
          <p:nvPr>
            <p:ph idx="1"/>
          </p:nvPr>
        </p:nvPicPr>
        <p:blipFill>
          <a:blip r:embed="rId2"/>
          <a:stretch>
            <a:fillRect/>
          </a:stretch>
        </p:blipFill>
        <p:spPr>
          <a:xfrm>
            <a:off x="3824431" y="2692400"/>
            <a:ext cx="4543138" cy="2835275"/>
          </a:xfrm>
          <a:prstGeom prst="rect">
            <a:avLst/>
          </a:prstGeom>
        </p:spPr>
      </p:pic>
    </p:spTree>
    <p:extLst>
      <p:ext uri="{BB962C8B-B14F-4D97-AF65-F5344CB8AC3E}">
        <p14:creationId xmlns:p14="http://schemas.microsoft.com/office/powerpoint/2010/main" val="1504908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Tasks?</a:t>
            </a:r>
            <a:endParaRPr lang="en-GB" dirty="0"/>
          </a:p>
        </p:txBody>
      </p:sp>
      <p:sp>
        <p:nvSpPr>
          <p:cNvPr id="3" name="Content Placeholder 2"/>
          <p:cNvSpPr>
            <a:spLocks noGrp="1"/>
          </p:cNvSpPr>
          <p:nvPr>
            <p:ph idx="1"/>
          </p:nvPr>
        </p:nvSpPr>
        <p:spPr/>
        <p:txBody>
          <a:bodyPr/>
          <a:lstStyle/>
          <a:p>
            <a:r>
              <a:rPr lang="en-US" dirty="0"/>
              <a:t>It can be used whenever you want to execute something in parallel. Asynchronous implementation is easy in a </a:t>
            </a:r>
            <a:r>
              <a:rPr lang="en-US" dirty="0">
                <a:solidFill>
                  <a:srgbClr val="FF0000"/>
                </a:solidFill>
              </a:rPr>
              <a:t>task</a:t>
            </a:r>
            <a:r>
              <a:rPr lang="en-US" dirty="0"/>
              <a:t>, using ’</a:t>
            </a:r>
            <a:r>
              <a:rPr lang="en-US" dirty="0">
                <a:solidFill>
                  <a:srgbClr val="FF0000"/>
                </a:solidFill>
              </a:rPr>
              <a:t>async</a:t>
            </a:r>
            <a:r>
              <a:rPr lang="en-US" dirty="0"/>
              <a:t>’ and ‘</a:t>
            </a:r>
            <a:r>
              <a:rPr lang="en-US" dirty="0">
                <a:solidFill>
                  <a:srgbClr val="FF0000"/>
                </a:solidFill>
              </a:rPr>
              <a:t>await</a:t>
            </a:r>
            <a:r>
              <a:rPr lang="en-US" dirty="0"/>
              <a:t>’ keywords.</a:t>
            </a:r>
            <a:endParaRPr lang="en-GB" dirty="0"/>
          </a:p>
        </p:txBody>
      </p:sp>
    </p:spTree>
    <p:extLst>
      <p:ext uri="{BB962C8B-B14F-4D97-AF65-F5344CB8AC3E}">
        <p14:creationId xmlns:p14="http://schemas.microsoft.com/office/powerpoint/2010/main" val="3800900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b/w Task and Thread</a:t>
            </a:r>
            <a:endParaRPr lang="en-GB" dirty="0"/>
          </a:p>
        </p:txBody>
      </p:sp>
      <p:sp>
        <p:nvSpPr>
          <p:cNvPr id="3" name="Content Placeholder 2"/>
          <p:cNvSpPr>
            <a:spLocks noGrp="1"/>
          </p:cNvSpPr>
          <p:nvPr>
            <p:ph idx="1"/>
          </p:nvPr>
        </p:nvSpPr>
        <p:spPr/>
        <p:txBody>
          <a:bodyPr>
            <a:normAutofit fontScale="92500" lnSpcReduction="10000"/>
          </a:bodyPr>
          <a:lstStyle/>
          <a:p>
            <a:r>
              <a:rPr lang="en-US" dirty="0"/>
              <a:t>The Thread class is used for creating and manipulating a </a:t>
            </a:r>
            <a:r>
              <a:rPr lang="en-US" dirty="0">
                <a:solidFill>
                  <a:srgbClr val="FF0000"/>
                </a:solidFill>
              </a:rPr>
              <a:t>thread</a:t>
            </a:r>
            <a:r>
              <a:rPr lang="en-US" dirty="0"/>
              <a:t> in Windows. A </a:t>
            </a:r>
            <a:r>
              <a:rPr lang="en-US" dirty="0">
                <a:solidFill>
                  <a:srgbClr val="FF0000"/>
                </a:solidFill>
              </a:rPr>
              <a:t>Task</a:t>
            </a:r>
            <a:r>
              <a:rPr lang="en-US" dirty="0"/>
              <a:t> represents some asynchronous operation and is part of the </a:t>
            </a:r>
            <a:r>
              <a:rPr lang="en-US" dirty="0">
                <a:solidFill>
                  <a:srgbClr val="FF0000"/>
                </a:solidFill>
              </a:rPr>
              <a:t>Task Parallel Library</a:t>
            </a:r>
            <a:r>
              <a:rPr lang="en-US" dirty="0"/>
              <a:t>, a set of APIs for running tasks </a:t>
            </a:r>
            <a:r>
              <a:rPr lang="en-US" dirty="0">
                <a:solidFill>
                  <a:srgbClr val="FF0000"/>
                </a:solidFill>
              </a:rPr>
              <a:t>asynchronously and in parallel</a:t>
            </a:r>
            <a:r>
              <a:rPr lang="en-US" dirty="0"/>
              <a:t>.</a:t>
            </a:r>
          </a:p>
          <a:p>
            <a:r>
              <a:rPr lang="en-US" dirty="0"/>
              <a:t>The task can return a </a:t>
            </a:r>
            <a:r>
              <a:rPr lang="en-US" dirty="0">
                <a:solidFill>
                  <a:srgbClr val="FF0000"/>
                </a:solidFill>
              </a:rPr>
              <a:t>result</a:t>
            </a:r>
            <a:r>
              <a:rPr lang="en-US" dirty="0"/>
              <a:t>. There is no direct mechanism to return the result from a thread.</a:t>
            </a:r>
          </a:p>
          <a:p>
            <a:r>
              <a:rPr lang="en-US" dirty="0"/>
              <a:t>Task supports cancellation through the use of </a:t>
            </a:r>
            <a:r>
              <a:rPr lang="en-US" dirty="0">
                <a:solidFill>
                  <a:srgbClr val="FF0000"/>
                </a:solidFill>
              </a:rPr>
              <a:t>cancellation tokens</a:t>
            </a:r>
            <a:r>
              <a:rPr lang="en-US" dirty="0"/>
              <a:t>. But Thread doesn't.</a:t>
            </a:r>
          </a:p>
          <a:p>
            <a:r>
              <a:rPr lang="en-US" dirty="0"/>
              <a:t>A task can have multiple </a:t>
            </a:r>
            <a:r>
              <a:rPr lang="en-US" dirty="0">
                <a:solidFill>
                  <a:srgbClr val="FF0000"/>
                </a:solidFill>
              </a:rPr>
              <a:t>processes happening at the same time</a:t>
            </a:r>
            <a:r>
              <a:rPr lang="en-US" dirty="0"/>
              <a:t>. Threads can only have one task running at a time.</a:t>
            </a:r>
          </a:p>
          <a:p>
            <a:r>
              <a:rPr lang="en-US" dirty="0"/>
              <a:t>We can easily implement Asynchronous using ’</a:t>
            </a:r>
            <a:r>
              <a:rPr lang="en-US" dirty="0" err="1">
                <a:solidFill>
                  <a:srgbClr val="FF0000"/>
                </a:solidFill>
              </a:rPr>
              <a:t>async</a:t>
            </a:r>
            <a:r>
              <a:rPr lang="en-US" dirty="0"/>
              <a:t>’ and ‘</a:t>
            </a:r>
            <a:r>
              <a:rPr lang="en-US" dirty="0">
                <a:solidFill>
                  <a:srgbClr val="FF0000"/>
                </a:solidFill>
              </a:rPr>
              <a:t>await</a:t>
            </a:r>
            <a:r>
              <a:rPr lang="en-US" dirty="0"/>
              <a:t>’ keywords.</a:t>
            </a:r>
          </a:p>
          <a:p>
            <a:r>
              <a:rPr lang="en-US" dirty="0"/>
              <a:t>A new Thread()is not dealing with Thread pool, whereas Task does use thread pool.</a:t>
            </a:r>
          </a:p>
          <a:p>
            <a:r>
              <a:rPr lang="en-US" dirty="0"/>
              <a:t>A Task is a </a:t>
            </a:r>
            <a:r>
              <a:rPr lang="en-US" dirty="0">
                <a:solidFill>
                  <a:srgbClr val="FF0000"/>
                </a:solidFill>
              </a:rPr>
              <a:t>higher level concept</a:t>
            </a:r>
            <a:r>
              <a:rPr lang="en-US" dirty="0"/>
              <a:t> than Thread.</a:t>
            </a:r>
          </a:p>
          <a:p>
            <a:endParaRPr lang="en-GB" dirty="0"/>
          </a:p>
        </p:txBody>
      </p:sp>
    </p:spTree>
    <p:extLst>
      <p:ext uri="{BB962C8B-B14F-4D97-AF65-F5344CB8AC3E}">
        <p14:creationId xmlns:p14="http://schemas.microsoft.com/office/powerpoint/2010/main" val="3680152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CSRF</a:t>
            </a:r>
            <a:endParaRPr lang="en-GB" dirty="0"/>
          </a:p>
        </p:txBody>
      </p:sp>
      <p:sp>
        <p:nvSpPr>
          <p:cNvPr id="3" name="Content Placeholder 2"/>
          <p:cNvSpPr>
            <a:spLocks noGrp="1"/>
          </p:cNvSpPr>
          <p:nvPr>
            <p:ph idx="1"/>
          </p:nvPr>
        </p:nvSpPr>
        <p:spPr/>
        <p:txBody>
          <a:bodyPr/>
          <a:lstStyle/>
          <a:p>
            <a:r>
              <a:rPr lang="en-US" dirty="0">
                <a:solidFill>
                  <a:srgbClr val="FF0000"/>
                </a:solidFill>
              </a:rPr>
              <a:t>Cross-Site Request Forgery (CSRF)</a:t>
            </a:r>
            <a:r>
              <a:rPr lang="en-US" dirty="0"/>
              <a:t> is an attack where a </a:t>
            </a:r>
            <a:r>
              <a:rPr lang="en-US" dirty="0">
                <a:solidFill>
                  <a:srgbClr val="FF0000"/>
                </a:solidFill>
              </a:rPr>
              <a:t>malicious site (Hacker)</a:t>
            </a:r>
            <a:r>
              <a:rPr lang="en-US" dirty="0"/>
              <a:t> sends a request to a </a:t>
            </a:r>
            <a:r>
              <a:rPr lang="en-US" dirty="0">
                <a:solidFill>
                  <a:srgbClr val="FF0000"/>
                </a:solidFill>
              </a:rPr>
              <a:t>vulnerable site</a:t>
            </a:r>
            <a:r>
              <a:rPr lang="en-US" dirty="0"/>
              <a:t> where the user is currently logged in.</a:t>
            </a:r>
          </a:p>
          <a:p>
            <a:r>
              <a:rPr lang="en-US" dirty="0"/>
              <a:t>Anti-Forgery Token helps us to protect our app from these attacks.</a:t>
            </a:r>
          </a:p>
          <a:p>
            <a:pPr lvl="1"/>
            <a:r>
              <a:rPr lang="en-US" dirty="0"/>
              <a:t>An example</a:t>
            </a:r>
            <a:endParaRPr lang="en-GB" dirty="0"/>
          </a:p>
        </p:txBody>
      </p:sp>
    </p:spTree>
    <p:extLst>
      <p:ext uri="{BB962C8B-B14F-4D97-AF65-F5344CB8AC3E}">
        <p14:creationId xmlns:p14="http://schemas.microsoft.com/office/powerpoint/2010/main" val="3429895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 </a:t>
            </a:r>
            <a:r>
              <a:rPr lang="en-GB" dirty="0"/>
              <a:t>CSRF Attack</a:t>
            </a:r>
          </a:p>
        </p:txBody>
      </p:sp>
      <p:sp>
        <p:nvSpPr>
          <p:cNvPr id="3" name="Content Placeholder 2"/>
          <p:cNvSpPr>
            <a:spLocks noGrp="1"/>
          </p:cNvSpPr>
          <p:nvPr>
            <p:ph idx="1"/>
          </p:nvPr>
        </p:nvSpPr>
        <p:spPr/>
        <p:txBody>
          <a:bodyPr>
            <a:normAutofit lnSpcReduction="10000"/>
          </a:bodyPr>
          <a:lstStyle/>
          <a:p>
            <a:r>
              <a:rPr lang="en-GB" dirty="0"/>
              <a:t>A user logs into </a:t>
            </a:r>
            <a:r>
              <a:rPr lang="en-GB" dirty="0">
                <a:hlinkClick r:id="rId3"/>
              </a:rPr>
              <a:t>www.lloyds.com</a:t>
            </a:r>
            <a:r>
              <a:rPr lang="en-GB" dirty="0"/>
              <a:t> using forms authentication.</a:t>
            </a:r>
          </a:p>
          <a:p>
            <a:r>
              <a:rPr lang="en-US" dirty="0"/>
              <a:t>The server authenticates the user. The response from the server includes an authentication cookie.</a:t>
            </a:r>
          </a:p>
          <a:p>
            <a:r>
              <a:rPr lang="en-US" dirty="0"/>
              <a:t>Without logging out, the user visits a malicious web site. This malicious site contains the following HTML form:</a:t>
            </a:r>
          </a:p>
          <a:p>
            <a:pPr lvl="1"/>
            <a:r>
              <a:rPr lang="en-US" dirty="0"/>
              <a:t>&lt;h1&gt;You Are a Winner!&lt;/h1&gt; </a:t>
            </a:r>
          </a:p>
          <a:p>
            <a:pPr lvl="1"/>
            <a:r>
              <a:rPr lang="en-US" dirty="0"/>
              <a:t>&lt;form action="http://lloyds.com/</a:t>
            </a:r>
            <a:r>
              <a:rPr lang="en-US" dirty="0" err="1"/>
              <a:t>api</a:t>
            </a:r>
            <a:r>
              <a:rPr lang="en-US" dirty="0"/>
              <a:t>/account" method="post"&gt; </a:t>
            </a:r>
          </a:p>
          <a:p>
            <a:pPr lvl="1"/>
            <a:r>
              <a:rPr lang="en-US" dirty="0"/>
              <a:t>&lt;input type="hidden" name="Transaction" value="withdraw" /&gt; </a:t>
            </a:r>
          </a:p>
          <a:p>
            <a:pPr lvl="1"/>
            <a:r>
              <a:rPr lang="en-US" dirty="0"/>
              <a:t>&lt;input type="hidden" name="Amount" value="1000000" /&gt; </a:t>
            </a:r>
          </a:p>
          <a:p>
            <a:pPr lvl="1"/>
            <a:r>
              <a:rPr lang="en-US" dirty="0"/>
              <a:t>&lt;input type="hidden" name=“Receiver" value=“hacker’s bank account details" /&gt; </a:t>
            </a:r>
          </a:p>
          <a:p>
            <a:pPr lvl="1"/>
            <a:r>
              <a:rPr lang="en-US" dirty="0"/>
              <a:t>&lt;input type="submit" value="Click Me to get your prize"/&gt; &lt;/form&gt;</a:t>
            </a:r>
            <a:endParaRPr lang="en-GB" dirty="0"/>
          </a:p>
        </p:txBody>
      </p:sp>
    </p:spTree>
    <p:extLst>
      <p:ext uri="{BB962C8B-B14F-4D97-AF65-F5344CB8AC3E}">
        <p14:creationId xmlns:p14="http://schemas.microsoft.com/office/powerpoint/2010/main" val="1456867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a </a:t>
            </a:r>
            <a:r>
              <a:rPr lang="en-GB" dirty="0"/>
              <a:t>CSRF Attack</a:t>
            </a:r>
          </a:p>
        </p:txBody>
      </p:sp>
      <p:sp>
        <p:nvSpPr>
          <p:cNvPr id="3" name="Content Placeholder 2"/>
          <p:cNvSpPr>
            <a:spLocks noGrp="1"/>
          </p:cNvSpPr>
          <p:nvPr>
            <p:ph idx="1"/>
          </p:nvPr>
        </p:nvSpPr>
        <p:spPr/>
        <p:txBody>
          <a:bodyPr>
            <a:normAutofit lnSpcReduction="10000"/>
          </a:bodyPr>
          <a:lstStyle/>
          <a:p>
            <a:r>
              <a:rPr lang="en-US" dirty="0"/>
              <a:t>The user clicks the </a:t>
            </a:r>
            <a:r>
              <a:rPr lang="en-US" dirty="0">
                <a:solidFill>
                  <a:srgbClr val="FF0000"/>
                </a:solidFill>
              </a:rPr>
              <a:t>submit button</a:t>
            </a:r>
            <a:r>
              <a:rPr lang="en-US" dirty="0"/>
              <a:t>. The browser includes the authentication cookie with the request.</a:t>
            </a:r>
          </a:p>
          <a:p>
            <a:r>
              <a:rPr lang="en-US" dirty="0"/>
              <a:t>The request runs on the server with the </a:t>
            </a:r>
            <a:r>
              <a:rPr lang="en-US" dirty="0">
                <a:solidFill>
                  <a:srgbClr val="FF0000"/>
                </a:solidFill>
              </a:rPr>
              <a:t>user's authentication context</a:t>
            </a:r>
            <a:r>
              <a:rPr lang="en-US" dirty="0"/>
              <a:t>, and can do anything that an authenticated user is allowed to do.</a:t>
            </a:r>
          </a:p>
          <a:p>
            <a:r>
              <a:rPr lang="en-US" dirty="0"/>
              <a:t>Although this example requires the user to click the form button, </a:t>
            </a:r>
            <a:r>
              <a:rPr lang="en-US" dirty="0">
                <a:solidFill>
                  <a:srgbClr val="FF0000"/>
                </a:solidFill>
              </a:rPr>
              <a:t>the malicious page could just as easily run a script that submits the form automatically</a:t>
            </a:r>
            <a:r>
              <a:rPr lang="en-US" dirty="0"/>
              <a:t>. Moreover, using SSL (Secure Socket Layer) does not prevent a CSRF attack, because the malicious site can send an "https://" request.</a:t>
            </a:r>
          </a:p>
          <a:p>
            <a:r>
              <a:rPr lang="en-US" dirty="0"/>
              <a:t>Typically, CSRF attacks are possible against web sites that use cookies for authentication, because browsers send all relevant cookies to the destination web site. However, CSRF attacks are not limited to exploiting cookies.</a:t>
            </a:r>
          </a:p>
          <a:p>
            <a:endParaRPr lang="en-US" dirty="0"/>
          </a:p>
        </p:txBody>
      </p:sp>
    </p:spTree>
    <p:extLst>
      <p:ext uri="{BB962C8B-B14F-4D97-AF65-F5344CB8AC3E}">
        <p14:creationId xmlns:p14="http://schemas.microsoft.com/office/powerpoint/2010/main" val="189713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Structure</a:t>
            </a:r>
            <a:endParaRPr lang="en-GB" dirty="0"/>
          </a:p>
        </p:txBody>
      </p:sp>
      <p:sp>
        <p:nvSpPr>
          <p:cNvPr id="3" name="Content Placeholder 2"/>
          <p:cNvSpPr>
            <a:spLocks noGrp="1"/>
          </p:cNvSpPr>
          <p:nvPr>
            <p:ph idx="1"/>
          </p:nvPr>
        </p:nvSpPr>
        <p:spPr/>
        <p:txBody>
          <a:bodyPr>
            <a:normAutofit/>
          </a:bodyPr>
          <a:lstStyle/>
          <a:p>
            <a:r>
              <a:rPr lang="en-US" dirty="0"/>
              <a:t>Main Components (not all)</a:t>
            </a:r>
          </a:p>
          <a:p>
            <a:pPr lvl="1"/>
            <a:r>
              <a:rPr lang="en-US" dirty="0">
                <a:solidFill>
                  <a:srgbClr val="FF0000"/>
                </a:solidFill>
              </a:rPr>
              <a:t>Dependencies </a:t>
            </a:r>
          </a:p>
          <a:p>
            <a:pPr lvl="1"/>
            <a:r>
              <a:rPr lang="en-US" dirty="0">
                <a:solidFill>
                  <a:srgbClr val="FF0000"/>
                </a:solidFill>
              </a:rPr>
              <a:t>Properties</a:t>
            </a:r>
          </a:p>
          <a:p>
            <a:pPr lvl="1"/>
            <a:r>
              <a:rPr lang="en-US" dirty="0" err="1"/>
              <a:t>wwwroot</a:t>
            </a:r>
            <a:endParaRPr lang="en-US" dirty="0"/>
          </a:p>
          <a:p>
            <a:pPr lvl="1"/>
            <a:r>
              <a:rPr lang="en-US" dirty="0">
                <a:solidFill>
                  <a:srgbClr val="FF0000"/>
                </a:solidFill>
              </a:rPr>
              <a:t>Controllers</a:t>
            </a:r>
          </a:p>
          <a:p>
            <a:pPr lvl="1"/>
            <a:r>
              <a:rPr lang="en-US" dirty="0">
                <a:solidFill>
                  <a:srgbClr val="FF0000"/>
                </a:solidFill>
              </a:rPr>
              <a:t>Models</a:t>
            </a:r>
          </a:p>
          <a:p>
            <a:pPr lvl="1"/>
            <a:r>
              <a:rPr lang="en-US" dirty="0"/>
              <a:t>Views</a:t>
            </a:r>
          </a:p>
          <a:p>
            <a:pPr lvl="1"/>
            <a:r>
              <a:rPr lang="en-US" dirty="0" err="1">
                <a:solidFill>
                  <a:srgbClr val="FF0000"/>
                </a:solidFill>
              </a:rPr>
              <a:t>appsettings.json</a:t>
            </a:r>
            <a:endParaRPr lang="en-US" dirty="0">
              <a:solidFill>
                <a:srgbClr val="FF0000"/>
              </a:solidFill>
            </a:endParaRPr>
          </a:p>
          <a:p>
            <a:pPr lvl="1"/>
            <a:r>
              <a:rPr lang="en-US" dirty="0" err="1">
                <a:solidFill>
                  <a:srgbClr val="FF0000"/>
                </a:solidFill>
              </a:rPr>
              <a:t>Program.cs</a:t>
            </a:r>
            <a:endParaRPr lang="en-US" dirty="0">
              <a:solidFill>
                <a:srgbClr val="FF0000"/>
              </a:solidFill>
            </a:endParaRPr>
          </a:p>
          <a:p>
            <a:pPr lvl="1"/>
            <a:r>
              <a:rPr lang="en-US" dirty="0" err="1"/>
              <a:t>Startup.cs</a:t>
            </a:r>
            <a:r>
              <a:rPr lang="en-US" dirty="0"/>
              <a:t> (2019 version template)</a:t>
            </a:r>
          </a:p>
        </p:txBody>
      </p:sp>
    </p:spTree>
    <p:extLst>
      <p:ext uri="{BB962C8B-B14F-4D97-AF65-F5344CB8AC3E}">
        <p14:creationId xmlns:p14="http://schemas.microsoft.com/office/powerpoint/2010/main" val="1863345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Anti-Forgery Token</a:t>
            </a:r>
            <a:endParaRPr lang="en-GB" dirty="0"/>
          </a:p>
        </p:txBody>
      </p:sp>
      <p:sp>
        <p:nvSpPr>
          <p:cNvPr id="3" name="Content Placeholder 2"/>
          <p:cNvSpPr>
            <a:spLocks noGrp="1"/>
          </p:cNvSpPr>
          <p:nvPr>
            <p:ph idx="1"/>
          </p:nvPr>
        </p:nvSpPr>
        <p:spPr/>
        <p:txBody>
          <a:bodyPr>
            <a:normAutofit/>
          </a:bodyPr>
          <a:lstStyle/>
          <a:p>
            <a:r>
              <a:rPr lang="en-US" dirty="0"/>
              <a:t>To help prevent CSRF attacks, MVC Core uses anti-forgery tokens, also called </a:t>
            </a:r>
            <a:r>
              <a:rPr lang="en-US" dirty="0">
                <a:solidFill>
                  <a:srgbClr val="FF0000"/>
                </a:solidFill>
              </a:rPr>
              <a:t>request verification tokens</a:t>
            </a:r>
            <a:r>
              <a:rPr lang="en-US" dirty="0"/>
              <a:t>.</a:t>
            </a:r>
          </a:p>
          <a:p>
            <a:r>
              <a:rPr lang="en-US" dirty="0"/>
              <a:t>The client requests an HTML page that contains a form.</a:t>
            </a:r>
          </a:p>
          <a:p>
            <a:r>
              <a:rPr lang="en-US" dirty="0"/>
              <a:t>The server includes two tokens in the response. One token is sent as a cookie. The other is placed in a hidden form field. The tokens are generated randomly so that an adversary cannot guess the values.</a:t>
            </a:r>
          </a:p>
          <a:p>
            <a:r>
              <a:rPr lang="en-US" dirty="0"/>
              <a:t>When the client submits the form, it must send both tokens back to the server. The client sends the cookie token as a cookie, and it sends the form token inside the form data. (</a:t>
            </a:r>
            <a:r>
              <a:rPr lang="en-US" dirty="0">
                <a:solidFill>
                  <a:srgbClr val="FF0000"/>
                </a:solidFill>
              </a:rPr>
              <a:t>A browser client automatically does this when the user submits the form</a:t>
            </a:r>
            <a:r>
              <a:rPr lang="en-US" dirty="0"/>
              <a:t>.)</a:t>
            </a:r>
          </a:p>
          <a:p>
            <a:r>
              <a:rPr lang="en-US" dirty="0"/>
              <a:t>If a request does not include both tokens, the server disallows the request.</a:t>
            </a:r>
          </a:p>
        </p:txBody>
      </p:sp>
    </p:spTree>
    <p:extLst>
      <p:ext uri="{BB962C8B-B14F-4D97-AF65-F5344CB8AC3E}">
        <p14:creationId xmlns:p14="http://schemas.microsoft.com/office/powerpoint/2010/main" val="1411488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Expressions</a:t>
            </a:r>
            <a:endParaRPr lang="en-GB" dirty="0"/>
          </a:p>
        </p:txBody>
      </p:sp>
      <p:sp>
        <p:nvSpPr>
          <p:cNvPr id="3" name="Content Placeholder 2"/>
          <p:cNvSpPr>
            <a:spLocks noGrp="1"/>
          </p:cNvSpPr>
          <p:nvPr>
            <p:ph idx="1"/>
          </p:nvPr>
        </p:nvSpPr>
        <p:spPr/>
        <p:txBody>
          <a:bodyPr/>
          <a:lstStyle/>
          <a:p>
            <a:r>
              <a:rPr lang="en-US" dirty="0"/>
              <a:t>A lambda expression is a convenient way of defining an anonymous (unnamed) function that can be passed around as a variable or as a parameter to a method call. Many LINQ methods take a function (called a </a:t>
            </a:r>
            <a:r>
              <a:rPr lang="en-US" b="1" dirty="0"/>
              <a:t>delegate</a:t>
            </a:r>
            <a:r>
              <a:rPr lang="en-US" dirty="0"/>
              <a:t>) as a parameter. Here is an example of what a lambda expression looks like:</a:t>
            </a:r>
          </a:p>
          <a:p>
            <a:pPr lvl="1"/>
            <a:r>
              <a:rPr lang="en-GB" dirty="0" err="1"/>
              <a:t>Func</a:t>
            </a:r>
            <a:r>
              <a:rPr lang="en-GB" dirty="0"/>
              <a:t>&lt;</a:t>
            </a:r>
            <a:r>
              <a:rPr lang="en-GB" dirty="0" err="1"/>
              <a:t>int</a:t>
            </a:r>
            <a:r>
              <a:rPr lang="en-GB" dirty="0"/>
              <a:t>, </a:t>
            </a:r>
            <a:r>
              <a:rPr lang="en-GB" dirty="0" err="1"/>
              <a:t>int</a:t>
            </a:r>
            <a:r>
              <a:rPr lang="en-GB" dirty="0"/>
              <a:t>&gt; </a:t>
            </a:r>
            <a:r>
              <a:rPr lang="en-GB" dirty="0" err="1"/>
              <a:t>multiplyByFive</a:t>
            </a:r>
            <a:r>
              <a:rPr lang="en-GB" dirty="0"/>
              <a:t> = </a:t>
            </a:r>
            <a:r>
              <a:rPr lang="en-GB" dirty="0" err="1"/>
              <a:t>num</a:t>
            </a:r>
            <a:r>
              <a:rPr lang="en-GB" dirty="0"/>
              <a:t> =&gt; </a:t>
            </a:r>
            <a:r>
              <a:rPr lang="en-GB" dirty="0" err="1"/>
              <a:t>num</a:t>
            </a:r>
            <a:r>
              <a:rPr lang="en-GB" dirty="0"/>
              <a:t> * 5; </a:t>
            </a:r>
          </a:p>
          <a:p>
            <a:pPr lvl="1"/>
            <a:r>
              <a:rPr lang="en-GB" dirty="0"/>
              <a:t>// Returns 35</a:t>
            </a:r>
          </a:p>
          <a:p>
            <a:pPr lvl="1"/>
            <a:r>
              <a:rPr lang="en-GB" dirty="0"/>
              <a:t> </a:t>
            </a:r>
            <a:r>
              <a:rPr lang="en-GB" dirty="0" err="1"/>
              <a:t>int</a:t>
            </a:r>
            <a:r>
              <a:rPr lang="en-GB" dirty="0"/>
              <a:t> result = </a:t>
            </a:r>
            <a:r>
              <a:rPr lang="en-GB" dirty="0" err="1"/>
              <a:t>multiplyByFive</a:t>
            </a:r>
            <a:r>
              <a:rPr lang="en-GB" dirty="0"/>
              <a:t>(7);</a:t>
            </a:r>
          </a:p>
        </p:txBody>
      </p:sp>
    </p:spTree>
    <p:extLst>
      <p:ext uri="{BB962C8B-B14F-4D97-AF65-F5344CB8AC3E}">
        <p14:creationId xmlns:p14="http://schemas.microsoft.com/office/powerpoint/2010/main" val="4085121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endParaRPr lang="en-GB" dirty="0"/>
          </a:p>
        </p:txBody>
      </p:sp>
      <p:sp>
        <p:nvSpPr>
          <p:cNvPr id="3" name="Content Placeholder 2"/>
          <p:cNvSpPr>
            <a:spLocks noGrp="1"/>
          </p:cNvSpPr>
          <p:nvPr>
            <p:ph idx="1"/>
          </p:nvPr>
        </p:nvSpPr>
        <p:spPr/>
        <p:txBody>
          <a:bodyPr>
            <a:normAutofit/>
          </a:bodyPr>
          <a:lstStyle/>
          <a:p>
            <a:r>
              <a:rPr lang="en-US" dirty="0"/>
              <a:t>LINQ (</a:t>
            </a:r>
            <a:r>
              <a:rPr lang="en-US" dirty="0">
                <a:solidFill>
                  <a:srgbClr val="FF0000"/>
                </a:solidFill>
              </a:rPr>
              <a:t>Language Integrated Query</a:t>
            </a:r>
            <a:r>
              <a:rPr lang="en-US" dirty="0"/>
              <a:t>) is </a:t>
            </a:r>
            <a:r>
              <a:rPr lang="en-US" dirty="0">
                <a:solidFill>
                  <a:srgbClr val="FF0000"/>
                </a:solidFill>
              </a:rPr>
              <a:t>uniform query syntax in C# and VB.NET to retrieve data from different sources and formats</a:t>
            </a:r>
            <a:r>
              <a:rPr lang="en-US" dirty="0"/>
              <a:t>. It is integrated in C# or VB, thereby eliminating the mismatch between programming languages and databases, as well as providing a single querying interface for different types of data sources.</a:t>
            </a:r>
          </a:p>
          <a:p>
            <a:r>
              <a:rPr lang="en-US" dirty="0"/>
              <a:t>For example, SQL is a Structured Query Language used to save and retrieve data from a database. In the same way, LINQ is a structured query syntax built in C# and VB.NET to retrieve data from different types of data sources such as collections, </a:t>
            </a:r>
            <a:r>
              <a:rPr lang="en-US" dirty="0" err="1"/>
              <a:t>ADO.Net</a:t>
            </a:r>
            <a:r>
              <a:rPr lang="en-US" dirty="0"/>
              <a:t> </a:t>
            </a:r>
            <a:r>
              <a:rPr lang="en-US" dirty="0" err="1"/>
              <a:t>DataSet</a:t>
            </a:r>
            <a:r>
              <a:rPr lang="en-US" dirty="0"/>
              <a:t>, XML Docs, web service and MS SQL Server and other databases.</a:t>
            </a:r>
          </a:p>
        </p:txBody>
      </p:sp>
    </p:spTree>
    <p:extLst>
      <p:ext uri="{BB962C8B-B14F-4D97-AF65-F5344CB8AC3E}">
        <p14:creationId xmlns:p14="http://schemas.microsoft.com/office/powerpoint/2010/main" val="13053124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endParaRPr lang="en-GB" dirty="0"/>
          </a:p>
        </p:txBody>
      </p:sp>
      <p:pic>
        <p:nvPicPr>
          <p:cNvPr id="4" name="Content Placeholder 3"/>
          <p:cNvPicPr>
            <a:picLocks noGrp="1" noChangeAspect="1"/>
          </p:cNvPicPr>
          <p:nvPr>
            <p:ph idx="1"/>
          </p:nvPr>
        </p:nvPicPr>
        <p:blipFill>
          <a:blip r:embed="rId2"/>
          <a:stretch>
            <a:fillRect/>
          </a:stretch>
        </p:blipFill>
        <p:spPr>
          <a:xfrm>
            <a:off x="3054615" y="2557463"/>
            <a:ext cx="6082770" cy="3317875"/>
          </a:xfrm>
          <a:prstGeom prst="rect">
            <a:avLst/>
          </a:prstGeom>
        </p:spPr>
      </p:pic>
    </p:spTree>
    <p:extLst>
      <p:ext uri="{BB962C8B-B14F-4D97-AF65-F5344CB8AC3E}">
        <p14:creationId xmlns:p14="http://schemas.microsoft.com/office/powerpoint/2010/main" val="3043201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LINQ</a:t>
            </a:r>
            <a:endParaRPr lang="en-GB" dirty="0"/>
          </a:p>
        </p:txBody>
      </p:sp>
      <p:sp>
        <p:nvSpPr>
          <p:cNvPr id="3" name="Content Placeholder 2"/>
          <p:cNvSpPr>
            <a:spLocks noGrp="1"/>
          </p:cNvSpPr>
          <p:nvPr>
            <p:ph idx="1"/>
          </p:nvPr>
        </p:nvSpPr>
        <p:spPr/>
        <p:txBody>
          <a:bodyPr/>
          <a:lstStyle/>
          <a:p>
            <a:r>
              <a:rPr lang="en-US" dirty="0"/>
              <a:t>LINQ queries return results as objects. It enables you to uses object-oriented approach on the result set and not to worry about transforming different formats of results into objects.</a:t>
            </a:r>
          </a:p>
          <a:p>
            <a:endParaRPr lang="en-GB" dirty="0"/>
          </a:p>
        </p:txBody>
      </p:sp>
      <p:pic>
        <p:nvPicPr>
          <p:cNvPr id="7" name="Picture 6"/>
          <p:cNvPicPr>
            <a:picLocks noChangeAspect="1"/>
          </p:cNvPicPr>
          <p:nvPr/>
        </p:nvPicPr>
        <p:blipFill>
          <a:blip r:embed="rId2"/>
          <a:stretch>
            <a:fillRect/>
          </a:stretch>
        </p:blipFill>
        <p:spPr>
          <a:xfrm>
            <a:off x="3605212" y="3681412"/>
            <a:ext cx="4448175" cy="2314575"/>
          </a:xfrm>
          <a:prstGeom prst="rect">
            <a:avLst/>
          </a:prstGeom>
        </p:spPr>
      </p:pic>
    </p:spTree>
    <p:extLst>
      <p:ext uri="{BB962C8B-B14F-4D97-AF65-F5344CB8AC3E}">
        <p14:creationId xmlns:p14="http://schemas.microsoft.com/office/powerpoint/2010/main" val="157795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Dependencies</a:t>
            </a:r>
            <a:endParaRPr lang="en-GB" dirty="0"/>
          </a:p>
        </p:txBody>
      </p:sp>
      <p:sp>
        <p:nvSpPr>
          <p:cNvPr id="3" name="Content Placeholder 2"/>
          <p:cNvSpPr>
            <a:spLocks noGrp="1"/>
          </p:cNvSpPr>
          <p:nvPr>
            <p:ph idx="1"/>
          </p:nvPr>
        </p:nvSpPr>
        <p:spPr/>
        <p:txBody>
          <a:bodyPr>
            <a:normAutofit/>
          </a:bodyPr>
          <a:lstStyle/>
          <a:p>
            <a:r>
              <a:rPr lang="en-US" dirty="0"/>
              <a:t>The Dependencies in the ASP.NET Core 2.0 onwards project contain all the installed server-side </a:t>
            </a:r>
            <a:r>
              <a:rPr lang="en-US" dirty="0" err="1"/>
              <a:t>NuGet</a:t>
            </a:r>
            <a:r>
              <a:rPr lang="en-US" dirty="0"/>
              <a:t> packages as well as client-side frameworks such as jQuery, AngularJS, Bootstrap etc. These client-side dependencies are managed using Bower in Visual Studio.</a:t>
            </a:r>
          </a:p>
          <a:p>
            <a:pPr lvl="1"/>
            <a:r>
              <a:rPr lang="en-US" dirty="0"/>
              <a:t>Bower is a package manager primarily for (but not limited to) front-end Web development</a:t>
            </a:r>
          </a:p>
          <a:p>
            <a:pPr lvl="1"/>
            <a:r>
              <a:rPr lang="en-US" dirty="0" err="1"/>
              <a:t>NuGet</a:t>
            </a:r>
            <a:r>
              <a:rPr lang="en-US" dirty="0"/>
              <a:t> is also a package manager </a:t>
            </a:r>
            <a:endParaRPr lang="en-GB" dirty="0"/>
          </a:p>
        </p:txBody>
      </p:sp>
    </p:spTree>
    <p:extLst>
      <p:ext uri="{BB962C8B-B14F-4D97-AF65-F5344CB8AC3E}">
        <p14:creationId xmlns:p14="http://schemas.microsoft.com/office/powerpoint/2010/main" val="42854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endParaRPr lang="en-GB" dirty="0"/>
          </a:p>
        </p:txBody>
      </p:sp>
      <p:sp>
        <p:nvSpPr>
          <p:cNvPr id="3" name="Content Placeholder 2"/>
          <p:cNvSpPr>
            <a:spLocks noGrp="1"/>
          </p:cNvSpPr>
          <p:nvPr>
            <p:ph idx="1"/>
          </p:nvPr>
        </p:nvSpPr>
        <p:spPr/>
        <p:txBody>
          <a:bodyPr/>
          <a:lstStyle/>
          <a:p>
            <a:r>
              <a:rPr lang="en-US" dirty="0"/>
              <a:t>The Properties node includes </a:t>
            </a:r>
            <a:r>
              <a:rPr lang="en-US" dirty="0" err="1"/>
              <a:t>launchSettings.json</a:t>
            </a:r>
            <a:r>
              <a:rPr lang="en-US" dirty="0"/>
              <a:t> file which includes Visual Studio profiles of debug settings.</a:t>
            </a:r>
          </a:p>
          <a:p>
            <a:pPr lvl="1"/>
            <a:r>
              <a:rPr lang="en-US" dirty="0"/>
              <a:t>We can change environment variables if we want to</a:t>
            </a:r>
            <a:endParaRPr lang="en-GB" dirty="0"/>
          </a:p>
        </p:txBody>
      </p:sp>
    </p:spTree>
    <p:extLst>
      <p:ext uri="{BB962C8B-B14F-4D97-AF65-F5344CB8AC3E}">
        <p14:creationId xmlns:p14="http://schemas.microsoft.com/office/powerpoint/2010/main" val="419215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err="1"/>
              <a:t>wwwroot</a:t>
            </a:r>
            <a:endParaRPr lang="en-GB" dirty="0"/>
          </a:p>
        </p:txBody>
      </p:sp>
      <p:sp>
        <p:nvSpPr>
          <p:cNvPr id="3" name="Content Placeholder 2"/>
          <p:cNvSpPr>
            <a:spLocks noGrp="1"/>
          </p:cNvSpPr>
          <p:nvPr>
            <p:ph idx="1"/>
          </p:nvPr>
        </p:nvSpPr>
        <p:spPr/>
        <p:txBody>
          <a:bodyPr>
            <a:normAutofit/>
          </a:bodyPr>
          <a:lstStyle/>
          <a:p>
            <a:r>
              <a:rPr lang="en-US" dirty="0"/>
              <a:t>From name we can clearly tell that it is the web root folder</a:t>
            </a:r>
          </a:p>
          <a:p>
            <a:r>
              <a:rPr lang="en-US" dirty="0"/>
              <a:t>Only those files that are in the web root - </a:t>
            </a:r>
            <a:r>
              <a:rPr lang="en-US" dirty="0" err="1"/>
              <a:t>wwwroot</a:t>
            </a:r>
            <a:r>
              <a:rPr lang="en-US" dirty="0"/>
              <a:t> folder can be served over an http request. All other files are blocked and cannot be served by default.</a:t>
            </a:r>
          </a:p>
          <a:p>
            <a:r>
              <a:rPr lang="en-US" dirty="0"/>
              <a:t>Usually contains folders like:</a:t>
            </a:r>
          </a:p>
          <a:p>
            <a:pPr lvl="1"/>
            <a:r>
              <a:rPr lang="en-US" dirty="0" err="1"/>
              <a:t>Css</a:t>
            </a:r>
            <a:endParaRPr lang="en-US" dirty="0"/>
          </a:p>
          <a:p>
            <a:pPr lvl="1"/>
            <a:r>
              <a:rPr lang="en-US" dirty="0"/>
              <a:t>Lib</a:t>
            </a:r>
          </a:p>
          <a:p>
            <a:pPr lvl="2"/>
            <a:r>
              <a:rPr lang="en-US" dirty="0"/>
              <a:t>Bootstrap and jQuery (Validations)</a:t>
            </a:r>
          </a:p>
          <a:p>
            <a:pPr lvl="1"/>
            <a:r>
              <a:rPr lang="en-US" dirty="0" err="1"/>
              <a:t>Js</a:t>
            </a:r>
            <a:endParaRPr lang="en-US" dirty="0"/>
          </a:p>
          <a:p>
            <a:pPr lvl="1"/>
            <a:r>
              <a:rPr lang="en-US" dirty="0"/>
              <a:t>images</a:t>
            </a:r>
          </a:p>
          <a:p>
            <a:endParaRPr lang="en-GB" dirty="0"/>
          </a:p>
        </p:txBody>
      </p:sp>
    </p:spTree>
    <p:extLst>
      <p:ext uri="{BB962C8B-B14F-4D97-AF65-F5344CB8AC3E}">
        <p14:creationId xmlns:p14="http://schemas.microsoft.com/office/powerpoint/2010/main" val="98940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endParaRPr lang="en-GB" dirty="0"/>
          </a:p>
        </p:txBody>
      </p:sp>
      <p:sp>
        <p:nvSpPr>
          <p:cNvPr id="3" name="Content Placeholder 2"/>
          <p:cNvSpPr>
            <a:spLocks noGrp="1"/>
          </p:cNvSpPr>
          <p:nvPr>
            <p:ph idx="1"/>
          </p:nvPr>
        </p:nvSpPr>
        <p:spPr/>
        <p:txBody>
          <a:bodyPr>
            <a:normAutofit/>
          </a:bodyPr>
          <a:lstStyle/>
          <a:p>
            <a:r>
              <a:rPr lang="en-US" dirty="0"/>
              <a:t>The </a:t>
            </a:r>
            <a:r>
              <a:rPr lang="en-US" b="1" dirty="0"/>
              <a:t>Model-View-Controller (MVC)</a:t>
            </a:r>
            <a:r>
              <a:rPr lang="en-US" dirty="0"/>
              <a:t> is an architectural pattern that separates an application into three main logical components: the </a:t>
            </a:r>
            <a:r>
              <a:rPr lang="en-US" b="1" dirty="0"/>
              <a:t>model</a:t>
            </a:r>
            <a:r>
              <a:rPr lang="en-US" dirty="0"/>
              <a:t>, the </a:t>
            </a:r>
            <a:r>
              <a:rPr lang="en-US" b="1" dirty="0"/>
              <a:t>view</a:t>
            </a:r>
            <a:r>
              <a:rPr lang="en-US" dirty="0"/>
              <a:t>, and the </a:t>
            </a:r>
            <a:r>
              <a:rPr lang="en-US" b="1" dirty="0"/>
              <a:t>controller</a:t>
            </a:r>
            <a:r>
              <a:rPr lang="en-US" dirty="0"/>
              <a:t>. Each of these components are built to handle specific development aspects of an application. MVC is one of the most frequently used industry-standard web development framework to create scalable and extensible projects.</a:t>
            </a:r>
          </a:p>
          <a:p>
            <a:r>
              <a:rPr lang="en-US" dirty="0"/>
              <a:t>In MVC Core project structure we will see three different folders:</a:t>
            </a:r>
          </a:p>
          <a:p>
            <a:pPr lvl="1"/>
            <a:r>
              <a:rPr lang="en-US" dirty="0"/>
              <a:t>Models</a:t>
            </a:r>
          </a:p>
          <a:p>
            <a:pPr lvl="1"/>
            <a:r>
              <a:rPr lang="en-US" dirty="0"/>
              <a:t>Views</a:t>
            </a:r>
          </a:p>
          <a:p>
            <a:pPr lvl="1"/>
            <a:r>
              <a:rPr lang="en-US" dirty="0"/>
              <a:t>Controllers</a:t>
            </a:r>
          </a:p>
        </p:txBody>
      </p:sp>
    </p:spTree>
    <p:extLst>
      <p:ext uri="{BB962C8B-B14F-4D97-AF65-F5344CB8AC3E}">
        <p14:creationId xmlns:p14="http://schemas.microsoft.com/office/powerpoint/2010/main" val="3373145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Models</a:t>
            </a:r>
            <a:endParaRPr lang="en-GB" dirty="0"/>
          </a:p>
        </p:txBody>
      </p:sp>
      <p:sp>
        <p:nvSpPr>
          <p:cNvPr id="3" name="Content Placeholder 2"/>
          <p:cNvSpPr>
            <a:spLocks noGrp="1"/>
          </p:cNvSpPr>
          <p:nvPr>
            <p:ph idx="1"/>
          </p:nvPr>
        </p:nvSpPr>
        <p:spPr/>
        <p:txBody>
          <a:bodyPr/>
          <a:lstStyle/>
          <a:p>
            <a:r>
              <a:rPr lang="en-US" dirty="0"/>
              <a:t>The Model component corresponds to all the </a:t>
            </a:r>
            <a:r>
              <a:rPr lang="en-US" dirty="0">
                <a:solidFill>
                  <a:srgbClr val="FF0000"/>
                </a:solidFill>
              </a:rPr>
              <a:t>data-related logic that the user works with</a:t>
            </a:r>
            <a:r>
              <a:rPr lang="en-US" dirty="0"/>
              <a:t>. This can represent either the data that is </a:t>
            </a:r>
            <a:r>
              <a:rPr lang="en-US" dirty="0">
                <a:solidFill>
                  <a:srgbClr val="FF0000"/>
                </a:solidFill>
              </a:rPr>
              <a:t>being transferred between the View and Controller components or any other business logic-related data</a:t>
            </a:r>
            <a:r>
              <a:rPr lang="en-US" dirty="0"/>
              <a:t>. For example, a Customer object will retrieve the customer information from the database, manipulate it and update it data back to the database or use it to render data.</a:t>
            </a:r>
            <a:endParaRPr lang="en-GB" dirty="0"/>
          </a:p>
        </p:txBody>
      </p:sp>
    </p:spTree>
    <p:extLst>
      <p:ext uri="{BB962C8B-B14F-4D97-AF65-F5344CB8AC3E}">
        <p14:creationId xmlns:p14="http://schemas.microsoft.com/office/powerpoint/2010/main" val="26060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endParaRPr lang="en-GB" dirty="0"/>
          </a:p>
        </p:txBody>
      </p:sp>
      <p:sp>
        <p:nvSpPr>
          <p:cNvPr id="3" name="Content Placeholder 2"/>
          <p:cNvSpPr>
            <a:spLocks noGrp="1"/>
          </p:cNvSpPr>
          <p:nvPr>
            <p:ph idx="1"/>
          </p:nvPr>
        </p:nvSpPr>
        <p:spPr/>
        <p:txBody>
          <a:bodyPr/>
          <a:lstStyle/>
          <a:p>
            <a:r>
              <a:rPr lang="en-US" dirty="0"/>
              <a:t>The View component is used for all the </a:t>
            </a:r>
            <a:r>
              <a:rPr lang="en-US" dirty="0">
                <a:solidFill>
                  <a:srgbClr val="FF0000"/>
                </a:solidFill>
              </a:rPr>
              <a:t>UI logic of the application</a:t>
            </a:r>
            <a:r>
              <a:rPr lang="en-US" dirty="0"/>
              <a:t>. For example, the Customer view will include all the UI components such as text boxes, dropdowns, etc. that the final user interacts with.</a:t>
            </a:r>
            <a:endParaRPr lang="en-GB" dirty="0"/>
          </a:p>
        </p:txBody>
      </p:sp>
    </p:spTree>
    <p:extLst>
      <p:ext uri="{BB962C8B-B14F-4D97-AF65-F5344CB8AC3E}">
        <p14:creationId xmlns:p14="http://schemas.microsoft.com/office/powerpoint/2010/main" val="93655713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2233</Words>
  <Application>Microsoft Office PowerPoint</Application>
  <PresentationFormat>Widescreen</PresentationFormat>
  <Paragraphs>158</Paragraphs>
  <Slides>34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Avenir Next LT Pro</vt:lpstr>
      <vt:lpstr>Calibri</vt:lpstr>
      <vt:lpstr>Posterama</vt:lpstr>
      <vt:lpstr>SplashVTI</vt:lpstr>
      <vt:lpstr>Web Application Development</vt:lpstr>
      <vt:lpstr>Migrating to Visual Studio</vt:lpstr>
      <vt:lpstr>Project Structure</vt:lpstr>
      <vt:lpstr>Dependencies</vt:lpstr>
      <vt:lpstr>Properties</vt:lpstr>
      <vt:lpstr>wwwroot</vt:lpstr>
      <vt:lpstr>MVC</vt:lpstr>
      <vt:lpstr>Models</vt:lpstr>
      <vt:lpstr>Views</vt:lpstr>
      <vt:lpstr>Controllers</vt:lpstr>
      <vt:lpstr>Program.cs</vt:lpstr>
      <vt:lpstr>Startup.cs (2019 version)</vt:lpstr>
      <vt:lpstr>Important concepts in Dot NET Development</vt:lpstr>
      <vt:lpstr>Dependency Injections</vt:lpstr>
      <vt:lpstr>Migrations</vt:lpstr>
      <vt:lpstr>Entity Framework</vt:lpstr>
      <vt:lpstr>Scaffolding</vt:lpstr>
      <vt:lpstr>TAP</vt:lpstr>
      <vt:lpstr>TAP (Cont’d)</vt:lpstr>
      <vt:lpstr>TAP (Cont’d)</vt:lpstr>
      <vt:lpstr>Thread</vt:lpstr>
      <vt:lpstr>Why Threads?</vt:lpstr>
      <vt:lpstr>Task</vt:lpstr>
      <vt:lpstr>Task</vt:lpstr>
      <vt:lpstr>Why Tasks?</vt:lpstr>
      <vt:lpstr>Difference b/w Task and Thread</vt:lpstr>
      <vt:lpstr>CSRF</vt:lpstr>
      <vt:lpstr>An Example of a CSRF Attack</vt:lpstr>
      <vt:lpstr>An Example of a CSRF Attack</vt:lpstr>
      <vt:lpstr>Anti-Forgery Token</vt:lpstr>
      <vt:lpstr>Lambda Expressions</vt:lpstr>
      <vt:lpstr>LINQ</vt:lpstr>
      <vt:lpstr>LINQ</vt:lpstr>
      <vt:lpstr>LINQ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dc:title>
  <dc:creator>Ebad Majeed</dc:creator>
  <cp:lastModifiedBy>Ebad Majeed</cp:lastModifiedBy>
  <cp:revision>10</cp:revision>
  <dcterms:created xsi:type="dcterms:W3CDTF">2024-01-23T21:36:53Z</dcterms:created>
  <dcterms:modified xsi:type="dcterms:W3CDTF">2024-01-30T23:14:18Z</dcterms:modified>
</cp:coreProperties>
</file>