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Joshua Bleeker and I will be presenting about Intelligent Systems in Gaming. One thing to note is that I will be using the term AI and and Intelligent System interchangeably even though they aren’t exactly the same thing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54daff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54daff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solidFill>
                  <a:srgbClr val="333333"/>
                </a:solidFill>
                <a:highlight>
                  <a:srgbClr val="FFFFFF"/>
                </a:highlight>
              </a:rPr>
              <a:t>Twenty years before the infamous Pong video game came out, artificial intelligence was being used in computerized games. One of the earliest examples is the 1951 mathematical strategy game Nim, in which two players take turns to remove objects from piles.</a:t>
            </a:r>
            <a:endParaRPr sz="1200">
              <a:solidFill>
                <a:srgbClr val="333333"/>
              </a:solidFill>
              <a:highlight>
                <a:srgbClr val="FFFFFF"/>
              </a:highlight>
            </a:endParaRPr>
          </a:p>
          <a:p>
            <a:pPr indent="-304800" lvl="0" marL="457200" rtl="0" algn="l">
              <a:lnSpc>
                <a:spcPct val="150000"/>
              </a:lnSpc>
              <a:spcBef>
                <a:spcPts val="0"/>
              </a:spcBef>
              <a:spcAft>
                <a:spcPts val="0"/>
              </a:spcAft>
              <a:buSzPts val="1200"/>
              <a:buChar char="●"/>
            </a:pPr>
            <a:r>
              <a:rPr lang="en" sz="1200">
                <a:solidFill>
                  <a:srgbClr val="333333"/>
                </a:solidFill>
                <a:highlight>
                  <a:srgbClr val="FFFFFF"/>
                </a:highlight>
              </a:rPr>
              <a:t>By the 70s AI in gaming really began to come into its own.</a:t>
            </a:r>
            <a:endParaRPr sz="1200">
              <a:solidFill>
                <a:srgbClr val="333333"/>
              </a:solidFill>
              <a:highlight>
                <a:srgbClr val="FFFFFF"/>
              </a:highlight>
            </a:endParaRPr>
          </a:p>
          <a:p>
            <a:pPr indent="-304800" lvl="1" marL="914400" rtl="0" algn="l">
              <a:lnSpc>
                <a:spcPct val="150000"/>
              </a:lnSpc>
              <a:spcBef>
                <a:spcPts val="0"/>
              </a:spcBef>
              <a:spcAft>
                <a:spcPts val="0"/>
              </a:spcAft>
              <a:buSzPts val="1200"/>
              <a:buChar char="○"/>
            </a:pPr>
            <a:r>
              <a:rPr lang="en" sz="1200">
                <a:solidFill>
                  <a:srgbClr val="333333"/>
                </a:solidFill>
                <a:highlight>
                  <a:srgbClr val="FFFFFF"/>
                </a:highlight>
              </a:rPr>
              <a:t>1978s space invaders had </a:t>
            </a:r>
            <a:r>
              <a:rPr lang="en" sz="1200">
                <a:solidFill>
                  <a:srgbClr val="333333"/>
                </a:solidFill>
                <a:highlight>
                  <a:srgbClr val="FFFFFF"/>
                </a:highlight>
              </a:rPr>
              <a:t>increasingly</a:t>
            </a:r>
            <a:r>
              <a:rPr lang="en" sz="1200">
                <a:solidFill>
                  <a:srgbClr val="333333"/>
                </a:solidFill>
                <a:highlight>
                  <a:srgbClr val="FFFFFF"/>
                </a:highlight>
              </a:rPr>
              <a:t> difficult levels and </a:t>
            </a:r>
            <a:r>
              <a:rPr lang="en" sz="1200">
                <a:solidFill>
                  <a:srgbClr val="333333"/>
                </a:solidFill>
                <a:highlight>
                  <a:srgbClr val="FFFFFF"/>
                </a:highlight>
              </a:rPr>
              <a:t>distinct</a:t>
            </a:r>
            <a:r>
              <a:rPr lang="en" sz="1200">
                <a:solidFill>
                  <a:srgbClr val="333333"/>
                </a:solidFill>
                <a:highlight>
                  <a:srgbClr val="FFFFFF"/>
                </a:highlight>
              </a:rPr>
              <a:t> </a:t>
            </a:r>
            <a:r>
              <a:rPr lang="en" sz="1200">
                <a:solidFill>
                  <a:srgbClr val="333333"/>
                </a:solidFill>
                <a:highlight>
                  <a:srgbClr val="FFFFFF"/>
                </a:highlight>
              </a:rPr>
              <a:t>movement</a:t>
            </a:r>
            <a:r>
              <a:rPr lang="en" sz="1200">
                <a:solidFill>
                  <a:srgbClr val="333333"/>
                </a:solidFill>
                <a:highlight>
                  <a:srgbClr val="FFFFFF"/>
                </a:highlight>
              </a:rPr>
              <a:t> patterns that would change dynamically depending on the input of the player</a:t>
            </a:r>
            <a:endParaRPr sz="1200">
              <a:solidFill>
                <a:srgbClr val="333333"/>
              </a:solidFill>
              <a:highlight>
                <a:srgbClr val="FFFFFF"/>
              </a:highlight>
            </a:endParaRPr>
          </a:p>
          <a:p>
            <a:pPr indent="-304800" lvl="1" marL="9144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In 1980 Pac-Man introduced AI patterns to its maze. AI also enabled the game’s ghosts to have different personalities.</a:t>
            </a:r>
            <a:endParaRPr sz="1200">
              <a:solidFill>
                <a:srgbClr val="333333"/>
              </a:solidFill>
              <a:highlight>
                <a:srgbClr val="FFFFFF"/>
              </a:highlight>
            </a:endParaRPr>
          </a:p>
          <a:p>
            <a:pPr indent="-304800" lvl="1" marL="9144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In 1984’s fighting games began using AI so that if someone wanted to </a:t>
            </a:r>
            <a:r>
              <a:rPr lang="en" sz="1200">
                <a:solidFill>
                  <a:srgbClr val="333333"/>
                </a:solidFill>
                <a:highlight>
                  <a:srgbClr val="FFFFFF"/>
                </a:highlight>
              </a:rPr>
              <a:t>play</a:t>
            </a:r>
            <a:r>
              <a:rPr lang="en" sz="1200">
                <a:solidFill>
                  <a:srgbClr val="333333"/>
                </a:solidFill>
                <a:highlight>
                  <a:srgbClr val="FFFFFF"/>
                </a:highlight>
              </a:rPr>
              <a:t> alone </a:t>
            </a:r>
            <a:r>
              <a:rPr lang="en" sz="1200">
                <a:solidFill>
                  <a:srgbClr val="333333"/>
                </a:solidFill>
                <a:highlight>
                  <a:srgbClr val="FFFFFF"/>
                </a:highlight>
              </a:rPr>
              <a:t>they</a:t>
            </a:r>
            <a:r>
              <a:rPr lang="en" sz="1200">
                <a:solidFill>
                  <a:srgbClr val="333333"/>
                </a:solidFill>
                <a:highlight>
                  <a:srgbClr val="FFFFFF"/>
                </a:highlight>
              </a:rPr>
              <a:t> </a:t>
            </a:r>
            <a:r>
              <a:rPr lang="en" sz="1200">
                <a:solidFill>
                  <a:srgbClr val="333333"/>
                </a:solidFill>
                <a:highlight>
                  <a:srgbClr val="FFFFFF"/>
                </a:highlight>
              </a:rPr>
              <a:t>would have a computer to play against. </a:t>
            </a:r>
            <a:endParaRPr sz="1200">
              <a:solidFill>
                <a:srgbClr val="333333"/>
              </a:solidFill>
              <a:highlight>
                <a:srgbClr val="FFFFFF"/>
              </a:highlight>
            </a:endParaRPr>
          </a:p>
          <a:p>
            <a:pPr indent="-304800" lvl="0" marL="4572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By the 90s sports games like the Madden and Tony La Russa Baseball let you play against a team that is actually running plays and ‘strategizing’ </a:t>
            </a:r>
            <a:endParaRPr sz="1200">
              <a:solidFill>
                <a:srgbClr val="333333"/>
              </a:solidFill>
              <a:highlight>
                <a:srgbClr val="FFFFFF"/>
              </a:highlight>
            </a:endParaRPr>
          </a:p>
          <a:p>
            <a:pPr indent="-304800" lvl="0" marL="4572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Formal AI tools like finite state machines were used for the new video game genres that emerged in the 1990s. For instance, AI was used in real-time strategy games for pathfinding problems, making real-time decisions, and economic planning. </a:t>
            </a:r>
            <a:endParaRPr sz="1200">
              <a:solidFill>
                <a:srgbClr val="333333"/>
              </a:solidFill>
              <a:highlight>
                <a:srgbClr val="FFFFFF"/>
              </a:highlight>
            </a:endParaRPr>
          </a:p>
          <a:p>
            <a:pPr indent="-304800" lvl="1" marL="914400" rtl="0" algn="l">
              <a:lnSpc>
                <a:spcPct val="150000"/>
              </a:lnSpc>
              <a:spcBef>
                <a:spcPts val="0"/>
              </a:spcBef>
              <a:spcAft>
                <a:spcPts val="0"/>
              </a:spcAft>
              <a:buClr>
                <a:srgbClr val="333333"/>
              </a:buClr>
              <a:buSzPts val="1200"/>
              <a:buChar char="○"/>
            </a:pPr>
            <a:r>
              <a:rPr lang="en" sz="1200">
                <a:solidFill>
                  <a:srgbClr val="333333"/>
                </a:solidFill>
                <a:highlight>
                  <a:srgbClr val="FFFFFF"/>
                </a:highlight>
              </a:rPr>
              <a:t>By 2005 Façade introduced interactive multiple-way dialogs</a:t>
            </a:r>
            <a:endParaRPr sz="1200">
              <a:solidFill>
                <a:srgbClr val="333333"/>
              </a:solidFill>
              <a:highlight>
                <a:srgbClr val="FFFFFF"/>
              </a:highlight>
            </a:endParaRPr>
          </a:p>
          <a:p>
            <a:pPr indent="0" lvl="0" marL="0" rtl="0" algn="l">
              <a:lnSpc>
                <a:spcPct val="150000"/>
              </a:lnSpc>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52198a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52198a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With the help of AI, game developers are coming up with new techniques like reinforcement learning and pattern recognition. These techniques will help the game characters evolve through self-learning of their actions. A player will notice a vast difference when they play a game in the AI environment. Left 4 Dead 2’s game director is in my opinion the single most impressive and well done intelligent system in </a:t>
            </a:r>
            <a:r>
              <a:rPr lang="en"/>
              <a:t>gaming</a:t>
            </a:r>
            <a:r>
              <a:rPr lang="en"/>
              <a:t> history. The game director’s job is to </a:t>
            </a:r>
            <a:r>
              <a:rPr lang="en"/>
              <a:t>assess</a:t>
            </a:r>
            <a:r>
              <a:rPr lang="en"/>
              <a:t> how the current player is doing in the level and adjust the difficulty, the way the map is </a:t>
            </a:r>
            <a:r>
              <a:rPr lang="en"/>
              <a:t>laid</a:t>
            </a:r>
            <a:r>
              <a:rPr lang="en"/>
              <a:t> out, how much ammo and health you get, how many </a:t>
            </a:r>
            <a:r>
              <a:rPr lang="en"/>
              <a:t>enemies</a:t>
            </a:r>
            <a:r>
              <a:rPr lang="en"/>
              <a:t> are thrown at you and where they come from, etc. Having played the game for my entire life I can say that it is extremely engaging and keeps me coming back after all of these years. </a:t>
            </a:r>
            <a:endParaRPr/>
          </a:p>
          <a:p>
            <a:pPr indent="-298450" lvl="0" marL="457200" rtl="0" algn="l">
              <a:lnSpc>
                <a:spcPct val="150000"/>
              </a:lnSpc>
              <a:spcBef>
                <a:spcPts val="0"/>
              </a:spcBef>
              <a:spcAft>
                <a:spcPts val="0"/>
              </a:spcAft>
              <a:buSzPts val="1100"/>
              <a:buChar char="●"/>
            </a:pPr>
            <a:r>
              <a:rPr lang="en"/>
              <a:t>When talking to an AI entity or companion in a video game a believable and </a:t>
            </a:r>
            <a:r>
              <a:rPr lang="en"/>
              <a:t>realistic</a:t>
            </a:r>
            <a:r>
              <a:rPr lang="en"/>
              <a:t> </a:t>
            </a:r>
            <a:r>
              <a:rPr lang="en"/>
              <a:t>response</a:t>
            </a:r>
            <a:r>
              <a:rPr lang="en"/>
              <a:t> is key. Let’s say you’re playing a role playing game </a:t>
            </a:r>
            <a:r>
              <a:rPr lang="en"/>
              <a:t>and</a:t>
            </a:r>
            <a:r>
              <a:rPr lang="en"/>
              <a:t> you just we </a:t>
            </a:r>
            <a:r>
              <a:rPr lang="en"/>
              <a:t>committed</a:t>
            </a:r>
            <a:r>
              <a:rPr lang="en"/>
              <a:t> a horrible crime, all of the </a:t>
            </a:r>
            <a:r>
              <a:rPr lang="en"/>
              <a:t>townsfolk</a:t>
            </a:r>
            <a:r>
              <a:rPr lang="en"/>
              <a:t> should respond with </a:t>
            </a:r>
            <a:r>
              <a:rPr lang="en"/>
              <a:t>negatively. Your actions can feel </a:t>
            </a:r>
            <a:r>
              <a:rPr lang="en"/>
              <a:t> if the world does not respond in a believable way.</a:t>
            </a:r>
            <a:endParaRPr/>
          </a:p>
          <a:p>
            <a:pPr indent="-298450" lvl="0" marL="457200" rtl="0" algn="l">
              <a:lnSpc>
                <a:spcPct val="150000"/>
              </a:lnSpc>
              <a:spcBef>
                <a:spcPts val="0"/>
              </a:spcBef>
              <a:spcAft>
                <a:spcPts val="0"/>
              </a:spcAft>
              <a:buSzPts val="1100"/>
              <a:buChar char="●"/>
            </a:pPr>
            <a:r>
              <a:rPr lang="en"/>
              <a:t>When making a game it is key to make sure that the game has replay value. There is no better way than to do this with AI. A good example of this is a game called warframe. Each planet in the game will have a similar look and feel, and all the assets will be pulled from the tileset made for that planet. But almost </a:t>
            </a:r>
            <a:r>
              <a:rPr lang="en"/>
              <a:t>every</a:t>
            </a:r>
            <a:r>
              <a:rPr lang="en"/>
              <a:t> level in the game will be </a:t>
            </a:r>
            <a:r>
              <a:rPr lang="en"/>
              <a:t>procedurally</a:t>
            </a:r>
            <a:r>
              <a:rPr lang="en"/>
              <a:t> generated so that it is unique every single time. </a:t>
            </a:r>
            <a:endParaRPr/>
          </a:p>
          <a:p>
            <a:pPr indent="-298450" lvl="0" marL="457200" rtl="0" algn="l">
              <a:lnSpc>
                <a:spcPct val="150000"/>
              </a:lnSpc>
              <a:spcBef>
                <a:spcPts val="0"/>
              </a:spcBef>
              <a:spcAft>
                <a:spcPts val="0"/>
              </a:spcAft>
              <a:buSzPts val="1100"/>
              <a:buChar char="●"/>
            </a:pPr>
            <a:r>
              <a:rPr lang="en"/>
              <a:t>Intelligent systems in gaming save countless hours and dollars. Instead of paying numerous other developers, one person can make an amazing game given they develop or can get their hands on the correct resources. For example: if one single developer can master procedural generation and tools like it they can make a game have an infinite amount of varied levels, </a:t>
            </a:r>
            <a:r>
              <a:rPr lang="en"/>
              <a:t>which is something that 100s developers couldn't do without AI.</a:t>
            </a:r>
            <a:endParaRPr/>
          </a:p>
          <a:p>
            <a:pPr indent="-298450" lvl="0" marL="457200" rtl="0" algn="l">
              <a:lnSpc>
                <a:spcPct val="150000"/>
              </a:lnSpc>
              <a:spcBef>
                <a:spcPts val="0"/>
              </a:spcBef>
              <a:spcAft>
                <a:spcPts val="0"/>
              </a:spcAft>
              <a:buSzPts val="1100"/>
              <a:buChar char="●"/>
            </a:pPr>
            <a:r>
              <a:rPr lang="en"/>
              <a:t>AI also lets developers take games to new heights. With AI developers can greatly increase the scope of the game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52198a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52198a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Unfortunately, most of the time game developers are at the mercy of their </a:t>
            </a:r>
            <a:r>
              <a:rPr lang="en" sz="1200"/>
              <a:t>publishers because the publishers are the people signing their paychecks. Often times the publishers are pressured by the shareholders to maximize profits which often times means implementing intelligent ways extort their player base and squeeze every last dime out of them. </a:t>
            </a:r>
            <a:endParaRPr sz="1200"/>
          </a:p>
          <a:p>
            <a:pPr indent="-304800" lvl="0" marL="457200" rtl="0" algn="l">
              <a:lnSpc>
                <a:spcPct val="150000"/>
              </a:lnSpc>
              <a:spcBef>
                <a:spcPts val="0"/>
              </a:spcBef>
              <a:spcAft>
                <a:spcPts val="0"/>
              </a:spcAft>
              <a:buSzPts val="1200"/>
              <a:buChar char="●"/>
            </a:pPr>
            <a:r>
              <a:rPr lang="en" sz="1200"/>
              <a:t>Another potential issue with Intelligent systems in gaming is that if the devs aren’t careful they can develop a system that is unenjoyable to play against or even sometimes just impossible. A good example of a recent game that was too difficult is Back 4 Blood. In this game the hardest difficulty was very near impossible to enjoy, while it was ‘possible’ to beat it took coordination from 4 absolute experts to beat it. The devs have since toned it down with an update but they have definitely lost some of their player base due to this.</a:t>
            </a:r>
            <a:endParaRPr sz="1200"/>
          </a:p>
          <a:p>
            <a:pPr indent="-304800" lvl="0" marL="457200" rtl="0" algn="l">
              <a:lnSpc>
                <a:spcPct val="150000"/>
              </a:lnSpc>
              <a:spcBef>
                <a:spcPts val="0"/>
              </a:spcBef>
              <a:spcAft>
                <a:spcPts val="0"/>
              </a:spcAft>
              <a:buSzPts val="1200"/>
              <a:buChar char="●"/>
            </a:pPr>
            <a:r>
              <a:rPr lang="en" sz="1200"/>
              <a:t>When devs trust their game to learn from and about the player to change the world around them they might not always know what the player wants. The AI does not know how to process emotion in any way to it is up to the devs to program the intelligent system to predict how the player is supposed to feel. If done incorrectly it can lead to unrealistic and unintended bugs that can break the players immersion pull them out of the game.</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552198a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552198a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While </a:t>
            </a:r>
            <a:r>
              <a:rPr lang="en"/>
              <a:t>microtransactions</a:t>
            </a:r>
            <a:r>
              <a:rPr lang="en"/>
              <a:t> ran wild in the gaming </a:t>
            </a:r>
            <a:r>
              <a:rPr lang="en"/>
              <a:t>world for a couple of years, more recently the world has taken notice and taken action. In 2018, the Federal Trade Commission (FTC) began its investigation into video game loot boxes, which immediately resulted in many developers shying away from the practice. Australia has also taken strong action against random loot boxes either banning games that featured them or forcing the developers to change them. </a:t>
            </a:r>
            <a:endParaRPr/>
          </a:p>
          <a:p>
            <a:pPr indent="-298450" lvl="0" marL="457200" rtl="0" algn="l">
              <a:lnSpc>
                <a:spcPct val="150000"/>
              </a:lnSpc>
              <a:spcBef>
                <a:spcPts val="0"/>
              </a:spcBef>
              <a:spcAft>
                <a:spcPts val="0"/>
              </a:spcAft>
              <a:buSzPts val="1100"/>
              <a:buChar char="●"/>
            </a:pPr>
            <a:r>
              <a:rPr lang="en"/>
              <a:t>Difficulty is can be well, difficult. Tuning the difficulty not to be too easy for the experienced players and not to be too hard for the casual player is a real challenge. An approach that games have been using for a very long time is offering multiple difficulty levels. Even in the Back 4 Blood example listed in the last slide if you really wanted to you could just play on an easier difficulty level. The only issue is that the hardcore veterans might hurt their pride playing on a difficulty other than the hardest one.</a:t>
            </a:r>
            <a:endParaRPr/>
          </a:p>
          <a:p>
            <a:pPr indent="-298450" lvl="0" marL="457200" rtl="0" algn="l">
              <a:lnSpc>
                <a:spcPct val="150000"/>
              </a:lnSpc>
              <a:spcBef>
                <a:spcPts val="0"/>
              </a:spcBef>
              <a:spcAft>
                <a:spcPts val="0"/>
              </a:spcAft>
              <a:buSzPts val="1100"/>
              <a:buChar char="●"/>
            </a:pPr>
            <a:r>
              <a:rPr lang="en"/>
              <a:t>As the industry grows and the skills of the devs continue to develop AI will be taught to be more and more realistic.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552198a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552198a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intelligent </a:t>
            </a:r>
            <a:r>
              <a:rPr lang="en"/>
              <a:t>systems</a:t>
            </a:r>
            <a:r>
              <a:rPr lang="en"/>
              <a:t> in games are really </a:t>
            </a:r>
            <a:r>
              <a:rPr lang="en"/>
              <a:t>beneficial</a:t>
            </a:r>
            <a:r>
              <a:rPr lang="en"/>
              <a:t> and the games industry would not be where it is without today without them. While their are some kinks and issues that come along with them, the </a:t>
            </a:r>
            <a:r>
              <a:rPr lang="en"/>
              <a:t>benefits</a:t>
            </a:r>
            <a:r>
              <a:rPr lang="en"/>
              <a:t> highly </a:t>
            </a:r>
            <a:r>
              <a:rPr lang="en"/>
              <a:t>outweigh</a:t>
            </a:r>
            <a:r>
              <a:rPr lang="en"/>
              <a:t> the negatives.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52198a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52198a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nsidebigdata.com/2020/11/27/how-artificial-intelligence-will-revolutionize-the-way-video-games-are-developed/" TargetMode="External"/><Relationship Id="rId4" Type="http://schemas.openxmlformats.org/officeDocument/2006/relationships/hyperlink" Target="https://bigdataanalyticsnews.com/history-of-artificial-intelligence-in-video-games/" TargetMode="External"/><Relationship Id="rId5" Type="http://schemas.openxmlformats.org/officeDocument/2006/relationships/hyperlink" Target="https://screenrant.com/video-game-microtransactions-lootboxes-pay-win-lawsuit-regul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Intelligent Systems in Gaming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Joshua Bleeker</a:t>
            </a:r>
            <a:endParaRPr/>
          </a:p>
        </p:txBody>
      </p:sp>
      <p:pic>
        <p:nvPicPr>
          <p:cNvPr id="65" name="Google Shape;65;p13"/>
          <p:cNvPicPr preferRelativeResize="0"/>
          <p:nvPr/>
        </p:nvPicPr>
        <p:blipFill>
          <a:blip r:embed="rId3">
            <a:alphaModFix/>
          </a:blip>
          <a:stretch>
            <a:fillRect/>
          </a:stretch>
        </p:blipFill>
        <p:spPr>
          <a:xfrm>
            <a:off x="283806" y="2409925"/>
            <a:ext cx="2538300" cy="2571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65500" y="-728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History</a:t>
            </a:r>
            <a:endParaRPr/>
          </a:p>
        </p:txBody>
      </p:sp>
      <p:sp>
        <p:nvSpPr>
          <p:cNvPr id="71" name="Google Shape;71;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2" name="Google Shape;7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AI first appeared in games in 1950s</a:t>
            </a:r>
            <a:endParaRPr sz="1600"/>
          </a:p>
          <a:p>
            <a:pPr indent="-330200" lvl="0" marL="457200" rtl="0" algn="l">
              <a:lnSpc>
                <a:spcPct val="200000"/>
              </a:lnSpc>
              <a:spcBef>
                <a:spcPts val="0"/>
              </a:spcBef>
              <a:spcAft>
                <a:spcPts val="0"/>
              </a:spcAft>
              <a:buSzPts val="1600"/>
              <a:buChar char="●"/>
            </a:pPr>
            <a:r>
              <a:rPr lang="en" sz="1600"/>
              <a:t>AI in </a:t>
            </a:r>
            <a:r>
              <a:rPr lang="en" sz="1600"/>
              <a:t>gaming took off in 1970s</a:t>
            </a:r>
            <a:endParaRPr sz="1600"/>
          </a:p>
          <a:p>
            <a:pPr indent="-330200" lvl="0" marL="457200" rtl="0" algn="l">
              <a:lnSpc>
                <a:spcPct val="200000"/>
              </a:lnSpc>
              <a:spcBef>
                <a:spcPts val="0"/>
              </a:spcBef>
              <a:spcAft>
                <a:spcPts val="0"/>
              </a:spcAft>
              <a:buSzPts val="1600"/>
              <a:buChar char="●"/>
            </a:pPr>
            <a:r>
              <a:rPr lang="en" sz="1600"/>
              <a:t>Sports games adopted AI in 90s</a:t>
            </a:r>
            <a:endParaRPr sz="1600"/>
          </a:p>
          <a:p>
            <a:pPr indent="-330200" lvl="0" marL="457200" rtl="0" algn="l">
              <a:lnSpc>
                <a:spcPct val="200000"/>
              </a:lnSpc>
              <a:spcBef>
                <a:spcPts val="0"/>
              </a:spcBef>
              <a:spcAft>
                <a:spcPts val="0"/>
              </a:spcAft>
              <a:buSzPts val="1600"/>
              <a:buChar char="●"/>
            </a:pPr>
            <a:r>
              <a:rPr lang="en" sz="1600"/>
              <a:t>2000s brought RTS games among others</a:t>
            </a:r>
            <a:endParaRPr sz="1600"/>
          </a:p>
        </p:txBody>
      </p:sp>
      <p:pic>
        <p:nvPicPr>
          <p:cNvPr id="73" name="Google Shape;73;p14"/>
          <p:cNvPicPr preferRelativeResize="0"/>
          <p:nvPr/>
        </p:nvPicPr>
        <p:blipFill>
          <a:blip r:embed="rId3">
            <a:alphaModFix/>
          </a:blip>
          <a:stretch>
            <a:fillRect/>
          </a:stretch>
        </p:blipFill>
        <p:spPr>
          <a:xfrm>
            <a:off x="1236268" y="1983925"/>
            <a:ext cx="2103670" cy="258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5500" y="24412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do games need AI?</a:t>
            </a:r>
            <a:endParaRPr/>
          </a:p>
        </p:txBody>
      </p:sp>
      <p:sp>
        <p:nvSpPr>
          <p:cNvPr id="79" name="Google Shape;79;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0" name="Google Shape;80;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Games </a:t>
            </a:r>
            <a:r>
              <a:rPr lang="en" sz="1600"/>
              <a:t>learn over time</a:t>
            </a:r>
            <a:endParaRPr sz="1600"/>
          </a:p>
          <a:p>
            <a:pPr indent="-330200" lvl="0" marL="457200" rtl="0" algn="l">
              <a:lnSpc>
                <a:spcPct val="200000"/>
              </a:lnSpc>
              <a:spcBef>
                <a:spcPts val="0"/>
              </a:spcBef>
              <a:spcAft>
                <a:spcPts val="0"/>
              </a:spcAft>
              <a:buSzPts val="1600"/>
              <a:buChar char="●"/>
            </a:pPr>
            <a:r>
              <a:rPr lang="en" sz="1600"/>
              <a:t>Gives Games Realistic Feel</a:t>
            </a:r>
            <a:endParaRPr sz="1600"/>
          </a:p>
          <a:p>
            <a:pPr indent="-330200" lvl="0" marL="457200" rtl="0" algn="l">
              <a:lnSpc>
                <a:spcPct val="200000"/>
              </a:lnSpc>
              <a:spcBef>
                <a:spcPts val="0"/>
              </a:spcBef>
              <a:spcAft>
                <a:spcPts val="0"/>
              </a:spcAft>
              <a:buSzPts val="1600"/>
              <a:buChar char="●"/>
            </a:pPr>
            <a:r>
              <a:rPr lang="en" sz="1600"/>
              <a:t>Varied Gaming Experiences</a:t>
            </a:r>
            <a:endParaRPr sz="1600"/>
          </a:p>
          <a:p>
            <a:pPr indent="-330200" lvl="0" marL="457200" rtl="0" algn="l">
              <a:lnSpc>
                <a:spcPct val="200000"/>
              </a:lnSpc>
              <a:spcBef>
                <a:spcPts val="0"/>
              </a:spcBef>
              <a:spcAft>
                <a:spcPts val="0"/>
              </a:spcAft>
              <a:buSzPts val="1600"/>
              <a:buChar char="●"/>
            </a:pPr>
            <a:r>
              <a:rPr lang="en" sz="1600"/>
              <a:t>Saves Money and Time</a:t>
            </a:r>
            <a:endParaRPr sz="1600"/>
          </a:p>
          <a:p>
            <a:pPr indent="-330200" lvl="0" marL="457200" rtl="0" algn="l">
              <a:lnSpc>
                <a:spcPct val="200000"/>
              </a:lnSpc>
              <a:spcBef>
                <a:spcPts val="0"/>
              </a:spcBef>
              <a:spcAft>
                <a:spcPts val="0"/>
              </a:spcAft>
              <a:buSzPts val="1600"/>
              <a:buChar char="●"/>
            </a:pPr>
            <a:r>
              <a:rPr lang="en" sz="1600"/>
              <a:t>AI Takes Gaming To New Heights</a:t>
            </a:r>
            <a:endParaRPr sz="1600"/>
          </a:p>
        </p:txBody>
      </p:sp>
      <p:pic>
        <p:nvPicPr>
          <p:cNvPr id="81" name="Google Shape;81;p15"/>
          <p:cNvPicPr preferRelativeResize="0"/>
          <p:nvPr/>
        </p:nvPicPr>
        <p:blipFill>
          <a:blip r:embed="rId3">
            <a:alphaModFix/>
          </a:blip>
          <a:stretch>
            <a:fillRect/>
          </a:stretch>
        </p:blipFill>
        <p:spPr>
          <a:xfrm>
            <a:off x="558650" y="1883650"/>
            <a:ext cx="3837000" cy="287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65500" y="1999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320"/>
              <a:t>Issues with Intelligent Systems</a:t>
            </a:r>
            <a:endParaRPr sz="3320"/>
          </a:p>
        </p:txBody>
      </p:sp>
      <p:sp>
        <p:nvSpPr>
          <p:cNvPr id="87" name="Google Shape;87;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8" name="Google Shape;88;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Microtransactions</a:t>
            </a:r>
            <a:endParaRPr/>
          </a:p>
          <a:p>
            <a:pPr indent="-342900" lvl="0" marL="457200" rtl="0" algn="l">
              <a:lnSpc>
                <a:spcPct val="200000"/>
              </a:lnSpc>
              <a:spcBef>
                <a:spcPts val="0"/>
              </a:spcBef>
              <a:spcAft>
                <a:spcPts val="0"/>
              </a:spcAft>
              <a:buSzPts val="1800"/>
              <a:buChar char="●"/>
            </a:pPr>
            <a:r>
              <a:rPr lang="en"/>
              <a:t>Unfair Difficulty</a:t>
            </a:r>
            <a:endParaRPr/>
          </a:p>
          <a:p>
            <a:pPr indent="-342900" lvl="0" marL="457200" rtl="0" algn="l">
              <a:lnSpc>
                <a:spcPct val="200000"/>
              </a:lnSpc>
              <a:spcBef>
                <a:spcPts val="0"/>
              </a:spcBef>
              <a:spcAft>
                <a:spcPts val="0"/>
              </a:spcAft>
              <a:buSzPts val="1800"/>
              <a:buChar char="●"/>
            </a:pPr>
            <a:r>
              <a:rPr lang="en"/>
              <a:t>Can be unrealistic</a:t>
            </a:r>
            <a:endParaRPr/>
          </a:p>
        </p:txBody>
      </p:sp>
      <p:pic>
        <p:nvPicPr>
          <p:cNvPr id="89" name="Google Shape;89;p16"/>
          <p:cNvPicPr preferRelativeResize="0"/>
          <p:nvPr/>
        </p:nvPicPr>
        <p:blipFill rotWithShape="1">
          <a:blip r:embed="rId3">
            <a:alphaModFix/>
          </a:blip>
          <a:srcRect b="16473" l="0" r="0" t="16480"/>
          <a:stretch/>
        </p:blipFill>
        <p:spPr>
          <a:xfrm>
            <a:off x="473700" y="2461700"/>
            <a:ext cx="3836998" cy="14470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65500" y="40572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Intelligent Solutions</a:t>
            </a:r>
            <a:endParaRPr/>
          </a:p>
        </p:txBody>
      </p:sp>
      <p:sp>
        <p:nvSpPr>
          <p:cNvPr id="95" name="Google Shape;95;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6" name="Google Shape;9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law has cracked down on </a:t>
            </a:r>
            <a:r>
              <a:rPr lang="en"/>
              <a:t>microtransactions</a:t>
            </a:r>
            <a:endParaRPr/>
          </a:p>
          <a:p>
            <a:pPr indent="-342900" lvl="0" marL="457200" rtl="0" algn="l">
              <a:lnSpc>
                <a:spcPct val="200000"/>
              </a:lnSpc>
              <a:spcBef>
                <a:spcPts val="0"/>
              </a:spcBef>
              <a:spcAft>
                <a:spcPts val="0"/>
              </a:spcAft>
              <a:buSzPts val="1800"/>
              <a:buChar char="●"/>
            </a:pPr>
            <a:r>
              <a:rPr lang="en"/>
              <a:t>Difficulty can be tuned correctly</a:t>
            </a:r>
            <a:endParaRPr/>
          </a:p>
          <a:p>
            <a:pPr indent="-342900" lvl="0" marL="457200" rtl="0" algn="l">
              <a:lnSpc>
                <a:spcPct val="200000"/>
              </a:lnSpc>
              <a:spcBef>
                <a:spcPts val="0"/>
              </a:spcBef>
              <a:spcAft>
                <a:spcPts val="0"/>
              </a:spcAft>
              <a:buSzPts val="1800"/>
              <a:buChar char="●"/>
            </a:pPr>
            <a:r>
              <a:rPr lang="en"/>
              <a:t>AI will learn to be more realistic </a:t>
            </a:r>
            <a:endParaRPr/>
          </a:p>
        </p:txBody>
      </p:sp>
      <p:pic>
        <p:nvPicPr>
          <p:cNvPr id="97" name="Google Shape;97;p17"/>
          <p:cNvPicPr preferRelativeResize="0"/>
          <p:nvPr/>
        </p:nvPicPr>
        <p:blipFill>
          <a:blip r:embed="rId3">
            <a:alphaModFix/>
          </a:blip>
          <a:stretch>
            <a:fillRect/>
          </a:stretch>
        </p:blipFill>
        <p:spPr>
          <a:xfrm>
            <a:off x="544413" y="2109800"/>
            <a:ext cx="3487375" cy="230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3" name="Google Shape;103;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4" name="Google Shape;104;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862200" y="39201"/>
            <a:ext cx="10317824" cy="506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11" name="Google Shape;11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How artificial intelligence will revolutionize the way video games are developed. insideBIGDATA. (2020, November 28). Retrieved February 15, 2022, from </a:t>
            </a:r>
            <a:r>
              <a:rPr lang="en" sz="1200" u="sng">
                <a:solidFill>
                  <a:schemeClr val="hlink"/>
                </a:solidFill>
                <a:hlinkClick r:id="rId3"/>
              </a:rPr>
              <a:t>https://insidebigdata.com/2020/11/27/how-artificial-intelligence-will-revolutionize-the-way-video-games-are-developed/</a:t>
            </a:r>
            <a:endParaRPr sz="1200"/>
          </a:p>
          <a:p>
            <a:pPr indent="-304800" lvl="0" marL="457200" rtl="0" algn="l">
              <a:spcBef>
                <a:spcPts val="0"/>
              </a:spcBef>
              <a:spcAft>
                <a:spcPts val="0"/>
              </a:spcAft>
              <a:buSzPts val="1200"/>
              <a:buAutoNum type="arabicPeriod"/>
            </a:pPr>
            <a:r>
              <a:rPr lang="en" sz="1200"/>
              <a:t>Bigdata. (2021, March 24). History of AI use in video game design. Big Data Analytics News. Retrieved February 15, 2022, from </a:t>
            </a:r>
            <a:r>
              <a:rPr lang="en" sz="1200" u="sng">
                <a:solidFill>
                  <a:schemeClr val="hlink"/>
                </a:solidFill>
                <a:hlinkClick r:id="rId4"/>
              </a:rPr>
              <a:t>https://bigdataanalyticsnews.com/history-of-artificial-intelligence-in-video-games/</a:t>
            </a:r>
            <a:endParaRPr sz="1200"/>
          </a:p>
          <a:p>
            <a:pPr indent="-304800" lvl="0" marL="457200" rtl="0" algn="l">
              <a:spcBef>
                <a:spcPts val="0"/>
              </a:spcBef>
              <a:spcAft>
                <a:spcPts val="0"/>
              </a:spcAft>
              <a:buSzPts val="1200"/>
              <a:buAutoNum type="arabicPeriod"/>
            </a:pPr>
            <a:r>
              <a:rPr lang="en" sz="1200"/>
              <a:t>Hassan, A., &amp;amp; Ali Hassan                                        (25 Articles Published)                                    	        		Ali is a gaming journalist that has focused his effort on writing feature articles. He's from the land down under and is studying a dou. (2021, February 26). How in-game microtransactions became such a widespread problem. ScreenRant. Retrieved February 15, 2022, from </a:t>
            </a:r>
            <a:r>
              <a:rPr lang="en" sz="1200" u="sng">
                <a:solidFill>
                  <a:schemeClr val="hlink"/>
                </a:solidFill>
                <a:hlinkClick r:id="rId5"/>
              </a:rPr>
              <a:t>https://screenrant.com/video-game-microtransactions-lootboxes-pay-win-lawsuit-regulation/</a:t>
            </a:r>
            <a:endParaRPr sz="1200"/>
          </a:p>
          <a:p>
            <a:pPr indent="-304800" lvl="0" marL="457200" rtl="0" algn="l">
              <a:spcBef>
                <a:spcPts val="0"/>
              </a:spcBef>
              <a:spcAft>
                <a:spcPts val="0"/>
              </a:spcAft>
              <a:buSzPts val="1200"/>
              <a:buAutoNum type="arabicPeriod"/>
            </a:pPr>
            <a:r>
              <a:rPr lang="en" sz="1200"/>
              <a:t>Craig. (2017, May 29). True AI could ruin video games, Not make them better. Medium. Retrieved February 15, 2022, from https://medium.com/@CRA1G/true-ai-will-ruin-video-games-not-make-them-better-244cc786ac55</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