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Varun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a600d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a600d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b0474ea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b0474e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a600d3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a600d3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a600d3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a600d3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b0474e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b0474e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ab0474e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ab0474e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56c8a4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56c8a4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b0474e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ab0474e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9a5d8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9a5d8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b3fc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8b3fc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4640ec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4640ec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131d1a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131d1a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131d1a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131d1a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131d1a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131d1a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b0474e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b0474e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b0474e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b0474e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0B539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470650" y="26410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DWT v. UWT </a:t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470650" y="3574675"/>
            <a:ext cx="35130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statistical analysis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470650" y="4434750"/>
            <a:ext cx="74544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Varun Tulsiani	Joshua Covarrubias	Colby  Nicodemus 	Andy Greenberg	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186300" y="4122900"/>
            <a:ext cx="8957700" cy="10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509375" y="701175"/>
            <a:ext cx="82371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➢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test whether the price variances of the two ETNs are exactly Inverse 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➢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understand what variables contribute to the price discrepancies between the two assets.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Forecasting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➢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Would these ETNs be 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beneficial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an Investor over the 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long terms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60950" y="19270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Test Considered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Chi Square Test</a:t>
            </a:r>
            <a:r>
              <a:rPr lang="en">
                <a:solidFill>
                  <a:srgbClr val="000000"/>
                </a:solidFill>
              </a:rPr>
              <a:t>- only for categorical data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Forecasting</a:t>
            </a:r>
            <a:r>
              <a:rPr lang="en">
                <a:solidFill>
                  <a:srgbClr val="000000"/>
                </a:solidFill>
              </a:rPr>
              <a:t>- assets were perpetually depreciating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Regression</a:t>
            </a:r>
            <a:r>
              <a:rPr lang="en">
                <a:solidFill>
                  <a:srgbClr val="000000"/>
                </a:solidFill>
              </a:rPr>
              <a:t>- against volume and price changes was inconclusive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Alternative Data Sets Considered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USO- </a:t>
            </a:r>
            <a:r>
              <a:rPr lang="en">
                <a:solidFill>
                  <a:srgbClr val="000000"/>
                </a:solidFill>
              </a:rPr>
              <a:t>United States Oil Fund- was not directly related to UWT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90" name="Google Shape;190;p35"/>
          <p:cNvSpPr txBox="1"/>
          <p:nvPr>
            <p:ph type="title"/>
          </p:nvPr>
        </p:nvSpPr>
        <p:spPr>
          <a:xfrm>
            <a:off x="460950" y="426825"/>
            <a:ext cx="8222100" cy="12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Alternative Data and Methods Considered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</a:t>
            </a:r>
            <a:r>
              <a:rPr lang="en">
                <a:solidFill>
                  <a:srgbClr val="FFFFFF"/>
                </a:solidFill>
              </a:rPr>
              <a:t>0.94458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75500" y="3835150"/>
            <a:ext cx="82221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Correlation</a:t>
            </a:r>
            <a:r>
              <a:rPr lang="en" sz="3000">
                <a:solidFill>
                  <a:srgbClr val="FFFFFF"/>
                </a:solidFill>
              </a:rPr>
              <a:t> </a:t>
            </a:r>
            <a:r>
              <a:rPr lang="en" sz="3000">
                <a:solidFill>
                  <a:srgbClr val="FFFFFF"/>
                </a:solidFill>
              </a:rPr>
              <a:t>Coefficient</a:t>
            </a:r>
            <a:r>
              <a:rPr lang="en" sz="3000">
                <a:solidFill>
                  <a:srgbClr val="FFFFFF"/>
                </a:solidFill>
              </a:rPr>
              <a:t> 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438" y="873300"/>
            <a:ext cx="6163126" cy="35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8"/>
          <p:cNvPicPr preferRelativeResize="0"/>
          <p:nvPr/>
        </p:nvPicPr>
        <p:blipFill rotWithShape="1">
          <a:blip r:embed="rId3">
            <a:alphaModFix/>
          </a:blip>
          <a:srcRect b="10417" l="1893" r="12811" t="30158"/>
          <a:stretch/>
        </p:blipFill>
        <p:spPr>
          <a:xfrm>
            <a:off x="286663" y="892362"/>
            <a:ext cx="8570674" cy="33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475500" y="4052825"/>
            <a:ext cx="82221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Regression; Test against Volume </a:t>
            </a:r>
            <a:r>
              <a:rPr lang="en">
                <a:solidFill>
                  <a:srgbClr val="FFFFFF"/>
                </a:solidFill>
              </a:rPr>
              <a:t>Discrepancies</a:t>
            </a:r>
            <a:r>
              <a:rPr lang="en">
                <a:solidFill>
                  <a:srgbClr val="FFFFFF"/>
                </a:solidFill>
              </a:rPr>
              <a:t> and Percent </a:t>
            </a:r>
            <a:r>
              <a:rPr lang="en">
                <a:solidFill>
                  <a:srgbClr val="FFFFFF"/>
                </a:solidFill>
              </a:rPr>
              <a:t>Discrepancies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 b="17765" l="1392" r="40579" t="31271"/>
          <a:stretch/>
        </p:blipFill>
        <p:spPr>
          <a:xfrm>
            <a:off x="606850" y="359425"/>
            <a:ext cx="7301074" cy="360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1562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0"/>
          <p:cNvPicPr preferRelativeResize="0"/>
          <p:nvPr/>
        </p:nvPicPr>
        <p:blipFill rotWithShape="1">
          <a:blip r:embed="rId4">
            <a:alphaModFix/>
          </a:blip>
          <a:srcRect b="1526" l="1477" r="0" t="0"/>
          <a:stretch/>
        </p:blipFill>
        <p:spPr>
          <a:xfrm>
            <a:off x="2842450" y="295750"/>
            <a:ext cx="6033925" cy="42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Is there a Price </a:t>
            </a:r>
            <a:r>
              <a:rPr lang="en"/>
              <a:t>Discrepancy</a:t>
            </a:r>
            <a:r>
              <a:rPr lang="en"/>
              <a:t> between the two ETNs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What is contributing </a:t>
            </a:r>
            <a:r>
              <a:rPr lang="en"/>
              <a:t>to</a:t>
            </a:r>
            <a:r>
              <a:rPr lang="en"/>
              <a:t> the </a:t>
            </a:r>
            <a:r>
              <a:rPr lang="en"/>
              <a:t>discrepancies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Would an Investor benefit from either ETN when compared to their respective underlying asset?</a:t>
            </a:r>
            <a:endParaRPr/>
          </a:p>
        </p:txBody>
      </p:sp>
      <p:sp>
        <p:nvSpPr>
          <p:cNvPr id="225" name="Google Shape;225;p41"/>
          <p:cNvSpPr txBox="1"/>
          <p:nvPr/>
        </p:nvSpPr>
        <p:spPr>
          <a:xfrm>
            <a:off x="3750125" y="1162475"/>
            <a:ext cx="5095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Yes, the Correlation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Coefficient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between the two assets should be -1, it was -.94. This may result in unexpected losses for traders betting on UWT.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Spikes in volume cause abnormally large price discrepancies between the two assets. Investors can track pumps in volume to gauge risk of discrepancy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Leveraged ETNs suffer from price decay over the long term, therefore an investor should consider alternative products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0" y="433125"/>
            <a:ext cx="91440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What are Exchange Traded Notes ?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3843300" y="1938600"/>
            <a:ext cx="1457400" cy="12663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975" y="1968613"/>
            <a:ext cx="1166891" cy="12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125" y="1789438"/>
            <a:ext cx="1564624" cy="156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172450" y="2359325"/>
            <a:ext cx="820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ETN</a:t>
            </a:r>
            <a:endParaRPr b="1" i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3035938" y="2541400"/>
            <a:ext cx="288300" cy="1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5819763" y="2541400"/>
            <a:ext cx="288300" cy="1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0" y="4263000"/>
            <a:ext cx="68910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3X LNG CR OIL LNK S&amp;P ETN NYSEARCA: </a:t>
            </a:r>
            <a:r>
              <a:rPr lang="en" sz="1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UWT</a:t>
            </a:r>
            <a:endParaRPr sz="900" u="sng">
              <a:solidFill>
                <a:srgbClr val="FFFFFF"/>
              </a:solidFill>
            </a:endParaRPr>
          </a:p>
          <a:p>
            <a:pPr indent="0" lvl="0" marL="76200" marR="1905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highlight>
                <a:srgbClr val="1A73E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63" y="889775"/>
            <a:ext cx="5026475" cy="29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0" y="4379400"/>
            <a:ext cx="82221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3x Inv Cr Oil ETNs linked to the S&amp;P GSCI Crude Oil Index: </a:t>
            </a:r>
            <a:r>
              <a:rPr lang="en" sz="1600" u="sng">
                <a:solidFill>
                  <a:srgbClr val="FFFFFF"/>
                </a:solidFill>
              </a:rPr>
              <a:t>DWT</a:t>
            </a:r>
            <a:endParaRPr sz="16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888" y="937875"/>
            <a:ext cx="5189276" cy="31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0" y="2065350"/>
            <a:ext cx="91440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Problem Framing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429600" y="330725"/>
            <a:ext cx="8284800" cy="4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Statement: 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❖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 market pressures (supply/demand, expense ratio, delay) have an impact on the ETN pricing. This added volatility can increase risk for the investor leading to unexpected losses. 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Questions: 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First, are the price changes of UWT and DWT  exactly inverse  each day, as they should be? 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the price changes do deviate, what is causing this dependency?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 the long term will the Investor of UWT have a greater or lower ROI compared to Crude Oil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Assumptions: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Investor Fee Factor for each series of ETNs is as follows: 3x Long Crude Oil ETNs: 1.50% 3x Inverse Crude Oil ETNs: 1.50%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daily Volume of DWT: 24,588,526 Average 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daily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Volume of UWT: 14,415,91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60950" y="38872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460950" y="2020225"/>
            <a:ext cx="77091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Null- 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UWT Percent Change = -1(DWT Percent Change)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Alternative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UWT Percent Change ≄ -1(DWT Percent Change)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86400" y="38534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Data: Historical Time Series Price data since Inception; 2(751 rows by 7 Columns)</a:t>
            </a:r>
            <a:endParaRPr sz="1800"/>
          </a:p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b="11185" l="2370" r="55829" t="35446"/>
          <a:stretch/>
        </p:blipFill>
        <p:spPr>
          <a:xfrm>
            <a:off x="386400" y="582525"/>
            <a:ext cx="4120502" cy="31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 rotWithShape="1">
          <a:blip r:embed="rId4">
            <a:alphaModFix/>
          </a:blip>
          <a:srcRect b="10849" l="2266" r="60460" t="35992"/>
          <a:stretch/>
        </p:blipFill>
        <p:spPr>
          <a:xfrm>
            <a:off x="4635350" y="582525"/>
            <a:ext cx="4120498" cy="314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