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43891200" cy="32918400"/>
  <p:notesSz cx="32099250" cy="43748325"/>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836" userDrawn="1">
          <p15:clr>
            <a:srgbClr val="A4A3A4"/>
          </p15:clr>
        </p15:guide>
        <p15:guide id="2" orient="horz" pos="20196" userDrawn="1">
          <p15:clr>
            <a:srgbClr val="A4A3A4"/>
          </p15:clr>
        </p15:guide>
        <p15:guide id="3" orient="horz" pos="2148" userDrawn="1">
          <p15:clr>
            <a:srgbClr val="A4A3A4"/>
          </p15:clr>
        </p15:guide>
        <p15:guide id="4"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8605"/>
    <a:srgbClr val="157131"/>
    <a:srgbClr val="00863D"/>
    <a:srgbClr val="FFC301"/>
    <a:srgbClr val="926F00"/>
    <a:srgbClr val="EAEAEA"/>
    <a:srgbClr val="C0C0C0"/>
    <a:srgbClr val="0046D2"/>
    <a:srgbClr val="FF0000"/>
    <a:srgbClr val="698E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59" autoAdjust="0"/>
    <p:restoredTop sz="94660"/>
  </p:normalViewPr>
  <p:slideViewPr>
    <p:cSldViewPr snapToGrid="0">
      <p:cViewPr varScale="1">
        <p:scale>
          <a:sx n="23" d="100"/>
          <a:sy n="23" d="100"/>
        </p:scale>
        <p:origin x="1830" y="192"/>
      </p:cViewPr>
      <p:guideLst>
        <p:guide orient="horz" pos="4836"/>
        <p:guide orient="horz" pos="20196"/>
        <p:guide orient="horz" pos="214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l">
              <a:defRPr sz="5700"/>
            </a:lvl1pPr>
          </a:lstStyle>
          <a:p>
            <a:endParaRPr lang="en-US" dirty="0"/>
          </a:p>
        </p:txBody>
      </p:sp>
      <p:sp>
        <p:nvSpPr>
          <p:cNvPr id="3075" name="Rectangle 3"/>
          <p:cNvSpPr>
            <a:spLocks noGrp="1" noChangeArrowheads="1"/>
          </p:cNvSpPr>
          <p:nvPr>
            <p:ph type="dt" idx="1"/>
          </p:nvPr>
        </p:nvSpPr>
        <p:spPr bwMode="auto">
          <a:xfrm>
            <a:off x="18181987"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r">
              <a:defRPr sz="5700"/>
            </a:lvl1pPr>
          </a:lstStyle>
          <a:p>
            <a:endParaRPr lang="en-US" dirty="0"/>
          </a:p>
        </p:txBody>
      </p:sp>
      <p:sp>
        <p:nvSpPr>
          <p:cNvPr id="3076" name="Rectangle 4"/>
          <p:cNvSpPr>
            <a:spLocks noGrp="1" noRot="1" noChangeAspect="1" noChangeArrowheads="1" noTextEdit="1"/>
          </p:cNvSpPr>
          <p:nvPr>
            <p:ph type="sldImg" idx="2"/>
          </p:nvPr>
        </p:nvSpPr>
        <p:spPr bwMode="auto">
          <a:xfrm>
            <a:off x="5113338" y="3276600"/>
            <a:ext cx="21880512" cy="164099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3209927" y="20784215"/>
            <a:ext cx="25679400" cy="19686744"/>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l">
              <a:defRPr sz="5700"/>
            </a:lvl1pPr>
          </a:lstStyle>
          <a:p>
            <a:endParaRPr lang="en-US" dirty="0"/>
          </a:p>
        </p:txBody>
      </p:sp>
      <p:sp>
        <p:nvSpPr>
          <p:cNvPr id="3079" name="Rectangle 7"/>
          <p:cNvSpPr>
            <a:spLocks noGrp="1" noChangeArrowheads="1"/>
          </p:cNvSpPr>
          <p:nvPr>
            <p:ph type="sldNum" sz="quarter" idx="5"/>
          </p:nvPr>
        </p:nvSpPr>
        <p:spPr bwMode="auto">
          <a:xfrm>
            <a:off x="18181987"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r">
              <a:defRPr sz="5700"/>
            </a:lvl1pPr>
          </a:lstStyle>
          <a:p>
            <a:fld id="{7FB84CA5-7362-492D-8EBC-472296314F28}" type="slidenum">
              <a:rPr lang="en-US"/>
              <a:pPr/>
              <a:t>‹#›</a:t>
            </a:fld>
            <a:endParaRPr lang="en-US" dirty="0"/>
          </a:p>
        </p:txBody>
      </p:sp>
    </p:spTree>
    <p:extLst>
      <p:ext uri="{BB962C8B-B14F-4D97-AF65-F5344CB8AC3E}">
        <p14:creationId xmlns:p14="http://schemas.microsoft.com/office/powerpoint/2010/main"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xfrm>
            <a:off x="5113338" y="3276600"/>
            <a:ext cx="21880512" cy="16409988"/>
          </a:xfrm>
          <a:ln/>
        </p:spPr>
      </p:sp>
      <p:sp>
        <p:nvSpPr>
          <p:cNvPr id="4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2267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35828448" y="32395637"/>
            <a:ext cx="4141787"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39926520" y="32308800"/>
            <a:ext cx="2383858" cy="338554"/>
          </a:xfrm>
          <a:prstGeom prst="rect">
            <a:avLst/>
          </a:prstGeom>
          <a:noFill/>
        </p:spPr>
        <p:txBody>
          <a:bodyPr wrap="none" rtlCol="0">
            <a:spAutoFit/>
          </a:bodyPr>
          <a:lstStyle/>
          <a:p>
            <a:r>
              <a:rPr lang="en-US" sz="16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hyperlink" Target="mailto:jmd437@miami.edu" TargetMode="External"/><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24" Type="http://schemas.openxmlformats.org/officeDocument/2006/relationships/image" Target="../media/image20.png"/><Relationship Id="rId5" Type="http://schemas.openxmlformats.org/officeDocument/2006/relationships/hyperlink" Target="https://simlab.coe.miami.edu/" TargetMode="External"/><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png"/><Relationship Id="rId19" Type="http://schemas.openxmlformats.org/officeDocument/2006/relationships/image" Target="../media/image15.png"/><Relationship Id="rId4" Type="http://schemas.openxmlformats.org/officeDocument/2006/relationships/hyperlink" Target="mailto:Celik@miami.edu" TargetMode="External"/><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AutoShape 4"/>
          <p:cNvSpPr>
            <a:spLocks noChangeArrowheads="1"/>
          </p:cNvSpPr>
          <p:nvPr/>
        </p:nvSpPr>
        <p:spPr bwMode="auto">
          <a:xfrm>
            <a:off x="349253" y="6055490"/>
            <a:ext cx="10691446" cy="9549696"/>
          </a:xfrm>
          <a:prstGeom prst="roundRect">
            <a:avLst>
              <a:gd name="adj" fmla="val 5613"/>
            </a:avLst>
          </a:prstGeom>
          <a:noFill/>
          <a:ln w="9525">
            <a:solidFill>
              <a:srgbClr val="FB8605"/>
            </a:solidFill>
            <a:round/>
            <a:headEnd/>
            <a:tailEnd/>
          </a:ln>
          <a:effectLst/>
        </p:spPr>
        <p:txBody>
          <a:bodyPr wrap="none" anchor="ctr"/>
          <a:lstStyle/>
          <a:p>
            <a:endParaRPr lang="en-US" dirty="0">
              <a:latin typeface="Cambria" panose="02040503050406030204" pitchFamily="18" charset="0"/>
            </a:endParaRPr>
          </a:p>
        </p:txBody>
      </p:sp>
      <p:sp>
        <p:nvSpPr>
          <p:cNvPr id="5" name="Rectangle 4">
            <a:extLst>
              <a:ext uri="{FF2B5EF4-FFF2-40B4-BE49-F238E27FC236}">
                <a16:creationId xmlns:a16="http://schemas.microsoft.com/office/drawing/2014/main" id="{3E0170DB-6E7D-41F4-B523-78FABD1B32A5}"/>
              </a:ext>
            </a:extLst>
          </p:cNvPr>
          <p:cNvSpPr/>
          <p:nvPr/>
        </p:nvSpPr>
        <p:spPr bwMode="auto">
          <a:xfrm>
            <a:off x="-25974" y="0"/>
            <a:ext cx="43891200" cy="5301980"/>
          </a:xfrm>
          <a:prstGeom prst="rect">
            <a:avLst/>
          </a:prstGeom>
          <a:solidFill>
            <a:srgbClr val="FB8605"/>
          </a:solidFill>
          <a:ln w="9525" cap="flat" cmpd="sng" algn="ctr">
            <a:solidFill>
              <a:srgbClr val="FB8605"/>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4389438"/>
            <a:endParaRPr lang="en-US">
              <a:latin typeface="Cambria" panose="02040503050406030204" pitchFamily="18" charset="0"/>
            </a:endParaRPr>
          </a:p>
        </p:txBody>
      </p:sp>
      <p:sp>
        <p:nvSpPr>
          <p:cNvPr id="33" name="Text Box 9"/>
          <p:cNvSpPr txBox="1">
            <a:spLocks noChangeArrowheads="1"/>
          </p:cNvSpPr>
          <p:nvPr/>
        </p:nvSpPr>
        <p:spPr bwMode="auto">
          <a:xfrm>
            <a:off x="522486" y="7147006"/>
            <a:ext cx="10344979" cy="8402300"/>
          </a:xfrm>
          <a:prstGeom prst="rect">
            <a:avLst/>
          </a:prstGeom>
          <a:noFill/>
          <a:ln w="9525">
            <a:noFill/>
            <a:miter lim="800000"/>
            <a:headEnd/>
            <a:tailEnd/>
          </a:ln>
          <a:effectLst/>
        </p:spPr>
        <p:txBody>
          <a:bodyPr wrap="square">
            <a:spAutoFit/>
          </a:bodyPr>
          <a:lstStyle/>
          <a:p>
            <a:pPr algn="just"/>
            <a:r>
              <a:rPr lang="en-US" sz="3600" dirty="0">
                <a:latin typeface="Cambria" panose="02040503050406030204" pitchFamily="18" charset="0"/>
              </a:rPr>
              <a:t>Modern power systems continue to increase in complexity due to climate change and stochastic weather conditions. Considering both these factors simultaneously generates enumerable operating scenarios and complicates microgrid (MG) decision-making. Hence, dimension reduction techniques are needed to reduce an MG model’s complexity. In this work, we present a deviation clustering (DC) algorithm within a dynamic data-driven application systems (DDDAS) framework to reduce the length of the an MG dispatch model’s planning horizon while retaining the temporal characteristics of the initial load profile. The DDDAS framework allows for the adjustment of the current dispatch decisions</a:t>
            </a:r>
          </a:p>
          <a:p>
            <a:pPr algn="just"/>
            <a:r>
              <a:rPr lang="en-US" sz="3600" dirty="0">
                <a:latin typeface="Cambria" panose="02040503050406030204" pitchFamily="18" charset="0"/>
              </a:rPr>
              <a:t>in near real-time.</a:t>
            </a:r>
          </a:p>
        </p:txBody>
      </p:sp>
      <p:sp>
        <p:nvSpPr>
          <p:cNvPr id="37" name="Text Box 14"/>
          <p:cNvSpPr txBox="1">
            <a:spLocks noChangeArrowheads="1"/>
          </p:cNvSpPr>
          <p:nvPr/>
        </p:nvSpPr>
        <p:spPr bwMode="auto">
          <a:xfrm>
            <a:off x="5278269" y="317010"/>
            <a:ext cx="32782934" cy="4955203"/>
          </a:xfrm>
          <a:prstGeom prst="rect">
            <a:avLst/>
          </a:prstGeom>
          <a:noFill/>
          <a:ln w="9525">
            <a:noFill/>
            <a:miter lim="800000"/>
            <a:headEnd/>
            <a:tailEnd/>
          </a:ln>
          <a:effectLst/>
        </p:spPr>
        <p:txBody>
          <a:bodyPr wrap="square">
            <a:spAutoFit/>
          </a:bodyPr>
          <a:lstStyle/>
          <a:p>
            <a:r>
              <a:rPr lang="en-US" b="1" dirty="0">
                <a:solidFill>
                  <a:schemeClr val="bg1"/>
                </a:solidFill>
                <a:latin typeface="Cambria" panose="02040503050406030204" pitchFamily="18" charset="0"/>
              </a:rPr>
              <a:t>Microgrid Operational Planning using Deviation Clustering within a DDDAS Framework </a:t>
            </a:r>
            <a:endParaRPr lang="en-US" dirty="0">
              <a:solidFill>
                <a:schemeClr val="bg1"/>
              </a:solidFill>
              <a:latin typeface="Cambria" panose="02040503050406030204" pitchFamily="18" charset="0"/>
            </a:endParaRPr>
          </a:p>
          <a:p>
            <a:pPr defTabSz="4389438"/>
            <a:r>
              <a:rPr lang="en-US" sz="4800" dirty="0">
                <a:solidFill>
                  <a:schemeClr val="bg1"/>
                </a:solidFill>
                <a:latin typeface="Cambria" panose="02040503050406030204" pitchFamily="18" charset="0"/>
              </a:rPr>
              <a:t>Department of Industrial Engineering | University of Miami</a:t>
            </a:r>
          </a:p>
          <a:p>
            <a:pPr defTabSz="4389438"/>
            <a:r>
              <a:rPr lang="en-US" sz="4800" b="1" dirty="0">
                <a:solidFill>
                  <a:schemeClr val="bg1"/>
                </a:solidFill>
                <a:latin typeface="Cambria" panose="02040503050406030204" pitchFamily="18" charset="0"/>
              </a:rPr>
              <a:t>Joshua Darville </a:t>
            </a:r>
            <a:r>
              <a:rPr lang="en-US" sz="4800" dirty="0">
                <a:solidFill>
                  <a:schemeClr val="bg1"/>
                </a:solidFill>
                <a:latin typeface="Cambria" panose="02040503050406030204" pitchFamily="18" charset="0"/>
              </a:rPr>
              <a:t>– Advisor: Dr. Nurcin Celik</a:t>
            </a:r>
          </a:p>
          <a:p>
            <a:pPr defTabSz="4389438"/>
            <a:r>
              <a:rPr lang="en-US" sz="4800" dirty="0">
                <a:solidFill>
                  <a:schemeClr val="bg1"/>
                </a:solidFill>
                <a:latin typeface="Cambria" panose="02040503050406030204" pitchFamily="18" charset="0"/>
              </a:rPr>
              <a:t>Email: </a:t>
            </a:r>
            <a:r>
              <a:rPr lang="en-US" sz="4800" dirty="0">
                <a:solidFill>
                  <a:schemeClr val="bg1"/>
                </a:solidFill>
                <a:latin typeface="Cambria" panose="02040503050406030204" pitchFamily="18" charset="0"/>
                <a:hlinkClick r:id="rId3"/>
              </a:rPr>
              <a:t>jmd437@miami.edu</a:t>
            </a:r>
            <a:r>
              <a:rPr lang="en-US" sz="4800" dirty="0">
                <a:solidFill>
                  <a:schemeClr val="bg1"/>
                </a:solidFill>
                <a:latin typeface="Cambria" panose="02040503050406030204" pitchFamily="18" charset="0"/>
              </a:rPr>
              <a:t>  </a:t>
            </a:r>
            <a:r>
              <a:rPr lang="en-US" sz="4800" dirty="0">
                <a:solidFill>
                  <a:schemeClr val="bg1"/>
                </a:solidFill>
                <a:latin typeface="Cambria" panose="02040503050406030204" pitchFamily="18" charset="0"/>
                <a:hlinkClick r:id="rId4"/>
              </a:rPr>
              <a:t>Celik@miami.edu</a:t>
            </a:r>
            <a:r>
              <a:rPr lang="en-US" sz="4800" dirty="0">
                <a:solidFill>
                  <a:schemeClr val="bg1"/>
                </a:solidFill>
                <a:latin typeface="Cambria" panose="02040503050406030204" pitchFamily="18" charset="0"/>
              </a:rPr>
              <a:t> | Website: </a:t>
            </a:r>
            <a:r>
              <a:rPr lang="en-US" sz="4800" dirty="0">
                <a:solidFill>
                  <a:schemeClr val="bg1"/>
                </a:solidFill>
                <a:latin typeface="Cambria" panose="02040503050406030204" pitchFamily="18" charset="0"/>
                <a:hlinkClick r:id="rId5"/>
              </a:rPr>
              <a:t>https://simlab.coe.miami.edu/</a:t>
            </a:r>
            <a:endParaRPr lang="en-US" sz="4800" dirty="0">
              <a:solidFill>
                <a:schemeClr val="bg1"/>
              </a:solidFill>
              <a:latin typeface="Cambria" panose="02040503050406030204" pitchFamily="18" charset="0"/>
            </a:endParaRPr>
          </a:p>
        </p:txBody>
      </p:sp>
      <p:sp>
        <p:nvSpPr>
          <p:cNvPr id="56" name="AutoShape 4">
            <a:extLst>
              <a:ext uri="{FF2B5EF4-FFF2-40B4-BE49-F238E27FC236}">
                <a16:creationId xmlns:a16="http://schemas.microsoft.com/office/drawing/2014/main" id="{BAE3EE94-AB14-4D6C-AE4D-2A49B9C51535}"/>
              </a:ext>
            </a:extLst>
          </p:cNvPr>
          <p:cNvSpPr>
            <a:spLocks noChangeArrowheads="1"/>
          </p:cNvSpPr>
          <p:nvPr/>
        </p:nvSpPr>
        <p:spPr bwMode="auto">
          <a:xfrm>
            <a:off x="487402" y="5723559"/>
            <a:ext cx="10344979" cy="1147396"/>
          </a:xfrm>
          <a:prstGeom prst="roundRect">
            <a:avLst>
              <a:gd name="adj" fmla="val 50000"/>
            </a:avLst>
          </a:prstGeom>
          <a:solidFill>
            <a:schemeClr val="bg1"/>
          </a:solidFill>
          <a:ln w="9525">
            <a:solidFill>
              <a:srgbClr val="FB8605"/>
            </a:solidFill>
            <a:round/>
            <a:headEnd/>
            <a:tailEnd/>
          </a:ln>
          <a:effectLst/>
        </p:spPr>
        <p:txBody>
          <a:bodyPr wrap="none" anchor="ctr"/>
          <a:lstStyle/>
          <a:p>
            <a:endParaRPr lang="en-US" dirty="0">
              <a:latin typeface="Cambria" panose="02040503050406030204" pitchFamily="18" charset="0"/>
            </a:endParaRPr>
          </a:p>
        </p:txBody>
      </p:sp>
      <p:pic>
        <p:nvPicPr>
          <p:cNvPr id="4" name="Picture 3"/>
          <p:cNvPicPr>
            <a:picLocks noChangeAspect="1"/>
          </p:cNvPicPr>
          <p:nvPr/>
        </p:nvPicPr>
        <p:blipFill>
          <a:blip r:embed="rId6"/>
          <a:stretch>
            <a:fillRect/>
          </a:stretch>
        </p:blipFill>
        <p:spPr>
          <a:xfrm>
            <a:off x="1572807" y="697805"/>
            <a:ext cx="4257190" cy="4257190"/>
          </a:xfrm>
          <a:prstGeom prst="rect">
            <a:avLst/>
          </a:prstGeom>
        </p:spPr>
      </p:pic>
      <p:pic>
        <p:nvPicPr>
          <p:cNvPr id="6" name="Picture 5"/>
          <p:cNvPicPr>
            <a:picLocks noChangeAspect="1"/>
          </p:cNvPicPr>
          <p:nvPr/>
        </p:nvPicPr>
        <p:blipFill rotWithShape="1">
          <a:blip r:embed="rId7"/>
          <a:srcRect l="2438" t="3589" r="2067" b="4316"/>
          <a:stretch/>
        </p:blipFill>
        <p:spPr>
          <a:xfrm>
            <a:off x="38061203" y="596461"/>
            <a:ext cx="4517090" cy="4423228"/>
          </a:xfrm>
          <a:prstGeom prst="ellipse">
            <a:avLst/>
          </a:prstGeom>
        </p:spPr>
      </p:pic>
      <p:sp>
        <p:nvSpPr>
          <p:cNvPr id="15" name="AutoShape 4"/>
          <p:cNvSpPr>
            <a:spLocks noChangeArrowheads="1"/>
          </p:cNvSpPr>
          <p:nvPr/>
        </p:nvSpPr>
        <p:spPr bwMode="auto">
          <a:xfrm>
            <a:off x="349253" y="16358696"/>
            <a:ext cx="10691446" cy="16346344"/>
          </a:xfrm>
          <a:prstGeom prst="roundRect">
            <a:avLst>
              <a:gd name="adj" fmla="val 5613"/>
            </a:avLst>
          </a:prstGeom>
          <a:noFill/>
          <a:ln w="9525">
            <a:solidFill>
              <a:srgbClr val="FB8605"/>
            </a:solidFill>
            <a:round/>
            <a:headEnd/>
            <a:tailEnd/>
          </a:ln>
          <a:effectLst/>
        </p:spPr>
        <p:txBody>
          <a:bodyPr wrap="none" anchor="ctr"/>
          <a:lstStyle/>
          <a:p>
            <a:endParaRPr lang="en-US" dirty="0">
              <a:latin typeface="Cambria" panose="02040503050406030204" pitchFamily="18" charset="0"/>
            </a:endParaRPr>
          </a:p>
        </p:txBody>
      </p:sp>
      <p:sp>
        <p:nvSpPr>
          <p:cNvPr id="17" name="AutoShape 4">
            <a:extLst>
              <a:ext uri="{FF2B5EF4-FFF2-40B4-BE49-F238E27FC236}">
                <a16:creationId xmlns:a16="http://schemas.microsoft.com/office/drawing/2014/main" id="{BAE3EE94-AB14-4D6C-AE4D-2A49B9C51535}"/>
              </a:ext>
            </a:extLst>
          </p:cNvPr>
          <p:cNvSpPr>
            <a:spLocks noChangeArrowheads="1"/>
          </p:cNvSpPr>
          <p:nvPr/>
        </p:nvSpPr>
        <p:spPr bwMode="auto">
          <a:xfrm>
            <a:off x="487402" y="16026765"/>
            <a:ext cx="10344979" cy="1147396"/>
          </a:xfrm>
          <a:prstGeom prst="roundRect">
            <a:avLst>
              <a:gd name="adj" fmla="val 50000"/>
            </a:avLst>
          </a:prstGeom>
          <a:solidFill>
            <a:schemeClr val="bg1"/>
          </a:solidFill>
          <a:ln w="9525">
            <a:solidFill>
              <a:srgbClr val="FB8605"/>
            </a:solidFill>
            <a:round/>
            <a:headEnd/>
            <a:tailEnd/>
          </a:ln>
          <a:effectLst/>
        </p:spPr>
        <p:txBody>
          <a:bodyPr wrap="none" anchor="ctr"/>
          <a:lstStyle/>
          <a:p>
            <a:endParaRPr lang="en-US" dirty="0">
              <a:latin typeface="Cambria" panose="02040503050406030204" pitchFamily="18" charset="0"/>
            </a:endParaRPr>
          </a:p>
        </p:txBody>
      </p:sp>
      <p:sp>
        <p:nvSpPr>
          <p:cNvPr id="19" name="Text Box 9"/>
          <p:cNvSpPr txBox="1">
            <a:spLocks noChangeArrowheads="1"/>
          </p:cNvSpPr>
          <p:nvPr/>
        </p:nvSpPr>
        <p:spPr bwMode="auto">
          <a:xfrm>
            <a:off x="522486" y="17374360"/>
            <a:ext cx="10344979" cy="1200329"/>
          </a:xfrm>
          <a:prstGeom prst="rect">
            <a:avLst/>
          </a:prstGeom>
          <a:noFill/>
          <a:ln w="9525">
            <a:noFill/>
            <a:miter lim="800000"/>
            <a:headEnd/>
            <a:tailEnd/>
          </a:ln>
          <a:effectLst/>
        </p:spPr>
        <p:txBody>
          <a:bodyPr wrap="square">
            <a:spAutoFit/>
          </a:bodyPr>
          <a:lstStyle/>
          <a:p>
            <a:pPr algn="just"/>
            <a:r>
              <a:rPr lang="en-US" sz="3600" b="1" dirty="0">
                <a:latin typeface="Cambria" panose="02040503050406030204" pitchFamily="18" charset="0"/>
              </a:rPr>
              <a:t>R. Question</a:t>
            </a:r>
            <a:r>
              <a:rPr lang="en-US" sz="3600" dirty="0">
                <a:latin typeface="Cambria" panose="02040503050406030204" pitchFamily="18" charset="0"/>
              </a:rPr>
              <a:t>: How should I compress information from a power system for accurate decision-making?</a:t>
            </a:r>
          </a:p>
        </p:txBody>
      </p:sp>
      <p:pic>
        <p:nvPicPr>
          <p:cNvPr id="20" name="Google Shape;657;p6" descr="Google Shape;657;p6">
            <a:extLst>
              <a:ext uri="{FF2B5EF4-FFF2-40B4-BE49-F238E27FC236}">
                <a16:creationId xmlns:a16="http://schemas.microsoft.com/office/drawing/2014/main" id="{D7FD112D-9FDB-4844-BCA5-ADEF6E6D112D}"/>
              </a:ext>
            </a:extLst>
          </p:cNvPr>
          <p:cNvPicPr>
            <a:picLocks noChangeAspect="1"/>
          </p:cNvPicPr>
          <p:nvPr/>
        </p:nvPicPr>
        <p:blipFill>
          <a:blip r:embed="rId8"/>
          <a:stretch>
            <a:fillRect/>
          </a:stretch>
        </p:blipFill>
        <p:spPr>
          <a:xfrm>
            <a:off x="562795" y="18592008"/>
            <a:ext cx="10304669" cy="6545642"/>
          </a:xfrm>
          <a:prstGeom prst="rect">
            <a:avLst/>
          </a:prstGeom>
          <a:ln w="12700">
            <a:miter lim="400000"/>
          </a:ln>
        </p:spPr>
      </p:pic>
      <p:sp>
        <p:nvSpPr>
          <p:cNvPr id="21" name="Google Shape;352;p2">
            <a:extLst>
              <a:ext uri="{FF2B5EF4-FFF2-40B4-BE49-F238E27FC236}">
                <a16:creationId xmlns:a16="http://schemas.microsoft.com/office/drawing/2014/main" id="{DB10C986-7C4F-407C-A2C6-C988EAB06573}"/>
              </a:ext>
            </a:extLst>
          </p:cNvPr>
          <p:cNvSpPr txBox="1"/>
          <p:nvPr/>
        </p:nvSpPr>
        <p:spPr>
          <a:xfrm>
            <a:off x="1572807" y="5733634"/>
            <a:ext cx="8174168" cy="1054094"/>
          </a:xfrm>
          <a:prstGeom prst="rect">
            <a:avLst/>
          </a:prstGeom>
          <a:noFill/>
          <a:ln>
            <a:noFill/>
          </a:ln>
        </p:spPr>
        <p:txBody>
          <a:bodyPr spcFirstLastPara="1" wrap="square" lIns="45700" tIns="45700" rIns="45700" bIns="45700" anchor="ctr" anchorCtr="0">
            <a:spAutoFit/>
          </a:bodyPr>
          <a:lstStyle/>
          <a:p>
            <a:pPr defTabSz="685800">
              <a:spcBef>
                <a:spcPts val="300"/>
              </a:spcBef>
              <a:buSzPct val="100000"/>
            </a:pPr>
            <a:r>
              <a:rPr lang="en-US" sz="6000" b="1" dirty="0">
                <a:solidFill>
                  <a:srgbClr val="005030"/>
                </a:solidFill>
                <a:latin typeface="Cambria"/>
                <a:ea typeface="Cambria"/>
                <a:sym typeface="Cambria"/>
              </a:rPr>
              <a:t>(1) Motivation</a:t>
            </a:r>
          </a:p>
        </p:txBody>
      </p:sp>
      <p:sp>
        <p:nvSpPr>
          <p:cNvPr id="22" name="Google Shape;352;p2">
            <a:extLst>
              <a:ext uri="{FF2B5EF4-FFF2-40B4-BE49-F238E27FC236}">
                <a16:creationId xmlns:a16="http://schemas.microsoft.com/office/drawing/2014/main" id="{DB10C986-7C4F-407C-A2C6-C988EAB06573}"/>
              </a:ext>
            </a:extLst>
          </p:cNvPr>
          <p:cNvSpPr txBox="1"/>
          <p:nvPr/>
        </p:nvSpPr>
        <p:spPr>
          <a:xfrm>
            <a:off x="1132958" y="16092108"/>
            <a:ext cx="9174172" cy="1054094"/>
          </a:xfrm>
          <a:prstGeom prst="rect">
            <a:avLst/>
          </a:prstGeom>
          <a:noFill/>
          <a:ln>
            <a:noFill/>
          </a:ln>
        </p:spPr>
        <p:txBody>
          <a:bodyPr spcFirstLastPara="1" wrap="square" lIns="45700" tIns="45700" rIns="45700" bIns="45700" anchor="ctr" anchorCtr="0">
            <a:spAutoFit/>
          </a:bodyPr>
          <a:lstStyle/>
          <a:p>
            <a:pPr defTabSz="685800">
              <a:spcBef>
                <a:spcPts val="300"/>
              </a:spcBef>
              <a:buSzPct val="100000"/>
            </a:pPr>
            <a:r>
              <a:rPr lang="en-US" sz="6000" b="1" dirty="0">
                <a:solidFill>
                  <a:srgbClr val="005030"/>
                </a:solidFill>
                <a:latin typeface="Cambria"/>
                <a:ea typeface="Cambria"/>
                <a:sym typeface="Cambria"/>
              </a:rPr>
              <a:t>(2) Problem &amp; Challenges</a:t>
            </a:r>
          </a:p>
        </p:txBody>
      </p:sp>
      <p:grpSp>
        <p:nvGrpSpPr>
          <p:cNvPr id="23" name="Group 22">
            <a:extLst>
              <a:ext uri="{FF2B5EF4-FFF2-40B4-BE49-F238E27FC236}">
                <a16:creationId xmlns:a16="http://schemas.microsoft.com/office/drawing/2014/main" id="{1C286038-7F83-49CB-BF62-97A2616062ED}"/>
              </a:ext>
            </a:extLst>
          </p:cNvPr>
          <p:cNvGrpSpPr/>
          <p:nvPr/>
        </p:nvGrpSpPr>
        <p:grpSpPr>
          <a:xfrm rot="5400000">
            <a:off x="-1892230" y="28578303"/>
            <a:ext cx="6581764" cy="1671714"/>
            <a:chOff x="3076588" y="4646391"/>
            <a:chExt cx="2789734" cy="451325"/>
          </a:xfrm>
        </p:grpSpPr>
        <p:sp>
          <p:nvSpPr>
            <p:cNvPr id="24" name="Arrow: Down 10">
              <a:extLst>
                <a:ext uri="{FF2B5EF4-FFF2-40B4-BE49-F238E27FC236}">
                  <a16:creationId xmlns:a16="http://schemas.microsoft.com/office/drawing/2014/main" id="{5E76CACF-DE2B-4D10-978F-8C73E48CBE5A}"/>
                </a:ext>
              </a:extLst>
            </p:cNvPr>
            <p:cNvSpPr/>
            <p:nvPr/>
          </p:nvSpPr>
          <p:spPr>
            <a:xfrm rot="16200000">
              <a:off x="4931952" y="4163342"/>
              <a:ext cx="451321" cy="1417419"/>
            </a:xfrm>
            <a:prstGeom prst="downArrow">
              <a:avLst/>
            </a:prstGeom>
            <a:gradFill flip="none" rotWithShape="1">
              <a:gsLst>
                <a:gs pos="30000">
                  <a:srgbClr val="FF0000"/>
                </a:gs>
                <a:gs pos="0">
                  <a:srgbClr val="C00000"/>
                </a:gs>
                <a:gs pos="100000">
                  <a:schemeClr val="bg1"/>
                </a:gs>
              </a:gsLst>
              <a:lin ang="16200000" scaled="1"/>
              <a:tileRect/>
            </a:gradFill>
            <a:ln>
              <a:solidFill>
                <a:schemeClr val="accent5">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Arrow: Down 11">
              <a:extLst>
                <a:ext uri="{FF2B5EF4-FFF2-40B4-BE49-F238E27FC236}">
                  <a16:creationId xmlns:a16="http://schemas.microsoft.com/office/drawing/2014/main" id="{9F70812A-6B8B-4A1B-B13B-1316433D0D4E}"/>
                </a:ext>
              </a:extLst>
            </p:cNvPr>
            <p:cNvSpPr/>
            <p:nvPr/>
          </p:nvSpPr>
          <p:spPr>
            <a:xfrm rot="5400000">
              <a:off x="3537083" y="4185897"/>
              <a:ext cx="451324" cy="1372314"/>
            </a:xfrm>
            <a:prstGeom prst="downArrow">
              <a:avLst/>
            </a:prstGeom>
            <a:gradFill flip="none" rotWithShape="1">
              <a:gsLst>
                <a:gs pos="0">
                  <a:schemeClr val="accent5">
                    <a:lumMod val="67000"/>
                  </a:schemeClr>
                </a:gs>
                <a:gs pos="80000">
                  <a:schemeClr val="accent5">
                    <a:lumMod val="97000"/>
                    <a:lumOff val="3000"/>
                  </a:schemeClr>
                </a:gs>
                <a:gs pos="100000">
                  <a:schemeClr val="bg1"/>
                </a:gs>
              </a:gsLst>
              <a:lin ang="162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 Box 9"/>
          <p:cNvSpPr txBox="1">
            <a:spLocks noChangeArrowheads="1"/>
          </p:cNvSpPr>
          <p:nvPr/>
        </p:nvSpPr>
        <p:spPr bwMode="auto">
          <a:xfrm>
            <a:off x="2399032" y="26350054"/>
            <a:ext cx="8597872" cy="6186309"/>
          </a:xfrm>
          <a:prstGeom prst="rect">
            <a:avLst/>
          </a:prstGeom>
          <a:noFill/>
          <a:ln w="9525">
            <a:noFill/>
            <a:miter lim="800000"/>
            <a:headEnd/>
            <a:tailEnd/>
          </a:ln>
          <a:effectLst/>
        </p:spPr>
        <p:txBody>
          <a:bodyPr wrap="square">
            <a:spAutoFit/>
          </a:bodyPr>
          <a:lstStyle/>
          <a:p>
            <a:pPr algn="just"/>
            <a:r>
              <a:rPr lang="en-US" sz="3600" b="1" dirty="0">
                <a:latin typeface="Cambria" panose="02040503050406030204" pitchFamily="18" charset="0"/>
              </a:rPr>
              <a:t>Years: </a:t>
            </a:r>
            <a:r>
              <a:rPr lang="en-US" sz="3600" dirty="0">
                <a:latin typeface="Cambria" panose="02040503050406030204" pitchFamily="18" charset="0"/>
              </a:rPr>
              <a:t>nuclear power plant location</a:t>
            </a:r>
          </a:p>
          <a:p>
            <a:pPr algn="just"/>
            <a:endParaRPr lang="en-US" sz="3600" dirty="0">
              <a:latin typeface="Cambria" panose="02040503050406030204" pitchFamily="18" charset="0"/>
            </a:endParaRPr>
          </a:p>
          <a:p>
            <a:pPr algn="just"/>
            <a:r>
              <a:rPr lang="en-US" sz="3600" b="1" dirty="0">
                <a:latin typeface="Cambria" panose="02040503050406030204" pitchFamily="18" charset="0"/>
              </a:rPr>
              <a:t>Months: </a:t>
            </a:r>
            <a:r>
              <a:rPr lang="en-US" sz="3600" dirty="0">
                <a:latin typeface="Cambria" panose="02040503050406030204" pitchFamily="18" charset="0"/>
              </a:rPr>
              <a:t>avoiding capacity expansion</a:t>
            </a:r>
          </a:p>
          <a:p>
            <a:pPr algn="just"/>
            <a:endParaRPr lang="en-US" sz="3600" dirty="0">
              <a:latin typeface="Cambria" panose="02040503050406030204" pitchFamily="18" charset="0"/>
            </a:endParaRPr>
          </a:p>
          <a:p>
            <a:pPr algn="just"/>
            <a:r>
              <a:rPr lang="en-US" sz="3600" b="1" dirty="0">
                <a:latin typeface="Cambria" panose="02040503050406030204" pitchFamily="18" charset="0"/>
              </a:rPr>
              <a:t>Weeks: </a:t>
            </a:r>
            <a:r>
              <a:rPr lang="en-US" sz="3600" dirty="0">
                <a:latin typeface="Cambria" panose="02040503050406030204" pitchFamily="18" charset="0"/>
              </a:rPr>
              <a:t>demand-side management (DSM)</a:t>
            </a:r>
          </a:p>
          <a:p>
            <a:pPr algn="just"/>
            <a:endParaRPr lang="en-US" sz="3600" dirty="0">
              <a:latin typeface="Cambria" panose="02040503050406030204" pitchFamily="18" charset="0"/>
            </a:endParaRPr>
          </a:p>
          <a:p>
            <a:pPr algn="just"/>
            <a:r>
              <a:rPr lang="en-US" sz="3600" b="1" dirty="0">
                <a:latin typeface="Cambria" panose="02040503050406030204" pitchFamily="18" charset="0"/>
              </a:rPr>
              <a:t>Days: </a:t>
            </a:r>
            <a:r>
              <a:rPr lang="en-US" sz="3600" dirty="0">
                <a:latin typeface="Cambria" panose="02040503050406030204" pitchFamily="18" charset="0"/>
              </a:rPr>
              <a:t>unit commitment (UC)</a:t>
            </a:r>
          </a:p>
          <a:p>
            <a:pPr algn="just"/>
            <a:endParaRPr lang="en-US" sz="3600" dirty="0">
              <a:latin typeface="Cambria" panose="02040503050406030204" pitchFamily="18" charset="0"/>
            </a:endParaRPr>
          </a:p>
          <a:p>
            <a:pPr algn="just"/>
            <a:r>
              <a:rPr lang="en-US" sz="3600" b="1" dirty="0">
                <a:latin typeface="Cambria" panose="02040503050406030204" pitchFamily="18" charset="0"/>
              </a:rPr>
              <a:t>Hours: </a:t>
            </a:r>
            <a:r>
              <a:rPr lang="en-US" sz="3600" dirty="0">
                <a:latin typeface="Cambria" panose="02040503050406030204" pitchFamily="18" charset="0"/>
              </a:rPr>
              <a:t>battery arbitrage </a:t>
            </a:r>
          </a:p>
          <a:p>
            <a:pPr algn="just"/>
            <a:endParaRPr lang="en-US" sz="3600" dirty="0">
              <a:latin typeface="Cambria" panose="02040503050406030204" pitchFamily="18" charset="0"/>
            </a:endParaRPr>
          </a:p>
          <a:p>
            <a:pPr algn="just"/>
            <a:r>
              <a:rPr lang="en-US" sz="3600" b="1" dirty="0">
                <a:latin typeface="Cambria" panose="02040503050406030204" pitchFamily="18" charset="0"/>
              </a:rPr>
              <a:t>Seconds: </a:t>
            </a:r>
            <a:r>
              <a:rPr lang="en-US" sz="3600" dirty="0">
                <a:latin typeface="Cambria" panose="02040503050406030204" pitchFamily="18" charset="0"/>
              </a:rPr>
              <a:t>frequency regulation</a:t>
            </a:r>
          </a:p>
        </p:txBody>
      </p:sp>
      <p:grpSp>
        <p:nvGrpSpPr>
          <p:cNvPr id="7" name="Group 6"/>
          <p:cNvGrpSpPr/>
          <p:nvPr/>
        </p:nvGrpSpPr>
        <p:grpSpPr>
          <a:xfrm>
            <a:off x="1514056" y="25195750"/>
            <a:ext cx="8174168" cy="927528"/>
            <a:chOff x="5834632" y="26790477"/>
            <a:chExt cx="8174168" cy="927528"/>
          </a:xfrm>
        </p:grpSpPr>
        <p:sp>
          <p:nvSpPr>
            <p:cNvPr id="39" name="AutoShape 4">
              <a:extLst>
                <a:ext uri="{FF2B5EF4-FFF2-40B4-BE49-F238E27FC236}">
                  <a16:creationId xmlns:a16="http://schemas.microsoft.com/office/drawing/2014/main" id="{BAE3EE94-AB14-4D6C-AE4D-2A49B9C51535}"/>
                </a:ext>
              </a:extLst>
            </p:cNvPr>
            <p:cNvSpPr>
              <a:spLocks noChangeArrowheads="1"/>
            </p:cNvSpPr>
            <p:nvPr/>
          </p:nvSpPr>
          <p:spPr bwMode="auto">
            <a:xfrm>
              <a:off x="6818140" y="26790477"/>
              <a:ext cx="6022316" cy="927528"/>
            </a:xfrm>
            <a:prstGeom prst="roundRect">
              <a:avLst>
                <a:gd name="adj" fmla="val 50000"/>
              </a:avLst>
            </a:prstGeom>
            <a:solidFill>
              <a:schemeClr val="bg1"/>
            </a:solidFill>
            <a:ln w="9525">
              <a:solidFill>
                <a:srgbClr val="FB8605"/>
              </a:solidFill>
              <a:round/>
              <a:headEnd/>
              <a:tailEnd/>
            </a:ln>
            <a:effectLst/>
          </p:spPr>
          <p:txBody>
            <a:bodyPr wrap="none" anchor="ctr"/>
            <a:lstStyle/>
            <a:p>
              <a:endParaRPr lang="en-US" dirty="0">
                <a:latin typeface="Cambria" panose="02040503050406030204" pitchFamily="18" charset="0"/>
              </a:endParaRPr>
            </a:p>
          </p:txBody>
        </p:sp>
        <p:sp>
          <p:nvSpPr>
            <p:cNvPr id="40" name="Google Shape;352;p2">
              <a:extLst>
                <a:ext uri="{FF2B5EF4-FFF2-40B4-BE49-F238E27FC236}">
                  <a16:creationId xmlns:a16="http://schemas.microsoft.com/office/drawing/2014/main" id="{DB10C986-7C4F-407C-A2C6-C988EAB06573}"/>
                </a:ext>
              </a:extLst>
            </p:cNvPr>
            <p:cNvSpPr txBox="1"/>
            <p:nvPr/>
          </p:nvSpPr>
          <p:spPr>
            <a:xfrm>
              <a:off x="5834632" y="26790477"/>
              <a:ext cx="8174168" cy="869428"/>
            </a:xfrm>
            <a:prstGeom prst="rect">
              <a:avLst/>
            </a:prstGeom>
            <a:noFill/>
            <a:ln>
              <a:noFill/>
            </a:ln>
          </p:spPr>
          <p:txBody>
            <a:bodyPr spcFirstLastPara="1" wrap="square" lIns="45700" tIns="45700" rIns="45700" bIns="45700" anchor="ctr" anchorCtr="0">
              <a:spAutoFit/>
            </a:bodyPr>
            <a:lstStyle/>
            <a:p>
              <a:pPr defTabSz="685800">
                <a:spcBef>
                  <a:spcPts val="300"/>
                </a:spcBef>
                <a:buSzPct val="100000"/>
              </a:pPr>
              <a:r>
                <a:rPr lang="en-US" sz="4800" b="1" dirty="0">
                  <a:solidFill>
                    <a:srgbClr val="005030"/>
                  </a:solidFill>
                  <a:latin typeface="Cambria"/>
                  <a:ea typeface="Cambria"/>
                  <a:sym typeface="Cambria"/>
                </a:rPr>
                <a:t>Decision Timescale</a:t>
              </a:r>
            </a:p>
          </p:txBody>
        </p:sp>
      </p:grpSp>
      <p:sp>
        <p:nvSpPr>
          <p:cNvPr id="41" name="AutoShape 4"/>
          <p:cNvSpPr>
            <a:spLocks noChangeArrowheads="1"/>
          </p:cNvSpPr>
          <p:nvPr/>
        </p:nvSpPr>
        <p:spPr bwMode="auto">
          <a:xfrm>
            <a:off x="11228180" y="5999610"/>
            <a:ext cx="19697298" cy="13154154"/>
          </a:xfrm>
          <a:prstGeom prst="roundRect">
            <a:avLst>
              <a:gd name="adj" fmla="val 5613"/>
            </a:avLst>
          </a:prstGeom>
          <a:noFill/>
          <a:ln w="9525">
            <a:solidFill>
              <a:srgbClr val="FB8605"/>
            </a:solidFill>
            <a:round/>
            <a:headEnd/>
            <a:tailEnd/>
          </a:ln>
          <a:effectLst/>
        </p:spPr>
        <p:txBody>
          <a:bodyPr wrap="none" anchor="ctr"/>
          <a:lstStyle/>
          <a:p>
            <a:endParaRPr lang="en-US" dirty="0">
              <a:latin typeface="Cambria" panose="02040503050406030204" pitchFamily="18" charset="0"/>
            </a:endParaRPr>
          </a:p>
        </p:txBody>
      </p:sp>
      <p:sp>
        <p:nvSpPr>
          <p:cNvPr id="42" name="AutoShape 4">
            <a:extLst>
              <a:ext uri="{FF2B5EF4-FFF2-40B4-BE49-F238E27FC236}">
                <a16:creationId xmlns:a16="http://schemas.microsoft.com/office/drawing/2014/main" id="{BAE3EE94-AB14-4D6C-AE4D-2A49B9C51535}"/>
              </a:ext>
            </a:extLst>
          </p:cNvPr>
          <p:cNvSpPr>
            <a:spLocks noChangeArrowheads="1"/>
          </p:cNvSpPr>
          <p:nvPr/>
        </p:nvSpPr>
        <p:spPr bwMode="auto">
          <a:xfrm>
            <a:off x="11366330" y="5667679"/>
            <a:ext cx="19559148" cy="1147396"/>
          </a:xfrm>
          <a:prstGeom prst="roundRect">
            <a:avLst>
              <a:gd name="adj" fmla="val 50000"/>
            </a:avLst>
          </a:prstGeom>
          <a:solidFill>
            <a:schemeClr val="bg1"/>
          </a:solidFill>
          <a:ln w="9525">
            <a:solidFill>
              <a:srgbClr val="FB8605"/>
            </a:solidFill>
            <a:round/>
            <a:headEnd/>
            <a:tailEnd/>
          </a:ln>
          <a:effectLst/>
        </p:spPr>
        <p:txBody>
          <a:bodyPr wrap="none" anchor="ctr"/>
          <a:lstStyle/>
          <a:p>
            <a:endParaRPr lang="en-US" dirty="0">
              <a:latin typeface="Cambria" panose="02040503050406030204" pitchFamily="18" charset="0"/>
            </a:endParaRPr>
          </a:p>
        </p:txBody>
      </p:sp>
      <p:sp>
        <p:nvSpPr>
          <p:cNvPr id="43" name="Google Shape;352;p2">
            <a:extLst>
              <a:ext uri="{FF2B5EF4-FFF2-40B4-BE49-F238E27FC236}">
                <a16:creationId xmlns:a16="http://schemas.microsoft.com/office/drawing/2014/main" id="{DB10C986-7C4F-407C-A2C6-C988EAB06573}"/>
              </a:ext>
            </a:extLst>
          </p:cNvPr>
          <p:cNvSpPr txBox="1"/>
          <p:nvPr/>
        </p:nvSpPr>
        <p:spPr>
          <a:xfrm>
            <a:off x="12486818" y="5737001"/>
            <a:ext cx="17322621" cy="1054094"/>
          </a:xfrm>
          <a:prstGeom prst="rect">
            <a:avLst/>
          </a:prstGeom>
          <a:noFill/>
          <a:ln>
            <a:noFill/>
          </a:ln>
        </p:spPr>
        <p:txBody>
          <a:bodyPr spcFirstLastPara="1" wrap="square" lIns="45700" tIns="45700" rIns="45700" bIns="45700" anchor="ctr" anchorCtr="0">
            <a:spAutoFit/>
          </a:bodyPr>
          <a:lstStyle/>
          <a:p>
            <a:pPr defTabSz="685800">
              <a:spcBef>
                <a:spcPts val="300"/>
              </a:spcBef>
              <a:buSzPct val="100000"/>
            </a:pPr>
            <a:r>
              <a:rPr lang="en-US" sz="6000" b="1" dirty="0">
                <a:solidFill>
                  <a:srgbClr val="005030"/>
                </a:solidFill>
                <a:latin typeface="Cambria"/>
                <a:ea typeface="Cambria"/>
                <a:sym typeface="Cambria"/>
              </a:rPr>
              <a:t>(3) Proposed Solution &amp; Methodology</a:t>
            </a:r>
          </a:p>
        </p:txBody>
      </p:sp>
      <p:sp>
        <p:nvSpPr>
          <p:cNvPr id="44" name="Text Box 9"/>
          <p:cNvSpPr txBox="1">
            <a:spLocks noChangeArrowheads="1"/>
          </p:cNvSpPr>
          <p:nvPr/>
        </p:nvSpPr>
        <p:spPr bwMode="auto">
          <a:xfrm>
            <a:off x="11444680" y="7180774"/>
            <a:ext cx="19129106" cy="3970318"/>
          </a:xfrm>
          <a:prstGeom prst="rect">
            <a:avLst/>
          </a:prstGeom>
          <a:noFill/>
          <a:ln w="9525">
            <a:noFill/>
            <a:miter lim="800000"/>
            <a:headEnd/>
            <a:tailEnd/>
          </a:ln>
          <a:effectLst/>
        </p:spPr>
        <p:txBody>
          <a:bodyPr wrap="square">
            <a:spAutoFit/>
          </a:bodyPr>
          <a:lstStyle/>
          <a:p>
            <a:pPr algn="just"/>
            <a:r>
              <a:rPr lang="en-US" sz="3600" b="1" dirty="0">
                <a:latin typeface="Cambria" panose="02040503050406030204" pitchFamily="18" charset="0"/>
              </a:rPr>
              <a:t>Key Finding</a:t>
            </a:r>
            <a:r>
              <a:rPr lang="en-US" sz="3600" dirty="0">
                <a:latin typeface="Cambria" panose="02040503050406030204" pitchFamily="18" charset="0"/>
              </a:rPr>
              <a:t>: Studies throughout  literature note a significant relationship between scale of a MG model (complexity) &amp; the length of its planning horizon (decision-making period).</a:t>
            </a:r>
          </a:p>
          <a:p>
            <a:pPr algn="just"/>
            <a:endParaRPr lang="en-US" sz="3600" dirty="0">
              <a:latin typeface="Cambria" panose="02040503050406030204" pitchFamily="18" charset="0"/>
            </a:endParaRPr>
          </a:p>
          <a:p>
            <a:pPr algn="just"/>
            <a:r>
              <a:rPr lang="en-US" sz="3600" b="1" dirty="0">
                <a:latin typeface="Cambria" panose="02040503050406030204" pitchFamily="18" charset="0"/>
              </a:rPr>
              <a:t>Proposition</a:t>
            </a:r>
            <a:r>
              <a:rPr lang="en-US" sz="3600" dirty="0">
                <a:latin typeface="Cambria" panose="02040503050406030204" pitchFamily="18" charset="0"/>
              </a:rPr>
              <a:t>: Since decisions occur chronologically, the planning horizon is temporal. However, an MG system does not respond to time itself; an MG responds to the amount of consumer energy demand at a given time. Thus, we re-define the planning horizon based on the amount of demand at a given time (block). Since blocks &lt; time units, we expect a short planning horizon.</a:t>
            </a:r>
          </a:p>
        </p:txBody>
      </p:sp>
      <p:grpSp>
        <p:nvGrpSpPr>
          <p:cNvPr id="206" name="Group 205"/>
          <p:cNvGrpSpPr/>
          <p:nvPr/>
        </p:nvGrpSpPr>
        <p:grpSpPr>
          <a:xfrm>
            <a:off x="11658182" y="12329180"/>
            <a:ext cx="18844960" cy="6550609"/>
            <a:chOff x="11719142" y="11963420"/>
            <a:chExt cx="18844960" cy="6550609"/>
          </a:xfrm>
        </p:grpSpPr>
        <p:sp>
          <p:nvSpPr>
            <p:cNvPr id="91" name="Google Shape;84;g81750832d6_0_0">
              <a:extLst>
                <a:ext uri="{FF2B5EF4-FFF2-40B4-BE49-F238E27FC236}">
                  <a16:creationId xmlns:a16="http://schemas.microsoft.com/office/drawing/2014/main" id="{BBC4EB4A-A22A-4EE1-825D-B1B01ACB908F}"/>
                </a:ext>
              </a:extLst>
            </p:cNvPr>
            <p:cNvSpPr/>
            <p:nvPr/>
          </p:nvSpPr>
          <p:spPr>
            <a:xfrm>
              <a:off x="11719142" y="14878281"/>
              <a:ext cx="3942546" cy="2963748"/>
            </a:xfrm>
            <a:prstGeom prst="rect">
              <a:avLst/>
            </a:prstGeom>
            <a:solidFill>
              <a:srgbClr val="F3F3F3"/>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r>
                <a:rPr kumimoji="0" lang="en"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rPr>
                <a:t>MG Simulation</a:t>
              </a:r>
              <a:endParaRPr kumimoji="0"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endParaRPr>
            </a:p>
            <a:p>
              <a:pPr marL="457200" marR="0" lvl="0" indent="-304800" algn="just" defTabSz="914400" eaLnBrk="1" fontAlgn="auto" latinLnBrk="0" hangingPunct="1">
                <a:lnSpc>
                  <a:spcPct val="100000"/>
                </a:lnSpc>
                <a:spcBef>
                  <a:spcPts val="0"/>
                </a:spcBef>
                <a:spcAft>
                  <a:spcPts val="0"/>
                </a:spcAft>
                <a:buClr>
                  <a:srgbClr val="000000"/>
                </a:buClr>
                <a:buSzPct val="100000"/>
                <a:buFont typeface="Times New Roman"/>
                <a:buChar char="❏"/>
                <a:tabLst/>
                <a:defRPr/>
              </a:pPr>
              <a:r>
                <a:rPr kumimoji="0" lang="en"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rPr>
                <a:t> Load</a:t>
              </a:r>
              <a:endParaRPr kumimoji="0"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endParaRPr>
            </a:p>
            <a:p>
              <a:pPr marL="457200" marR="0" lvl="0" indent="-304800" algn="just" defTabSz="914400" eaLnBrk="1" fontAlgn="auto" latinLnBrk="0" hangingPunct="1">
                <a:lnSpc>
                  <a:spcPct val="100000"/>
                </a:lnSpc>
                <a:spcBef>
                  <a:spcPts val="0"/>
                </a:spcBef>
                <a:spcAft>
                  <a:spcPts val="0"/>
                </a:spcAft>
                <a:buClr>
                  <a:srgbClr val="000000"/>
                </a:buClr>
                <a:buSzPct val="100000"/>
                <a:buFont typeface="Times New Roman"/>
                <a:buChar char="❏"/>
                <a:tabLst/>
                <a:defRPr/>
              </a:pPr>
              <a:r>
                <a:rPr kumimoji="0" lang="en"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rPr>
                <a:t> Climate Sensor</a:t>
              </a:r>
              <a:endParaRPr kumimoji="0"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endParaRPr>
            </a:p>
            <a:p>
              <a:pPr marL="457200" marR="0" lvl="0" indent="-304800" algn="just" defTabSz="914400" eaLnBrk="1" fontAlgn="auto" latinLnBrk="0" hangingPunct="1">
                <a:lnSpc>
                  <a:spcPct val="100000"/>
                </a:lnSpc>
                <a:spcBef>
                  <a:spcPts val="0"/>
                </a:spcBef>
                <a:spcAft>
                  <a:spcPts val="0"/>
                </a:spcAft>
                <a:buClr>
                  <a:srgbClr val="000000"/>
                </a:buClr>
                <a:buSzPct val="100000"/>
                <a:buFont typeface="Times New Roman"/>
                <a:buChar char="❏"/>
                <a:tabLst/>
                <a:defRPr/>
              </a:pPr>
              <a:r>
                <a:rPr kumimoji="0" lang="en"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rPr>
                <a:t> Market Price</a:t>
              </a:r>
              <a:endParaRPr kumimoji="0"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endParaRPr>
            </a:p>
            <a:p>
              <a:pPr marL="457200" marR="0" lvl="0" indent="-304800" algn="just" defTabSz="914400" eaLnBrk="1" fontAlgn="auto" latinLnBrk="0" hangingPunct="1">
                <a:lnSpc>
                  <a:spcPct val="100000"/>
                </a:lnSpc>
                <a:spcBef>
                  <a:spcPts val="0"/>
                </a:spcBef>
                <a:spcAft>
                  <a:spcPts val="0"/>
                </a:spcAft>
                <a:buClr>
                  <a:srgbClr val="000000"/>
                </a:buClr>
                <a:buSzPct val="100000"/>
                <a:buFont typeface="Times New Roman"/>
                <a:buChar char="❏"/>
                <a:tabLst/>
                <a:defRPr/>
              </a:pPr>
              <a:r>
                <a:rPr kumimoji="0" lang="en"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rPr>
                <a:t> Grid Topology </a:t>
              </a:r>
              <a:endParaRPr kumimoji="0"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endParaRPr>
            </a:p>
          </p:txBody>
        </p:sp>
        <p:sp>
          <p:nvSpPr>
            <p:cNvPr id="92" name="Google Shape;85;g81750832d6_0_0">
              <a:extLst>
                <a:ext uri="{FF2B5EF4-FFF2-40B4-BE49-F238E27FC236}">
                  <a16:creationId xmlns:a16="http://schemas.microsoft.com/office/drawing/2014/main" id="{F6048127-2DEE-4B1E-85FE-45E6DB8F4A1A}"/>
                </a:ext>
              </a:extLst>
            </p:cNvPr>
            <p:cNvSpPr/>
            <p:nvPr/>
          </p:nvSpPr>
          <p:spPr>
            <a:xfrm>
              <a:off x="16789610" y="15630578"/>
              <a:ext cx="2625376" cy="1468259"/>
            </a:xfrm>
            <a:prstGeom prst="rect">
              <a:avLst/>
            </a:prstGeom>
            <a:solidFill>
              <a:srgbClr val="F3F3F3"/>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400"/>
                <a:buFont typeface="Arial"/>
                <a:buNone/>
                <a:tabLst/>
                <a:defRPr/>
              </a:pPr>
              <a:r>
                <a:rPr kumimoji="0" lang="en"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rPr>
                <a:t>Deviation</a:t>
              </a:r>
              <a:br>
                <a:rPr kumimoji="0" lang="en"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rPr>
              </a:br>
              <a:r>
                <a:rPr kumimoji="0" lang="en"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rPr>
                <a:t>Clustering</a:t>
              </a:r>
              <a:endParaRPr kumimoji="0"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endParaRPr>
            </a:p>
          </p:txBody>
        </p:sp>
        <p:cxnSp>
          <p:nvCxnSpPr>
            <p:cNvPr id="96" name="Google Shape;89;g81750832d6_0_0">
              <a:extLst>
                <a:ext uri="{FF2B5EF4-FFF2-40B4-BE49-F238E27FC236}">
                  <a16:creationId xmlns:a16="http://schemas.microsoft.com/office/drawing/2014/main" id="{54FA37F8-A83C-459C-96EF-F5FFC89602BB}"/>
                </a:ext>
              </a:extLst>
            </p:cNvPr>
            <p:cNvCxnSpPr>
              <a:stCxn id="92" idx="0"/>
              <a:endCxn id="182" idx="2"/>
            </p:cNvCxnSpPr>
            <p:nvPr/>
          </p:nvCxnSpPr>
          <p:spPr>
            <a:xfrm flipH="1" flipV="1">
              <a:off x="18088716" y="13834169"/>
              <a:ext cx="13582" cy="1796409"/>
            </a:xfrm>
            <a:prstGeom prst="straightConnector1">
              <a:avLst/>
            </a:prstGeom>
            <a:noFill/>
            <a:ln w="57150" cap="flat" cmpd="sng">
              <a:solidFill>
                <a:srgbClr val="000000"/>
              </a:solidFill>
              <a:prstDash val="solid"/>
              <a:round/>
              <a:headEnd type="none" w="sm" len="sm"/>
              <a:tailEnd type="triangle" w="med" len="med"/>
            </a:ln>
          </p:spPr>
        </p:cxnSp>
        <p:sp>
          <p:nvSpPr>
            <p:cNvPr id="97" name="Google Shape;90;g81750832d6_0_0">
              <a:extLst>
                <a:ext uri="{FF2B5EF4-FFF2-40B4-BE49-F238E27FC236}">
                  <a16:creationId xmlns:a16="http://schemas.microsoft.com/office/drawing/2014/main" id="{315660C5-2920-420D-A493-61031DCDA2CA}"/>
                </a:ext>
              </a:extLst>
            </p:cNvPr>
            <p:cNvSpPr txBox="1"/>
            <p:nvPr/>
          </p:nvSpPr>
          <p:spPr>
            <a:xfrm>
              <a:off x="24378002" y="15225147"/>
              <a:ext cx="2365388" cy="1071088"/>
            </a:xfrm>
            <a:prstGeom prst="rect">
              <a:avLst/>
            </a:prstGeom>
            <a:noFill/>
            <a:ln>
              <a:noFill/>
            </a:ln>
          </p:spPr>
          <p:txBody>
            <a:bodyPr spcFirstLastPara="1" wrap="square" lIns="91425" tIns="91425" rIns="91425" bIns="91425" anchor="t" anchorCtr="0">
              <a:noAutofit/>
            </a:bodyPr>
            <a:lstStyle/>
            <a:p>
              <a:pPr algn="ctr" hangingPunct="1">
                <a:buClr>
                  <a:srgbClr val="000000"/>
                </a:buClr>
                <a:buSzPts val="1400"/>
                <a:buFont typeface="Arial"/>
                <a:buNone/>
              </a:pPr>
              <a:r>
                <a:rPr lang="en" sz="3200" dirty="0">
                  <a:latin typeface="Cambria" panose="02040503050406030204" pitchFamily="18" charset="0"/>
                  <a:ea typeface="Cambria" panose="02040503050406030204" pitchFamily="18" charset="0"/>
                  <a:cs typeface="Times New Roman"/>
                  <a:sym typeface="Times New Roman"/>
                </a:rPr>
                <a:t>Dispatch</a:t>
              </a:r>
              <a:br>
                <a:rPr lang="en" sz="3200" dirty="0">
                  <a:latin typeface="Cambria" panose="02040503050406030204" pitchFamily="18" charset="0"/>
                  <a:ea typeface="Cambria" panose="02040503050406030204" pitchFamily="18" charset="0"/>
                  <a:cs typeface="Times New Roman"/>
                  <a:sym typeface="Times New Roman"/>
                </a:rPr>
              </a:br>
              <a:r>
                <a:rPr lang="en" sz="3200" dirty="0">
                  <a:latin typeface="Cambria" panose="02040503050406030204" pitchFamily="18" charset="0"/>
                  <a:ea typeface="Cambria" panose="02040503050406030204" pitchFamily="18" charset="0"/>
                  <a:cs typeface="Times New Roman"/>
                  <a:sym typeface="Times New Roman"/>
                </a:rPr>
                <a:t>Decisions</a:t>
              </a:r>
              <a:endParaRPr sz="3200" dirty="0">
                <a:latin typeface="Cambria" panose="02040503050406030204" pitchFamily="18" charset="0"/>
                <a:ea typeface="Cambria" panose="02040503050406030204" pitchFamily="18" charset="0"/>
                <a:cs typeface="Times New Roman"/>
                <a:sym typeface="Times New Roman"/>
              </a:endParaRPr>
            </a:p>
          </p:txBody>
        </p:sp>
        <p:sp>
          <p:nvSpPr>
            <p:cNvPr id="98" name="Google Shape;91;g81750832d6_0_0">
              <a:extLst>
                <a:ext uri="{FF2B5EF4-FFF2-40B4-BE49-F238E27FC236}">
                  <a16:creationId xmlns:a16="http://schemas.microsoft.com/office/drawing/2014/main" id="{DBDD19E6-0E7D-4D01-BD3E-6B19DDD21F13}"/>
                </a:ext>
              </a:extLst>
            </p:cNvPr>
            <p:cNvSpPr/>
            <p:nvPr/>
          </p:nvSpPr>
          <p:spPr>
            <a:xfrm>
              <a:off x="26621556" y="14882833"/>
              <a:ext cx="3942546" cy="2963748"/>
            </a:xfrm>
            <a:prstGeom prst="rect">
              <a:avLst/>
            </a:prstGeom>
            <a:solidFill>
              <a:srgbClr val="F3F3F3"/>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400"/>
                <a:buFont typeface="Arial"/>
                <a:buNone/>
                <a:tabLst/>
                <a:defRPr/>
              </a:pPr>
              <a:r>
                <a:rPr kumimoji="0" lang="en"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rPr>
                <a:t>MG System</a:t>
              </a:r>
              <a:endParaRPr kumimoji="0"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endParaRPr>
            </a:p>
            <a:p>
              <a:pPr marL="457200" marR="0" lvl="0" indent="-304800" algn="just" defTabSz="914400" eaLnBrk="1" fontAlgn="auto" latinLnBrk="0" hangingPunct="1">
                <a:lnSpc>
                  <a:spcPct val="100000"/>
                </a:lnSpc>
                <a:spcBef>
                  <a:spcPts val="0"/>
                </a:spcBef>
                <a:spcAft>
                  <a:spcPts val="0"/>
                </a:spcAft>
                <a:buClr>
                  <a:srgbClr val="000000"/>
                </a:buClr>
                <a:buSzPct val="100000"/>
                <a:buFont typeface="Times New Roman"/>
                <a:buChar char="❏"/>
                <a:tabLst/>
                <a:defRPr/>
              </a:pPr>
              <a:r>
                <a:rPr kumimoji="0" lang="en"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rPr>
                <a:t> Diesel Units</a:t>
              </a:r>
              <a:endParaRPr kumimoji="0"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endParaRPr>
            </a:p>
            <a:p>
              <a:pPr marL="457200" marR="0" lvl="0" indent="-304800" algn="just" defTabSz="914400" eaLnBrk="1" fontAlgn="auto" latinLnBrk="0" hangingPunct="1">
                <a:lnSpc>
                  <a:spcPct val="100000"/>
                </a:lnSpc>
                <a:spcBef>
                  <a:spcPts val="0"/>
                </a:spcBef>
                <a:spcAft>
                  <a:spcPts val="0"/>
                </a:spcAft>
                <a:buClr>
                  <a:srgbClr val="000000"/>
                </a:buClr>
                <a:buSzPct val="100000"/>
                <a:buFont typeface="Times New Roman"/>
                <a:buChar char="❏"/>
                <a:tabLst/>
                <a:defRPr/>
              </a:pPr>
              <a:r>
                <a:rPr kumimoji="0" lang="en"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rPr>
                <a:t> Renewables</a:t>
              </a:r>
              <a:endParaRPr kumimoji="0"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endParaRPr>
            </a:p>
            <a:p>
              <a:pPr marL="457200" marR="0" lvl="0" indent="-304800" algn="just" defTabSz="914400" eaLnBrk="1" fontAlgn="auto" latinLnBrk="0" hangingPunct="1">
                <a:lnSpc>
                  <a:spcPct val="100000"/>
                </a:lnSpc>
                <a:spcBef>
                  <a:spcPts val="0"/>
                </a:spcBef>
                <a:spcAft>
                  <a:spcPts val="0"/>
                </a:spcAft>
                <a:buClr>
                  <a:srgbClr val="000000"/>
                </a:buClr>
                <a:buSzPct val="100000"/>
                <a:buFont typeface="Times New Roman"/>
                <a:buChar char="❏"/>
                <a:tabLst/>
                <a:defRPr/>
              </a:pPr>
              <a:r>
                <a:rPr kumimoji="0" lang="en"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rPr>
                <a:t> Storage Units</a:t>
              </a:r>
              <a:endParaRPr kumimoji="0"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endParaRPr>
            </a:p>
            <a:p>
              <a:pPr marL="457200" marR="0" lvl="0" indent="-304800" algn="just" defTabSz="914400" eaLnBrk="1" fontAlgn="auto" latinLnBrk="0" hangingPunct="1">
                <a:lnSpc>
                  <a:spcPct val="100000"/>
                </a:lnSpc>
                <a:spcBef>
                  <a:spcPts val="0"/>
                </a:spcBef>
                <a:spcAft>
                  <a:spcPts val="0"/>
                </a:spcAft>
                <a:buClr>
                  <a:srgbClr val="000000"/>
                </a:buClr>
                <a:buSzPct val="100000"/>
                <a:buFont typeface="Times New Roman"/>
                <a:buChar char="❏"/>
                <a:tabLst/>
                <a:defRPr/>
              </a:pPr>
              <a:r>
                <a:rPr kumimoji="0" lang="en"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rPr>
                <a:t> Radial Layout</a:t>
              </a:r>
              <a:endParaRPr kumimoji="0"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endParaRPr>
            </a:p>
          </p:txBody>
        </p:sp>
        <p:cxnSp>
          <p:nvCxnSpPr>
            <p:cNvPr id="99" name="Google Shape;92;g81750832d6_0_0">
              <a:extLst>
                <a:ext uri="{FF2B5EF4-FFF2-40B4-BE49-F238E27FC236}">
                  <a16:creationId xmlns:a16="http://schemas.microsoft.com/office/drawing/2014/main" id="{851C35D0-6BA7-4FAC-AC71-C98E1880FC07}"/>
                </a:ext>
              </a:extLst>
            </p:cNvPr>
            <p:cNvCxnSpPr>
              <a:stCxn id="182" idx="3"/>
              <a:endCxn id="187" idx="1"/>
            </p:cNvCxnSpPr>
            <p:nvPr/>
          </p:nvCxnSpPr>
          <p:spPr>
            <a:xfrm>
              <a:off x="19401404" y="13100040"/>
              <a:ext cx="2181333" cy="0"/>
            </a:xfrm>
            <a:prstGeom prst="straightConnector1">
              <a:avLst/>
            </a:prstGeom>
            <a:noFill/>
            <a:ln w="57150" cap="flat" cmpd="sng">
              <a:solidFill>
                <a:srgbClr val="000000"/>
              </a:solidFill>
              <a:prstDash val="solid"/>
              <a:round/>
              <a:headEnd type="none" w="sm" len="sm"/>
              <a:tailEnd type="triangle" w="med" len="med"/>
            </a:ln>
          </p:spPr>
        </p:cxnSp>
        <p:sp>
          <p:nvSpPr>
            <p:cNvPr id="102" name="Google Shape;95;g81750832d6_0_0">
              <a:extLst>
                <a:ext uri="{FF2B5EF4-FFF2-40B4-BE49-F238E27FC236}">
                  <a16:creationId xmlns:a16="http://schemas.microsoft.com/office/drawing/2014/main" id="{EBDA2604-1A0B-4A17-8C3C-87099B345999}"/>
                </a:ext>
              </a:extLst>
            </p:cNvPr>
            <p:cNvSpPr txBox="1"/>
            <p:nvPr/>
          </p:nvSpPr>
          <p:spPr>
            <a:xfrm>
              <a:off x="24831427" y="11963420"/>
              <a:ext cx="4039159" cy="1105339"/>
            </a:xfrm>
            <a:prstGeom prst="rect">
              <a:avLst/>
            </a:prstGeom>
            <a:noFill/>
            <a:ln>
              <a:noFill/>
            </a:ln>
          </p:spPr>
          <p:txBody>
            <a:bodyPr spcFirstLastPara="1" wrap="square" lIns="91425" tIns="91425" rIns="91425" bIns="91425" anchor="t" anchorCtr="0">
              <a:noAutofit/>
            </a:bodyPr>
            <a:lstStyle/>
            <a:p>
              <a:pPr algn="ctr" hangingPunct="1">
                <a:buClr>
                  <a:srgbClr val="000000"/>
                </a:buClr>
                <a:buSzPts val="1400"/>
                <a:buFont typeface="Arial"/>
                <a:buNone/>
              </a:pPr>
              <a:r>
                <a:rPr lang="en" sz="3200" dirty="0">
                  <a:latin typeface="Cambria" panose="02040503050406030204" pitchFamily="18" charset="0"/>
                  <a:ea typeface="Cambria" panose="02040503050406030204" pitchFamily="18" charset="0"/>
                  <a:cs typeface="Times New Roman"/>
                  <a:sym typeface="Times New Roman"/>
                </a:rPr>
                <a:t>Alternative</a:t>
              </a:r>
              <a:br>
                <a:rPr lang="en" sz="3200" dirty="0">
                  <a:latin typeface="Cambria" panose="02040503050406030204" pitchFamily="18" charset="0"/>
                  <a:ea typeface="Cambria" panose="02040503050406030204" pitchFamily="18" charset="0"/>
                  <a:cs typeface="Times New Roman"/>
                  <a:sym typeface="Times New Roman"/>
                </a:rPr>
              </a:br>
              <a:r>
                <a:rPr lang="en" sz="3200" dirty="0">
                  <a:latin typeface="Cambria" panose="02040503050406030204" pitchFamily="18" charset="0"/>
                  <a:ea typeface="Cambria" panose="02040503050406030204" pitchFamily="18" charset="0"/>
                  <a:cs typeface="Times New Roman"/>
                  <a:sym typeface="Times New Roman"/>
                </a:rPr>
                <a:t>Manual Decision</a:t>
              </a:r>
              <a:endParaRPr sz="3200" dirty="0">
                <a:latin typeface="Cambria" panose="02040503050406030204" pitchFamily="18" charset="0"/>
                <a:ea typeface="Cambria" panose="02040503050406030204" pitchFamily="18" charset="0"/>
                <a:cs typeface="Times New Roman"/>
                <a:sym typeface="Times New Roman"/>
              </a:endParaRPr>
            </a:p>
          </p:txBody>
        </p:sp>
        <p:sp>
          <p:nvSpPr>
            <p:cNvPr id="103" name="Google Shape;96;g81750832d6_0_0">
              <a:extLst>
                <a:ext uri="{FF2B5EF4-FFF2-40B4-BE49-F238E27FC236}">
                  <a16:creationId xmlns:a16="http://schemas.microsoft.com/office/drawing/2014/main" id="{4B3B473F-E4B7-4624-90BF-69CE5512270D}"/>
                </a:ext>
              </a:extLst>
            </p:cNvPr>
            <p:cNvSpPr txBox="1"/>
            <p:nvPr/>
          </p:nvSpPr>
          <p:spPr>
            <a:xfrm>
              <a:off x="19401404" y="11969886"/>
              <a:ext cx="2162581" cy="1141621"/>
            </a:xfrm>
            <a:prstGeom prst="rect">
              <a:avLst/>
            </a:prstGeom>
            <a:noFill/>
            <a:ln>
              <a:noFill/>
            </a:ln>
          </p:spPr>
          <p:txBody>
            <a:bodyPr spcFirstLastPara="1" wrap="square" lIns="91425" tIns="91425" rIns="91425" bIns="91425" anchor="t" anchorCtr="0">
              <a:noAutofit/>
            </a:bodyPr>
            <a:lstStyle/>
            <a:p>
              <a:pPr algn="ctr" hangingPunct="1">
                <a:buClr>
                  <a:srgbClr val="000000"/>
                </a:buClr>
                <a:buSzPts val="1400"/>
                <a:buFont typeface="Arial"/>
                <a:buNone/>
              </a:pPr>
              <a:r>
                <a:rPr lang="en" sz="3200" dirty="0">
                  <a:latin typeface="Cambria" panose="02040503050406030204" pitchFamily="18" charset="0"/>
                  <a:ea typeface="Cambria" panose="02040503050406030204" pitchFamily="18" charset="0"/>
                  <a:cs typeface="Times New Roman"/>
                  <a:sym typeface="Times New Roman"/>
                </a:rPr>
                <a:t>Courses </a:t>
              </a:r>
              <a:br>
                <a:rPr lang="en" sz="3200" dirty="0">
                  <a:latin typeface="Cambria" panose="02040503050406030204" pitchFamily="18" charset="0"/>
                  <a:ea typeface="Cambria" panose="02040503050406030204" pitchFamily="18" charset="0"/>
                  <a:cs typeface="Times New Roman"/>
                  <a:sym typeface="Times New Roman"/>
                </a:rPr>
              </a:br>
              <a:r>
                <a:rPr lang="en" sz="3200" dirty="0">
                  <a:latin typeface="Cambria" panose="02040503050406030204" pitchFamily="18" charset="0"/>
                  <a:ea typeface="Cambria" panose="02040503050406030204" pitchFamily="18" charset="0"/>
                  <a:cs typeface="Times New Roman"/>
                  <a:sym typeface="Times New Roman"/>
                </a:rPr>
                <a:t>of Action</a:t>
              </a:r>
              <a:endParaRPr sz="3200" dirty="0">
                <a:latin typeface="Cambria" panose="02040503050406030204" pitchFamily="18" charset="0"/>
                <a:ea typeface="Cambria" panose="02040503050406030204" pitchFamily="18" charset="0"/>
                <a:cs typeface="Times New Roman"/>
                <a:sym typeface="Times New Roman"/>
              </a:endParaRPr>
            </a:p>
          </p:txBody>
        </p:sp>
        <p:sp>
          <p:nvSpPr>
            <p:cNvPr id="104" name="Google Shape;97;g81750832d6_0_0">
              <a:extLst>
                <a:ext uri="{FF2B5EF4-FFF2-40B4-BE49-F238E27FC236}">
                  <a16:creationId xmlns:a16="http://schemas.microsoft.com/office/drawing/2014/main" id="{B41AC4E3-3898-41A4-BFAF-EE4B5DDF8FCA}"/>
                </a:ext>
              </a:extLst>
            </p:cNvPr>
            <p:cNvSpPr txBox="1"/>
            <p:nvPr/>
          </p:nvSpPr>
          <p:spPr>
            <a:xfrm>
              <a:off x="19922053" y="17801154"/>
              <a:ext cx="6535133" cy="712875"/>
            </a:xfrm>
            <a:prstGeom prst="rect">
              <a:avLst/>
            </a:prstGeom>
            <a:noFill/>
            <a:ln>
              <a:noFill/>
            </a:ln>
          </p:spPr>
          <p:txBody>
            <a:bodyPr spcFirstLastPara="1" wrap="square" lIns="91425" tIns="91425" rIns="91425" bIns="91425" anchor="t" anchorCtr="0">
              <a:noAutofit/>
            </a:bodyPr>
            <a:lstStyle/>
            <a:p>
              <a:pPr algn="ctr" hangingPunct="1">
                <a:buClr>
                  <a:srgbClr val="000000"/>
                </a:buClr>
                <a:buSzPts val="1400"/>
                <a:buFont typeface="Arial"/>
                <a:buNone/>
              </a:pPr>
              <a:r>
                <a:rPr lang="en" sz="3200" dirty="0">
                  <a:latin typeface="Cambria" panose="02040503050406030204" pitchFamily="18" charset="0"/>
                  <a:ea typeface="Cambria" panose="02040503050406030204" pitchFamily="18" charset="0"/>
                  <a:cs typeface="Times New Roman"/>
                  <a:sym typeface="Times New Roman"/>
                </a:rPr>
                <a:t>Real-Time Sensory Data</a:t>
              </a:r>
              <a:endParaRPr sz="3200" dirty="0">
                <a:latin typeface="Cambria" panose="02040503050406030204" pitchFamily="18" charset="0"/>
                <a:ea typeface="Cambria" panose="02040503050406030204" pitchFamily="18" charset="0"/>
                <a:cs typeface="Times New Roman"/>
                <a:sym typeface="Times New Roman"/>
              </a:endParaRPr>
            </a:p>
          </p:txBody>
        </p:sp>
        <p:sp>
          <p:nvSpPr>
            <p:cNvPr id="105" name="Google Shape;98;g81750832d6_0_0">
              <a:extLst>
                <a:ext uri="{FF2B5EF4-FFF2-40B4-BE49-F238E27FC236}">
                  <a16:creationId xmlns:a16="http://schemas.microsoft.com/office/drawing/2014/main" id="{C27EE3FC-31A5-423B-A8DC-5B1B4E458401}"/>
                </a:ext>
              </a:extLst>
            </p:cNvPr>
            <p:cNvSpPr txBox="1"/>
            <p:nvPr/>
          </p:nvSpPr>
          <p:spPr>
            <a:xfrm>
              <a:off x="19357134" y="15058907"/>
              <a:ext cx="2202306" cy="1410330"/>
            </a:xfrm>
            <a:prstGeom prst="rect">
              <a:avLst/>
            </a:prstGeom>
            <a:noFill/>
            <a:ln>
              <a:noFill/>
            </a:ln>
          </p:spPr>
          <p:txBody>
            <a:bodyPr spcFirstLastPara="1" wrap="square" lIns="91425" tIns="91425" rIns="91425" bIns="91425" anchor="ctr" anchorCtr="0">
              <a:noAutofit/>
            </a:bodyPr>
            <a:lstStyle/>
            <a:p>
              <a:pPr algn="ctr" hangingPunct="1">
                <a:buClr>
                  <a:srgbClr val="000000"/>
                </a:buClr>
                <a:buSzPts val="1400"/>
                <a:buFont typeface="Arial"/>
                <a:buNone/>
              </a:pPr>
              <a:r>
                <a:rPr lang="en" sz="3200" dirty="0">
                  <a:latin typeface="Cambria" panose="02040503050406030204" pitchFamily="18" charset="0"/>
                  <a:ea typeface="Cambria" panose="02040503050406030204" pitchFamily="18" charset="0"/>
                  <a:cs typeface="Times New Roman"/>
                  <a:sym typeface="Times New Roman"/>
                </a:rPr>
                <a:t>Clustered</a:t>
              </a:r>
              <a:br>
                <a:rPr lang="en" sz="3200" dirty="0">
                  <a:latin typeface="Cambria" panose="02040503050406030204" pitchFamily="18" charset="0"/>
                  <a:ea typeface="Cambria" panose="02040503050406030204" pitchFamily="18" charset="0"/>
                  <a:cs typeface="Times New Roman"/>
                  <a:sym typeface="Times New Roman"/>
                </a:rPr>
              </a:br>
              <a:r>
                <a:rPr lang="en" sz="3200" dirty="0">
                  <a:latin typeface="Cambria" panose="02040503050406030204" pitchFamily="18" charset="0"/>
                  <a:ea typeface="Cambria" panose="02040503050406030204" pitchFamily="18" charset="0"/>
                  <a:cs typeface="Times New Roman"/>
                  <a:sym typeface="Times New Roman"/>
                </a:rPr>
                <a:t>Profile</a:t>
              </a:r>
              <a:endParaRPr sz="3200" dirty="0">
                <a:latin typeface="Cambria" panose="02040503050406030204" pitchFamily="18" charset="0"/>
                <a:ea typeface="Cambria" panose="02040503050406030204" pitchFamily="18" charset="0"/>
                <a:cs typeface="Times New Roman"/>
                <a:sym typeface="Times New Roman"/>
              </a:endParaRPr>
            </a:p>
          </p:txBody>
        </p:sp>
        <p:sp>
          <p:nvSpPr>
            <p:cNvPr id="113" name="Google Shape;106;g81750832d6_0_0">
              <a:extLst>
                <a:ext uri="{FF2B5EF4-FFF2-40B4-BE49-F238E27FC236}">
                  <a16:creationId xmlns:a16="http://schemas.microsoft.com/office/drawing/2014/main" id="{B7B6EE94-5AE3-41F3-AC19-9CFBB9D9BA8E}"/>
                </a:ext>
              </a:extLst>
            </p:cNvPr>
            <p:cNvSpPr txBox="1"/>
            <p:nvPr/>
          </p:nvSpPr>
          <p:spPr>
            <a:xfrm>
              <a:off x="13030286" y="11969886"/>
              <a:ext cx="3879747" cy="1212617"/>
            </a:xfrm>
            <a:prstGeom prst="rect">
              <a:avLst/>
            </a:prstGeom>
            <a:noFill/>
            <a:ln>
              <a:noFill/>
            </a:ln>
          </p:spPr>
          <p:txBody>
            <a:bodyPr spcFirstLastPara="1" wrap="square" lIns="91425" tIns="91425" rIns="91425" bIns="91425" anchor="t" anchorCtr="0">
              <a:noAutofit/>
            </a:bodyPr>
            <a:lstStyle/>
            <a:p>
              <a:pPr algn="ctr" hangingPunct="1">
                <a:buClr>
                  <a:srgbClr val="000000"/>
                </a:buClr>
                <a:buSzPts val="1400"/>
                <a:buFont typeface="Arial"/>
                <a:buNone/>
              </a:pPr>
              <a:r>
                <a:rPr lang="en" sz="3200" dirty="0">
                  <a:latin typeface="Cambria" panose="02040503050406030204" pitchFamily="18" charset="0"/>
                  <a:ea typeface="Cambria" panose="02040503050406030204" pitchFamily="18" charset="0"/>
                  <a:cs typeface="Times New Roman"/>
                  <a:sym typeface="Times New Roman"/>
                </a:rPr>
                <a:t>Modify </a:t>
              </a:r>
              <a:br>
                <a:rPr lang="en" sz="3200" dirty="0">
                  <a:latin typeface="Cambria" panose="02040503050406030204" pitchFamily="18" charset="0"/>
                  <a:ea typeface="Cambria" panose="02040503050406030204" pitchFamily="18" charset="0"/>
                  <a:cs typeface="Times New Roman"/>
                  <a:sym typeface="Times New Roman"/>
                </a:rPr>
              </a:br>
              <a:r>
                <a:rPr lang="en" sz="3200" dirty="0">
                  <a:latin typeface="Cambria" panose="02040503050406030204" pitchFamily="18" charset="0"/>
                  <a:ea typeface="Cambria" panose="02040503050406030204" pitchFamily="18" charset="0"/>
                  <a:cs typeface="Times New Roman"/>
                  <a:sym typeface="Times New Roman"/>
                </a:rPr>
                <a:t>Sensing Strategy</a:t>
              </a:r>
              <a:endParaRPr sz="3200" dirty="0">
                <a:latin typeface="Cambria" panose="02040503050406030204" pitchFamily="18" charset="0"/>
                <a:ea typeface="Cambria" panose="02040503050406030204" pitchFamily="18" charset="0"/>
                <a:cs typeface="Times New Roman"/>
                <a:sym typeface="Times New Roman"/>
              </a:endParaRPr>
            </a:p>
          </p:txBody>
        </p:sp>
        <p:sp>
          <p:nvSpPr>
            <p:cNvPr id="114" name="Google Shape;107;g81750832d6_0_0">
              <a:extLst>
                <a:ext uri="{FF2B5EF4-FFF2-40B4-BE49-F238E27FC236}">
                  <a16:creationId xmlns:a16="http://schemas.microsoft.com/office/drawing/2014/main" id="{09405C7E-497D-46C8-8C03-BB626A7C1847}"/>
                </a:ext>
              </a:extLst>
            </p:cNvPr>
            <p:cNvSpPr txBox="1"/>
            <p:nvPr/>
          </p:nvSpPr>
          <p:spPr>
            <a:xfrm>
              <a:off x="16673621" y="14079358"/>
              <a:ext cx="1581246" cy="903772"/>
            </a:xfrm>
            <a:prstGeom prst="rect">
              <a:avLst/>
            </a:prstGeom>
            <a:noFill/>
            <a:ln>
              <a:noFill/>
            </a:ln>
          </p:spPr>
          <p:txBody>
            <a:bodyPr spcFirstLastPara="1" wrap="square" lIns="91425" tIns="91425" rIns="91425" bIns="91425" anchor="t" anchorCtr="0">
              <a:noAutofit/>
            </a:bodyPr>
            <a:lstStyle/>
            <a:p>
              <a:pPr algn="ctr" hangingPunct="1">
                <a:buClr>
                  <a:srgbClr val="000000"/>
                </a:buClr>
                <a:buSzPts val="1400"/>
                <a:buFont typeface="Arial"/>
                <a:buNone/>
              </a:pPr>
              <a:r>
                <a:rPr lang="en" sz="3200" dirty="0">
                  <a:latin typeface="Cambria" panose="02040503050406030204" pitchFamily="18" charset="0"/>
                  <a:ea typeface="Cambria" panose="02040503050406030204" pitchFamily="18" charset="0"/>
                  <a:cs typeface="Times New Roman"/>
                  <a:sym typeface="Times New Roman"/>
                </a:rPr>
                <a:t>Input Error</a:t>
              </a:r>
              <a:endParaRPr sz="3200" dirty="0">
                <a:latin typeface="Cambria" panose="02040503050406030204" pitchFamily="18" charset="0"/>
                <a:ea typeface="Cambria" panose="02040503050406030204" pitchFamily="18" charset="0"/>
                <a:cs typeface="Times New Roman"/>
                <a:sym typeface="Times New Roman"/>
              </a:endParaRPr>
            </a:p>
          </p:txBody>
        </p:sp>
        <p:grpSp>
          <p:nvGrpSpPr>
            <p:cNvPr id="116" name="Google Shape;113;g81750832d6_0_0">
              <a:extLst>
                <a:ext uri="{FF2B5EF4-FFF2-40B4-BE49-F238E27FC236}">
                  <a16:creationId xmlns:a16="http://schemas.microsoft.com/office/drawing/2014/main" id="{D0E5419C-1BDE-489F-A969-16A3AE48C8AB}"/>
                </a:ext>
              </a:extLst>
            </p:cNvPr>
            <p:cNvGrpSpPr/>
            <p:nvPr/>
          </p:nvGrpSpPr>
          <p:grpSpPr>
            <a:xfrm>
              <a:off x="20106318" y="16957059"/>
              <a:ext cx="771504" cy="1047468"/>
              <a:chOff x="6284650" y="1103700"/>
              <a:chExt cx="332100" cy="382125"/>
            </a:xfrm>
          </p:grpSpPr>
          <p:sp>
            <p:nvSpPr>
              <p:cNvPr id="122" name="Google Shape;114;g81750832d6_0_0">
                <a:extLst>
                  <a:ext uri="{FF2B5EF4-FFF2-40B4-BE49-F238E27FC236}">
                    <a16:creationId xmlns:a16="http://schemas.microsoft.com/office/drawing/2014/main" id="{6AF98C3C-BCD0-4C81-8E65-C64E4FFBDCA7}"/>
                  </a:ext>
                </a:extLst>
              </p:cNvPr>
              <p:cNvSpPr txBox="1"/>
              <p:nvPr/>
            </p:nvSpPr>
            <p:spPr>
              <a:xfrm>
                <a:off x="6284650" y="1114425"/>
                <a:ext cx="332100" cy="371400"/>
              </a:xfrm>
              <a:prstGeom prst="rect">
                <a:avLst/>
              </a:prstGeom>
              <a:no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400"/>
                  <a:buFont typeface="Arial"/>
                  <a:buNone/>
                  <a:tabLst/>
                  <a:defRPr/>
                </a:pPr>
                <a:r>
                  <a:rPr kumimoji="0" lang="en-US"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rPr>
                  <a:t>2</a:t>
                </a:r>
                <a:endParaRPr kumimoji="0"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endParaRPr>
              </a:p>
            </p:txBody>
          </p:sp>
          <p:grpSp>
            <p:nvGrpSpPr>
              <p:cNvPr id="123" name="Google Shape;115;g81750832d6_0_0">
                <a:extLst>
                  <a:ext uri="{FF2B5EF4-FFF2-40B4-BE49-F238E27FC236}">
                    <a16:creationId xmlns:a16="http://schemas.microsoft.com/office/drawing/2014/main" id="{C3CCB346-2885-44DC-BF4B-4987A6F106B0}"/>
                  </a:ext>
                </a:extLst>
              </p:cNvPr>
              <p:cNvGrpSpPr/>
              <p:nvPr/>
            </p:nvGrpSpPr>
            <p:grpSpPr>
              <a:xfrm>
                <a:off x="6311500" y="1103700"/>
                <a:ext cx="278400" cy="296325"/>
                <a:chOff x="6311500" y="1103700"/>
                <a:chExt cx="278400" cy="296325"/>
              </a:xfrm>
            </p:grpSpPr>
            <p:sp>
              <p:nvSpPr>
                <p:cNvPr id="124" name="Google Shape;116;g81750832d6_0_0">
                  <a:extLst>
                    <a:ext uri="{FF2B5EF4-FFF2-40B4-BE49-F238E27FC236}">
                      <a16:creationId xmlns:a16="http://schemas.microsoft.com/office/drawing/2014/main" id="{AFCC85E6-3240-426F-AF3F-E5844681BC30}"/>
                    </a:ext>
                  </a:extLst>
                </p:cNvPr>
                <p:cNvSpPr/>
                <p:nvPr/>
              </p:nvSpPr>
              <p:spPr>
                <a:xfrm>
                  <a:off x="6311500" y="1114425"/>
                  <a:ext cx="139200" cy="285600"/>
                </a:xfrm>
                <a:prstGeom prst="curvedRightArrow">
                  <a:avLst>
                    <a:gd name="adj1" fmla="val 25000"/>
                    <a:gd name="adj2" fmla="val 50000"/>
                    <a:gd name="adj3"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3600" b="0" i="0" u="none" strike="noStrike" kern="0" cap="none" spc="0" normalizeH="0" baseline="0" noProof="0">
                    <a:ln>
                      <a:noFill/>
                    </a:ln>
                    <a:solidFill>
                      <a:sysClr val="windowText" lastClr="000000"/>
                    </a:solidFill>
                    <a:effectLst/>
                    <a:uLnTx/>
                    <a:uFillTx/>
                    <a:latin typeface="Cambria" panose="02040503050406030204" pitchFamily="18" charset="0"/>
                    <a:ea typeface="Cambria" panose="02040503050406030204" pitchFamily="18" charset="0"/>
                  </a:endParaRPr>
                </a:p>
              </p:txBody>
            </p:sp>
            <p:sp>
              <p:nvSpPr>
                <p:cNvPr id="125" name="Google Shape;117;g81750832d6_0_0">
                  <a:extLst>
                    <a:ext uri="{FF2B5EF4-FFF2-40B4-BE49-F238E27FC236}">
                      <a16:creationId xmlns:a16="http://schemas.microsoft.com/office/drawing/2014/main" id="{174301F2-B919-4005-B0B6-61AF7D8D5957}"/>
                    </a:ext>
                  </a:extLst>
                </p:cNvPr>
                <p:cNvSpPr/>
                <p:nvPr/>
              </p:nvSpPr>
              <p:spPr>
                <a:xfrm rot="10800000">
                  <a:off x="6450700" y="1103700"/>
                  <a:ext cx="139200" cy="285600"/>
                </a:xfrm>
                <a:prstGeom prst="curvedRightArrow">
                  <a:avLst>
                    <a:gd name="adj1" fmla="val 25000"/>
                    <a:gd name="adj2" fmla="val 50000"/>
                    <a:gd name="adj3"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3600" b="0" i="0" u="none" strike="noStrike" kern="0" cap="none" spc="0" normalizeH="0" baseline="0" noProof="0">
                    <a:ln>
                      <a:noFill/>
                    </a:ln>
                    <a:solidFill>
                      <a:sysClr val="windowText" lastClr="000000"/>
                    </a:solidFill>
                    <a:effectLst/>
                    <a:uLnTx/>
                    <a:uFillTx/>
                    <a:latin typeface="Cambria" panose="02040503050406030204" pitchFamily="18" charset="0"/>
                    <a:ea typeface="Cambria" panose="02040503050406030204" pitchFamily="18" charset="0"/>
                  </a:endParaRPr>
                </a:p>
              </p:txBody>
            </p:sp>
          </p:grpSp>
        </p:grpSp>
        <p:sp>
          <p:nvSpPr>
            <p:cNvPr id="139" name="Google Shape;85;g81750832d6_0_0">
              <a:extLst>
                <a:ext uri="{FF2B5EF4-FFF2-40B4-BE49-F238E27FC236}">
                  <a16:creationId xmlns:a16="http://schemas.microsoft.com/office/drawing/2014/main" id="{F6048127-2DEE-4B1E-85FE-45E6DB8F4A1A}"/>
                </a:ext>
              </a:extLst>
            </p:cNvPr>
            <p:cNvSpPr/>
            <p:nvPr/>
          </p:nvSpPr>
          <p:spPr>
            <a:xfrm>
              <a:off x="21594851" y="15622195"/>
              <a:ext cx="2858171" cy="1468259"/>
            </a:xfrm>
            <a:prstGeom prst="rect">
              <a:avLst/>
            </a:prstGeom>
            <a:solidFill>
              <a:srgbClr val="F3F3F3"/>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400"/>
                <a:buFont typeface="Arial"/>
                <a:buNone/>
                <a:tabLst/>
                <a:defRPr/>
              </a:pPr>
              <a:r>
                <a:rPr kumimoji="0" lang="en"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rPr>
                <a:t>MG Dispatch Model</a:t>
              </a:r>
              <a:endParaRPr kumimoji="0"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endParaRPr>
            </a:p>
          </p:txBody>
        </p:sp>
        <p:cxnSp>
          <p:nvCxnSpPr>
            <p:cNvPr id="141" name="Straight Arrow Connector 140"/>
            <p:cNvCxnSpPr>
              <a:stCxn id="91" idx="3"/>
              <a:endCxn id="92" idx="1"/>
            </p:cNvCxnSpPr>
            <p:nvPr/>
          </p:nvCxnSpPr>
          <p:spPr bwMode="auto">
            <a:xfrm>
              <a:off x="15661688" y="16360155"/>
              <a:ext cx="1127922" cy="4553"/>
            </a:xfrm>
            <a:prstGeom prst="straightConnector1">
              <a:avLst/>
            </a:prstGeom>
            <a:solidFill>
              <a:schemeClr val="bg1"/>
            </a:solidFill>
            <a:ln w="57150" cap="flat" cmpd="sng" algn="ctr">
              <a:solidFill>
                <a:schemeClr val="tx1"/>
              </a:solidFill>
              <a:prstDash val="solid"/>
              <a:round/>
              <a:headEnd type="none" w="med" len="med"/>
              <a:tailEnd type="triangle"/>
            </a:ln>
            <a:effectLst/>
          </p:spPr>
        </p:cxnSp>
        <p:cxnSp>
          <p:nvCxnSpPr>
            <p:cNvPr id="142" name="Straight Arrow Connector 141"/>
            <p:cNvCxnSpPr>
              <a:stCxn id="92" idx="3"/>
              <a:endCxn id="139" idx="1"/>
            </p:cNvCxnSpPr>
            <p:nvPr/>
          </p:nvCxnSpPr>
          <p:spPr bwMode="auto">
            <a:xfrm flipV="1">
              <a:off x="19414986" y="16356325"/>
              <a:ext cx="2179865" cy="8383"/>
            </a:xfrm>
            <a:prstGeom prst="straightConnector1">
              <a:avLst/>
            </a:prstGeom>
            <a:solidFill>
              <a:schemeClr val="bg1"/>
            </a:solidFill>
            <a:ln w="57150" cap="flat" cmpd="sng" algn="ctr">
              <a:solidFill>
                <a:schemeClr val="tx1"/>
              </a:solidFill>
              <a:prstDash val="solid"/>
              <a:round/>
              <a:headEnd type="none" w="med" len="med"/>
              <a:tailEnd type="triangle"/>
            </a:ln>
            <a:effectLst/>
          </p:spPr>
        </p:cxnSp>
        <p:cxnSp>
          <p:nvCxnSpPr>
            <p:cNvPr id="148" name="Straight Arrow Connector 147"/>
            <p:cNvCxnSpPr>
              <a:stCxn id="139" idx="3"/>
              <a:endCxn id="98" idx="1"/>
            </p:cNvCxnSpPr>
            <p:nvPr/>
          </p:nvCxnSpPr>
          <p:spPr bwMode="auto">
            <a:xfrm>
              <a:off x="24453022" y="16356325"/>
              <a:ext cx="2168534" cy="8382"/>
            </a:xfrm>
            <a:prstGeom prst="straightConnector1">
              <a:avLst/>
            </a:prstGeom>
            <a:solidFill>
              <a:schemeClr val="bg1"/>
            </a:solidFill>
            <a:ln w="57150" cap="flat" cmpd="sng" algn="ctr">
              <a:solidFill>
                <a:schemeClr val="tx1"/>
              </a:solidFill>
              <a:prstDash val="solid"/>
              <a:round/>
              <a:headEnd type="none" w="med" len="med"/>
              <a:tailEnd type="triangle"/>
            </a:ln>
            <a:effectLst/>
          </p:spPr>
        </p:cxnSp>
        <p:grpSp>
          <p:nvGrpSpPr>
            <p:cNvPr id="156" name="Google Shape;113;g81750832d6_0_0">
              <a:extLst>
                <a:ext uri="{FF2B5EF4-FFF2-40B4-BE49-F238E27FC236}">
                  <a16:creationId xmlns:a16="http://schemas.microsoft.com/office/drawing/2014/main" id="{D0E5419C-1BDE-489F-A969-16A3AE48C8AB}"/>
                </a:ext>
              </a:extLst>
            </p:cNvPr>
            <p:cNvGrpSpPr/>
            <p:nvPr/>
          </p:nvGrpSpPr>
          <p:grpSpPr>
            <a:xfrm>
              <a:off x="15633576" y="14011439"/>
              <a:ext cx="771504" cy="1047468"/>
              <a:chOff x="6284650" y="1103700"/>
              <a:chExt cx="332100" cy="382125"/>
            </a:xfrm>
          </p:grpSpPr>
          <p:sp>
            <p:nvSpPr>
              <p:cNvPr id="157" name="Google Shape;114;g81750832d6_0_0">
                <a:extLst>
                  <a:ext uri="{FF2B5EF4-FFF2-40B4-BE49-F238E27FC236}">
                    <a16:creationId xmlns:a16="http://schemas.microsoft.com/office/drawing/2014/main" id="{6AF98C3C-BCD0-4C81-8E65-C64E4FFBDCA7}"/>
                  </a:ext>
                </a:extLst>
              </p:cNvPr>
              <p:cNvSpPr txBox="1"/>
              <p:nvPr/>
            </p:nvSpPr>
            <p:spPr>
              <a:xfrm>
                <a:off x="6284650" y="1114425"/>
                <a:ext cx="332100" cy="371400"/>
              </a:xfrm>
              <a:prstGeom prst="rect">
                <a:avLst/>
              </a:prstGeom>
              <a:no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400"/>
                  <a:buFont typeface="Arial"/>
                  <a:buNone/>
                  <a:tabLst/>
                  <a:defRPr/>
                </a:pPr>
                <a:r>
                  <a:rPr lang="en-US" sz="3600" kern="0" dirty="0">
                    <a:solidFill>
                      <a:sysClr val="windowText" lastClr="000000"/>
                    </a:solidFill>
                    <a:latin typeface="Cambria" panose="02040503050406030204" pitchFamily="18" charset="0"/>
                    <a:ea typeface="Cambria" panose="02040503050406030204" pitchFamily="18" charset="0"/>
                    <a:cs typeface="Times New Roman"/>
                    <a:sym typeface="Times New Roman"/>
                  </a:rPr>
                  <a:t>1</a:t>
                </a:r>
                <a:endParaRPr kumimoji="0"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endParaRPr>
              </a:p>
            </p:txBody>
          </p:sp>
          <p:grpSp>
            <p:nvGrpSpPr>
              <p:cNvPr id="158" name="Google Shape;115;g81750832d6_0_0">
                <a:extLst>
                  <a:ext uri="{FF2B5EF4-FFF2-40B4-BE49-F238E27FC236}">
                    <a16:creationId xmlns:a16="http://schemas.microsoft.com/office/drawing/2014/main" id="{C3CCB346-2885-44DC-BF4B-4987A6F106B0}"/>
                  </a:ext>
                </a:extLst>
              </p:cNvPr>
              <p:cNvGrpSpPr/>
              <p:nvPr/>
            </p:nvGrpSpPr>
            <p:grpSpPr>
              <a:xfrm>
                <a:off x="6311500" y="1103700"/>
                <a:ext cx="278400" cy="296325"/>
                <a:chOff x="6311500" y="1103700"/>
                <a:chExt cx="278400" cy="296325"/>
              </a:xfrm>
            </p:grpSpPr>
            <p:sp>
              <p:nvSpPr>
                <p:cNvPr id="159" name="Google Shape;116;g81750832d6_0_0">
                  <a:extLst>
                    <a:ext uri="{FF2B5EF4-FFF2-40B4-BE49-F238E27FC236}">
                      <a16:creationId xmlns:a16="http://schemas.microsoft.com/office/drawing/2014/main" id="{AFCC85E6-3240-426F-AF3F-E5844681BC30}"/>
                    </a:ext>
                  </a:extLst>
                </p:cNvPr>
                <p:cNvSpPr/>
                <p:nvPr/>
              </p:nvSpPr>
              <p:spPr>
                <a:xfrm>
                  <a:off x="6311500" y="1114425"/>
                  <a:ext cx="139200" cy="285600"/>
                </a:xfrm>
                <a:prstGeom prst="curvedRightArrow">
                  <a:avLst>
                    <a:gd name="adj1" fmla="val 25000"/>
                    <a:gd name="adj2" fmla="val 50000"/>
                    <a:gd name="adj3"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3600" b="0" i="0" u="none" strike="noStrike" kern="0" cap="none" spc="0" normalizeH="0" baseline="0" noProof="0">
                    <a:ln>
                      <a:noFill/>
                    </a:ln>
                    <a:solidFill>
                      <a:sysClr val="windowText" lastClr="000000"/>
                    </a:solidFill>
                    <a:effectLst/>
                    <a:uLnTx/>
                    <a:uFillTx/>
                    <a:latin typeface="Cambria" panose="02040503050406030204" pitchFamily="18" charset="0"/>
                    <a:ea typeface="Cambria" panose="02040503050406030204" pitchFamily="18" charset="0"/>
                  </a:endParaRPr>
                </a:p>
              </p:txBody>
            </p:sp>
            <p:sp>
              <p:nvSpPr>
                <p:cNvPr id="160" name="Google Shape;117;g81750832d6_0_0">
                  <a:extLst>
                    <a:ext uri="{FF2B5EF4-FFF2-40B4-BE49-F238E27FC236}">
                      <a16:creationId xmlns:a16="http://schemas.microsoft.com/office/drawing/2014/main" id="{174301F2-B919-4005-B0B6-61AF7D8D5957}"/>
                    </a:ext>
                  </a:extLst>
                </p:cNvPr>
                <p:cNvSpPr/>
                <p:nvPr/>
              </p:nvSpPr>
              <p:spPr>
                <a:xfrm rot="10800000">
                  <a:off x="6450700" y="1103700"/>
                  <a:ext cx="139200" cy="285600"/>
                </a:xfrm>
                <a:prstGeom prst="curvedRightArrow">
                  <a:avLst>
                    <a:gd name="adj1" fmla="val 25000"/>
                    <a:gd name="adj2" fmla="val 50000"/>
                    <a:gd name="adj3"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3600" b="0" i="0" u="none" strike="noStrike" kern="0" cap="none" spc="0" normalizeH="0" baseline="0" noProof="0">
                    <a:ln>
                      <a:noFill/>
                    </a:ln>
                    <a:solidFill>
                      <a:sysClr val="windowText" lastClr="000000"/>
                    </a:solidFill>
                    <a:effectLst/>
                    <a:uLnTx/>
                    <a:uFillTx/>
                    <a:latin typeface="Cambria" panose="02040503050406030204" pitchFamily="18" charset="0"/>
                    <a:ea typeface="Cambria" panose="02040503050406030204" pitchFamily="18" charset="0"/>
                  </a:endParaRPr>
                </a:p>
              </p:txBody>
            </p:sp>
          </p:grpSp>
        </p:grpSp>
        <p:cxnSp>
          <p:nvCxnSpPr>
            <p:cNvPr id="164" name="Elbow Connector 163"/>
            <p:cNvCxnSpPr>
              <a:stCxn id="182" idx="1"/>
              <a:endCxn id="91" idx="0"/>
            </p:cNvCxnSpPr>
            <p:nvPr/>
          </p:nvCxnSpPr>
          <p:spPr bwMode="auto">
            <a:xfrm rot="10800000" flipV="1">
              <a:off x="13690416" y="13100039"/>
              <a:ext cx="3085613" cy="1778241"/>
            </a:xfrm>
            <a:prstGeom prst="bentConnector2">
              <a:avLst/>
            </a:prstGeom>
            <a:solidFill>
              <a:schemeClr val="bg1"/>
            </a:solidFill>
            <a:ln w="57150" cap="flat" cmpd="sng" algn="ctr">
              <a:solidFill>
                <a:schemeClr val="tx1"/>
              </a:solidFill>
              <a:prstDash val="solid"/>
              <a:round/>
              <a:headEnd type="none" w="med" len="med"/>
              <a:tailEnd type="triangle"/>
            </a:ln>
            <a:effectLst/>
          </p:spPr>
        </p:cxnSp>
        <p:cxnSp>
          <p:nvCxnSpPr>
            <p:cNvPr id="165" name="Elbow Connector 164"/>
            <p:cNvCxnSpPr>
              <a:stCxn id="187" idx="3"/>
              <a:endCxn id="98" idx="0"/>
            </p:cNvCxnSpPr>
            <p:nvPr/>
          </p:nvCxnSpPr>
          <p:spPr bwMode="auto">
            <a:xfrm>
              <a:off x="24744546" y="13100040"/>
              <a:ext cx="3848283" cy="1782793"/>
            </a:xfrm>
            <a:prstGeom prst="bentConnector2">
              <a:avLst/>
            </a:prstGeom>
            <a:solidFill>
              <a:schemeClr val="bg1"/>
            </a:solidFill>
            <a:ln w="57150" cap="flat" cmpd="sng" algn="ctr">
              <a:solidFill>
                <a:schemeClr val="tx1"/>
              </a:solidFill>
              <a:prstDash val="solid"/>
              <a:round/>
              <a:headEnd type="none" w="med" len="med"/>
              <a:tailEnd type="triangle"/>
            </a:ln>
            <a:effectLst/>
          </p:spPr>
        </p:cxnSp>
        <p:cxnSp>
          <p:nvCxnSpPr>
            <p:cNvPr id="168" name="Elbow Connector 167"/>
            <p:cNvCxnSpPr>
              <a:stCxn id="98" idx="2"/>
              <a:endCxn id="91" idx="2"/>
            </p:cNvCxnSpPr>
            <p:nvPr/>
          </p:nvCxnSpPr>
          <p:spPr bwMode="auto">
            <a:xfrm rot="5400000" flipH="1">
              <a:off x="21139346" y="10393098"/>
              <a:ext cx="4552" cy="14902414"/>
            </a:xfrm>
            <a:prstGeom prst="bentConnector3">
              <a:avLst>
                <a:gd name="adj1" fmla="val -15065905"/>
              </a:avLst>
            </a:prstGeom>
            <a:solidFill>
              <a:schemeClr val="bg1"/>
            </a:solidFill>
            <a:ln w="57150" cap="flat" cmpd="sng" algn="ctr">
              <a:solidFill>
                <a:schemeClr val="tx1"/>
              </a:solidFill>
              <a:prstDash val="solid"/>
              <a:round/>
              <a:headEnd type="none" w="med" len="med"/>
              <a:tailEnd type="triangle"/>
            </a:ln>
            <a:effectLst/>
          </p:spPr>
        </p:cxnSp>
        <p:grpSp>
          <p:nvGrpSpPr>
            <p:cNvPr id="171" name="Google Shape;113;g81750832d6_0_0">
              <a:extLst>
                <a:ext uri="{FF2B5EF4-FFF2-40B4-BE49-F238E27FC236}">
                  <a16:creationId xmlns:a16="http://schemas.microsoft.com/office/drawing/2014/main" id="{D0E5419C-1BDE-489F-A969-16A3AE48C8AB}"/>
                </a:ext>
              </a:extLst>
            </p:cNvPr>
            <p:cNvGrpSpPr/>
            <p:nvPr/>
          </p:nvGrpSpPr>
          <p:grpSpPr>
            <a:xfrm>
              <a:off x="22480491" y="14200656"/>
              <a:ext cx="771504" cy="1047468"/>
              <a:chOff x="6284650" y="1103700"/>
              <a:chExt cx="332100" cy="382125"/>
            </a:xfrm>
          </p:grpSpPr>
          <p:sp>
            <p:nvSpPr>
              <p:cNvPr id="172" name="Google Shape;114;g81750832d6_0_0">
                <a:extLst>
                  <a:ext uri="{FF2B5EF4-FFF2-40B4-BE49-F238E27FC236}">
                    <a16:creationId xmlns:a16="http://schemas.microsoft.com/office/drawing/2014/main" id="{6AF98C3C-BCD0-4C81-8E65-C64E4FFBDCA7}"/>
                  </a:ext>
                </a:extLst>
              </p:cNvPr>
              <p:cNvSpPr txBox="1"/>
              <p:nvPr/>
            </p:nvSpPr>
            <p:spPr>
              <a:xfrm>
                <a:off x="6284650" y="1114425"/>
                <a:ext cx="332100" cy="371400"/>
              </a:xfrm>
              <a:prstGeom prst="rect">
                <a:avLst/>
              </a:prstGeom>
              <a:no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400"/>
                  <a:buFont typeface="Arial"/>
                  <a:buNone/>
                  <a:tabLst/>
                  <a:defRPr/>
                </a:pPr>
                <a:r>
                  <a:rPr lang="en-US" sz="3600" kern="0" noProof="0" dirty="0">
                    <a:solidFill>
                      <a:sysClr val="windowText" lastClr="000000"/>
                    </a:solidFill>
                    <a:latin typeface="Cambria" panose="02040503050406030204" pitchFamily="18" charset="0"/>
                    <a:ea typeface="Cambria" panose="02040503050406030204" pitchFamily="18" charset="0"/>
                    <a:cs typeface="Times New Roman"/>
                    <a:sym typeface="Times New Roman"/>
                  </a:rPr>
                  <a:t>3</a:t>
                </a:r>
                <a:endParaRPr kumimoji="0"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endParaRPr>
              </a:p>
            </p:txBody>
          </p:sp>
          <p:grpSp>
            <p:nvGrpSpPr>
              <p:cNvPr id="173" name="Google Shape;115;g81750832d6_0_0">
                <a:extLst>
                  <a:ext uri="{FF2B5EF4-FFF2-40B4-BE49-F238E27FC236}">
                    <a16:creationId xmlns:a16="http://schemas.microsoft.com/office/drawing/2014/main" id="{C3CCB346-2885-44DC-BF4B-4987A6F106B0}"/>
                  </a:ext>
                </a:extLst>
              </p:cNvPr>
              <p:cNvGrpSpPr/>
              <p:nvPr/>
            </p:nvGrpSpPr>
            <p:grpSpPr>
              <a:xfrm>
                <a:off x="6311500" y="1103700"/>
                <a:ext cx="278400" cy="296325"/>
                <a:chOff x="6311500" y="1103700"/>
                <a:chExt cx="278400" cy="296325"/>
              </a:xfrm>
            </p:grpSpPr>
            <p:sp>
              <p:nvSpPr>
                <p:cNvPr id="174" name="Google Shape;116;g81750832d6_0_0">
                  <a:extLst>
                    <a:ext uri="{FF2B5EF4-FFF2-40B4-BE49-F238E27FC236}">
                      <a16:creationId xmlns:a16="http://schemas.microsoft.com/office/drawing/2014/main" id="{AFCC85E6-3240-426F-AF3F-E5844681BC30}"/>
                    </a:ext>
                  </a:extLst>
                </p:cNvPr>
                <p:cNvSpPr/>
                <p:nvPr/>
              </p:nvSpPr>
              <p:spPr>
                <a:xfrm>
                  <a:off x="6311500" y="1114425"/>
                  <a:ext cx="139200" cy="285600"/>
                </a:xfrm>
                <a:prstGeom prst="curvedRightArrow">
                  <a:avLst>
                    <a:gd name="adj1" fmla="val 25000"/>
                    <a:gd name="adj2" fmla="val 50000"/>
                    <a:gd name="adj3"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3600" b="0" i="0" u="none" strike="noStrike" kern="0" cap="none" spc="0" normalizeH="0" baseline="0" noProof="0">
                    <a:ln>
                      <a:noFill/>
                    </a:ln>
                    <a:solidFill>
                      <a:sysClr val="windowText" lastClr="000000"/>
                    </a:solidFill>
                    <a:effectLst/>
                    <a:uLnTx/>
                    <a:uFillTx/>
                    <a:latin typeface="Cambria" panose="02040503050406030204" pitchFamily="18" charset="0"/>
                    <a:ea typeface="Cambria" panose="02040503050406030204" pitchFamily="18" charset="0"/>
                  </a:endParaRPr>
                </a:p>
              </p:txBody>
            </p:sp>
            <p:sp>
              <p:nvSpPr>
                <p:cNvPr id="175" name="Google Shape;117;g81750832d6_0_0">
                  <a:extLst>
                    <a:ext uri="{FF2B5EF4-FFF2-40B4-BE49-F238E27FC236}">
                      <a16:creationId xmlns:a16="http://schemas.microsoft.com/office/drawing/2014/main" id="{174301F2-B919-4005-B0B6-61AF7D8D5957}"/>
                    </a:ext>
                  </a:extLst>
                </p:cNvPr>
                <p:cNvSpPr/>
                <p:nvPr/>
              </p:nvSpPr>
              <p:spPr>
                <a:xfrm rot="10800000">
                  <a:off x="6450700" y="1103700"/>
                  <a:ext cx="139200" cy="285600"/>
                </a:xfrm>
                <a:prstGeom prst="curvedRightArrow">
                  <a:avLst>
                    <a:gd name="adj1" fmla="val 25000"/>
                    <a:gd name="adj2" fmla="val 50000"/>
                    <a:gd name="adj3"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3600" b="0" i="0" u="none" strike="noStrike" kern="0" cap="none" spc="0" normalizeH="0" baseline="0" noProof="0">
                    <a:ln>
                      <a:noFill/>
                    </a:ln>
                    <a:solidFill>
                      <a:sysClr val="windowText" lastClr="000000"/>
                    </a:solidFill>
                    <a:effectLst/>
                    <a:uLnTx/>
                    <a:uFillTx/>
                    <a:latin typeface="Cambria" panose="02040503050406030204" pitchFamily="18" charset="0"/>
                    <a:ea typeface="Cambria" panose="02040503050406030204" pitchFamily="18" charset="0"/>
                  </a:endParaRPr>
                </a:p>
              </p:txBody>
            </p:sp>
          </p:grpSp>
        </p:grpSp>
        <p:sp>
          <p:nvSpPr>
            <p:cNvPr id="182" name="Google Shape;85;g81750832d6_0_0">
              <a:extLst>
                <a:ext uri="{FF2B5EF4-FFF2-40B4-BE49-F238E27FC236}">
                  <a16:creationId xmlns:a16="http://schemas.microsoft.com/office/drawing/2014/main" id="{F6048127-2DEE-4B1E-85FE-45E6DB8F4A1A}"/>
                </a:ext>
              </a:extLst>
            </p:cNvPr>
            <p:cNvSpPr/>
            <p:nvPr/>
          </p:nvSpPr>
          <p:spPr>
            <a:xfrm>
              <a:off x="16776028" y="12365910"/>
              <a:ext cx="2625376" cy="1468259"/>
            </a:xfrm>
            <a:prstGeom prst="rect">
              <a:avLst/>
            </a:prstGeom>
            <a:solidFill>
              <a:srgbClr val="F3F3F3"/>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400"/>
                <a:buFont typeface="Arial"/>
                <a:buNone/>
                <a:tabLst/>
                <a:defRPr/>
              </a:pPr>
              <a:r>
                <a:rPr kumimoji="0" lang="en"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rPr>
                <a:t>Rule-based Policy</a:t>
              </a:r>
              <a:endParaRPr kumimoji="0"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endParaRPr>
            </a:p>
          </p:txBody>
        </p:sp>
        <p:sp>
          <p:nvSpPr>
            <p:cNvPr id="187" name="Google Shape;85;g81750832d6_0_0">
              <a:extLst>
                <a:ext uri="{FF2B5EF4-FFF2-40B4-BE49-F238E27FC236}">
                  <a16:creationId xmlns:a16="http://schemas.microsoft.com/office/drawing/2014/main" id="{F6048127-2DEE-4B1E-85FE-45E6DB8F4A1A}"/>
                </a:ext>
              </a:extLst>
            </p:cNvPr>
            <p:cNvSpPr/>
            <p:nvPr/>
          </p:nvSpPr>
          <p:spPr>
            <a:xfrm>
              <a:off x="21582737" y="12365910"/>
              <a:ext cx="3161809" cy="1468259"/>
            </a:xfrm>
            <a:prstGeom prst="rect">
              <a:avLst/>
            </a:prstGeom>
            <a:solidFill>
              <a:srgbClr val="F3F3F3"/>
            </a:solid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400"/>
                <a:buFont typeface="Arial"/>
                <a:buNone/>
                <a:tabLst/>
                <a:defRPr/>
              </a:pPr>
              <a:r>
                <a:rPr kumimoji="0" lang="en"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rPr>
                <a:t>Transmission Sytem Officer</a:t>
              </a:r>
              <a:endParaRPr kumimoji="0" sz="3600" b="0" i="0" u="none" strike="noStrike" kern="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Times New Roman"/>
                <a:sym typeface="Times New Roman"/>
              </a:endParaRPr>
            </a:p>
          </p:txBody>
        </p:sp>
      </p:grpSp>
      <p:grpSp>
        <p:nvGrpSpPr>
          <p:cNvPr id="192" name="Group 191"/>
          <p:cNvGrpSpPr/>
          <p:nvPr/>
        </p:nvGrpSpPr>
        <p:grpSpPr>
          <a:xfrm>
            <a:off x="33421381" y="24026408"/>
            <a:ext cx="8174168" cy="927528"/>
            <a:chOff x="5834632" y="26790477"/>
            <a:chExt cx="8174168" cy="927528"/>
          </a:xfrm>
        </p:grpSpPr>
        <p:sp>
          <p:nvSpPr>
            <p:cNvPr id="193" name="AutoShape 4">
              <a:extLst>
                <a:ext uri="{FF2B5EF4-FFF2-40B4-BE49-F238E27FC236}">
                  <a16:creationId xmlns:a16="http://schemas.microsoft.com/office/drawing/2014/main" id="{BAE3EE94-AB14-4D6C-AE4D-2A49B9C51535}"/>
                </a:ext>
              </a:extLst>
            </p:cNvPr>
            <p:cNvSpPr>
              <a:spLocks noChangeArrowheads="1"/>
            </p:cNvSpPr>
            <p:nvPr/>
          </p:nvSpPr>
          <p:spPr bwMode="auto">
            <a:xfrm>
              <a:off x="6818140" y="26790477"/>
              <a:ext cx="6022316" cy="927528"/>
            </a:xfrm>
            <a:prstGeom prst="roundRect">
              <a:avLst>
                <a:gd name="adj" fmla="val 50000"/>
              </a:avLst>
            </a:prstGeom>
            <a:solidFill>
              <a:schemeClr val="bg1"/>
            </a:solidFill>
            <a:ln w="9525">
              <a:solidFill>
                <a:srgbClr val="FB8605"/>
              </a:solidFill>
              <a:round/>
              <a:headEnd/>
              <a:tailEnd/>
            </a:ln>
            <a:effectLst/>
          </p:spPr>
          <p:txBody>
            <a:bodyPr wrap="none" anchor="ctr"/>
            <a:lstStyle/>
            <a:p>
              <a:endParaRPr lang="en-US" dirty="0">
                <a:latin typeface="Cambria" panose="02040503050406030204" pitchFamily="18" charset="0"/>
              </a:endParaRPr>
            </a:p>
          </p:txBody>
        </p:sp>
        <p:sp>
          <p:nvSpPr>
            <p:cNvPr id="194" name="Google Shape;352;p2">
              <a:extLst>
                <a:ext uri="{FF2B5EF4-FFF2-40B4-BE49-F238E27FC236}">
                  <a16:creationId xmlns:a16="http://schemas.microsoft.com/office/drawing/2014/main" id="{DB10C986-7C4F-407C-A2C6-C988EAB06573}"/>
                </a:ext>
              </a:extLst>
            </p:cNvPr>
            <p:cNvSpPr txBox="1"/>
            <p:nvPr/>
          </p:nvSpPr>
          <p:spPr>
            <a:xfrm>
              <a:off x="5834632" y="26790477"/>
              <a:ext cx="8174168" cy="869428"/>
            </a:xfrm>
            <a:prstGeom prst="rect">
              <a:avLst/>
            </a:prstGeom>
            <a:noFill/>
            <a:ln>
              <a:noFill/>
            </a:ln>
          </p:spPr>
          <p:txBody>
            <a:bodyPr spcFirstLastPara="1" wrap="square" lIns="45700" tIns="45700" rIns="45700" bIns="45700" anchor="ctr" anchorCtr="0">
              <a:spAutoFit/>
            </a:bodyPr>
            <a:lstStyle/>
            <a:p>
              <a:pPr defTabSz="685800">
                <a:spcBef>
                  <a:spcPts val="300"/>
                </a:spcBef>
                <a:buSzPct val="100000"/>
              </a:pPr>
              <a:r>
                <a:rPr lang="en-US" sz="4800" b="1" dirty="0">
                  <a:solidFill>
                    <a:srgbClr val="005030"/>
                  </a:solidFill>
                  <a:latin typeface="Cambria"/>
                  <a:ea typeface="Cambria"/>
                  <a:sym typeface="Cambria"/>
                </a:rPr>
                <a:t>Result Summary</a:t>
              </a:r>
            </a:p>
          </p:txBody>
        </p:sp>
      </p:grpSp>
      <p:sp>
        <p:nvSpPr>
          <p:cNvPr id="210" name="AutoShape 4"/>
          <p:cNvSpPr>
            <a:spLocks noChangeArrowheads="1"/>
          </p:cNvSpPr>
          <p:nvPr/>
        </p:nvSpPr>
        <p:spPr bwMode="auto">
          <a:xfrm>
            <a:off x="31183128" y="5999610"/>
            <a:ext cx="12372792" cy="26705430"/>
          </a:xfrm>
          <a:prstGeom prst="roundRect">
            <a:avLst>
              <a:gd name="adj" fmla="val 5613"/>
            </a:avLst>
          </a:prstGeom>
          <a:noFill/>
          <a:ln w="9525">
            <a:solidFill>
              <a:srgbClr val="FB8605"/>
            </a:solidFill>
            <a:round/>
            <a:headEnd/>
            <a:tailEnd/>
          </a:ln>
          <a:effectLst/>
        </p:spPr>
        <p:txBody>
          <a:bodyPr wrap="none" anchor="ctr"/>
          <a:lstStyle/>
          <a:p>
            <a:endParaRPr lang="en-US" dirty="0">
              <a:latin typeface="Cambria" panose="02040503050406030204" pitchFamily="18" charset="0"/>
            </a:endParaRPr>
          </a:p>
        </p:txBody>
      </p:sp>
      <p:sp>
        <p:nvSpPr>
          <p:cNvPr id="211" name="AutoShape 4">
            <a:extLst>
              <a:ext uri="{FF2B5EF4-FFF2-40B4-BE49-F238E27FC236}">
                <a16:creationId xmlns:a16="http://schemas.microsoft.com/office/drawing/2014/main" id="{BAE3EE94-AB14-4D6C-AE4D-2A49B9C51535}"/>
              </a:ext>
            </a:extLst>
          </p:cNvPr>
          <p:cNvSpPr>
            <a:spLocks noChangeArrowheads="1"/>
          </p:cNvSpPr>
          <p:nvPr/>
        </p:nvSpPr>
        <p:spPr bwMode="auto">
          <a:xfrm>
            <a:off x="31321277" y="5667679"/>
            <a:ext cx="11971839" cy="1147396"/>
          </a:xfrm>
          <a:prstGeom prst="roundRect">
            <a:avLst>
              <a:gd name="adj" fmla="val 50000"/>
            </a:avLst>
          </a:prstGeom>
          <a:solidFill>
            <a:schemeClr val="bg1"/>
          </a:solidFill>
          <a:ln w="9525">
            <a:solidFill>
              <a:srgbClr val="FB8605"/>
            </a:solidFill>
            <a:round/>
            <a:headEnd/>
            <a:tailEnd/>
          </a:ln>
          <a:effectLst/>
        </p:spPr>
        <p:txBody>
          <a:bodyPr wrap="none" anchor="ctr"/>
          <a:lstStyle/>
          <a:p>
            <a:endParaRPr lang="en-US" dirty="0">
              <a:latin typeface="Cambria" panose="02040503050406030204" pitchFamily="18" charset="0"/>
            </a:endParaRPr>
          </a:p>
        </p:txBody>
      </p:sp>
      <p:sp>
        <p:nvSpPr>
          <p:cNvPr id="212" name="Google Shape;352;p2">
            <a:extLst>
              <a:ext uri="{FF2B5EF4-FFF2-40B4-BE49-F238E27FC236}">
                <a16:creationId xmlns:a16="http://schemas.microsoft.com/office/drawing/2014/main" id="{DB10C986-7C4F-407C-A2C6-C988EAB06573}"/>
              </a:ext>
            </a:extLst>
          </p:cNvPr>
          <p:cNvSpPr txBox="1"/>
          <p:nvPr/>
        </p:nvSpPr>
        <p:spPr>
          <a:xfrm>
            <a:off x="31694274" y="5677754"/>
            <a:ext cx="11245949" cy="1054094"/>
          </a:xfrm>
          <a:prstGeom prst="rect">
            <a:avLst/>
          </a:prstGeom>
          <a:noFill/>
          <a:ln>
            <a:noFill/>
          </a:ln>
        </p:spPr>
        <p:txBody>
          <a:bodyPr spcFirstLastPara="1" wrap="square" lIns="45700" tIns="45700" rIns="45700" bIns="45700" anchor="ctr" anchorCtr="0">
            <a:spAutoFit/>
          </a:bodyPr>
          <a:lstStyle/>
          <a:p>
            <a:pPr defTabSz="685800">
              <a:spcBef>
                <a:spcPts val="300"/>
              </a:spcBef>
              <a:buSzPct val="100000"/>
            </a:pPr>
            <a:r>
              <a:rPr lang="en-US" sz="6000" b="1" dirty="0">
                <a:solidFill>
                  <a:srgbClr val="005030"/>
                </a:solidFill>
                <a:latin typeface="Cambria"/>
                <a:ea typeface="Cambria"/>
                <a:sym typeface="Cambria"/>
              </a:rPr>
              <a:t>(5) Deviation Clustering (DC)</a:t>
            </a:r>
          </a:p>
        </p:txBody>
      </p:sp>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8AB816B1-D812-4315-A165-7CD48EFD5BF0}"/>
                  </a:ext>
                </a:extLst>
              </p:cNvPr>
              <p:cNvSpPr/>
              <p:nvPr/>
            </p:nvSpPr>
            <p:spPr>
              <a:xfrm>
                <a:off x="12914020" y="21417305"/>
                <a:ext cx="7397281" cy="12003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𝑡</m:t>
                          </m:r>
                        </m:sub>
                      </m:sSub>
                      <m:r>
                        <a:rPr lang="en-US" sz="3600">
                          <a:latin typeface="Cambria Math" panose="02040503050406030204" pitchFamily="18" charset="0"/>
                        </a:rPr>
                        <m:t>~</m:t>
                      </m:r>
                      <m:r>
                        <a:rPr lang="en-US" sz="3600" i="1">
                          <a:latin typeface="Cambria Math" panose="02040503050406030204" pitchFamily="18" charset="0"/>
                        </a:rPr>
                        <m:t>𝑁</m:t>
                      </m:r>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𝜇</m:t>
                              </m:r>
                            </m:e>
                            <m:sub>
                              <m:r>
                                <a:rPr lang="en-US" sz="3600" i="1">
                                  <a:latin typeface="Cambria Math" panose="02040503050406030204" pitchFamily="18" charset="0"/>
                                </a:rPr>
                                <m:t>𝑡</m:t>
                              </m:r>
                            </m:sub>
                          </m:sSub>
                          <m:r>
                            <a:rPr lang="en-US" sz="3600">
                              <a:latin typeface="Cambria Math" panose="02040503050406030204" pitchFamily="18" charset="0"/>
                            </a:rPr>
                            <m:t>,</m:t>
                          </m:r>
                          <m:r>
                            <a:rPr lang="en-US" sz="3600" i="1">
                              <a:latin typeface="Cambria Math" panose="02040503050406030204" pitchFamily="18" charset="0"/>
                            </a:rPr>
                            <m:t>𝜎</m:t>
                          </m:r>
                        </m:e>
                      </m:d>
                      <m:r>
                        <a:rPr lang="en-US" sz="3600">
                          <a:latin typeface="Cambria Math" panose="02040503050406030204" pitchFamily="18" charset="0"/>
                        </a:rPr>
                        <m:t>  </m:t>
                      </m:r>
                    </m:oMath>
                  </m:oMathPara>
                </a14:m>
                <a:endParaRPr lang="en-US" sz="36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𝑤</m:t>
                      </m:r>
                      <m:r>
                        <a:rPr lang="en-US" sz="3600" i="1">
                          <a:latin typeface="Cambria Math" panose="02040503050406030204" pitchFamily="18" charset="0"/>
                        </a:rPr>
                        <m:t>h</m:t>
                      </m:r>
                      <m:r>
                        <a:rPr lang="en-US" sz="3600" i="1">
                          <a:latin typeface="Cambria Math" panose="02040503050406030204" pitchFamily="18" charset="0"/>
                        </a:rPr>
                        <m:t>𝑒𝑟𝑒</m:t>
                      </m:r>
                      <m:r>
                        <a:rPr lang="en-US" sz="3600">
                          <a:latin typeface="Cambria Math" panose="02040503050406030204" pitchFamily="18" charset="0"/>
                        </a:rPr>
                        <m:t> </m:t>
                      </m:r>
                      <m:r>
                        <a:rPr lang="en-US" sz="3600" i="1">
                          <a:latin typeface="Cambria Math" panose="02040503050406030204" pitchFamily="18" charset="0"/>
                        </a:rPr>
                        <m:t>𝜇</m:t>
                      </m:r>
                      <m:r>
                        <a:rPr lang="en-US" sz="3600">
                          <a:latin typeface="Cambria Math" panose="02040503050406030204" pitchFamily="18" charset="0"/>
                        </a:rPr>
                        <m:t>=</m:t>
                      </m:r>
                      <m:r>
                        <a:rPr lang="en-US" sz="3600" i="1">
                          <a:latin typeface="Cambria Math" panose="02040503050406030204" pitchFamily="18" charset="0"/>
                        </a:rPr>
                        <m:t>𝑃𝐷</m:t>
                      </m:r>
                      <m:r>
                        <a:rPr lang="en-US" sz="3600">
                          <a:latin typeface="Cambria Math" panose="02040503050406030204" pitchFamily="18" charset="0"/>
                        </a:rPr>
                        <m:t>×</m:t>
                      </m:r>
                      <m:r>
                        <a:rPr lang="en-US" sz="3600" b="0" i="1" smtClean="0">
                          <a:latin typeface="Cambria Math" panose="02040503050406030204" pitchFamily="18" charset="0"/>
                        </a:rPr>
                        <m:t>𝐿</m:t>
                      </m:r>
                      <m:sSub>
                        <m:sSubPr>
                          <m:ctrlPr>
                            <a:rPr lang="en-US" sz="3600" i="1">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𝑡</m:t>
                          </m:r>
                        </m:sub>
                      </m:sSub>
                      <m:r>
                        <a:rPr lang="en-US" sz="3600">
                          <a:latin typeface="Cambria Math" panose="02040503050406030204" pitchFamily="18" charset="0"/>
                        </a:rPr>
                        <m:t> </m:t>
                      </m:r>
                      <m:r>
                        <a:rPr lang="en-US" sz="3600" i="1">
                          <a:latin typeface="Cambria Math" panose="02040503050406030204" pitchFamily="18" charset="0"/>
                        </a:rPr>
                        <m:t>𝑎𝑛𝑑</m:t>
                      </m:r>
                      <m:r>
                        <a:rPr lang="en-US" sz="3600">
                          <a:latin typeface="Cambria Math" panose="02040503050406030204" pitchFamily="18" charset="0"/>
                        </a:rPr>
                        <m:t> </m:t>
                      </m:r>
                      <m:r>
                        <a:rPr lang="en-US" sz="3600" i="1">
                          <a:latin typeface="Cambria Math" panose="02040503050406030204" pitchFamily="18" charset="0"/>
                        </a:rPr>
                        <m:t>𝜎</m:t>
                      </m:r>
                      <m:r>
                        <a:rPr lang="en-US" sz="3600">
                          <a:latin typeface="Cambria Math" panose="02040503050406030204" pitchFamily="18" charset="0"/>
                        </a:rPr>
                        <m:t>=</m:t>
                      </m:r>
                      <m:r>
                        <a:rPr lang="en-US" sz="3600">
                          <a:latin typeface="Cambria Math" panose="02040503050406030204" pitchFamily="18" charset="0"/>
                        </a:rPr>
                        <m:t>0</m:t>
                      </m:r>
                      <m:r>
                        <a:rPr lang="en-US" sz="3600">
                          <a:latin typeface="Cambria Math" panose="02040503050406030204" pitchFamily="18" charset="0"/>
                        </a:rPr>
                        <m:t>.</m:t>
                      </m:r>
                      <m:r>
                        <a:rPr lang="en-US" sz="3600">
                          <a:latin typeface="Cambria Math" panose="02040503050406030204" pitchFamily="18" charset="0"/>
                        </a:rPr>
                        <m:t>05</m:t>
                      </m:r>
                      <m:r>
                        <a:rPr lang="en-US" sz="3600" i="1">
                          <a:latin typeface="Cambria Math" panose="02040503050406030204" pitchFamily="18" charset="0"/>
                        </a:rPr>
                        <m:t>𝜇</m:t>
                      </m:r>
                    </m:oMath>
                  </m:oMathPara>
                </a14:m>
                <a:endParaRPr lang="en-US" sz="3600" dirty="0"/>
              </a:p>
            </p:txBody>
          </p:sp>
        </mc:Choice>
        <mc:Fallback xmlns="">
          <p:sp>
            <p:nvSpPr>
              <p:cNvPr id="74" name="Rectangle 73">
                <a:extLst>
                  <a:ext uri="{FF2B5EF4-FFF2-40B4-BE49-F238E27FC236}">
                    <a16:creationId xmlns="" xmlns:a16="http://schemas.microsoft.com/office/drawing/2014/main" xmlns:a14="http://schemas.microsoft.com/office/drawing/2010/main" id="{8AB816B1-D812-4315-A165-7CD48EFD5BF0}"/>
                  </a:ext>
                </a:extLst>
              </p:cNvPr>
              <p:cNvSpPr>
                <a:spLocks noRot="1" noChangeAspect="1" noMove="1" noResize="1" noEditPoints="1" noAdjustHandles="1" noChangeArrowheads="1" noChangeShapeType="1" noTextEdit="1"/>
              </p:cNvSpPr>
              <p:nvPr/>
            </p:nvSpPr>
            <p:spPr>
              <a:xfrm>
                <a:off x="12914020" y="21417305"/>
                <a:ext cx="7397281" cy="1200329"/>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83">
                <a:extLst>
                  <a:ext uri="{FF2B5EF4-FFF2-40B4-BE49-F238E27FC236}">
                    <a16:creationId xmlns:a16="http://schemas.microsoft.com/office/drawing/2014/main" id="{14240B22-BDC2-4BE7-9E16-983AC0BAE2F8}"/>
                  </a:ext>
                </a:extLst>
              </p:cNvPr>
              <p:cNvSpPr txBox="1"/>
              <p:nvPr/>
            </p:nvSpPr>
            <p:spPr>
              <a:xfrm>
                <a:off x="22008415" y="21606038"/>
                <a:ext cx="8283550" cy="1384482"/>
              </a:xfrm>
              <a:prstGeom prst="rect">
                <a:avLst/>
              </a:prstGeom>
              <a:ln w="12700">
                <a:miter lim="400000"/>
              </a:ln>
            </p:spPr>
            <p:txBody>
              <a:bodyPr wrap="none" lIns="0" tIns="0" rIns="0" bIns="0">
                <a:spAutoFit/>
              </a:bodyPr>
              <a:lstStyle/>
              <a:p>
                <a:pPr latinLnBrk="1">
                  <a:defRPr sz="1800"/>
                </a:pPr>
                <a14:m>
                  <m:oMathPara xmlns:m="http://schemas.openxmlformats.org/officeDocument/2006/math">
                    <m:oMathParaPr>
                      <m:jc m:val="centerGroup"/>
                    </m:oMathParaPr>
                    <m:oMath xmlns:m="http://schemas.openxmlformats.org/officeDocument/2006/math">
                      <m:r>
                        <a:rPr sz="3600" i="1">
                          <a:latin typeface="Cambria Math" panose="02040503050406030204" pitchFamily="18" charset="0"/>
                        </a:rPr>
                        <m:t>𝑓</m:t>
                      </m:r>
                      <m:d>
                        <m:dPr>
                          <m:ctrlPr>
                            <a:rPr sz="3600" i="1">
                              <a:latin typeface="Cambria Math" panose="02040503050406030204" pitchFamily="18" charset="0"/>
                            </a:rPr>
                          </m:ctrlPr>
                        </m:dPr>
                        <m:e>
                          <m:r>
                            <a:rPr sz="3600" i="1">
                              <a:latin typeface="Cambria Math" panose="02040503050406030204" pitchFamily="18" charset="0"/>
                            </a:rPr>
                            <m:t>𝑥</m:t>
                          </m:r>
                          <m:r>
                            <a:rPr sz="3600" i="1">
                              <a:latin typeface="Cambria Math" panose="02040503050406030204" pitchFamily="18" charset="0"/>
                            </a:rPr>
                            <m:t>; </m:t>
                          </m:r>
                          <m:r>
                            <a:rPr sz="3600" i="1">
                              <a:latin typeface="Cambria Math" panose="02040503050406030204" pitchFamily="18" charset="0"/>
                            </a:rPr>
                            <m:t>𝜇</m:t>
                          </m:r>
                          <m:r>
                            <a:rPr sz="3600" i="1">
                              <a:latin typeface="Cambria Math" panose="02040503050406030204" pitchFamily="18" charset="0"/>
                            </a:rPr>
                            <m:t>, </m:t>
                          </m:r>
                          <m:r>
                            <a:rPr sz="3600" i="1">
                              <a:latin typeface="Cambria Math" panose="02040503050406030204" pitchFamily="18" charset="0"/>
                            </a:rPr>
                            <m:t>𝜆</m:t>
                          </m:r>
                        </m:e>
                      </m:d>
                      <m:r>
                        <a:rPr sz="3600" i="1">
                          <a:latin typeface="Cambria Math" panose="02040503050406030204" pitchFamily="18" charset="0"/>
                        </a:rPr>
                        <m:t>=</m:t>
                      </m:r>
                      <m:sSup>
                        <m:sSupPr>
                          <m:ctrlPr>
                            <a:rPr sz="3600" i="1">
                              <a:latin typeface="Cambria Math" panose="02040503050406030204" pitchFamily="18" charset="0"/>
                            </a:rPr>
                          </m:ctrlPr>
                        </m:sSupPr>
                        <m:e>
                          <m:d>
                            <m:dPr>
                              <m:begChr m:val="["/>
                              <m:endChr m:val="]"/>
                              <m:ctrlPr>
                                <a:rPr sz="3600" i="1">
                                  <a:latin typeface="Cambria Math" panose="02040503050406030204" pitchFamily="18" charset="0"/>
                                </a:rPr>
                              </m:ctrlPr>
                            </m:dPr>
                            <m:e>
                              <m:f>
                                <m:fPr>
                                  <m:ctrlPr>
                                    <a:rPr sz="3600" i="1">
                                      <a:latin typeface="Cambria Math" panose="02040503050406030204" pitchFamily="18" charset="0"/>
                                    </a:rPr>
                                  </m:ctrlPr>
                                </m:fPr>
                                <m:num>
                                  <m:r>
                                    <a:rPr sz="3600" i="1">
                                      <a:latin typeface="Cambria Math" panose="02040503050406030204" pitchFamily="18" charset="0"/>
                                    </a:rPr>
                                    <m:t>𝜆</m:t>
                                  </m:r>
                                </m:num>
                                <m:den>
                                  <m:r>
                                    <a:rPr sz="3600" i="1">
                                      <a:latin typeface="Cambria Math" panose="02040503050406030204" pitchFamily="18" charset="0"/>
                                    </a:rPr>
                                    <m:t>2</m:t>
                                  </m:r>
                                  <m:r>
                                    <a:rPr sz="3600" i="1">
                                      <a:latin typeface="Cambria Math" panose="02040503050406030204" pitchFamily="18" charset="0"/>
                                    </a:rPr>
                                    <m:t>𝜋</m:t>
                                  </m:r>
                                  <m:sSup>
                                    <m:sSupPr>
                                      <m:ctrlPr>
                                        <a:rPr sz="3600" i="1">
                                          <a:latin typeface="Cambria Math" panose="02040503050406030204" pitchFamily="18" charset="0"/>
                                        </a:rPr>
                                      </m:ctrlPr>
                                    </m:sSupPr>
                                    <m:e>
                                      <m:r>
                                        <a:rPr sz="3600" i="1">
                                          <a:latin typeface="Cambria Math" panose="02040503050406030204" pitchFamily="18" charset="0"/>
                                        </a:rPr>
                                        <m:t>𝑥</m:t>
                                      </m:r>
                                    </m:e>
                                    <m:sup>
                                      <m:r>
                                        <a:rPr sz="3600" i="1">
                                          <a:latin typeface="Cambria Math" panose="02040503050406030204" pitchFamily="18" charset="0"/>
                                        </a:rPr>
                                        <m:t>3</m:t>
                                      </m:r>
                                    </m:sup>
                                  </m:sSup>
                                </m:den>
                              </m:f>
                            </m:e>
                          </m:d>
                        </m:e>
                        <m:sup>
                          <m:f>
                            <m:fPr>
                              <m:type m:val="lin"/>
                              <m:ctrlPr>
                                <a:rPr sz="3600" i="1">
                                  <a:latin typeface="Cambria Math" panose="02040503050406030204" pitchFamily="18" charset="0"/>
                                </a:rPr>
                              </m:ctrlPr>
                            </m:fPr>
                            <m:num>
                              <m:r>
                                <a:rPr sz="3600" i="1">
                                  <a:latin typeface="Cambria Math" panose="02040503050406030204" pitchFamily="18" charset="0"/>
                                </a:rPr>
                                <m:t>1</m:t>
                              </m:r>
                            </m:num>
                            <m:den>
                              <m:r>
                                <a:rPr sz="3600" i="1">
                                  <a:latin typeface="Cambria Math" panose="02040503050406030204" pitchFamily="18" charset="0"/>
                                </a:rPr>
                                <m:t>2</m:t>
                              </m:r>
                            </m:den>
                          </m:f>
                        </m:sup>
                      </m:sSup>
                      <m:r>
                        <a:rPr sz="3600" i="1">
                          <a:latin typeface="Cambria Math" panose="02040503050406030204" pitchFamily="18" charset="0"/>
                        </a:rPr>
                        <m:t>𝑒𝑥𝑝</m:t>
                      </m:r>
                      <m:d>
                        <m:dPr>
                          <m:ctrlPr>
                            <a:rPr sz="3600" i="1">
                              <a:latin typeface="Cambria Math" panose="02040503050406030204" pitchFamily="18" charset="0"/>
                            </a:rPr>
                          </m:ctrlPr>
                        </m:dPr>
                        <m:e>
                          <m:f>
                            <m:fPr>
                              <m:ctrlPr>
                                <a:rPr sz="3600" i="1">
                                  <a:latin typeface="Cambria Math" panose="02040503050406030204" pitchFamily="18" charset="0"/>
                                </a:rPr>
                              </m:ctrlPr>
                            </m:fPr>
                            <m:num>
                              <m:r>
                                <a:rPr sz="3600" i="1">
                                  <a:latin typeface="Cambria Math" panose="02040503050406030204" pitchFamily="18" charset="0"/>
                                </a:rPr>
                                <m:t>−</m:t>
                              </m:r>
                              <m:r>
                                <a:rPr sz="3600" i="1">
                                  <a:latin typeface="Cambria Math" panose="02040503050406030204" pitchFamily="18" charset="0"/>
                                </a:rPr>
                                <m:t>𝜆</m:t>
                              </m:r>
                              <m:sSup>
                                <m:sSupPr>
                                  <m:ctrlPr>
                                    <a:rPr sz="3600" i="1">
                                      <a:latin typeface="Cambria Math" panose="02040503050406030204" pitchFamily="18" charset="0"/>
                                    </a:rPr>
                                  </m:ctrlPr>
                                </m:sSupPr>
                                <m:e>
                                  <m:d>
                                    <m:dPr>
                                      <m:ctrlPr>
                                        <a:rPr sz="3600" i="1">
                                          <a:latin typeface="Cambria Math" panose="02040503050406030204" pitchFamily="18" charset="0"/>
                                        </a:rPr>
                                      </m:ctrlPr>
                                    </m:dPr>
                                    <m:e>
                                      <m:r>
                                        <a:rPr sz="3600" i="1">
                                          <a:latin typeface="Cambria Math" panose="02040503050406030204" pitchFamily="18" charset="0"/>
                                        </a:rPr>
                                        <m:t>𝑥</m:t>
                                      </m:r>
                                      <m:r>
                                        <a:rPr sz="3600" i="1">
                                          <a:latin typeface="Cambria Math" panose="02040503050406030204" pitchFamily="18" charset="0"/>
                                        </a:rPr>
                                        <m:t>−</m:t>
                                      </m:r>
                                      <m:r>
                                        <a:rPr sz="3600" i="1">
                                          <a:latin typeface="Cambria Math" panose="02040503050406030204" pitchFamily="18" charset="0"/>
                                        </a:rPr>
                                        <m:t>𝜇</m:t>
                                      </m:r>
                                    </m:e>
                                  </m:d>
                                </m:e>
                                <m:sup>
                                  <m:r>
                                    <a:rPr sz="3600" i="1">
                                      <a:latin typeface="Cambria Math" panose="02040503050406030204" pitchFamily="18" charset="0"/>
                                    </a:rPr>
                                    <m:t>2</m:t>
                                  </m:r>
                                </m:sup>
                              </m:sSup>
                            </m:num>
                            <m:den>
                              <m:r>
                                <a:rPr sz="3600" i="1">
                                  <a:latin typeface="Cambria Math" panose="02040503050406030204" pitchFamily="18" charset="0"/>
                                </a:rPr>
                                <m:t>2</m:t>
                              </m:r>
                              <m:sSup>
                                <m:sSupPr>
                                  <m:ctrlPr>
                                    <a:rPr sz="3600" i="1">
                                      <a:latin typeface="Cambria Math" panose="02040503050406030204" pitchFamily="18" charset="0"/>
                                    </a:rPr>
                                  </m:ctrlPr>
                                </m:sSupPr>
                                <m:e>
                                  <m:r>
                                    <a:rPr sz="3600" i="1">
                                      <a:latin typeface="Cambria Math" panose="02040503050406030204" pitchFamily="18" charset="0"/>
                                    </a:rPr>
                                    <m:t>𝜇</m:t>
                                  </m:r>
                                </m:e>
                                <m:sup>
                                  <m:r>
                                    <a:rPr sz="3600" i="1">
                                      <a:latin typeface="Cambria Math" panose="02040503050406030204" pitchFamily="18" charset="0"/>
                                    </a:rPr>
                                    <m:t>2</m:t>
                                  </m:r>
                                </m:sup>
                              </m:sSup>
                              <m:r>
                                <a:rPr sz="3600" i="1">
                                  <a:latin typeface="Cambria Math" panose="02040503050406030204" pitchFamily="18" charset="0"/>
                                </a:rPr>
                                <m:t>𝑥</m:t>
                              </m:r>
                            </m:den>
                          </m:f>
                        </m:e>
                      </m:d>
                    </m:oMath>
                  </m:oMathPara>
                </a14:m>
                <a:endParaRPr sz="3600" dirty="0"/>
              </a:p>
            </p:txBody>
          </p:sp>
        </mc:Choice>
        <mc:Fallback xmlns="">
          <p:sp>
            <p:nvSpPr>
              <p:cNvPr id="76" name="Rectangle 83">
                <a:extLst>
                  <a:ext uri="{FF2B5EF4-FFF2-40B4-BE49-F238E27FC236}">
                    <a16:creationId xmlns="" xmlns:a16="http://schemas.microsoft.com/office/drawing/2014/main" xmlns:a14="http://schemas.microsoft.com/office/drawing/2010/main" id="{14240B22-BDC2-4BE7-9E16-983AC0BAE2F8}"/>
                  </a:ext>
                </a:extLst>
              </p:cNvPr>
              <p:cNvSpPr txBox="1">
                <a:spLocks noRot="1" noChangeAspect="1" noMove="1" noResize="1" noEditPoints="1" noAdjustHandles="1" noChangeArrowheads="1" noChangeShapeType="1" noTextEdit="1"/>
              </p:cNvSpPr>
              <p:nvPr/>
            </p:nvSpPr>
            <p:spPr>
              <a:xfrm>
                <a:off x="22008415" y="21606038"/>
                <a:ext cx="8283550" cy="1384482"/>
              </a:xfrm>
              <a:prstGeom prst="rect">
                <a:avLst/>
              </a:prstGeom>
              <a:blipFill rotWithShape="0">
                <a:blip r:embed="rId10"/>
                <a:stretch>
                  <a:fillRect/>
                </a:stretch>
              </a:blipFill>
              <a:ln w="12700">
                <a:miter lim="400000"/>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68">
                <a:extLst>
                  <a:ext uri="{FF2B5EF4-FFF2-40B4-BE49-F238E27FC236}">
                    <a16:creationId xmlns:a16="http://schemas.microsoft.com/office/drawing/2014/main" id="{60A6E3D1-5FD2-4B15-994A-4D16E8964A3B}"/>
                  </a:ext>
                </a:extLst>
              </p:cNvPr>
              <p:cNvSpPr txBox="1"/>
              <p:nvPr/>
            </p:nvSpPr>
            <p:spPr>
              <a:xfrm>
                <a:off x="22179655" y="23904614"/>
                <a:ext cx="8433141" cy="2872838"/>
              </a:xfrm>
              <a:prstGeom prst="rect">
                <a:avLst/>
              </a:prstGeom>
              <a:ln w="12700">
                <a:miter lim="400000"/>
              </a:ln>
            </p:spPr>
            <p:txBody>
              <a:bodyPr wrap="none" lIns="0" tIns="0" rIns="0" bIns="0">
                <a:spAutoFit/>
              </a:bodyPr>
              <a:lstStyle/>
              <a:p>
                <a:pPr latinLnBrk="1">
                  <a:defRPr sz="1800"/>
                </a:pPr>
                <a14:m>
                  <m:oMathPara xmlns:m="http://schemas.openxmlformats.org/officeDocument/2006/math">
                    <m:oMathParaPr>
                      <m:jc m:val="centerGroup"/>
                    </m:oMathParaPr>
                    <m:oMath xmlns:m="http://schemas.openxmlformats.org/officeDocument/2006/math">
                      <m:sSub>
                        <m:sSubPr>
                          <m:ctrlPr>
                            <a:rPr sz="3600" i="1">
                              <a:latin typeface="Cambria Math" panose="02040503050406030204" pitchFamily="18" charset="0"/>
                            </a:rPr>
                          </m:ctrlPr>
                        </m:sSubPr>
                        <m:e>
                          <m:r>
                            <m:rPr>
                              <m:sty m:val="p"/>
                            </m:rPr>
                            <a:rPr sz="3600" i="1">
                              <a:latin typeface="Cambria Math" panose="02040503050406030204" pitchFamily="18" charset="0"/>
                            </a:rPr>
                            <m:t>W</m:t>
                          </m:r>
                        </m:e>
                        <m:sub>
                          <m:r>
                            <m:rPr>
                              <m:sty m:val="p"/>
                            </m:rPr>
                            <a:rPr sz="3600" i="1">
                              <a:latin typeface="Cambria Math" panose="02040503050406030204" pitchFamily="18" charset="0"/>
                            </a:rPr>
                            <m:t>out</m:t>
                          </m:r>
                        </m:sub>
                      </m:sSub>
                      <m:r>
                        <a:rPr sz="3600" i="1">
                          <a:latin typeface="Cambria Math" panose="02040503050406030204" pitchFamily="18" charset="0"/>
                        </a:rPr>
                        <m:t>=</m:t>
                      </m:r>
                      <m:d>
                        <m:dPr>
                          <m:begChr m:val="{"/>
                          <m:endChr m:val=""/>
                          <m:ctrlPr>
                            <a:rPr sz="3600" i="1">
                              <a:latin typeface="Cambria Math" panose="02040503050406030204" pitchFamily="18" charset="0"/>
                            </a:rPr>
                          </m:ctrlPr>
                        </m:dPr>
                        <m:e>
                          <m:m>
                            <m:mPr>
                              <m:plcHide m:val="on"/>
                              <m:mcs>
                                <m:mc>
                                  <m:mcPr>
                                    <m:count m:val="2"/>
                                    <m:mcJc m:val="center"/>
                                  </m:mcPr>
                                </m:mc>
                              </m:mcs>
                              <m:ctrlPr>
                                <a:rPr sz="3600" i="1">
                                  <a:latin typeface="Cambria Math" panose="02040503050406030204" pitchFamily="18" charset="0"/>
                                </a:rPr>
                              </m:ctrlPr>
                            </m:mPr>
                            <m:mr>
                              <m:e/>
                              <m:e>
                                <m:r>
                                  <a:rPr sz="3600" i="1">
                                    <a:latin typeface="Cambria Math" panose="02040503050406030204" pitchFamily="18" charset="0"/>
                                  </a:rPr>
                                  <m:t>𝑖𝑓</m:t>
                                </m:r>
                                <m:r>
                                  <a:rPr sz="3600" i="1">
                                    <a:latin typeface="Cambria Math" panose="02040503050406030204" pitchFamily="18" charset="0"/>
                                  </a:rPr>
                                  <m:t> </m:t>
                                </m:r>
                                <m:sSub>
                                  <m:sSubPr>
                                    <m:ctrlPr>
                                      <a:rPr sz="3600" i="1">
                                        <a:latin typeface="Cambria Math" panose="02040503050406030204" pitchFamily="18" charset="0"/>
                                      </a:rPr>
                                    </m:ctrlPr>
                                  </m:sSubPr>
                                  <m:e>
                                    <m:r>
                                      <a:rPr sz="3600" i="1">
                                        <a:latin typeface="Cambria Math" panose="02040503050406030204" pitchFamily="18" charset="0"/>
                                      </a:rPr>
                                      <m:t>𝑣</m:t>
                                    </m:r>
                                  </m:e>
                                  <m:sub>
                                    <m:r>
                                      <a:rPr sz="3600" i="1">
                                        <a:latin typeface="Cambria Math" panose="02040503050406030204" pitchFamily="18" charset="0"/>
                                      </a:rPr>
                                      <m:t>𝑤</m:t>
                                    </m:r>
                                  </m:sub>
                                </m:sSub>
                                <m:r>
                                  <a:rPr sz="3600" i="1">
                                    <a:latin typeface="Cambria Math" panose="02040503050406030204" pitchFamily="18" charset="0"/>
                                  </a:rPr>
                                  <m:t>&lt;</m:t>
                                </m:r>
                                <m:sSub>
                                  <m:sSubPr>
                                    <m:ctrlPr>
                                      <a:rPr sz="3600" i="1">
                                        <a:latin typeface="Cambria Math" panose="02040503050406030204" pitchFamily="18" charset="0"/>
                                      </a:rPr>
                                    </m:ctrlPr>
                                  </m:sSubPr>
                                  <m:e>
                                    <m:r>
                                      <a:rPr sz="3600" i="1">
                                        <a:latin typeface="Cambria Math" panose="02040503050406030204" pitchFamily="18" charset="0"/>
                                      </a:rPr>
                                      <m:t>𝑣</m:t>
                                    </m:r>
                                  </m:e>
                                  <m:sub>
                                    <m:r>
                                      <a:rPr sz="3600" i="1">
                                        <a:latin typeface="Cambria Math" panose="02040503050406030204" pitchFamily="18" charset="0"/>
                                      </a:rPr>
                                      <m:t>𝑐𝑖</m:t>
                                    </m:r>
                                  </m:sub>
                                </m:sSub>
                              </m:e>
                            </m:mr>
                            <m:mr>
                              <m:e>
                                <m:sSub>
                                  <m:sSubPr>
                                    <m:ctrlPr>
                                      <a:rPr sz="3600" i="1">
                                        <a:latin typeface="Cambria Math" panose="02040503050406030204" pitchFamily="18" charset="0"/>
                                      </a:rPr>
                                    </m:ctrlPr>
                                  </m:sSubPr>
                                  <m:e>
                                    <m:r>
                                      <a:rPr sz="3600" i="1">
                                        <a:latin typeface="Cambria Math" panose="02040503050406030204" pitchFamily="18" charset="0"/>
                                      </a:rPr>
                                      <m:t>𝑃</m:t>
                                    </m:r>
                                  </m:e>
                                  <m:sub>
                                    <m:r>
                                      <a:rPr sz="3600" i="1">
                                        <a:latin typeface="Cambria Math" panose="02040503050406030204" pitchFamily="18" charset="0"/>
                                      </a:rPr>
                                      <m:t>𝑤</m:t>
                                    </m:r>
                                  </m:sub>
                                </m:sSub>
                                <m:r>
                                  <a:rPr sz="3600" i="1">
                                    <a:latin typeface="Cambria Math" panose="02040503050406030204" pitchFamily="18" charset="0"/>
                                  </a:rPr>
                                  <m:t>×</m:t>
                                </m:r>
                                <m:f>
                                  <m:fPr>
                                    <m:ctrlPr>
                                      <a:rPr sz="3600" i="1">
                                        <a:latin typeface="Cambria Math" panose="02040503050406030204" pitchFamily="18" charset="0"/>
                                      </a:rPr>
                                    </m:ctrlPr>
                                  </m:fPr>
                                  <m:num>
                                    <m:sSub>
                                      <m:sSubPr>
                                        <m:ctrlPr>
                                          <a:rPr sz="3600" i="1">
                                            <a:latin typeface="Cambria Math" panose="02040503050406030204" pitchFamily="18" charset="0"/>
                                          </a:rPr>
                                        </m:ctrlPr>
                                      </m:sSubPr>
                                      <m:e>
                                        <m:r>
                                          <a:rPr sz="3600" i="1">
                                            <a:latin typeface="Cambria Math" panose="02040503050406030204" pitchFamily="18" charset="0"/>
                                          </a:rPr>
                                          <m:t>𝑣</m:t>
                                        </m:r>
                                      </m:e>
                                      <m:sub>
                                        <m:r>
                                          <a:rPr sz="3600" i="1">
                                            <a:latin typeface="Cambria Math" panose="02040503050406030204" pitchFamily="18" charset="0"/>
                                          </a:rPr>
                                          <m:t>𝑤</m:t>
                                        </m:r>
                                      </m:sub>
                                    </m:sSub>
                                    <m:r>
                                      <a:rPr sz="3600" i="1">
                                        <a:latin typeface="Cambria Math" panose="02040503050406030204" pitchFamily="18" charset="0"/>
                                      </a:rPr>
                                      <m:t>−</m:t>
                                    </m:r>
                                    <m:sSub>
                                      <m:sSubPr>
                                        <m:ctrlPr>
                                          <a:rPr sz="3600" i="1">
                                            <a:latin typeface="Cambria Math" panose="02040503050406030204" pitchFamily="18" charset="0"/>
                                          </a:rPr>
                                        </m:ctrlPr>
                                      </m:sSubPr>
                                      <m:e>
                                        <m:r>
                                          <a:rPr sz="3600" i="1">
                                            <a:latin typeface="Cambria Math" panose="02040503050406030204" pitchFamily="18" charset="0"/>
                                          </a:rPr>
                                          <m:t>𝑣</m:t>
                                        </m:r>
                                      </m:e>
                                      <m:sub>
                                        <m:r>
                                          <a:rPr sz="3600" i="1">
                                            <a:latin typeface="Cambria Math" panose="02040503050406030204" pitchFamily="18" charset="0"/>
                                          </a:rPr>
                                          <m:t>𝑐𝑖</m:t>
                                        </m:r>
                                      </m:sub>
                                    </m:sSub>
                                  </m:num>
                                  <m:den>
                                    <m:sSub>
                                      <m:sSubPr>
                                        <m:ctrlPr>
                                          <a:rPr sz="3600" i="1">
                                            <a:latin typeface="Cambria Math" panose="02040503050406030204" pitchFamily="18" charset="0"/>
                                          </a:rPr>
                                        </m:ctrlPr>
                                      </m:sSubPr>
                                      <m:e>
                                        <m:r>
                                          <a:rPr sz="3600" i="1">
                                            <a:latin typeface="Cambria Math" panose="02040503050406030204" pitchFamily="18" charset="0"/>
                                          </a:rPr>
                                          <m:t>𝑣</m:t>
                                        </m:r>
                                      </m:e>
                                      <m:sub>
                                        <m:r>
                                          <a:rPr sz="3600" i="1">
                                            <a:latin typeface="Cambria Math" panose="02040503050406030204" pitchFamily="18" charset="0"/>
                                          </a:rPr>
                                          <m:t>𝑟</m:t>
                                        </m:r>
                                      </m:sub>
                                    </m:sSub>
                                    <m:r>
                                      <a:rPr sz="3600" i="1">
                                        <a:latin typeface="Cambria Math" panose="02040503050406030204" pitchFamily="18" charset="0"/>
                                      </a:rPr>
                                      <m:t>−</m:t>
                                    </m:r>
                                    <m:sSub>
                                      <m:sSubPr>
                                        <m:ctrlPr>
                                          <a:rPr sz="3600" i="1">
                                            <a:latin typeface="Cambria Math" panose="02040503050406030204" pitchFamily="18" charset="0"/>
                                          </a:rPr>
                                        </m:ctrlPr>
                                      </m:sSubPr>
                                      <m:e>
                                        <m:r>
                                          <a:rPr sz="3600" i="1">
                                            <a:latin typeface="Cambria Math" panose="02040503050406030204" pitchFamily="18" charset="0"/>
                                          </a:rPr>
                                          <m:t>𝑣</m:t>
                                        </m:r>
                                      </m:e>
                                      <m:sub>
                                        <m:r>
                                          <a:rPr sz="3600" i="1">
                                            <a:latin typeface="Cambria Math" panose="02040503050406030204" pitchFamily="18" charset="0"/>
                                          </a:rPr>
                                          <m:t>𝑐𝑖</m:t>
                                        </m:r>
                                      </m:sub>
                                    </m:sSub>
                                  </m:den>
                                </m:f>
                              </m:e>
                              <m:e>
                                <m:r>
                                  <a:rPr sz="3600" i="1">
                                    <a:latin typeface="Cambria Math" panose="02040503050406030204" pitchFamily="18" charset="0"/>
                                  </a:rPr>
                                  <m:t>𝑖𝑓</m:t>
                                </m:r>
                                <m:r>
                                  <a:rPr sz="3600" i="1">
                                    <a:latin typeface="Cambria Math" panose="02040503050406030204" pitchFamily="18" charset="0"/>
                                  </a:rPr>
                                  <m:t> </m:t>
                                </m:r>
                                <m:sSub>
                                  <m:sSubPr>
                                    <m:ctrlPr>
                                      <a:rPr sz="3600" i="1">
                                        <a:latin typeface="Cambria Math" panose="02040503050406030204" pitchFamily="18" charset="0"/>
                                      </a:rPr>
                                    </m:ctrlPr>
                                  </m:sSubPr>
                                  <m:e>
                                    <m:r>
                                      <a:rPr sz="3600" i="1">
                                        <a:latin typeface="Cambria Math" panose="02040503050406030204" pitchFamily="18" charset="0"/>
                                      </a:rPr>
                                      <m:t>𝑣</m:t>
                                    </m:r>
                                  </m:e>
                                  <m:sub>
                                    <m:r>
                                      <a:rPr sz="3600" i="1">
                                        <a:latin typeface="Cambria Math" panose="02040503050406030204" pitchFamily="18" charset="0"/>
                                      </a:rPr>
                                      <m:t>𝑐𝑖</m:t>
                                    </m:r>
                                  </m:sub>
                                </m:sSub>
                                <m:r>
                                  <a:rPr sz="3600" i="1">
                                    <a:latin typeface="Cambria Math" panose="02040503050406030204" pitchFamily="18" charset="0"/>
                                  </a:rPr>
                                  <m:t>≤</m:t>
                                </m:r>
                                <m:sSub>
                                  <m:sSubPr>
                                    <m:ctrlPr>
                                      <a:rPr sz="3600" i="1">
                                        <a:latin typeface="Cambria Math" panose="02040503050406030204" pitchFamily="18" charset="0"/>
                                      </a:rPr>
                                    </m:ctrlPr>
                                  </m:sSubPr>
                                  <m:e>
                                    <m:r>
                                      <a:rPr sz="3600" i="1">
                                        <a:latin typeface="Cambria Math" panose="02040503050406030204" pitchFamily="18" charset="0"/>
                                      </a:rPr>
                                      <m:t>𝑣</m:t>
                                    </m:r>
                                  </m:e>
                                  <m:sub>
                                    <m:r>
                                      <a:rPr sz="3600" i="1">
                                        <a:latin typeface="Cambria Math" panose="02040503050406030204" pitchFamily="18" charset="0"/>
                                      </a:rPr>
                                      <m:t>𝑤</m:t>
                                    </m:r>
                                  </m:sub>
                                </m:sSub>
                                <m:r>
                                  <a:rPr sz="3600" i="1">
                                    <a:latin typeface="Cambria Math" panose="02040503050406030204" pitchFamily="18" charset="0"/>
                                  </a:rPr>
                                  <m:t>≤</m:t>
                                </m:r>
                                <m:sSub>
                                  <m:sSubPr>
                                    <m:ctrlPr>
                                      <a:rPr sz="3600" i="1">
                                        <a:latin typeface="Cambria Math" panose="02040503050406030204" pitchFamily="18" charset="0"/>
                                      </a:rPr>
                                    </m:ctrlPr>
                                  </m:sSubPr>
                                  <m:e>
                                    <m:r>
                                      <a:rPr sz="3600" i="1">
                                        <a:latin typeface="Cambria Math" panose="02040503050406030204" pitchFamily="18" charset="0"/>
                                      </a:rPr>
                                      <m:t>𝑣</m:t>
                                    </m:r>
                                  </m:e>
                                  <m:sub>
                                    <m:r>
                                      <a:rPr sz="3600" i="1">
                                        <a:latin typeface="Cambria Math" panose="02040503050406030204" pitchFamily="18" charset="0"/>
                                      </a:rPr>
                                      <m:t>𝑟</m:t>
                                    </m:r>
                                  </m:sub>
                                </m:sSub>
                              </m:e>
                            </m:mr>
                            <m:mr>
                              <m:e>
                                <m:sSub>
                                  <m:sSubPr>
                                    <m:ctrlPr>
                                      <a:rPr sz="3600" i="1">
                                        <a:latin typeface="Cambria Math" panose="02040503050406030204" pitchFamily="18" charset="0"/>
                                      </a:rPr>
                                    </m:ctrlPr>
                                  </m:sSubPr>
                                  <m:e>
                                    <m:r>
                                      <a:rPr sz="3600" i="1">
                                        <a:latin typeface="Cambria Math" panose="02040503050406030204" pitchFamily="18" charset="0"/>
                                      </a:rPr>
                                      <m:t>𝑃</m:t>
                                    </m:r>
                                  </m:e>
                                  <m:sub>
                                    <m:r>
                                      <a:rPr sz="3600" i="1">
                                        <a:latin typeface="Cambria Math" panose="02040503050406030204" pitchFamily="18" charset="0"/>
                                      </a:rPr>
                                      <m:t>𝑤</m:t>
                                    </m:r>
                                  </m:sub>
                                </m:sSub>
                              </m:e>
                              <m:e>
                                <m:r>
                                  <a:rPr sz="3600" i="1">
                                    <a:latin typeface="Cambria Math" panose="02040503050406030204" pitchFamily="18" charset="0"/>
                                  </a:rPr>
                                  <m:t>𝑖𝑓</m:t>
                                </m:r>
                                <m:r>
                                  <a:rPr sz="3600" i="1">
                                    <a:latin typeface="Cambria Math" panose="02040503050406030204" pitchFamily="18" charset="0"/>
                                  </a:rPr>
                                  <m:t> </m:t>
                                </m:r>
                                <m:sSub>
                                  <m:sSubPr>
                                    <m:ctrlPr>
                                      <a:rPr sz="3600" i="1">
                                        <a:latin typeface="Cambria Math" panose="02040503050406030204" pitchFamily="18" charset="0"/>
                                      </a:rPr>
                                    </m:ctrlPr>
                                  </m:sSubPr>
                                  <m:e>
                                    <m:r>
                                      <a:rPr sz="3600" i="1">
                                        <a:latin typeface="Cambria Math" panose="02040503050406030204" pitchFamily="18" charset="0"/>
                                      </a:rPr>
                                      <m:t>𝑣</m:t>
                                    </m:r>
                                  </m:e>
                                  <m:sub>
                                    <m:r>
                                      <a:rPr sz="3600" i="1">
                                        <a:latin typeface="Cambria Math" panose="02040503050406030204" pitchFamily="18" charset="0"/>
                                      </a:rPr>
                                      <m:t>𝑟</m:t>
                                    </m:r>
                                  </m:sub>
                                </m:sSub>
                                <m:r>
                                  <a:rPr sz="3600" i="1">
                                    <a:latin typeface="Cambria Math" panose="02040503050406030204" pitchFamily="18" charset="0"/>
                                  </a:rPr>
                                  <m:t>≤</m:t>
                                </m:r>
                                <m:sSub>
                                  <m:sSubPr>
                                    <m:ctrlPr>
                                      <a:rPr sz="3600" i="1">
                                        <a:latin typeface="Cambria Math" panose="02040503050406030204" pitchFamily="18" charset="0"/>
                                      </a:rPr>
                                    </m:ctrlPr>
                                  </m:sSubPr>
                                  <m:e>
                                    <m:r>
                                      <a:rPr sz="3600" i="1">
                                        <a:latin typeface="Cambria Math" panose="02040503050406030204" pitchFamily="18" charset="0"/>
                                      </a:rPr>
                                      <m:t>𝑣</m:t>
                                    </m:r>
                                  </m:e>
                                  <m:sub>
                                    <m:r>
                                      <a:rPr sz="3600" i="1">
                                        <a:latin typeface="Cambria Math" panose="02040503050406030204" pitchFamily="18" charset="0"/>
                                      </a:rPr>
                                      <m:t>𝑤</m:t>
                                    </m:r>
                                  </m:sub>
                                </m:sSub>
                                <m:r>
                                  <a:rPr sz="3600" i="1">
                                    <a:latin typeface="Cambria Math" panose="02040503050406030204" pitchFamily="18" charset="0"/>
                                  </a:rPr>
                                  <m:t>&lt;</m:t>
                                </m:r>
                                <m:sSub>
                                  <m:sSubPr>
                                    <m:ctrlPr>
                                      <a:rPr sz="3600" i="1">
                                        <a:latin typeface="Cambria Math" panose="02040503050406030204" pitchFamily="18" charset="0"/>
                                      </a:rPr>
                                    </m:ctrlPr>
                                  </m:sSubPr>
                                  <m:e>
                                    <m:r>
                                      <a:rPr sz="3600" i="1">
                                        <a:latin typeface="Cambria Math" panose="02040503050406030204" pitchFamily="18" charset="0"/>
                                      </a:rPr>
                                      <m:t>𝑣</m:t>
                                    </m:r>
                                  </m:e>
                                  <m:sub>
                                    <m:r>
                                      <a:rPr sz="3600" i="1">
                                        <a:latin typeface="Cambria Math" panose="02040503050406030204" pitchFamily="18" charset="0"/>
                                      </a:rPr>
                                      <m:t>𝑐𝑜</m:t>
                                    </m:r>
                                  </m:sub>
                                </m:sSub>
                              </m:e>
                            </m:mr>
                            <m:mr>
                              <m:e>
                                <m:r>
                                  <a:rPr sz="3600" i="1">
                                    <a:latin typeface="Cambria Math" panose="02040503050406030204" pitchFamily="18" charset="0"/>
                                  </a:rPr>
                                  <m:t>0</m:t>
                                </m:r>
                              </m:e>
                              <m:e>
                                <m:r>
                                  <a:rPr sz="3600" i="1">
                                    <a:latin typeface="Cambria Math" panose="02040503050406030204" pitchFamily="18" charset="0"/>
                                  </a:rPr>
                                  <m:t>𝑖𝑓</m:t>
                                </m:r>
                                <m:r>
                                  <a:rPr sz="3600" i="1">
                                    <a:latin typeface="Cambria Math" panose="02040503050406030204" pitchFamily="18" charset="0"/>
                                  </a:rPr>
                                  <m:t> </m:t>
                                </m:r>
                                <m:sSub>
                                  <m:sSubPr>
                                    <m:ctrlPr>
                                      <a:rPr sz="3600" i="1">
                                        <a:latin typeface="Cambria Math" panose="02040503050406030204" pitchFamily="18" charset="0"/>
                                      </a:rPr>
                                    </m:ctrlPr>
                                  </m:sSubPr>
                                  <m:e>
                                    <m:r>
                                      <a:rPr sz="3600" i="1">
                                        <a:latin typeface="Cambria Math" panose="02040503050406030204" pitchFamily="18" charset="0"/>
                                      </a:rPr>
                                      <m:t>𝑣</m:t>
                                    </m:r>
                                  </m:e>
                                  <m:sub>
                                    <m:r>
                                      <a:rPr sz="3600" i="1">
                                        <a:latin typeface="Cambria Math" panose="02040503050406030204" pitchFamily="18" charset="0"/>
                                      </a:rPr>
                                      <m:t>𝑤</m:t>
                                    </m:r>
                                  </m:sub>
                                </m:sSub>
                                <m:r>
                                  <a:rPr sz="3600" i="1">
                                    <a:latin typeface="Cambria Math" panose="02040503050406030204" pitchFamily="18" charset="0"/>
                                  </a:rPr>
                                  <m:t>≥</m:t>
                                </m:r>
                                <m:sSub>
                                  <m:sSubPr>
                                    <m:ctrlPr>
                                      <a:rPr sz="3600" i="1">
                                        <a:latin typeface="Cambria Math" panose="02040503050406030204" pitchFamily="18" charset="0"/>
                                      </a:rPr>
                                    </m:ctrlPr>
                                  </m:sSubPr>
                                  <m:e>
                                    <m:r>
                                      <a:rPr sz="3600" i="1">
                                        <a:latin typeface="Cambria Math" panose="02040503050406030204" pitchFamily="18" charset="0"/>
                                      </a:rPr>
                                      <m:t>𝑣</m:t>
                                    </m:r>
                                  </m:e>
                                  <m:sub>
                                    <m:r>
                                      <a:rPr sz="3600" i="1">
                                        <a:latin typeface="Cambria Math" panose="02040503050406030204" pitchFamily="18" charset="0"/>
                                      </a:rPr>
                                      <m:t>𝑐𝑜</m:t>
                                    </m:r>
                                  </m:sub>
                                </m:sSub>
                              </m:e>
                            </m:mr>
                          </m:m>
                        </m:e>
                      </m:d>
                    </m:oMath>
                  </m:oMathPara>
                </a14:m>
                <a:endParaRPr sz="3600" dirty="0"/>
              </a:p>
            </p:txBody>
          </p:sp>
        </mc:Choice>
        <mc:Fallback xmlns="">
          <p:sp>
            <p:nvSpPr>
              <p:cNvPr id="80" name="TextBox 68">
                <a:extLst>
                  <a:ext uri="{FF2B5EF4-FFF2-40B4-BE49-F238E27FC236}">
                    <a16:creationId xmlns="" xmlns:a16="http://schemas.microsoft.com/office/drawing/2014/main" xmlns:a14="http://schemas.microsoft.com/office/drawing/2010/main" id="{60A6E3D1-5FD2-4B15-994A-4D16E8964A3B}"/>
                  </a:ext>
                </a:extLst>
              </p:cNvPr>
              <p:cNvSpPr txBox="1">
                <a:spLocks noRot="1" noChangeAspect="1" noMove="1" noResize="1" noEditPoints="1" noAdjustHandles="1" noChangeArrowheads="1" noChangeShapeType="1" noTextEdit="1"/>
              </p:cNvSpPr>
              <p:nvPr/>
            </p:nvSpPr>
            <p:spPr>
              <a:xfrm>
                <a:off x="22179655" y="23904614"/>
                <a:ext cx="8433141" cy="2872838"/>
              </a:xfrm>
              <a:prstGeom prst="rect">
                <a:avLst/>
              </a:prstGeom>
              <a:blipFill rotWithShape="0">
                <a:blip r:embed="rId11"/>
                <a:stretch>
                  <a:fillRect/>
                </a:stretch>
              </a:blipFill>
              <a:ln w="12700">
                <a:miter lim="400000"/>
              </a:ln>
            </p:spPr>
            <p:txBody>
              <a:bodyPr/>
              <a:lstStyle/>
              <a:p>
                <a:r>
                  <a:rPr lang="en-US">
                    <a:noFill/>
                  </a:rPr>
                  <a:t> </a:t>
                </a:r>
              </a:p>
            </p:txBody>
          </p:sp>
        </mc:Fallback>
      </mc:AlternateContent>
      <p:sp>
        <p:nvSpPr>
          <p:cNvPr id="81" name="Google Shape;352;p2">
            <a:extLst>
              <a:ext uri="{FF2B5EF4-FFF2-40B4-BE49-F238E27FC236}">
                <a16:creationId xmlns:a16="http://schemas.microsoft.com/office/drawing/2014/main" id="{8ED39691-E50B-47E8-A40F-F21381290EF8}"/>
              </a:ext>
            </a:extLst>
          </p:cNvPr>
          <p:cNvSpPr txBox="1"/>
          <p:nvPr/>
        </p:nvSpPr>
        <p:spPr>
          <a:xfrm>
            <a:off x="11536727" y="20996043"/>
            <a:ext cx="3643141" cy="684762"/>
          </a:xfrm>
          <a:prstGeom prst="rect">
            <a:avLst/>
          </a:prstGeom>
          <a:noFill/>
          <a:ln>
            <a:noFill/>
          </a:ln>
        </p:spPr>
        <p:txBody>
          <a:bodyPr spcFirstLastPara="1" wrap="square" lIns="45700" tIns="45700" rIns="45700" bIns="45700" anchor="ctr" anchorCtr="0">
            <a:spAutoFit/>
          </a:bodyPr>
          <a:lstStyle/>
          <a:p>
            <a:pPr algn="ctr" defTabSz="685800" hangingPunct="0">
              <a:spcBef>
                <a:spcPts val="300"/>
              </a:spcBef>
              <a:buSzPct val="100000"/>
            </a:pPr>
            <a:r>
              <a:rPr lang="en-US" sz="3600" b="1" dirty="0">
                <a:solidFill>
                  <a:schemeClr val="tx1"/>
                </a:solidFill>
                <a:latin typeface="Cambria"/>
                <a:ea typeface="Cambria"/>
                <a:sym typeface="Cambria"/>
              </a:rPr>
              <a:t>Load / Demand</a:t>
            </a:r>
          </a:p>
        </p:txBody>
      </p:sp>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17A42B31-D35E-4C83-854F-19310106B67E}"/>
                  </a:ext>
                </a:extLst>
              </p:cNvPr>
              <p:cNvSpPr/>
              <p:nvPr/>
            </p:nvSpPr>
            <p:spPr>
              <a:xfrm>
                <a:off x="11734145" y="23715630"/>
                <a:ext cx="6707156" cy="2972160"/>
              </a:xfrm>
              <a:prstGeom prst="rect">
                <a:avLst/>
              </a:prstGeom>
            </p:spPr>
            <p:txBody>
              <a:bodyPr wrap="none">
                <a:spAutoFit/>
              </a:bodyPr>
              <a:lstStyle/>
              <a:p>
                <a:pPr algn="just"/>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𝑃𝑉</m:t>
                          </m:r>
                        </m:e>
                        <m:sub>
                          <m:r>
                            <a:rPr lang="en-US" sz="3600" i="1">
                              <a:latin typeface="Cambria Math" panose="02040503050406030204" pitchFamily="18" charset="0"/>
                            </a:rPr>
                            <m:t>𝑡</m:t>
                          </m:r>
                        </m:sub>
                      </m:sSub>
                      <m:r>
                        <a:rPr lang="en-US" sz="3600">
                          <a:latin typeface="Cambria Math" panose="02040503050406030204" pitchFamily="18" charset="0"/>
                        </a:rPr>
                        <m:t>=</m:t>
                      </m:r>
                      <m:r>
                        <a:rPr lang="en-US" sz="3600" i="1">
                          <a:latin typeface="Cambria Math" panose="02040503050406030204" pitchFamily="18" charset="0"/>
                        </a:rPr>
                        <m:t>𝐹𝐹</m:t>
                      </m:r>
                      <m:r>
                        <a:rPr lang="en-US" sz="360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𝑉</m:t>
                          </m:r>
                        </m:e>
                        <m:sub>
                          <m:r>
                            <a:rPr lang="en-US" sz="3600" i="1">
                              <a:latin typeface="Cambria Math" panose="02040503050406030204" pitchFamily="18" charset="0"/>
                            </a:rPr>
                            <m:t>𝑡</m:t>
                          </m:r>
                        </m:sub>
                      </m:sSub>
                      <m:r>
                        <a:rPr lang="en-US" sz="360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𝐼</m:t>
                          </m:r>
                        </m:e>
                        <m:sub>
                          <m:r>
                            <a:rPr lang="en-US" sz="3600" i="1">
                              <a:latin typeface="Cambria Math" panose="02040503050406030204" pitchFamily="18" charset="0"/>
                            </a:rPr>
                            <m:t>𝑡</m:t>
                          </m:r>
                        </m:sub>
                      </m:sSub>
                    </m:oMath>
                  </m:oMathPara>
                </a14:m>
                <a:endParaRPr lang="en-US" sz="3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𝑉</m:t>
                          </m:r>
                        </m:e>
                        <m:sub>
                          <m:r>
                            <a:rPr lang="en-US" sz="3600" i="1">
                              <a:latin typeface="Cambria Math" panose="02040503050406030204" pitchFamily="18" charset="0"/>
                            </a:rPr>
                            <m:t>𝑡</m:t>
                          </m:r>
                        </m:sub>
                      </m:sSub>
                      <m:r>
                        <a:rPr lang="en-US" sz="360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𝑉</m:t>
                          </m:r>
                        </m:e>
                        <m:sub>
                          <m:r>
                            <a:rPr lang="en-US" sz="3600" i="1">
                              <a:latin typeface="Cambria Math" panose="02040503050406030204" pitchFamily="18" charset="0"/>
                            </a:rPr>
                            <m:t>𝑜𝑐</m:t>
                          </m:r>
                        </m:sub>
                      </m:sSub>
                      <m:r>
                        <a:rPr lang="en-US" sz="360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𝑘</m:t>
                          </m:r>
                        </m:e>
                        <m:sub>
                          <m:r>
                            <a:rPr lang="en-US" sz="3600" i="1">
                              <a:latin typeface="Cambria Math" panose="02040503050406030204" pitchFamily="18" charset="0"/>
                            </a:rPr>
                            <m:t>𝑣</m:t>
                          </m:r>
                        </m:sub>
                      </m:sSub>
                      <m:d>
                        <m:dPr>
                          <m:begChr m:val="["/>
                          <m:endChr m:val="]"/>
                          <m:ctrlPr>
                            <a:rPr lang="en-US" sz="3600" i="1">
                              <a:latin typeface="Cambria Math" panose="02040503050406030204" pitchFamily="18" charset="0"/>
                            </a:rPr>
                          </m:ctrlPr>
                        </m:dPr>
                        <m:e>
                          <m:sSubSup>
                            <m:sSubSupPr>
                              <m:ctrlPr>
                                <a:rPr lang="en-US" sz="3600" i="1">
                                  <a:latin typeface="Cambria Math" panose="02040503050406030204" pitchFamily="18" charset="0"/>
                                </a:rPr>
                              </m:ctrlPr>
                            </m:sSubSupPr>
                            <m:e>
                              <m:r>
                                <a:rPr lang="en-US" sz="3600" i="1">
                                  <a:latin typeface="Cambria Math" panose="02040503050406030204" pitchFamily="18" charset="0"/>
                                </a:rPr>
                                <m:t>𝑇</m:t>
                              </m:r>
                            </m:e>
                            <m:sub>
                              <m:r>
                                <a:rPr lang="en-US" sz="3600" i="1">
                                  <a:latin typeface="Cambria Math" panose="02040503050406030204" pitchFamily="18" charset="0"/>
                                </a:rPr>
                                <m:t>𝑡</m:t>
                              </m:r>
                            </m:sub>
                            <m:sup>
                              <m:r>
                                <a:rPr lang="en-US" sz="3600" i="1">
                                  <a:latin typeface="Cambria Math" panose="02040503050406030204" pitchFamily="18" charset="0"/>
                                </a:rPr>
                                <m:t>𝑐𝑒𝑙𝑙</m:t>
                              </m:r>
                            </m:sup>
                          </m:sSubSup>
                          <m:r>
                            <a:rPr lang="en-US" sz="3600">
                              <a:latin typeface="Cambria Math" panose="02040503050406030204" pitchFamily="18" charset="0"/>
                            </a:rPr>
                            <m:t>−</m:t>
                          </m:r>
                          <m:r>
                            <a:rPr lang="en-US" sz="3600">
                              <a:latin typeface="Cambria Math" panose="02040503050406030204" pitchFamily="18" charset="0"/>
                            </a:rPr>
                            <m:t>25</m:t>
                          </m:r>
                        </m:e>
                      </m:d>
                    </m:oMath>
                  </m:oMathPara>
                </a14:m>
                <a:endParaRPr lang="en-US" sz="3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𝐼</m:t>
                          </m:r>
                        </m:e>
                        <m:sub>
                          <m:r>
                            <a:rPr lang="en-US" sz="3600" i="1">
                              <a:latin typeface="Cambria Math" panose="02040503050406030204" pitchFamily="18" charset="0"/>
                            </a:rPr>
                            <m:t>𝑡</m:t>
                          </m:r>
                        </m:sub>
                      </m:sSub>
                      <m:r>
                        <a:rPr lang="en-US" sz="360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𝑆𝐼</m:t>
                          </m:r>
                        </m:e>
                        <m:sub>
                          <m:r>
                            <a:rPr lang="en-US" sz="3600" i="1">
                              <a:latin typeface="Cambria Math" panose="02040503050406030204" pitchFamily="18" charset="0"/>
                            </a:rPr>
                            <m:t>𝑡</m:t>
                          </m:r>
                        </m:sub>
                      </m:sSub>
                      <m:r>
                        <a:rPr lang="en-US" sz="3600">
                          <a:latin typeface="Cambria Math" panose="02040503050406030204" pitchFamily="18" charset="0"/>
                        </a:rPr>
                        <m:t>∙</m:t>
                      </m:r>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𝐼</m:t>
                              </m:r>
                            </m:e>
                            <m:sub>
                              <m:r>
                                <a:rPr lang="en-US" sz="3600" i="1">
                                  <a:latin typeface="Cambria Math" panose="02040503050406030204" pitchFamily="18" charset="0"/>
                                </a:rPr>
                                <m:t>𝑠𝑐</m:t>
                              </m:r>
                            </m:sub>
                          </m:sSub>
                          <m:r>
                            <a:rPr lang="en-US" sz="360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𝑘</m:t>
                              </m:r>
                            </m:e>
                            <m:sub>
                              <m:r>
                                <a:rPr lang="en-US" sz="3600" i="1">
                                  <a:latin typeface="Cambria Math" panose="02040503050406030204" pitchFamily="18" charset="0"/>
                                </a:rPr>
                                <m:t>𝑖</m:t>
                              </m:r>
                            </m:sub>
                          </m:sSub>
                          <m:d>
                            <m:dPr>
                              <m:begChr m:val="["/>
                              <m:endChr m:val="]"/>
                              <m:ctrlPr>
                                <a:rPr lang="en-US" sz="3600" i="1">
                                  <a:latin typeface="Cambria Math" panose="02040503050406030204" pitchFamily="18" charset="0"/>
                                </a:rPr>
                              </m:ctrlPr>
                            </m:dPr>
                            <m:e>
                              <m:sSubSup>
                                <m:sSubSupPr>
                                  <m:ctrlPr>
                                    <a:rPr lang="en-US" sz="3600" i="1">
                                      <a:latin typeface="Cambria Math" panose="02040503050406030204" pitchFamily="18" charset="0"/>
                                    </a:rPr>
                                  </m:ctrlPr>
                                </m:sSubSupPr>
                                <m:e>
                                  <m:r>
                                    <a:rPr lang="en-US" sz="3600" i="1">
                                      <a:latin typeface="Cambria Math" panose="02040503050406030204" pitchFamily="18" charset="0"/>
                                    </a:rPr>
                                    <m:t>𝑇</m:t>
                                  </m:r>
                                </m:e>
                                <m:sub>
                                  <m:r>
                                    <a:rPr lang="en-US" sz="3600" i="1">
                                      <a:latin typeface="Cambria Math" panose="02040503050406030204" pitchFamily="18" charset="0"/>
                                    </a:rPr>
                                    <m:t>𝑡</m:t>
                                  </m:r>
                                </m:sub>
                                <m:sup>
                                  <m:r>
                                    <a:rPr lang="en-US" sz="3600" i="1">
                                      <a:latin typeface="Cambria Math" panose="02040503050406030204" pitchFamily="18" charset="0"/>
                                    </a:rPr>
                                    <m:t>𝑐𝑒𝑙𝑙</m:t>
                                  </m:r>
                                </m:sup>
                              </m:sSubSup>
                              <m:r>
                                <a:rPr lang="en-US" sz="3600">
                                  <a:latin typeface="Cambria Math" panose="02040503050406030204" pitchFamily="18" charset="0"/>
                                </a:rPr>
                                <m:t>−</m:t>
                              </m:r>
                              <m:r>
                                <a:rPr lang="en-US" sz="3600">
                                  <a:latin typeface="Cambria Math" panose="02040503050406030204" pitchFamily="18" charset="0"/>
                                </a:rPr>
                                <m:t>25</m:t>
                              </m:r>
                            </m:e>
                          </m:d>
                        </m:e>
                      </m:d>
                    </m:oMath>
                  </m:oMathPara>
                </a14:m>
                <a:endParaRPr lang="en-US" sz="3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Sup>
                        <m:sSubSupPr>
                          <m:ctrlPr>
                            <a:rPr lang="en-US" sz="3600" i="1">
                              <a:latin typeface="Cambria Math" panose="02040503050406030204" pitchFamily="18" charset="0"/>
                            </a:rPr>
                          </m:ctrlPr>
                        </m:sSubSupPr>
                        <m:e>
                          <m:r>
                            <a:rPr lang="en-US" sz="3600" i="1">
                              <a:latin typeface="Cambria Math" panose="02040503050406030204" pitchFamily="18" charset="0"/>
                            </a:rPr>
                            <m:t>𝑇</m:t>
                          </m:r>
                        </m:e>
                        <m:sub>
                          <m:r>
                            <a:rPr lang="en-US" sz="3600" i="1">
                              <a:latin typeface="Cambria Math" panose="02040503050406030204" pitchFamily="18" charset="0"/>
                            </a:rPr>
                            <m:t>𝑡</m:t>
                          </m:r>
                        </m:sub>
                        <m:sup>
                          <m:r>
                            <a:rPr lang="en-US" sz="3600" i="1">
                              <a:latin typeface="Cambria Math" panose="02040503050406030204" pitchFamily="18" charset="0"/>
                            </a:rPr>
                            <m:t>𝑐𝑒𝑙𝑙</m:t>
                          </m:r>
                        </m:sup>
                      </m:sSubSup>
                      <m:r>
                        <a:rPr lang="en-US" sz="3600">
                          <a:latin typeface="Cambria Math" panose="02040503050406030204" pitchFamily="18" charset="0"/>
                        </a:rPr>
                        <m:t>=</m:t>
                      </m:r>
                      <m:sSubSup>
                        <m:sSubSupPr>
                          <m:ctrlPr>
                            <a:rPr lang="en-US" sz="3600" i="1">
                              <a:latin typeface="Cambria Math" panose="02040503050406030204" pitchFamily="18" charset="0"/>
                            </a:rPr>
                          </m:ctrlPr>
                        </m:sSubSupPr>
                        <m:e>
                          <m:r>
                            <a:rPr lang="en-US" sz="3600" i="1">
                              <a:latin typeface="Cambria Math" panose="02040503050406030204" pitchFamily="18" charset="0"/>
                            </a:rPr>
                            <m:t>𝑇</m:t>
                          </m:r>
                        </m:e>
                        <m:sub>
                          <m:r>
                            <a:rPr lang="en-US" sz="3600" i="1">
                              <a:latin typeface="Cambria Math" panose="02040503050406030204" pitchFamily="18" charset="0"/>
                            </a:rPr>
                            <m:t>𝑡</m:t>
                          </m:r>
                        </m:sub>
                        <m:sup>
                          <m:r>
                            <a:rPr lang="en-US" sz="3600" i="1">
                              <a:latin typeface="Cambria Math" panose="02040503050406030204" pitchFamily="18" charset="0"/>
                            </a:rPr>
                            <m:t>𝑎𝑚𝑏</m:t>
                          </m:r>
                        </m:sup>
                      </m:sSubSup>
                      <m:r>
                        <a:rPr lang="en-US" sz="3600">
                          <a:latin typeface="Cambria Math" panose="02040503050406030204" pitchFamily="18" charset="0"/>
                        </a:rPr>
                        <m:t>+</m:t>
                      </m:r>
                      <m:f>
                        <m:fPr>
                          <m:ctrlPr>
                            <a:rPr lang="en-US" sz="3600" i="1">
                              <a:latin typeface="Cambria Math" panose="02040503050406030204" pitchFamily="18" charset="0"/>
                            </a:rPr>
                          </m:ctrlPr>
                        </m:fPr>
                        <m:num>
                          <m:d>
                            <m:dPr>
                              <m:ctrlPr>
                                <a:rPr lang="en-US" sz="3600" i="1">
                                  <a:latin typeface="Cambria Math" panose="02040503050406030204" pitchFamily="18" charset="0"/>
                                </a:rPr>
                              </m:ctrlPr>
                            </m:dPr>
                            <m:e>
                              <m:sSup>
                                <m:sSupPr>
                                  <m:ctrlPr>
                                    <a:rPr lang="en-US" sz="3600" i="1">
                                      <a:latin typeface="Cambria Math" panose="02040503050406030204" pitchFamily="18" charset="0"/>
                                    </a:rPr>
                                  </m:ctrlPr>
                                </m:sSupPr>
                                <m:e>
                                  <m:r>
                                    <a:rPr lang="en-US" sz="3600" i="1">
                                      <a:latin typeface="Cambria Math" panose="02040503050406030204" pitchFamily="18" charset="0"/>
                                    </a:rPr>
                                    <m:t>𝑇</m:t>
                                  </m:r>
                                </m:e>
                                <m:sup>
                                  <m:r>
                                    <a:rPr lang="en-US" sz="3600" i="1">
                                      <a:latin typeface="Cambria Math" panose="02040503050406030204" pitchFamily="18" charset="0"/>
                                    </a:rPr>
                                    <m:t>𝑛𝑜𝑚</m:t>
                                  </m:r>
                                </m:sup>
                              </m:sSup>
                              <m:r>
                                <a:rPr lang="en-US" sz="3600">
                                  <a:latin typeface="Cambria Math" panose="02040503050406030204" pitchFamily="18" charset="0"/>
                                </a:rPr>
                                <m:t>−</m:t>
                              </m:r>
                              <m:r>
                                <a:rPr lang="en-US" sz="3600">
                                  <a:latin typeface="Cambria Math" panose="02040503050406030204" pitchFamily="18" charset="0"/>
                                </a:rPr>
                                <m:t>20</m:t>
                              </m:r>
                            </m:e>
                          </m:d>
                        </m:num>
                        <m:den>
                          <m:r>
                            <a:rPr lang="en-US" sz="3600">
                              <a:latin typeface="Cambria Math" panose="02040503050406030204" pitchFamily="18" charset="0"/>
                            </a:rPr>
                            <m:t>0</m:t>
                          </m:r>
                          <m:r>
                            <a:rPr lang="en-US" sz="3600">
                              <a:latin typeface="Cambria Math" panose="02040503050406030204" pitchFamily="18" charset="0"/>
                            </a:rPr>
                            <m:t>.</m:t>
                          </m:r>
                          <m:r>
                            <a:rPr lang="en-US" sz="3600">
                              <a:latin typeface="Cambria Math" panose="02040503050406030204" pitchFamily="18" charset="0"/>
                            </a:rPr>
                            <m:t>8</m:t>
                          </m:r>
                        </m:den>
                      </m:f>
                      <m:r>
                        <a:rPr lang="en-US" sz="3600">
                          <a:latin typeface="Cambria Math" panose="02040503050406030204" pitchFamily="18" charset="0"/>
                        </a:rPr>
                        <m:t>∙</m:t>
                      </m:r>
                      <m:r>
                        <a:rPr lang="en-US" sz="3600" i="1">
                          <a:latin typeface="Cambria Math" panose="02040503050406030204" pitchFamily="18" charset="0"/>
                        </a:rPr>
                        <m:t>𝑆𝐼</m:t>
                      </m:r>
                    </m:oMath>
                  </m:oMathPara>
                </a14:m>
                <a:endParaRPr lang="en-US" sz="3600" dirty="0"/>
              </a:p>
            </p:txBody>
          </p:sp>
        </mc:Choice>
        <mc:Fallback xmlns="">
          <p:sp>
            <p:nvSpPr>
              <p:cNvPr id="86" name="Rectangle 85">
                <a:extLst>
                  <a:ext uri="{FF2B5EF4-FFF2-40B4-BE49-F238E27FC236}">
                    <a16:creationId xmlns="" xmlns:a16="http://schemas.microsoft.com/office/drawing/2014/main" xmlns:a14="http://schemas.microsoft.com/office/drawing/2010/main" id="{17A42B31-D35E-4C83-854F-19310106B67E}"/>
                  </a:ext>
                </a:extLst>
              </p:cNvPr>
              <p:cNvSpPr>
                <a:spLocks noRot="1" noChangeAspect="1" noMove="1" noResize="1" noEditPoints="1" noAdjustHandles="1" noChangeArrowheads="1" noChangeShapeType="1" noTextEdit="1"/>
              </p:cNvSpPr>
              <p:nvPr/>
            </p:nvSpPr>
            <p:spPr>
              <a:xfrm>
                <a:off x="11734145" y="23715630"/>
                <a:ext cx="6707156" cy="2972160"/>
              </a:xfrm>
              <a:prstGeom prst="rect">
                <a:avLst/>
              </a:prstGeom>
              <a:blipFill rotWithShape="0">
                <a:blip r:embed="rId12"/>
                <a:stretch>
                  <a:fillRect/>
                </a:stretch>
              </a:blipFill>
            </p:spPr>
            <p:txBody>
              <a:bodyPr/>
              <a:lstStyle/>
              <a:p>
                <a:r>
                  <a:rPr lang="en-US">
                    <a:noFill/>
                  </a:rPr>
                  <a:t> </a:t>
                </a:r>
              </a:p>
            </p:txBody>
          </p:sp>
        </mc:Fallback>
      </mc:AlternateContent>
      <p:sp>
        <p:nvSpPr>
          <p:cNvPr id="88" name="Flowchart: Connector 87">
            <a:extLst>
              <a:ext uri="{FF2B5EF4-FFF2-40B4-BE49-F238E27FC236}">
                <a16:creationId xmlns:a16="http://schemas.microsoft.com/office/drawing/2014/main" id="{3E1C2B18-AC88-47DE-AAB2-D1AE7CE9CC58}"/>
              </a:ext>
            </a:extLst>
          </p:cNvPr>
          <p:cNvSpPr/>
          <p:nvPr/>
        </p:nvSpPr>
        <p:spPr>
          <a:xfrm>
            <a:off x="24969631" y="24343431"/>
            <a:ext cx="739509" cy="731869"/>
          </a:xfrm>
          <a:prstGeom prst="flowChartConnector">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700"/>
          </a:p>
        </p:txBody>
      </p:sp>
      <p:sp>
        <p:nvSpPr>
          <p:cNvPr id="89" name="Flowchart: Connector 88">
            <a:extLst>
              <a:ext uri="{FF2B5EF4-FFF2-40B4-BE49-F238E27FC236}">
                <a16:creationId xmlns:a16="http://schemas.microsoft.com/office/drawing/2014/main" id="{3DD9B80E-6D39-4CCA-8CE7-DA76EE3B1E83}"/>
              </a:ext>
            </a:extLst>
          </p:cNvPr>
          <p:cNvSpPr/>
          <p:nvPr/>
        </p:nvSpPr>
        <p:spPr>
          <a:xfrm>
            <a:off x="12862113" y="24897666"/>
            <a:ext cx="845726" cy="802676"/>
          </a:xfrm>
          <a:prstGeom prst="flowChartConnector">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700"/>
          </a:p>
        </p:txBody>
      </p:sp>
      <p:sp>
        <p:nvSpPr>
          <p:cNvPr id="93" name="Google Shape;352;p2">
            <a:extLst>
              <a:ext uri="{FF2B5EF4-FFF2-40B4-BE49-F238E27FC236}">
                <a16:creationId xmlns:a16="http://schemas.microsoft.com/office/drawing/2014/main" id="{7F7BE9B8-037D-45DA-98CE-B85D1BD840B8}"/>
              </a:ext>
            </a:extLst>
          </p:cNvPr>
          <p:cNvSpPr txBox="1"/>
          <p:nvPr/>
        </p:nvSpPr>
        <p:spPr>
          <a:xfrm>
            <a:off x="21918791" y="20891474"/>
            <a:ext cx="3037509" cy="684762"/>
          </a:xfrm>
          <a:prstGeom prst="rect">
            <a:avLst/>
          </a:prstGeom>
          <a:noFill/>
          <a:ln>
            <a:noFill/>
          </a:ln>
        </p:spPr>
        <p:txBody>
          <a:bodyPr spcFirstLastPara="1" wrap="square" lIns="45700" tIns="45700" rIns="45700" bIns="45700" anchor="ctr" anchorCtr="0">
            <a:spAutoFit/>
          </a:bodyPr>
          <a:lstStyle/>
          <a:p>
            <a:pPr algn="ctr" defTabSz="685800" hangingPunct="0">
              <a:spcBef>
                <a:spcPts val="300"/>
              </a:spcBef>
              <a:buSzPct val="100000"/>
            </a:pPr>
            <a:r>
              <a:rPr lang="en-US" sz="3600" b="1" dirty="0">
                <a:solidFill>
                  <a:schemeClr val="tx1"/>
                </a:solidFill>
                <a:latin typeface="Cambria"/>
                <a:ea typeface="Cambria"/>
                <a:sym typeface="Cambria"/>
              </a:rPr>
              <a:t>Market Price</a:t>
            </a:r>
          </a:p>
        </p:txBody>
      </p:sp>
      <p:sp>
        <p:nvSpPr>
          <p:cNvPr id="94" name="Google Shape;352;p2">
            <a:extLst>
              <a:ext uri="{FF2B5EF4-FFF2-40B4-BE49-F238E27FC236}">
                <a16:creationId xmlns:a16="http://schemas.microsoft.com/office/drawing/2014/main" id="{7F258FF2-69EF-4F72-84D3-367B2F75B09F}"/>
              </a:ext>
            </a:extLst>
          </p:cNvPr>
          <p:cNvSpPr txBox="1"/>
          <p:nvPr/>
        </p:nvSpPr>
        <p:spPr>
          <a:xfrm>
            <a:off x="11644821" y="23016804"/>
            <a:ext cx="2925620" cy="684762"/>
          </a:xfrm>
          <a:prstGeom prst="rect">
            <a:avLst/>
          </a:prstGeom>
          <a:noFill/>
          <a:ln>
            <a:noFill/>
          </a:ln>
        </p:spPr>
        <p:txBody>
          <a:bodyPr spcFirstLastPara="1" wrap="square" lIns="45700" tIns="45700" rIns="45700" bIns="45700" anchor="ctr" anchorCtr="0">
            <a:spAutoFit/>
          </a:bodyPr>
          <a:lstStyle/>
          <a:p>
            <a:pPr algn="ctr" defTabSz="685800" hangingPunct="0">
              <a:spcBef>
                <a:spcPts val="300"/>
              </a:spcBef>
              <a:buSzPct val="100000"/>
            </a:pPr>
            <a:r>
              <a:rPr lang="en-US" sz="3600" b="1" dirty="0">
                <a:solidFill>
                  <a:schemeClr val="tx1"/>
                </a:solidFill>
                <a:latin typeface="Cambria"/>
                <a:ea typeface="Cambria"/>
                <a:sym typeface="Cambria"/>
              </a:rPr>
              <a:t>Solar Power</a:t>
            </a:r>
          </a:p>
        </p:txBody>
      </p:sp>
      <p:sp>
        <p:nvSpPr>
          <p:cNvPr id="95" name="Google Shape;352;p2">
            <a:extLst>
              <a:ext uri="{FF2B5EF4-FFF2-40B4-BE49-F238E27FC236}">
                <a16:creationId xmlns:a16="http://schemas.microsoft.com/office/drawing/2014/main" id="{948F1AD8-C83E-4C78-BDE0-0AB3F9C987DD}"/>
              </a:ext>
            </a:extLst>
          </p:cNvPr>
          <p:cNvSpPr txBox="1"/>
          <p:nvPr/>
        </p:nvSpPr>
        <p:spPr>
          <a:xfrm>
            <a:off x="22093620" y="23178242"/>
            <a:ext cx="2686951" cy="684762"/>
          </a:xfrm>
          <a:prstGeom prst="rect">
            <a:avLst/>
          </a:prstGeom>
          <a:noFill/>
          <a:ln>
            <a:noFill/>
          </a:ln>
        </p:spPr>
        <p:txBody>
          <a:bodyPr spcFirstLastPara="1" wrap="square" lIns="45700" tIns="45700" rIns="45700" bIns="45700" anchor="ctr" anchorCtr="0">
            <a:spAutoFit/>
          </a:bodyPr>
          <a:lstStyle/>
          <a:p>
            <a:pPr algn="ctr" defTabSz="685800" hangingPunct="0">
              <a:spcBef>
                <a:spcPts val="300"/>
              </a:spcBef>
              <a:buSzPct val="100000"/>
            </a:pPr>
            <a:r>
              <a:rPr lang="en-US" sz="3600" b="1" dirty="0">
                <a:solidFill>
                  <a:schemeClr val="tx1"/>
                </a:solidFill>
                <a:latin typeface="Cambria"/>
                <a:ea typeface="Cambria"/>
                <a:sym typeface="Cambria"/>
              </a:rPr>
              <a:t>Wind Power</a:t>
            </a:r>
          </a:p>
        </p:txBody>
      </p:sp>
      <p:sp>
        <p:nvSpPr>
          <p:cNvPr id="100" name="AutoShape 4"/>
          <p:cNvSpPr>
            <a:spLocks noChangeArrowheads="1"/>
          </p:cNvSpPr>
          <p:nvPr/>
        </p:nvSpPr>
        <p:spPr bwMode="auto">
          <a:xfrm>
            <a:off x="11306530" y="19807746"/>
            <a:ext cx="19618948" cy="12897294"/>
          </a:xfrm>
          <a:prstGeom prst="roundRect">
            <a:avLst>
              <a:gd name="adj" fmla="val 5613"/>
            </a:avLst>
          </a:prstGeom>
          <a:noFill/>
          <a:ln w="9525">
            <a:solidFill>
              <a:srgbClr val="FB8605"/>
            </a:solidFill>
            <a:round/>
            <a:headEnd/>
            <a:tailEnd/>
          </a:ln>
          <a:effectLst/>
        </p:spPr>
        <p:txBody>
          <a:bodyPr wrap="none" anchor="ctr"/>
          <a:lstStyle/>
          <a:p>
            <a:endParaRPr lang="en-US" dirty="0">
              <a:latin typeface="Cambria" panose="02040503050406030204" pitchFamily="18" charset="0"/>
            </a:endParaRPr>
          </a:p>
        </p:txBody>
      </p:sp>
      <p:sp>
        <p:nvSpPr>
          <p:cNvPr id="101" name="AutoShape 4">
            <a:extLst>
              <a:ext uri="{FF2B5EF4-FFF2-40B4-BE49-F238E27FC236}">
                <a16:creationId xmlns:a16="http://schemas.microsoft.com/office/drawing/2014/main" id="{BAE3EE94-AB14-4D6C-AE4D-2A49B9C51535}"/>
              </a:ext>
            </a:extLst>
          </p:cNvPr>
          <p:cNvSpPr>
            <a:spLocks noChangeArrowheads="1"/>
          </p:cNvSpPr>
          <p:nvPr/>
        </p:nvSpPr>
        <p:spPr bwMode="auto">
          <a:xfrm>
            <a:off x="11444679" y="19475815"/>
            <a:ext cx="18983176" cy="1147396"/>
          </a:xfrm>
          <a:prstGeom prst="roundRect">
            <a:avLst>
              <a:gd name="adj" fmla="val 50000"/>
            </a:avLst>
          </a:prstGeom>
          <a:solidFill>
            <a:schemeClr val="bg1"/>
          </a:solidFill>
          <a:ln w="9525">
            <a:solidFill>
              <a:srgbClr val="FB8605"/>
            </a:solidFill>
            <a:round/>
            <a:headEnd/>
            <a:tailEnd/>
          </a:ln>
          <a:effectLst/>
        </p:spPr>
        <p:txBody>
          <a:bodyPr wrap="none" anchor="ctr"/>
          <a:lstStyle/>
          <a:p>
            <a:endParaRPr lang="en-US" dirty="0">
              <a:latin typeface="Cambria" panose="02040503050406030204" pitchFamily="18" charset="0"/>
            </a:endParaRPr>
          </a:p>
        </p:txBody>
      </p:sp>
      <p:sp>
        <p:nvSpPr>
          <p:cNvPr id="106" name="Google Shape;352;p2">
            <a:extLst>
              <a:ext uri="{FF2B5EF4-FFF2-40B4-BE49-F238E27FC236}">
                <a16:creationId xmlns:a16="http://schemas.microsoft.com/office/drawing/2014/main" id="{DB10C986-7C4F-407C-A2C6-C988EAB06573}"/>
              </a:ext>
            </a:extLst>
          </p:cNvPr>
          <p:cNvSpPr txBox="1"/>
          <p:nvPr/>
        </p:nvSpPr>
        <p:spPr>
          <a:xfrm>
            <a:off x="12361238" y="19505449"/>
            <a:ext cx="17448201" cy="1054094"/>
          </a:xfrm>
          <a:prstGeom prst="rect">
            <a:avLst/>
          </a:prstGeom>
          <a:noFill/>
          <a:ln>
            <a:noFill/>
          </a:ln>
        </p:spPr>
        <p:txBody>
          <a:bodyPr spcFirstLastPara="1" wrap="square" lIns="45700" tIns="45700" rIns="45700" bIns="45700" anchor="ctr" anchorCtr="0">
            <a:spAutoFit/>
          </a:bodyPr>
          <a:lstStyle/>
          <a:p>
            <a:pPr defTabSz="685800">
              <a:spcBef>
                <a:spcPts val="300"/>
              </a:spcBef>
              <a:buSzPct val="100000"/>
            </a:pPr>
            <a:r>
              <a:rPr lang="en-US" sz="6000" b="1" dirty="0">
                <a:solidFill>
                  <a:srgbClr val="005030"/>
                </a:solidFill>
                <a:latin typeface="Cambria"/>
                <a:ea typeface="Cambria"/>
                <a:sym typeface="Cambria"/>
              </a:rPr>
              <a:t>(4) Models &amp; Data Collection</a:t>
            </a:r>
          </a:p>
        </p:txBody>
      </p:sp>
      <mc:AlternateContent xmlns:mc="http://schemas.openxmlformats.org/markup-compatibility/2006" xmlns:a14="http://schemas.microsoft.com/office/drawing/2010/main">
        <mc:Choice Requires="a14">
          <p:sp>
            <p:nvSpPr>
              <p:cNvPr id="111" name="Rectangle 110">
                <a:extLst>
                  <a:ext uri="{FF2B5EF4-FFF2-40B4-BE49-F238E27FC236}">
                    <a16:creationId xmlns:a16="http://schemas.microsoft.com/office/drawing/2014/main" id="{0301BB0B-7F5B-40A1-AAF8-852EB92D4FF0}"/>
                  </a:ext>
                </a:extLst>
              </p:cNvPr>
              <p:cNvSpPr/>
              <p:nvPr/>
            </p:nvSpPr>
            <p:spPr>
              <a:xfrm>
                <a:off x="10996904" y="27562044"/>
                <a:ext cx="7668441" cy="750270"/>
              </a:xfrm>
              <a:prstGeom prst="rect">
                <a:avLst/>
              </a:prstGeom>
            </p:spPr>
            <p:txBody>
              <a:bodyPr wrap="square">
                <a:spAutoFit/>
              </a:bodyPr>
              <a:lstStyle/>
              <a:p>
                <a:pPr>
                  <a:lnSpc>
                    <a:spcPct val="115000"/>
                  </a:lnSpc>
                </a:pPr>
                <a14:m>
                  <m:oMath xmlns:m="http://schemas.openxmlformats.org/officeDocument/2006/math">
                    <m:sSubSup>
                      <m:sSubSupPr>
                        <m:ctrlPr>
                          <a:rPr lang="en-US" sz="3600" i="1">
                            <a:latin typeface="Cambria Math" panose="02040503050406030204" pitchFamily="18" charset="0"/>
                          </a:rPr>
                        </m:ctrlPr>
                      </m:sSubSupPr>
                      <m:e>
                        <m:r>
                          <a:rPr lang="en-US" sz="3600" i="1">
                            <a:latin typeface="Cambria Math" panose="02040503050406030204" pitchFamily="18" charset="0"/>
                          </a:rPr>
                          <m:t>𝑇</m:t>
                        </m:r>
                      </m:e>
                      <m:sub>
                        <m:r>
                          <a:rPr lang="en-US" sz="3600" i="1">
                            <a:latin typeface="Cambria Math" panose="02040503050406030204" pitchFamily="18" charset="0"/>
                          </a:rPr>
                          <m:t>𝑡</m:t>
                        </m:r>
                      </m:sub>
                      <m:sup>
                        <m:r>
                          <a:rPr lang="en-US" sz="3600" i="1">
                            <a:latin typeface="Cambria Math" panose="02040503050406030204" pitchFamily="18" charset="0"/>
                          </a:rPr>
                          <m:t>𝑎𝑚𝑏</m:t>
                        </m:r>
                      </m:sup>
                    </m:sSubSup>
                    <m:r>
                      <a:rPr lang="en-US" sz="3600" i="1">
                        <a:latin typeface="Cambria Math" panose="02040503050406030204" pitchFamily="18" charset="0"/>
                      </a:rPr>
                      <m:t> </m:t>
                    </m:r>
                  </m:oMath>
                </a14:m>
                <a:r>
                  <a:rPr lang="en-US" sz="3600" b="1" dirty="0">
                    <a:latin typeface="Cambria"/>
                    <a:ea typeface="Cambria"/>
                    <a:sym typeface="Cambria"/>
                  </a:rPr>
                  <a:t>: Ambient Temperature</a:t>
                </a:r>
              </a:p>
            </p:txBody>
          </p:sp>
        </mc:Choice>
        <mc:Fallback xmlns="">
          <p:sp>
            <p:nvSpPr>
              <p:cNvPr id="111" name="Rectangle 110">
                <a:extLst>
                  <a:ext uri="{FF2B5EF4-FFF2-40B4-BE49-F238E27FC236}">
                    <a16:creationId xmlns="" xmlns:a16="http://schemas.microsoft.com/office/drawing/2014/main" xmlns:a14="http://schemas.microsoft.com/office/drawing/2010/main" id="{0301BB0B-7F5B-40A1-AAF8-852EB92D4FF0}"/>
                  </a:ext>
                </a:extLst>
              </p:cNvPr>
              <p:cNvSpPr>
                <a:spLocks noRot="1" noChangeAspect="1" noMove="1" noResize="1" noEditPoints="1" noAdjustHandles="1" noChangeArrowheads="1" noChangeShapeType="1" noTextEdit="1"/>
              </p:cNvSpPr>
              <p:nvPr/>
            </p:nvSpPr>
            <p:spPr>
              <a:xfrm>
                <a:off x="10996904" y="27562044"/>
                <a:ext cx="7668441" cy="750270"/>
              </a:xfrm>
              <a:prstGeom prst="rect">
                <a:avLst/>
              </a:prstGeom>
              <a:blipFill rotWithShape="0">
                <a:blip r:embed="rId13"/>
                <a:stretch>
                  <a:fillRect t="-6504" b="-219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Rectangle 116">
                <a:extLst>
                  <a:ext uri="{FF2B5EF4-FFF2-40B4-BE49-F238E27FC236}">
                    <a16:creationId xmlns:a16="http://schemas.microsoft.com/office/drawing/2014/main" id="{7E44E879-DDA8-429C-8F13-F270DD608470}"/>
                  </a:ext>
                </a:extLst>
              </p:cNvPr>
              <p:cNvSpPr/>
              <p:nvPr/>
            </p:nvSpPr>
            <p:spPr>
              <a:xfrm>
                <a:off x="17135246" y="27521662"/>
                <a:ext cx="7602042" cy="729430"/>
              </a:xfrm>
              <a:prstGeom prst="rect">
                <a:avLst/>
              </a:prstGeom>
            </p:spPr>
            <p:txBody>
              <a:bodyPr wrap="square">
                <a:spAutoFit/>
              </a:bodyPr>
              <a:lstStyle/>
              <a:p>
                <a:pPr>
                  <a:lnSpc>
                    <a:spcPct val="115000"/>
                  </a:lnSpc>
                </a:pP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𝑆𝐼</m:t>
                        </m:r>
                      </m:e>
                      <m:sub>
                        <m:r>
                          <a:rPr lang="en-US" sz="3600" i="1">
                            <a:latin typeface="Cambria Math" panose="02040503050406030204" pitchFamily="18" charset="0"/>
                          </a:rPr>
                          <m:t>𝑡</m:t>
                        </m:r>
                      </m:sub>
                    </m:sSub>
                  </m:oMath>
                </a14:m>
                <a:r>
                  <a:rPr lang="en-US" sz="3600" b="1" dirty="0">
                    <a:latin typeface="Cambria"/>
                    <a:ea typeface="Cambria"/>
                    <a:sym typeface="Cambria"/>
                  </a:rPr>
                  <a:t>: Solar Irradiance</a:t>
                </a:r>
              </a:p>
            </p:txBody>
          </p:sp>
        </mc:Choice>
        <mc:Fallback xmlns="">
          <p:sp>
            <p:nvSpPr>
              <p:cNvPr id="117" name="Rectangle 116">
                <a:extLst>
                  <a:ext uri="{FF2B5EF4-FFF2-40B4-BE49-F238E27FC236}">
                    <a16:creationId xmlns="" xmlns:a16="http://schemas.microsoft.com/office/drawing/2014/main" xmlns:a14="http://schemas.microsoft.com/office/drawing/2010/main" id="{7E44E879-DDA8-429C-8F13-F270DD608470}"/>
                  </a:ext>
                </a:extLst>
              </p:cNvPr>
              <p:cNvSpPr>
                <a:spLocks noRot="1" noChangeAspect="1" noMove="1" noResize="1" noEditPoints="1" noAdjustHandles="1" noChangeArrowheads="1" noChangeShapeType="1" noTextEdit="1"/>
              </p:cNvSpPr>
              <p:nvPr/>
            </p:nvSpPr>
            <p:spPr>
              <a:xfrm>
                <a:off x="17135246" y="27521662"/>
                <a:ext cx="7602042" cy="729430"/>
              </a:xfrm>
              <a:prstGeom prst="rect">
                <a:avLst/>
              </a:prstGeom>
              <a:blipFill rotWithShape="0">
                <a:blip r:embed="rId14"/>
                <a:stretch>
                  <a:fillRect t="-9244" b="-24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Rectangle 126">
                <a:extLst>
                  <a:ext uri="{FF2B5EF4-FFF2-40B4-BE49-F238E27FC236}">
                    <a16:creationId xmlns:a16="http://schemas.microsoft.com/office/drawing/2014/main" id="{1734AA7D-8F80-4E45-A64C-B8F31A827EEB}"/>
                  </a:ext>
                </a:extLst>
              </p:cNvPr>
              <p:cNvSpPr/>
              <p:nvPr/>
            </p:nvSpPr>
            <p:spPr>
              <a:xfrm>
                <a:off x="23437095" y="27562044"/>
                <a:ext cx="7507661" cy="646331"/>
              </a:xfrm>
              <a:prstGeom prst="rect">
                <a:avLst/>
              </a:prstGeom>
            </p:spPr>
            <p:txBody>
              <a:bodyPr wrap="square">
                <a:spAutoFit/>
              </a:bodyPr>
              <a:lstStyle/>
              <a:p>
                <a:pPr defTabSz="685800" hangingPunct="0">
                  <a:spcBef>
                    <a:spcPts val="300"/>
                  </a:spcBef>
                  <a:buSzPct val="100000"/>
                </a:pPr>
                <a14:m>
                  <m:oMath xmlns:m="http://schemas.openxmlformats.org/officeDocument/2006/math">
                    <m:sSub>
                      <m:sSubPr>
                        <m:ctrlPr>
                          <a:rPr lang="ar-AE" sz="3600" i="1">
                            <a:latin typeface="Cambria Math" panose="02040503050406030204" pitchFamily="18" charset="0"/>
                          </a:rPr>
                        </m:ctrlPr>
                      </m:sSubPr>
                      <m:e>
                        <m:r>
                          <a:rPr lang="ar-AE" sz="3600" i="1">
                            <a:latin typeface="Cambria Math" panose="02040503050406030204" pitchFamily="18" charset="0"/>
                          </a:rPr>
                          <m:t>𝑣</m:t>
                        </m:r>
                      </m:e>
                      <m:sub>
                        <m:r>
                          <a:rPr lang="ar-AE" sz="3600" i="1">
                            <a:latin typeface="Cambria Math" panose="02040503050406030204" pitchFamily="18" charset="0"/>
                          </a:rPr>
                          <m:t>𝑤</m:t>
                        </m:r>
                      </m:sub>
                    </m:sSub>
                  </m:oMath>
                </a14:m>
                <a:r>
                  <a:rPr lang="en-US" sz="3600" b="1" dirty="0">
                    <a:latin typeface="Cambria"/>
                    <a:ea typeface="Cambria"/>
                    <a:sym typeface="Cambria"/>
                  </a:rPr>
                  <a:t>: Wind Speed</a:t>
                </a:r>
              </a:p>
            </p:txBody>
          </p:sp>
        </mc:Choice>
        <mc:Fallback xmlns="">
          <p:sp>
            <p:nvSpPr>
              <p:cNvPr id="127" name="Rectangle 126">
                <a:extLst>
                  <a:ext uri="{FF2B5EF4-FFF2-40B4-BE49-F238E27FC236}">
                    <a16:creationId xmlns="" xmlns:a16="http://schemas.microsoft.com/office/drawing/2014/main" xmlns:a14="http://schemas.microsoft.com/office/drawing/2010/main" id="{1734AA7D-8F80-4E45-A64C-B8F31A827EEB}"/>
                  </a:ext>
                </a:extLst>
              </p:cNvPr>
              <p:cNvSpPr>
                <a:spLocks noRot="1" noChangeAspect="1" noMove="1" noResize="1" noEditPoints="1" noAdjustHandles="1" noChangeArrowheads="1" noChangeShapeType="1" noTextEdit="1"/>
              </p:cNvSpPr>
              <p:nvPr/>
            </p:nvSpPr>
            <p:spPr>
              <a:xfrm>
                <a:off x="23437095" y="27562044"/>
                <a:ext cx="7507661" cy="646331"/>
              </a:xfrm>
              <a:prstGeom prst="rect">
                <a:avLst/>
              </a:prstGeom>
              <a:blipFill rotWithShape="0">
                <a:blip r:embed="rId15"/>
                <a:stretch>
                  <a:fillRect t="-14151" b="-34906"/>
                </a:stretch>
              </a:blipFill>
            </p:spPr>
            <p:txBody>
              <a:bodyPr/>
              <a:lstStyle/>
              <a:p>
                <a:r>
                  <a:rPr lang="en-US">
                    <a:noFill/>
                  </a:rPr>
                  <a:t> </a:t>
                </a:r>
              </a:p>
            </p:txBody>
          </p:sp>
        </mc:Fallback>
      </mc:AlternateContent>
      <p:sp>
        <p:nvSpPr>
          <p:cNvPr id="131" name="Flowchart: Connector 130">
            <a:extLst>
              <a:ext uri="{FF2B5EF4-FFF2-40B4-BE49-F238E27FC236}">
                <a16:creationId xmlns:a16="http://schemas.microsoft.com/office/drawing/2014/main" id="{3DD9B80E-6D39-4CCA-8CE7-DA76EE3B1E83}"/>
              </a:ext>
            </a:extLst>
          </p:cNvPr>
          <p:cNvSpPr/>
          <p:nvPr/>
        </p:nvSpPr>
        <p:spPr>
          <a:xfrm>
            <a:off x="13284975" y="25700342"/>
            <a:ext cx="1285466" cy="912879"/>
          </a:xfrm>
          <a:prstGeom prst="flowChartConnector">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700"/>
          </a:p>
        </p:txBody>
      </p:sp>
      <p:pic>
        <p:nvPicPr>
          <p:cNvPr id="136" name="Picture 8">
            <a:extLst>
              <a:ext uri="{FF2B5EF4-FFF2-40B4-BE49-F238E27FC236}">
                <a16:creationId xmlns:a16="http://schemas.microsoft.com/office/drawing/2014/main" id="{6B0B9E79-FECF-4BA1-A8F2-81BA58BCD94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658182" y="28283906"/>
            <a:ext cx="6110276" cy="4125442"/>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9">
            <a:extLst>
              <a:ext uri="{FF2B5EF4-FFF2-40B4-BE49-F238E27FC236}">
                <a16:creationId xmlns:a16="http://schemas.microsoft.com/office/drawing/2014/main" id="{7452A665-A5F5-413A-8D3B-EA9224837CA8}"/>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t="4085"/>
          <a:stretch/>
        </p:blipFill>
        <p:spPr bwMode="auto">
          <a:xfrm>
            <a:off x="18044673" y="28210136"/>
            <a:ext cx="6347390" cy="4356039"/>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11">
            <a:extLst>
              <a:ext uri="{FF2B5EF4-FFF2-40B4-BE49-F238E27FC236}">
                <a16:creationId xmlns:a16="http://schemas.microsoft.com/office/drawing/2014/main" id="{A1775F39-32D9-484D-8AAB-CC4D98B6D077}"/>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t="7070" b="3948"/>
          <a:stretch/>
        </p:blipFill>
        <p:spPr bwMode="auto">
          <a:xfrm>
            <a:off x="24317042" y="28268672"/>
            <a:ext cx="6298343" cy="4108276"/>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139" descr="A screenshot of a social media post&#10;&#10;Description automatically generated">
            <a:extLst>
              <a:ext uri="{FF2B5EF4-FFF2-40B4-BE49-F238E27FC236}">
                <a16:creationId xmlns:a16="http://schemas.microsoft.com/office/drawing/2014/main" id="{7B4E9E95-72E1-4BC1-A1B1-98E496394BE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314998" y="13082703"/>
            <a:ext cx="4177281" cy="2845533"/>
          </a:xfrm>
          <a:prstGeom prst="rect">
            <a:avLst/>
          </a:prstGeom>
        </p:spPr>
      </p:pic>
      <p:pic>
        <p:nvPicPr>
          <p:cNvPr id="143" name="Picture 142" descr="A screenshot of a cell phone&#10;&#10;Description automatically generated">
            <a:extLst>
              <a:ext uri="{FF2B5EF4-FFF2-40B4-BE49-F238E27FC236}">
                <a16:creationId xmlns:a16="http://schemas.microsoft.com/office/drawing/2014/main" id="{BA79ABD2-7F9A-4469-92AC-13E4E641D589}"/>
              </a:ext>
            </a:extLst>
          </p:cNvPr>
          <p:cNvPicPr>
            <a:picLocks noChangeAspect="1"/>
          </p:cNvPicPr>
          <p:nvPr/>
        </p:nvPicPr>
        <p:blipFill rotWithShape="1">
          <a:blip r:embed="rId20">
            <a:extLst>
              <a:ext uri="{28A0092B-C50C-407E-A947-70E740481C1C}">
                <a14:useLocalDpi xmlns:a14="http://schemas.microsoft.com/office/drawing/2010/main" val="0"/>
              </a:ext>
            </a:extLst>
          </a:blip>
          <a:srcRect t="2784" b="-1"/>
          <a:stretch/>
        </p:blipFill>
        <p:spPr>
          <a:xfrm>
            <a:off x="35349550" y="13114081"/>
            <a:ext cx="4131214" cy="2814154"/>
          </a:xfrm>
          <a:prstGeom prst="rect">
            <a:avLst/>
          </a:prstGeom>
        </p:spPr>
      </p:pic>
      <p:pic>
        <p:nvPicPr>
          <p:cNvPr id="144" name="Picture 143" descr="A screenshot of a cell phone&#10;&#10;Description automatically generated">
            <a:extLst>
              <a:ext uri="{FF2B5EF4-FFF2-40B4-BE49-F238E27FC236}">
                <a16:creationId xmlns:a16="http://schemas.microsoft.com/office/drawing/2014/main" id="{6A1425B7-5FAF-4D4F-B99A-0EE52F8939D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9407260" y="13082703"/>
            <a:ext cx="4108056" cy="2845532"/>
          </a:xfrm>
          <a:prstGeom prst="rect">
            <a:avLst/>
          </a:prstGeom>
        </p:spPr>
      </p:pic>
      <p:sp>
        <p:nvSpPr>
          <p:cNvPr id="146" name="Rectangle 145">
            <a:extLst>
              <a:ext uri="{FF2B5EF4-FFF2-40B4-BE49-F238E27FC236}">
                <a16:creationId xmlns:a16="http://schemas.microsoft.com/office/drawing/2014/main" id="{FCE9219F-CC07-484C-A421-B7BCF9C04C46}"/>
              </a:ext>
            </a:extLst>
          </p:cNvPr>
          <p:cNvSpPr/>
          <p:nvPr/>
        </p:nvSpPr>
        <p:spPr>
          <a:xfrm>
            <a:off x="35128301" y="15567184"/>
            <a:ext cx="986109" cy="646331"/>
          </a:xfrm>
          <a:prstGeom prst="rect">
            <a:avLst/>
          </a:prstGeom>
        </p:spPr>
        <p:txBody>
          <a:bodyPr wrap="square">
            <a:spAutoFit/>
          </a:bodyPr>
          <a:lstStyle/>
          <a:p>
            <a:r>
              <a:rPr lang="en-US" sz="3600" dirty="0">
                <a:latin typeface="Wingdings"/>
                <a:ea typeface="Wingdings"/>
                <a:cs typeface="Wingdings"/>
                <a:sym typeface="Wingdings"/>
              </a:rPr>
              <a:t></a:t>
            </a:r>
            <a:endParaRPr lang="en-US" sz="3600" dirty="0"/>
          </a:p>
        </p:txBody>
      </p:sp>
      <p:sp>
        <p:nvSpPr>
          <p:cNvPr id="147" name="Rectangle 146">
            <a:extLst>
              <a:ext uri="{FF2B5EF4-FFF2-40B4-BE49-F238E27FC236}">
                <a16:creationId xmlns:a16="http://schemas.microsoft.com/office/drawing/2014/main" id="{FCE9219F-CC07-484C-A421-B7BCF9C04C46}"/>
              </a:ext>
            </a:extLst>
          </p:cNvPr>
          <p:cNvSpPr/>
          <p:nvPr/>
        </p:nvSpPr>
        <p:spPr>
          <a:xfrm>
            <a:off x="39162853" y="15591362"/>
            <a:ext cx="986109" cy="646331"/>
          </a:xfrm>
          <a:prstGeom prst="rect">
            <a:avLst/>
          </a:prstGeom>
        </p:spPr>
        <p:txBody>
          <a:bodyPr wrap="square">
            <a:spAutoFit/>
          </a:bodyPr>
          <a:lstStyle/>
          <a:p>
            <a:r>
              <a:rPr lang="en-US" sz="3600" dirty="0">
                <a:latin typeface="Wingdings"/>
                <a:ea typeface="Wingdings"/>
                <a:cs typeface="Wingdings"/>
                <a:sym typeface="Wingdings"/>
              </a:rPr>
              <a:t></a:t>
            </a:r>
            <a:endParaRPr lang="en-US" sz="3600" dirty="0"/>
          </a:p>
        </p:txBody>
      </p:sp>
      <mc:AlternateContent xmlns:mc="http://schemas.openxmlformats.org/markup-compatibility/2006" xmlns:a14="http://schemas.microsoft.com/office/drawing/2010/main">
        <mc:Choice Requires="a14">
          <p:graphicFrame>
            <p:nvGraphicFramePr>
              <p:cNvPr id="149" name="Table 148">
                <a:extLst>
                  <a:ext uri="{FF2B5EF4-FFF2-40B4-BE49-F238E27FC236}">
                    <a16:creationId xmlns:a16="http://schemas.microsoft.com/office/drawing/2014/main" id="{7B7E7DF9-76B4-4160-A676-F18BD34239B8}"/>
                  </a:ext>
                </a:extLst>
              </p:cNvPr>
              <p:cNvGraphicFramePr>
                <a:graphicFrameLocks noGrp="1"/>
              </p:cNvGraphicFramePr>
              <p:nvPr>
                <p:extLst>
                  <p:ext uri="{D42A27DB-BD31-4B8C-83A1-F6EECF244321}">
                    <p14:modId xmlns:p14="http://schemas.microsoft.com/office/powerpoint/2010/main" val="1325071221"/>
                  </p:ext>
                </p:extLst>
              </p:nvPr>
            </p:nvGraphicFramePr>
            <p:xfrm>
              <a:off x="31399560" y="7221937"/>
              <a:ext cx="11939927" cy="5507437"/>
            </p:xfrm>
            <a:graphic>
              <a:graphicData uri="http://schemas.openxmlformats.org/drawingml/2006/table">
                <a:tbl>
                  <a:tblPr/>
                  <a:tblGrid>
                    <a:gridCol w="11939927">
                      <a:extLst>
                        <a:ext uri="{9D8B030D-6E8A-4147-A177-3AD203B41FA5}">
                          <a16:colId xmlns:a16="http://schemas.microsoft.com/office/drawing/2014/main" val="2861585184"/>
                        </a:ext>
                      </a:extLst>
                    </a:gridCol>
                  </a:tblGrid>
                  <a:tr h="5507437">
                    <a:tc>
                      <a:txBody>
                        <a:bodyPr/>
                        <a:lstStyle/>
                        <a:p>
                          <a:pPr marL="0" marR="0" indent="0" algn="l" hangingPunct="0">
                            <a:lnSpc>
                              <a:spcPct val="100000"/>
                            </a:lnSpc>
                            <a:spcBef>
                              <a:spcPts val="0"/>
                            </a:spcBef>
                            <a:spcAft>
                              <a:spcPts val="0"/>
                            </a:spcAft>
                          </a:pPr>
                          <a:r>
                            <a:rPr lang="en-US" sz="3600" b="1" dirty="0">
                              <a:effectLst/>
                              <a:latin typeface="Cambria" panose="02040503050406030204" pitchFamily="18" charset="0"/>
                              <a:ea typeface="Cambria" panose="02040503050406030204" pitchFamily="18" charset="0"/>
                            </a:rPr>
                            <a:t>Input:</a:t>
                          </a:r>
                          <a:r>
                            <a:rPr lang="en-US" sz="3600" dirty="0">
                              <a:effectLst/>
                              <a:latin typeface="Cambria" panose="02040503050406030204" pitchFamily="18" charset="0"/>
                              <a:ea typeface="Cambria" panose="02040503050406030204" pitchFamily="18" charset="0"/>
                            </a:rPr>
                            <a:t> </a:t>
                          </a:r>
                          <a14:m>
                            <m:oMath xmlns:m="http://schemas.openxmlformats.org/officeDocument/2006/math">
                              <m:r>
                                <a:rPr lang="en-US" sz="3600" i="1">
                                  <a:effectLst/>
                                  <a:latin typeface="Cambria Math" panose="02040503050406030204" pitchFamily="18" charset="0"/>
                                  <a:ea typeface="Times New Roman" panose="02020603050405020304" pitchFamily="18" charset="0"/>
                                </a:rPr>
                                <m:t>𝑥</m:t>
                              </m:r>
                              <m:r>
                                <a:rPr lang="en-US" sz="3600" i="1">
                                  <a:effectLst/>
                                  <a:latin typeface="Cambria Math" panose="02040503050406030204" pitchFamily="18" charset="0"/>
                                  <a:ea typeface="Times New Roman" panose="02020603050405020304" pitchFamily="18" charset="0"/>
                                </a:rPr>
                                <m:t> </m:t>
                              </m:r>
                            </m:oMath>
                          </a14:m>
                          <a:r>
                            <a:rPr lang="en-US" sz="3600" dirty="0">
                              <a:effectLst/>
                              <a:latin typeface="Cambria" panose="02040503050406030204" pitchFamily="18" charset="0"/>
                              <a:ea typeface="Cambria" panose="02040503050406030204" pitchFamily="18" charset="0"/>
                            </a:rPr>
                            <a:t> initial</a:t>
                          </a:r>
                          <a:r>
                            <a:rPr lang="en-US" sz="3600" baseline="0" dirty="0">
                              <a:effectLst/>
                              <a:latin typeface="Cambria" panose="02040503050406030204" pitchFamily="18" charset="0"/>
                              <a:ea typeface="Cambria" panose="02040503050406030204" pitchFamily="18" charset="0"/>
                            </a:rPr>
                            <a:t> </a:t>
                          </a:r>
                          <a:r>
                            <a:rPr lang="en-US" sz="3600" dirty="0">
                              <a:effectLst/>
                              <a:latin typeface="Cambria" panose="02040503050406030204" pitchFamily="18" charset="0"/>
                              <a:ea typeface="Cambria" panose="02040503050406030204" pitchFamily="18" charset="0"/>
                            </a:rPr>
                            <a:t>load profile, </a:t>
                          </a:r>
                          <a14:m>
                            <m:oMath xmlns:m="http://schemas.openxmlformats.org/officeDocument/2006/math">
                              <m:r>
                                <a:rPr lang="en-US" sz="3600" i="1">
                                  <a:effectLst/>
                                  <a:latin typeface="Cambria Math" panose="02040503050406030204" pitchFamily="18" charset="0"/>
                                  <a:ea typeface="Times New Roman" panose="02020603050405020304" pitchFamily="18" charset="0"/>
                                </a:rPr>
                                <m:t>𝜎</m:t>
                              </m:r>
                            </m:oMath>
                          </a14:m>
                          <a:r>
                            <a:rPr lang="en-US" sz="3600" dirty="0">
                              <a:effectLst/>
                              <a:latin typeface="Cambria" panose="02040503050406030204" pitchFamily="18" charset="0"/>
                              <a:ea typeface="Cambria" panose="02040503050406030204" pitchFamily="18" charset="0"/>
                            </a:rPr>
                            <a:t> threshold</a:t>
                          </a:r>
                        </a:p>
                        <a:p>
                          <a:pPr marL="342900" marR="0" lvl="0" indent="-342900" algn="l" hangingPunct="0">
                            <a:lnSpc>
                              <a:spcPct val="100000"/>
                            </a:lnSpc>
                            <a:spcBef>
                              <a:spcPts val="0"/>
                            </a:spcBef>
                            <a:spcAft>
                              <a:spcPts val="0"/>
                            </a:spcAft>
                            <a:buFont typeface="+mj-lt"/>
                            <a:buAutoNum type="arabicPeriod"/>
                          </a:pPr>
                          <a:r>
                            <a:rPr lang="en-US" sz="3600" dirty="0">
                              <a:effectLst/>
                              <a:latin typeface="Cambria" panose="02040503050406030204" pitchFamily="18" charset="0"/>
                              <a:ea typeface="Cambria" panose="02040503050406030204" pitchFamily="18" charset="0"/>
                            </a:rPr>
                            <a:t> Initialize counter</a:t>
                          </a:r>
                        </a:p>
                        <a:p>
                          <a:pPr marL="342900" marR="0" lvl="0" indent="-342900" algn="l" hangingPunct="0">
                            <a:lnSpc>
                              <a:spcPct val="100000"/>
                            </a:lnSpc>
                            <a:spcBef>
                              <a:spcPts val="0"/>
                            </a:spcBef>
                            <a:spcAft>
                              <a:spcPts val="0"/>
                            </a:spcAft>
                            <a:buFont typeface="+mj-lt"/>
                            <a:buAutoNum type="arabicPeriod"/>
                          </a:pPr>
                          <a:r>
                            <a:rPr lang="en-US" sz="3600" dirty="0">
                              <a:effectLst/>
                              <a:latin typeface="Cambria" panose="02040503050406030204" pitchFamily="18" charset="0"/>
                              <a:ea typeface="Cambria" panose="02040503050406030204" pitchFamily="18" charset="0"/>
                            </a:rPr>
                            <a:t> Initialize an empty array (no load profile)</a:t>
                          </a:r>
                        </a:p>
                        <a:p>
                          <a:pPr marL="342900" marR="0" lvl="0" indent="-342900" algn="l" hangingPunct="0">
                            <a:lnSpc>
                              <a:spcPct val="100000"/>
                            </a:lnSpc>
                            <a:spcBef>
                              <a:spcPts val="0"/>
                            </a:spcBef>
                            <a:spcAft>
                              <a:spcPts val="0"/>
                            </a:spcAft>
                            <a:buFont typeface="+mj-lt"/>
                            <a:buAutoNum type="arabicPeriod"/>
                          </a:pPr>
                          <a:r>
                            <a:rPr lang="en-US" sz="3600" dirty="0">
                              <a:effectLst/>
                              <a:latin typeface="Cambria" panose="02040503050406030204" pitchFamily="18" charset="0"/>
                              <a:ea typeface="Cambria" panose="02040503050406030204" pitchFamily="18" charset="0"/>
                            </a:rPr>
                            <a:t> Add first element of </a:t>
                          </a:r>
                          <a14:m>
                            <m:oMath xmlns:m="http://schemas.openxmlformats.org/officeDocument/2006/math">
                              <m:r>
                                <a:rPr lang="en-US" sz="3600" i="1">
                                  <a:effectLst/>
                                  <a:latin typeface="Cambria Math" panose="02040503050406030204" pitchFamily="18" charset="0"/>
                                  <a:ea typeface="Times New Roman" panose="02020603050405020304" pitchFamily="18" charset="0"/>
                                </a:rPr>
                                <m:t>𝑥</m:t>
                              </m:r>
                            </m:oMath>
                          </a14:m>
                          <a:r>
                            <a:rPr lang="en-US" sz="3600" dirty="0">
                              <a:effectLst/>
                              <a:latin typeface="Cambria" panose="02040503050406030204" pitchFamily="18" charset="0"/>
                              <a:ea typeface="Cambria" panose="02040503050406030204" pitchFamily="18" charset="0"/>
                            </a:rPr>
                            <a:t> to empty array</a:t>
                          </a:r>
                        </a:p>
                        <a:p>
                          <a:pPr marL="342900" marR="0" lvl="0" indent="-342900" algn="l" hangingPunct="0">
                            <a:lnSpc>
                              <a:spcPct val="100000"/>
                            </a:lnSpc>
                            <a:spcBef>
                              <a:spcPts val="0"/>
                            </a:spcBef>
                            <a:spcAft>
                              <a:spcPts val="0"/>
                            </a:spcAft>
                            <a:buFont typeface="+mj-lt"/>
                            <a:buAutoNum type="arabicPeriod"/>
                          </a:pPr>
                          <a:r>
                            <a:rPr lang="en-US" sz="3600" dirty="0">
                              <a:effectLst/>
                              <a:latin typeface="Cambria" panose="02040503050406030204" pitchFamily="18" charset="0"/>
                              <a:ea typeface="Cambria" panose="02040503050406030204" pitchFamily="18" charset="0"/>
                            </a:rPr>
                            <a:t> Conduct a pairwise comparison between elements of </a:t>
                          </a:r>
                          <a14:m>
                            <m:oMath xmlns:m="http://schemas.openxmlformats.org/officeDocument/2006/math">
                              <m:r>
                                <a:rPr lang="en-US" sz="3600" i="1">
                                  <a:effectLst/>
                                  <a:latin typeface="Cambria Math" panose="02040503050406030204" pitchFamily="18" charset="0"/>
                                  <a:ea typeface="Times New Roman" panose="02020603050405020304" pitchFamily="18" charset="0"/>
                                </a:rPr>
                                <m:t>𝑥</m:t>
                              </m:r>
                            </m:oMath>
                          </a14:m>
                          <a:endParaRPr lang="en-US" sz="3600" dirty="0">
                            <a:effectLst/>
                            <a:latin typeface="Cambria" panose="02040503050406030204" pitchFamily="18" charset="0"/>
                            <a:ea typeface="Cambria" panose="02040503050406030204" pitchFamily="18" charset="0"/>
                          </a:endParaRPr>
                        </a:p>
                        <a:p>
                          <a:pPr marL="342900" marR="0" lvl="0" indent="-342900" algn="l" hangingPunct="0">
                            <a:lnSpc>
                              <a:spcPct val="100000"/>
                            </a:lnSpc>
                            <a:spcBef>
                              <a:spcPts val="0"/>
                            </a:spcBef>
                            <a:spcAft>
                              <a:spcPts val="0"/>
                            </a:spcAft>
                            <a:buFont typeface="+mj-lt"/>
                            <a:buAutoNum type="arabicPeriod"/>
                          </a:pPr>
                          <a:r>
                            <a:rPr lang="en-US" sz="3600" dirty="0">
                              <a:effectLst/>
                              <a:latin typeface="Cambria" panose="02040503050406030204" pitchFamily="18" charset="0"/>
                              <a:ea typeface="Cambria" panose="02040503050406030204" pitchFamily="18" charset="0"/>
                            </a:rPr>
                            <a:t>    </a:t>
                          </a:r>
                          <a:r>
                            <a:rPr lang="en-US" sz="3600" b="1" dirty="0">
                              <a:effectLst/>
                              <a:latin typeface="Cambria" panose="02040503050406030204" pitchFamily="18" charset="0"/>
                              <a:ea typeface="Cambria" panose="02040503050406030204" pitchFamily="18" charset="0"/>
                            </a:rPr>
                            <a:t>If</a:t>
                          </a:r>
                          <a:r>
                            <a:rPr lang="en-US" sz="3600" dirty="0">
                              <a:effectLst/>
                              <a:latin typeface="Cambria" panose="02040503050406030204" pitchFamily="18" charset="0"/>
                              <a:ea typeface="Cambria" panose="02040503050406030204" pitchFamily="18" charset="0"/>
                            </a:rPr>
                            <a:t>  pair’s standard deviation is &lt; </a:t>
                          </a:r>
                          <a14:m>
                            <m:oMath xmlns:m="http://schemas.openxmlformats.org/officeDocument/2006/math">
                              <m:r>
                                <a:rPr lang="en-US" sz="3600" i="1">
                                  <a:effectLst/>
                                  <a:latin typeface="Cambria Math" panose="02040503050406030204" pitchFamily="18" charset="0"/>
                                  <a:ea typeface="Times New Roman" panose="02020603050405020304" pitchFamily="18" charset="0"/>
                                </a:rPr>
                                <m:t>𝜎</m:t>
                              </m:r>
                            </m:oMath>
                          </a14:m>
                          <a:r>
                            <a:rPr lang="en-US" sz="3600" dirty="0">
                              <a:effectLst/>
                              <a:latin typeface="Cambria" panose="02040503050406030204" pitchFamily="18" charset="0"/>
                              <a:ea typeface="Cambria" panose="02040503050406030204" pitchFamily="18" charset="0"/>
                            </a:rPr>
                            <a:t>, cluster  load</a:t>
                          </a:r>
                        </a:p>
                        <a:p>
                          <a:pPr marL="342900" marR="0" lvl="0" indent="-342900" algn="l" hangingPunct="0">
                            <a:lnSpc>
                              <a:spcPct val="100000"/>
                            </a:lnSpc>
                            <a:spcBef>
                              <a:spcPts val="0"/>
                            </a:spcBef>
                            <a:spcAft>
                              <a:spcPts val="0"/>
                            </a:spcAft>
                            <a:buFont typeface="+mj-lt"/>
                            <a:buAutoNum type="arabicPeriod"/>
                          </a:pPr>
                          <a:r>
                            <a:rPr lang="en-US" sz="3600" dirty="0">
                              <a:effectLst/>
                              <a:latin typeface="Cambria" panose="02040503050406030204" pitchFamily="18" charset="0"/>
                              <a:ea typeface="Cambria" panose="02040503050406030204" pitchFamily="18" charset="0"/>
                            </a:rPr>
                            <a:t>    </a:t>
                          </a:r>
                          <a:r>
                            <a:rPr lang="en-US" sz="3600" b="1" dirty="0">
                              <a:effectLst/>
                              <a:latin typeface="Cambria" panose="02040503050406030204" pitchFamily="18" charset="0"/>
                              <a:ea typeface="Cambria" panose="02040503050406030204" pitchFamily="18" charset="0"/>
                            </a:rPr>
                            <a:t>Else</a:t>
                          </a:r>
                          <a:r>
                            <a:rPr lang="en-US" sz="3600" dirty="0">
                              <a:effectLst/>
                              <a:latin typeface="Cambria" panose="02040503050406030204" pitchFamily="18" charset="0"/>
                              <a:ea typeface="Cambria" panose="02040503050406030204" pitchFamily="18" charset="0"/>
                            </a:rPr>
                            <a:t> add  current element from </a:t>
                          </a:r>
                          <a14:m>
                            <m:oMath xmlns:m="http://schemas.openxmlformats.org/officeDocument/2006/math">
                              <m:r>
                                <a:rPr lang="en-US" sz="3600" i="1">
                                  <a:effectLst/>
                                  <a:latin typeface="Cambria Math" panose="02040503050406030204" pitchFamily="18" charset="0"/>
                                  <a:ea typeface="Times New Roman" panose="02020603050405020304" pitchFamily="18" charset="0"/>
                                </a:rPr>
                                <m:t>𝑥</m:t>
                              </m:r>
                            </m:oMath>
                          </a14:m>
                          <a:r>
                            <a:rPr lang="en-US" sz="3600" dirty="0">
                              <a:effectLst/>
                              <a:latin typeface="Cambria" panose="02040503050406030204" pitchFamily="18" charset="0"/>
                              <a:ea typeface="Cambria" panose="02040503050406030204" pitchFamily="18" charset="0"/>
                            </a:rPr>
                            <a:t> to begin a new cluster</a:t>
                          </a:r>
                        </a:p>
                        <a:p>
                          <a:pPr marL="342900" marR="0" lvl="0" indent="-342900" algn="l" hangingPunct="0">
                            <a:lnSpc>
                              <a:spcPct val="100000"/>
                            </a:lnSpc>
                            <a:spcBef>
                              <a:spcPts val="0"/>
                            </a:spcBef>
                            <a:spcAft>
                              <a:spcPts val="0"/>
                            </a:spcAft>
                            <a:buFont typeface="+mj-lt"/>
                            <a:buAutoNum type="arabicPeriod"/>
                          </a:pPr>
                          <a:r>
                            <a:rPr lang="en-US" sz="3600" dirty="0">
                              <a:effectLst/>
                              <a:latin typeface="Cambria" panose="02040503050406030204" pitchFamily="18" charset="0"/>
                              <a:ea typeface="Cambria" panose="02040503050406030204" pitchFamily="18" charset="0"/>
                            </a:rPr>
                            <a:t> Conduct another pairwise comparison on </a:t>
                          </a:r>
                          <a14:m>
                            <m:oMath xmlns:m="http://schemas.openxmlformats.org/officeDocument/2006/math">
                              <m:r>
                                <a:rPr lang="en-US" sz="3600" i="1">
                                  <a:effectLst/>
                                  <a:latin typeface="Cambria Math" panose="02040503050406030204" pitchFamily="18" charset="0"/>
                                  <a:ea typeface="Times New Roman" panose="02020603050405020304" pitchFamily="18" charset="0"/>
                                </a:rPr>
                                <m:t>𝑥</m:t>
                              </m:r>
                            </m:oMath>
                          </a14:m>
                          <a:endParaRPr lang="en-US" sz="3600" dirty="0">
                            <a:effectLst/>
                            <a:latin typeface="Cambria" panose="02040503050406030204" pitchFamily="18" charset="0"/>
                            <a:ea typeface="Cambria" panose="02040503050406030204" pitchFamily="18" charset="0"/>
                          </a:endParaRPr>
                        </a:p>
                        <a:p>
                          <a:pPr marL="342900" marR="0" lvl="0" indent="-342900" algn="l" hangingPunct="0">
                            <a:lnSpc>
                              <a:spcPct val="100000"/>
                            </a:lnSpc>
                            <a:spcBef>
                              <a:spcPts val="0"/>
                            </a:spcBef>
                            <a:spcAft>
                              <a:spcPts val="0"/>
                            </a:spcAft>
                            <a:buFont typeface="+mj-lt"/>
                            <a:buAutoNum type="arabicPeriod"/>
                          </a:pPr>
                          <a:r>
                            <a:rPr lang="en-US" sz="3600" dirty="0">
                              <a:effectLst/>
                              <a:latin typeface="Cambria" panose="02040503050406030204" pitchFamily="18" charset="0"/>
                              <a:ea typeface="Cambria" panose="02040503050406030204" pitchFamily="18" charset="0"/>
                            </a:rPr>
                            <a:t>    </a:t>
                          </a:r>
                          <a:r>
                            <a:rPr lang="en-US" sz="3600" b="1" dirty="0">
                              <a:effectLst/>
                              <a:latin typeface="Cambria" panose="02040503050406030204" pitchFamily="18" charset="0"/>
                              <a:ea typeface="Cambria" panose="02040503050406030204" pitchFamily="18" charset="0"/>
                            </a:rPr>
                            <a:t>If</a:t>
                          </a:r>
                          <a:r>
                            <a:rPr lang="en-US" sz="3600" dirty="0">
                              <a:effectLst/>
                              <a:latin typeface="Cambria" panose="02040503050406030204" pitchFamily="18" charset="0"/>
                              <a:ea typeface="Cambria" panose="02040503050406030204" pitchFamily="18" charset="0"/>
                            </a:rPr>
                            <a:t>  elements in  pair are not equal, increase  counter</a:t>
                          </a:r>
                        </a:p>
                        <a:p>
                          <a:pPr marL="0" marR="0" indent="0" algn="l" hangingPunct="0">
                            <a:lnSpc>
                              <a:spcPct val="100000"/>
                            </a:lnSpc>
                            <a:spcBef>
                              <a:spcPts val="0"/>
                            </a:spcBef>
                            <a:spcAft>
                              <a:spcPts val="0"/>
                            </a:spcAft>
                          </a:pPr>
                          <a:r>
                            <a:rPr lang="en-US" sz="3600" b="1" dirty="0">
                              <a:effectLst/>
                              <a:latin typeface="Cambria" panose="02040503050406030204" pitchFamily="18" charset="0"/>
                              <a:ea typeface="Cambria" panose="02040503050406030204" pitchFamily="18" charset="0"/>
                            </a:rPr>
                            <a:t>Output:</a:t>
                          </a:r>
                          <a:r>
                            <a:rPr lang="en-US" sz="3600" dirty="0">
                              <a:effectLst/>
                              <a:latin typeface="Cambria" panose="02040503050406030204" pitchFamily="18" charset="0"/>
                              <a:ea typeface="Cambria" panose="02040503050406030204" pitchFamily="18" charset="0"/>
                            </a:rPr>
                            <a:t>  clustered load profile</a:t>
                          </a:r>
                          <a:r>
                            <a:rPr lang="en-US" sz="3600" baseline="0" dirty="0">
                              <a:effectLst/>
                              <a:latin typeface="Cambria" panose="02040503050406030204" pitchFamily="18" charset="0"/>
                              <a:ea typeface="Cambria" panose="02040503050406030204" pitchFamily="18" charset="0"/>
                            </a:rPr>
                            <a:t> in blocks</a:t>
                          </a:r>
                          <a:endParaRPr lang="en-US" sz="3600" dirty="0">
                            <a:effectLst/>
                            <a:latin typeface="Cambria" panose="02040503050406030204" pitchFamily="18" charset="0"/>
                            <a:ea typeface="Cambria" panose="02040503050406030204" pitchFamily="18" charset="0"/>
                          </a:endParaRPr>
                        </a:p>
                      </a:txBody>
                      <a:tcPr marL="44450" marR="4445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473872"/>
                      </a:ext>
                    </a:extLst>
                  </a:tr>
                </a:tbl>
              </a:graphicData>
            </a:graphic>
          </p:graphicFrame>
        </mc:Choice>
        <mc:Fallback xmlns="">
          <p:graphicFrame>
            <p:nvGraphicFramePr>
              <p:cNvPr id="149" name="Table 148">
                <a:extLst>
                  <a:ext uri="{FF2B5EF4-FFF2-40B4-BE49-F238E27FC236}">
                    <a16:creationId xmlns="" xmlns:a16="http://schemas.microsoft.com/office/drawing/2014/main" xmlns:a14="http://schemas.microsoft.com/office/drawing/2010/main" id="{7B7E7DF9-76B4-4160-A676-F18BD34239B8}"/>
                  </a:ext>
                </a:extLst>
              </p:cNvPr>
              <p:cNvGraphicFramePr>
                <a:graphicFrameLocks noGrp="1"/>
              </p:cNvGraphicFramePr>
              <p:nvPr>
                <p:extLst>
                  <p:ext uri="{D42A27DB-BD31-4B8C-83A1-F6EECF244321}">
                    <p14:modId xmlns:p14="http://schemas.microsoft.com/office/powerpoint/2010/main" val="1325071221"/>
                  </p:ext>
                </p:extLst>
              </p:nvPr>
            </p:nvGraphicFramePr>
            <p:xfrm>
              <a:off x="31399560" y="7221937"/>
              <a:ext cx="11939927" cy="5507437"/>
            </p:xfrm>
            <a:graphic>
              <a:graphicData uri="http://schemas.openxmlformats.org/drawingml/2006/table">
                <a:tbl>
                  <a:tblPr/>
                  <a:tblGrid>
                    <a:gridCol w="11939927">
                      <a:extLst>
                        <a:ext uri="{9D8B030D-6E8A-4147-A177-3AD203B41FA5}">
                          <a16:colId xmlns="" xmlns:a16="http://schemas.microsoft.com/office/drawing/2014/main" xmlns:a14="http://schemas.microsoft.com/office/drawing/2010/main" val="2861585184"/>
                        </a:ext>
                      </a:extLst>
                    </a:gridCol>
                  </a:tblGrid>
                  <a:tr h="5507437">
                    <a:tc>
                      <a:txBody>
                        <a:bodyPr/>
                        <a:lstStyle/>
                        <a:p>
                          <a:endParaRPr lang="en-US"/>
                        </a:p>
                      </a:txBody>
                      <a:tcPr marL="44450" marR="4445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rotWithShape="0">
                          <a:blip r:embed="rId22"/>
                          <a:stretch>
                            <a:fillRect t="-2431" r="-102" b="-4530"/>
                          </a:stretch>
                        </a:blipFill>
                      </a:tcPr>
                    </a:tc>
                    <a:extLst>
                      <a:ext uri="{0D108BD9-81ED-4DB2-BD59-A6C34878D82A}">
                        <a16:rowId xmlns="" xmlns:a16="http://schemas.microsoft.com/office/drawing/2014/main" xmlns:a14="http://schemas.microsoft.com/office/drawing/2010/main" val="4002473872"/>
                      </a:ext>
                    </a:extLst>
                  </a:tr>
                </a:tbl>
              </a:graphicData>
            </a:graphic>
          </p:graphicFrame>
        </mc:Fallback>
      </mc:AlternateContent>
      <mc:AlternateContent xmlns:mc="http://schemas.openxmlformats.org/markup-compatibility/2006" xmlns:a14="http://schemas.microsoft.com/office/drawing/2010/main">
        <mc:Choice Requires="a14">
          <p:sp>
            <p:nvSpPr>
              <p:cNvPr id="153" name="Text Box 9"/>
              <p:cNvSpPr txBox="1">
                <a:spLocks noChangeArrowheads="1"/>
              </p:cNvSpPr>
              <p:nvPr/>
            </p:nvSpPr>
            <p:spPr bwMode="auto">
              <a:xfrm>
                <a:off x="31341710" y="16066398"/>
                <a:ext cx="12028258" cy="1754326"/>
              </a:xfrm>
              <a:prstGeom prst="rect">
                <a:avLst/>
              </a:prstGeom>
              <a:noFill/>
              <a:ln w="9525">
                <a:noFill/>
                <a:miter lim="800000"/>
                <a:headEnd/>
                <a:tailEnd/>
              </a:ln>
              <a:effectLst/>
            </p:spPr>
            <p:txBody>
              <a:bodyPr wrap="square">
                <a:spAutoFit/>
              </a:bodyPr>
              <a:lstStyle/>
              <a:p>
                <a:pPr marL="742950" indent="-742950">
                  <a:buSzPct val="100000"/>
                  <a:buFont typeface="+mj-lt"/>
                  <a:buAutoNum type="arabicPeriod"/>
                </a:pPr>
                <a:r>
                  <a:rPr lang="en-US" sz="3600" dirty="0">
                    <a:latin typeface="Cambria" panose="02040503050406030204" pitchFamily="18" charset="0"/>
                  </a:rPr>
                  <a:t>when </a:t>
                </a:r>
                <a14:m>
                  <m:oMath xmlns:m="http://schemas.openxmlformats.org/officeDocument/2006/math">
                    <m:r>
                      <a:rPr lang="en-US" sz="3600" i="1">
                        <a:latin typeface="Cambria Math" panose="02040503050406030204" pitchFamily="18" charset="0"/>
                        <a:ea typeface="Times New Roman" panose="02020603050405020304" pitchFamily="18" charset="0"/>
                      </a:rPr>
                      <m:t>𝜎</m:t>
                    </m:r>
                  </m:oMath>
                </a14:m>
                <a:r>
                  <a:rPr lang="en-US" sz="3600" dirty="0">
                    <a:latin typeface="Cambria" panose="02040503050406030204" pitchFamily="18" charset="0"/>
                  </a:rPr>
                  <a:t> too small -&gt; no change to load profile</a:t>
                </a:r>
              </a:p>
              <a:p>
                <a:pPr marL="742950" indent="-742950">
                  <a:buSzPct val="100000"/>
                  <a:buFont typeface="+mj-lt"/>
                  <a:buAutoNum type="arabicPeriod"/>
                </a:pPr>
                <a:r>
                  <a:rPr lang="en-US" sz="3600" dirty="0">
                    <a:latin typeface="Cambria" panose="02040503050406030204" pitchFamily="18" charset="0"/>
                  </a:rPr>
                  <a:t>when </a:t>
                </a:r>
                <a14:m>
                  <m:oMath xmlns:m="http://schemas.openxmlformats.org/officeDocument/2006/math">
                    <m:r>
                      <a:rPr lang="en-US" sz="3600" i="1">
                        <a:latin typeface="Cambria Math" panose="02040503050406030204" pitchFamily="18" charset="0"/>
                        <a:ea typeface="Times New Roman" panose="02020603050405020304" pitchFamily="18" charset="0"/>
                      </a:rPr>
                      <m:t>𝜎</m:t>
                    </m:r>
                  </m:oMath>
                </a14:m>
                <a:r>
                  <a:rPr lang="en-US" sz="3600" dirty="0">
                    <a:latin typeface="Cambria" panose="02040503050406030204" pitchFamily="18" charset="0"/>
                  </a:rPr>
                  <a:t> too large -&gt; a lot of change to load profile</a:t>
                </a:r>
              </a:p>
              <a:p>
                <a:pPr marL="742950" indent="-742950">
                  <a:buSzPct val="100000"/>
                  <a:buFont typeface="+mj-lt"/>
                  <a:buAutoNum type="arabicPeriod"/>
                </a:pPr>
                <a:r>
                  <a:rPr lang="en-US" sz="3600" dirty="0">
                    <a:latin typeface="Cambria" panose="02040503050406030204" pitchFamily="18" charset="0"/>
                  </a:rPr>
                  <a:t>when </a:t>
                </a:r>
                <a14:m>
                  <m:oMath xmlns:m="http://schemas.openxmlformats.org/officeDocument/2006/math">
                    <m:r>
                      <a:rPr lang="en-US" sz="3600" i="1">
                        <a:latin typeface="Cambria Math" panose="02040503050406030204" pitchFamily="18" charset="0"/>
                        <a:ea typeface="Times New Roman" panose="02020603050405020304" pitchFamily="18" charset="0"/>
                      </a:rPr>
                      <m:t>𝜎</m:t>
                    </m:r>
                  </m:oMath>
                </a14:m>
                <a:r>
                  <a:rPr lang="en-US" sz="3600" dirty="0">
                    <a:latin typeface="Cambria" panose="02040503050406030204" pitchFamily="18" charset="0"/>
                  </a:rPr>
                  <a:t> correct -&gt; minimal change to load profile</a:t>
                </a:r>
              </a:p>
            </p:txBody>
          </p:sp>
        </mc:Choice>
        <mc:Fallback xmlns="">
          <p:sp>
            <p:nvSpPr>
              <p:cNvPr id="153" name="Text Box 9"/>
              <p:cNvSpPr txBox="1">
                <a:spLocks noRot="1" noChangeAspect="1" noMove="1" noResize="1" noEditPoints="1" noAdjustHandles="1" noChangeArrowheads="1" noChangeShapeType="1" noTextEdit="1"/>
              </p:cNvSpPr>
              <p:nvPr/>
            </p:nvSpPr>
            <p:spPr bwMode="auto">
              <a:xfrm>
                <a:off x="31341710" y="16066398"/>
                <a:ext cx="12028258" cy="1754326"/>
              </a:xfrm>
              <a:prstGeom prst="rect">
                <a:avLst/>
              </a:prstGeom>
              <a:blipFill rotWithShape="0">
                <a:blip r:embed="rId23"/>
                <a:stretch>
                  <a:fillRect t="-5575" b="-12544"/>
                </a:stretch>
              </a:blipFill>
              <a:ln w="9525">
                <a:noFill/>
                <a:miter lim="800000"/>
                <a:headEnd/>
                <a:tailEnd/>
              </a:ln>
              <a:effectLst/>
            </p:spPr>
            <p:txBody>
              <a:bodyPr/>
              <a:lstStyle/>
              <a:p>
                <a:r>
                  <a:rPr lang="en-US">
                    <a:noFill/>
                  </a:rPr>
                  <a:t> </a:t>
                </a:r>
              </a:p>
            </p:txBody>
          </p:sp>
        </mc:Fallback>
      </mc:AlternateContent>
      <p:pic>
        <p:nvPicPr>
          <p:cNvPr id="154" name="Picture 153" descr="A close up of a map&#10;&#10;Description automatically generated">
            <a:extLst>
              <a:ext uri="{FF2B5EF4-FFF2-40B4-BE49-F238E27FC236}">
                <a16:creationId xmlns:a16="http://schemas.microsoft.com/office/drawing/2014/main" id="{0DB2408E-1572-4BB7-9E58-1CE07673C748}"/>
              </a:ext>
            </a:extLst>
          </p:cNvPr>
          <p:cNvPicPr/>
          <p:nvPr/>
        </p:nvPicPr>
        <p:blipFill rotWithShape="1">
          <a:blip r:embed="rId24">
            <a:extLst>
              <a:ext uri="{28A0092B-C50C-407E-A947-70E740481C1C}">
                <a14:useLocalDpi xmlns:a14="http://schemas.microsoft.com/office/drawing/2010/main" val="0"/>
              </a:ext>
            </a:extLst>
          </a:blip>
          <a:srcRect l="2682" t="10109"/>
          <a:stretch/>
        </p:blipFill>
        <p:spPr bwMode="auto">
          <a:xfrm>
            <a:off x="32302771" y="18032852"/>
            <a:ext cx="9495832" cy="5504786"/>
          </a:xfrm>
          <a:prstGeom prst="rect">
            <a:avLst/>
          </a:prstGeom>
          <a:ln>
            <a:noFill/>
          </a:ln>
          <a:extLst>
            <a:ext uri="{53640926-AAD7-44d8-BBD7-CCE9431645EC}">
              <a14:shadowObscured xmlns:lc="http://schemas.openxmlformats.org/drawingml/2006/lockedCanvas" xmlns:a14="http://schemas.microsoft.com/office/drawing/2010/main" xmlns:w="http://schemas.openxmlformats.org/wordprocessingml/2006/main" xmlns:w10="urn:schemas-microsoft-com:office:word" xmlns:v="urn:schemas-microsoft-com:vml" xmlns:o="urn:schemas-microsoft-com:office:office" xmlns:mv="urn:schemas-microsoft-com:mac:vml" xmlns:mo="http://schemas.microsoft.com/office/mac/office/2008/main" xmlns=""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a:ext>
          </a:extLst>
        </p:spPr>
      </p:pic>
      <p:cxnSp>
        <p:nvCxnSpPr>
          <p:cNvPr id="161" name="Straight Arrow Connector 160">
            <a:extLst>
              <a:ext uri="{FF2B5EF4-FFF2-40B4-BE49-F238E27FC236}">
                <a16:creationId xmlns:a16="http://schemas.microsoft.com/office/drawing/2014/main" id="{1CD4E072-C214-45A4-B72D-489D578FAD74}"/>
              </a:ext>
            </a:extLst>
          </p:cNvPr>
          <p:cNvCxnSpPr>
            <a:stCxn id="162" idx="2"/>
          </p:cNvCxnSpPr>
          <p:nvPr/>
        </p:nvCxnSpPr>
        <p:spPr>
          <a:xfrm>
            <a:off x="35734944" y="19585669"/>
            <a:ext cx="140016" cy="130051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Text Box 27">
            <a:extLst>
              <a:ext uri="{FF2B5EF4-FFF2-40B4-BE49-F238E27FC236}">
                <a16:creationId xmlns:a16="http://schemas.microsoft.com/office/drawing/2014/main" id="{93299CAC-4F72-4B90-A66A-60B03F4E13BD}"/>
              </a:ext>
            </a:extLst>
          </p:cNvPr>
          <p:cNvSpPr txBox="1"/>
          <p:nvPr/>
        </p:nvSpPr>
        <p:spPr>
          <a:xfrm>
            <a:off x="34026101" y="18518354"/>
            <a:ext cx="3417685" cy="10673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0" algn="ctr" hangingPunct="0">
              <a:lnSpc>
                <a:spcPts val="1200"/>
              </a:lnSpc>
              <a:spcBef>
                <a:spcPts val="0"/>
              </a:spcBef>
              <a:spcAft>
                <a:spcPts val="0"/>
              </a:spcAft>
            </a:pPr>
            <a:endParaRPr lang="en-US" sz="3600" dirty="0">
              <a:effectLst/>
              <a:latin typeface="Times New Roman" panose="02020603050405020304" pitchFamily="18" charset="0"/>
              <a:ea typeface="Times New Roman" panose="02020603050405020304" pitchFamily="18" charset="0"/>
            </a:endParaRPr>
          </a:p>
          <a:p>
            <a:pPr marL="0" marR="0" indent="0" algn="ctr" hangingPunct="0">
              <a:lnSpc>
                <a:spcPts val="1200"/>
              </a:lnSpc>
              <a:spcBef>
                <a:spcPts val="0"/>
              </a:spcBef>
              <a:spcAft>
                <a:spcPts val="0"/>
              </a:spcAft>
            </a:pPr>
            <a:endParaRPr lang="en-US" sz="3600" dirty="0">
              <a:latin typeface="Times New Roman" panose="02020603050405020304" pitchFamily="18" charset="0"/>
              <a:ea typeface="Times New Roman" panose="02020603050405020304" pitchFamily="18" charset="0"/>
            </a:endParaRPr>
          </a:p>
          <a:p>
            <a:pPr marL="0" marR="0" indent="0" algn="ctr" hangingPunct="0">
              <a:lnSpc>
                <a:spcPts val="1200"/>
              </a:lnSpc>
              <a:spcBef>
                <a:spcPts val="0"/>
              </a:spcBef>
              <a:spcAft>
                <a:spcPts val="0"/>
              </a:spcAft>
            </a:pPr>
            <a:r>
              <a:rPr lang="en-US" sz="3600" dirty="0">
                <a:effectLst/>
                <a:latin typeface="Times New Roman" panose="02020603050405020304" pitchFamily="18" charset="0"/>
                <a:ea typeface="Times New Roman" panose="02020603050405020304" pitchFamily="18" charset="0"/>
              </a:rPr>
              <a:t>Point of</a:t>
            </a:r>
          </a:p>
          <a:p>
            <a:pPr marL="0" marR="0" indent="0" algn="ctr" hangingPunct="0">
              <a:lnSpc>
                <a:spcPts val="1200"/>
              </a:lnSpc>
              <a:spcBef>
                <a:spcPts val="0"/>
              </a:spcBef>
              <a:spcAft>
                <a:spcPts val="0"/>
              </a:spcAft>
            </a:pPr>
            <a:endParaRPr lang="en-US" sz="3600" dirty="0">
              <a:latin typeface="Times New Roman" panose="02020603050405020304" pitchFamily="18" charset="0"/>
              <a:ea typeface="Times New Roman" panose="02020603050405020304" pitchFamily="18" charset="0"/>
            </a:endParaRPr>
          </a:p>
          <a:p>
            <a:pPr marL="0" marR="0" indent="0" algn="ctr" hangingPunct="0">
              <a:lnSpc>
                <a:spcPts val="1200"/>
              </a:lnSpc>
              <a:spcBef>
                <a:spcPts val="0"/>
              </a:spcBef>
              <a:spcAft>
                <a:spcPts val="0"/>
              </a:spcAft>
            </a:pPr>
            <a:endParaRPr lang="en-US" sz="3600" dirty="0">
              <a:effectLst/>
              <a:latin typeface="Times New Roman" panose="02020603050405020304" pitchFamily="18" charset="0"/>
              <a:ea typeface="Times New Roman" panose="02020603050405020304" pitchFamily="18" charset="0"/>
            </a:endParaRPr>
          </a:p>
          <a:p>
            <a:pPr marL="0" marR="0" indent="0" algn="ctr" hangingPunct="0">
              <a:lnSpc>
                <a:spcPts val="1200"/>
              </a:lnSpc>
              <a:spcBef>
                <a:spcPts val="0"/>
              </a:spcBef>
              <a:spcAft>
                <a:spcPts val="0"/>
              </a:spcAft>
            </a:pPr>
            <a:r>
              <a:rPr lang="en-US" sz="3600" dirty="0">
                <a:effectLst/>
                <a:latin typeface="Times New Roman" panose="02020603050405020304" pitchFamily="18" charset="0"/>
                <a:ea typeface="Times New Roman" panose="02020603050405020304" pitchFamily="18" charset="0"/>
              </a:rPr>
              <a:t>Intersection</a:t>
            </a:r>
          </a:p>
        </p:txBody>
      </p:sp>
      <p:graphicFrame>
        <p:nvGraphicFramePr>
          <p:cNvPr id="166" name="Table 165">
            <a:extLst>
              <a:ext uri="{FF2B5EF4-FFF2-40B4-BE49-F238E27FC236}">
                <a16:creationId xmlns:a16="http://schemas.microsoft.com/office/drawing/2014/main" id="{069AC60D-4030-4C44-91C2-D6B0B3C9F467}"/>
              </a:ext>
            </a:extLst>
          </p:cNvPr>
          <p:cNvGraphicFramePr>
            <a:graphicFrameLocks noGrp="1"/>
          </p:cNvGraphicFramePr>
          <p:nvPr>
            <p:extLst>
              <p:ext uri="{D42A27DB-BD31-4B8C-83A1-F6EECF244321}">
                <p14:modId xmlns:p14="http://schemas.microsoft.com/office/powerpoint/2010/main" val="584840790"/>
              </p:ext>
            </p:extLst>
          </p:nvPr>
        </p:nvGraphicFramePr>
        <p:xfrm>
          <a:off x="31467157" y="25244976"/>
          <a:ext cx="11902810" cy="4453126"/>
        </p:xfrm>
        <a:graphic>
          <a:graphicData uri="http://schemas.openxmlformats.org/drawingml/2006/table">
            <a:tbl>
              <a:tblPr firstRow="1" firstCol="1" bandRow="1"/>
              <a:tblGrid>
                <a:gridCol w="2242804">
                  <a:extLst>
                    <a:ext uri="{9D8B030D-6E8A-4147-A177-3AD203B41FA5}">
                      <a16:colId xmlns:a16="http://schemas.microsoft.com/office/drawing/2014/main" val="3264862109"/>
                    </a:ext>
                  </a:extLst>
                </a:gridCol>
                <a:gridCol w="2465999">
                  <a:extLst>
                    <a:ext uri="{9D8B030D-6E8A-4147-A177-3AD203B41FA5}">
                      <a16:colId xmlns:a16="http://schemas.microsoft.com/office/drawing/2014/main" val="1858366188"/>
                    </a:ext>
                  </a:extLst>
                </a:gridCol>
                <a:gridCol w="2158202">
                  <a:extLst>
                    <a:ext uri="{9D8B030D-6E8A-4147-A177-3AD203B41FA5}">
                      <a16:colId xmlns:a16="http://schemas.microsoft.com/office/drawing/2014/main" val="689230784"/>
                    </a:ext>
                  </a:extLst>
                </a:gridCol>
                <a:gridCol w="2398001">
                  <a:extLst>
                    <a:ext uri="{9D8B030D-6E8A-4147-A177-3AD203B41FA5}">
                      <a16:colId xmlns:a16="http://schemas.microsoft.com/office/drawing/2014/main" val="3775993984"/>
                    </a:ext>
                  </a:extLst>
                </a:gridCol>
                <a:gridCol w="2637804">
                  <a:extLst>
                    <a:ext uri="{9D8B030D-6E8A-4147-A177-3AD203B41FA5}">
                      <a16:colId xmlns:a16="http://schemas.microsoft.com/office/drawing/2014/main" val="3165170262"/>
                    </a:ext>
                  </a:extLst>
                </a:gridCol>
              </a:tblGrid>
              <a:tr h="599017">
                <a:tc>
                  <a:txBody>
                    <a:bodyPr/>
                    <a:lstStyle/>
                    <a:p>
                      <a:pPr marL="0" marR="0" indent="0" algn="ctr" hangingPunct="0">
                        <a:lnSpc>
                          <a:spcPct val="100000"/>
                        </a:lnSpc>
                        <a:spcBef>
                          <a:spcPts val="0"/>
                        </a:spcBef>
                        <a:spcAft>
                          <a:spcPts val="0"/>
                        </a:spcAft>
                      </a:pPr>
                      <a:r>
                        <a:rPr lang="en-US" sz="3200" b="1" dirty="0">
                          <a:effectLst/>
                          <a:latin typeface="Times New Roman" panose="02020603050405020304" pitchFamily="18" charset="0"/>
                          <a:ea typeface="Times New Roman" panose="02020603050405020304" pitchFamily="18" charset="0"/>
                        </a:rPr>
                        <a:t>Load Profile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b="1" dirty="0">
                          <a:effectLst/>
                          <a:latin typeface="Times New Roman" panose="02020603050405020304" pitchFamily="18" charset="0"/>
                          <a:ea typeface="Times New Roman" panose="02020603050405020304" pitchFamily="18" charset="0"/>
                        </a:rPr>
                        <a:t>Block </a:t>
                      </a:r>
                      <a:br>
                        <a:rPr lang="en-US" sz="3200" b="1" dirty="0">
                          <a:effectLst/>
                          <a:latin typeface="Times New Roman" panose="02020603050405020304" pitchFamily="18" charset="0"/>
                          <a:ea typeface="Times New Roman" panose="02020603050405020304" pitchFamily="18" charset="0"/>
                        </a:rPr>
                      </a:br>
                      <a:r>
                        <a:rPr lang="en-US" sz="3200" b="1" dirty="0">
                          <a:effectLst/>
                          <a:latin typeface="Times New Roman" panose="02020603050405020304" pitchFamily="18" charset="0"/>
                          <a:ea typeface="Times New Roman" panose="02020603050405020304" pitchFamily="18" charset="0"/>
                        </a:rPr>
                        <a:t>Count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b="1" dirty="0">
                          <a:effectLst/>
                          <a:latin typeface="Times New Roman" panose="02020603050405020304" pitchFamily="18" charset="0"/>
                          <a:ea typeface="Times New Roman" panose="02020603050405020304" pitchFamily="18" charset="0"/>
                        </a:rPr>
                        <a:t>Input 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b="1" dirty="0">
                          <a:effectLst/>
                          <a:latin typeface="Times New Roman" panose="02020603050405020304" pitchFamily="18" charset="0"/>
                          <a:ea typeface="Times New Roman" panose="02020603050405020304" pitchFamily="18" charset="0"/>
                        </a:rPr>
                        <a:t>Speed </a:t>
                      </a:r>
                      <a:br>
                        <a:rPr lang="en-US" sz="3200" b="1" dirty="0">
                          <a:effectLst/>
                          <a:latin typeface="Times New Roman" panose="02020603050405020304" pitchFamily="18" charset="0"/>
                          <a:ea typeface="Times New Roman" panose="02020603050405020304" pitchFamily="18" charset="0"/>
                        </a:rPr>
                      </a:br>
                      <a:r>
                        <a:rPr lang="en-US" sz="3200" b="1" dirty="0">
                          <a:effectLst/>
                          <a:latin typeface="Times New Roman" panose="02020603050405020304" pitchFamily="18" charset="0"/>
                          <a:ea typeface="Times New Roman" panose="02020603050405020304" pitchFamily="18" charset="0"/>
                        </a:rPr>
                        <a:t>Ratio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b="1" dirty="0">
                          <a:effectLst/>
                          <a:latin typeface="Times New Roman" panose="02020603050405020304" pitchFamily="18" charset="0"/>
                          <a:ea typeface="Times New Roman" panose="02020603050405020304" pitchFamily="18" charset="0"/>
                        </a:rPr>
                        <a:t>Output </a:t>
                      </a:r>
                      <a:br>
                        <a:rPr lang="en-US" sz="3200" b="1" dirty="0">
                          <a:effectLst/>
                          <a:latin typeface="Times New Roman" panose="02020603050405020304" pitchFamily="18" charset="0"/>
                          <a:ea typeface="Times New Roman" panose="02020603050405020304" pitchFamily="18" charset="0"/>
                        </a:rPr>
                      </a:br>
                      <a:r>
                        <a:rPr lang="en-US" sz="3200" b="1" dirty="0">
                          <a:effectLst/>
                          <a:latin typeface="Times New Roman" panose="02020603050405020304" pitchFamily="18" charset="0"/>
                          <a:ea typeface="Times New Roman" panose="02020603050405020304" pitchFamily="18"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541818"/>
                  </a:ext>
                </a:extLst>
              </a:tr>
              <a:tr h="540849">
                <a:tc>
                  <a:txBody>
                    <a:bodyPr/>
                    <a:lstStyle/>
                    <a:p>
                      <a:pPr marL="0" marR="0" indent="0" algn="ctr" hangingPunct="0">
                        <a:lnSpc>
                          <a:spcPct val="100000"/>
                        </a:lnSpc>
                        <a:spcBef>
                          <a:spcPts val="0"/>
                        </a:spcBef>
                        <a:spcAft>
                          <a:spcPts val="0"/>
                        </a:spcAft>
                      </a:pPr>
                      <a:r>
                        <a:rPr lang="en-US" sz="3200">
                          <a:effectLst/>
                          <a:latin typeface="Times New Roman" panose="02020603050405020304" pitchFamily="18" charset="0"/>
                          <a:ea typeface="Times New Roman" panose="02020603050405020304" pitchFamily="18" charset="0"/>
                        </a:rPr>
                        <a:t>Sigma =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a:effectLst/>
                          <a:latin typeface="Times New Roman" panose="02020603050405020304" pitchFamily="18" charset="0"/>
                          <a:ea typeface="Times New Roman" panose="02020603050405020304" pitchFamily="18" charset="0"/>
                        </a:rPr>
                        <a:t>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dirty="0">
                          <a:effectLst/>
                          <a:latin typeface="Times New Roman" panose="02020603050405020304" pitchFamily="18" charset="0"/>
                          <a:ea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a:effectLst/>
                          <a:latin typeface="Times New Roman" panose="02020603050405020304" pitchFamily="18" charset="0"/>
                          <a:ea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dirty="0">
                          <a:effectLst/>
                          <a:latin typeface="Times New Roman" panose="02020603050405020304" pitchFamily="18" charset="0"/>
                          <a:ea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6302332"/>
                  </a:ext>
                </a:extLst>
              </a:tr>
              <a:tr h="599017">
                <a:tc>
                  <a:txBody>
                    <a:bodyPr/>
                    <a:lstStyle/>
                    <a:p>
                      <a:pPr marL="0" marR="0" indent="0" algn="ctr" hangingPunct="0">
                        <a:lnSpc>
                          <a:spcPct val="100000"/>
                        </a:lnSpc>
                        <a:spcBef>
                          <a:spcPts val="0"/>
                        </a:spcBef>
                        <a:spcAft>
                          <a:spcPts val="0"/>
                        </a:spcAft>
                      </a:pPr>
                      <a:r>
                        <a:rPr lang="en-US" sz="3200" dirty="0">
                          <a:effectLst/>
                          <a:latin typeface="Times New Roman" panose="02020603050405020304" pitchFamily="18" charset="0"/>
                          <a:ea typeface="Times New Roman" panose="02020603050405020304" pitchFamily="18" charset="0"/>
                        </a:rPr>
                        <a:t>Sigma = 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dirty="0">
                          <a:effectLst/>
                          <a:latin typeface="Times New Roman" panose="02020603050405020304" pitchFamily="18" charset="0"/>
                          <a:ea typeface="Times New Roman" panose="02020603050405020304" pitchFamily="18" charset="0"/>
                        </a:rPr>
                        <a:t>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dirty="0">
                          <a:effectLst/>
                          <a:latin typeface="Times New Roman" panose="02020603050405020304" pitchFamily="18" charset="0"/>
                          <a:ea typeface="Times New Roman" panose="02020603050405020304" pitchFamily="18" charset="0"/>
                        </a:rPr>
                        <a:t>3.7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dirty="0">
                          <a:effectLst/>
                          <a:latin typeface="Times New Roman" panose="02020603050405020304" pitchFamily="18" charset="0"/>
                          <a:ea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dirty="0">
                          <a:effectLst/>
                          <a:latin typeface="Times New Roman" panose="02020603050405020304" pitchFamily="18" charset="0"/>
                          <a:ea typeface="Times New Roman" panose="02020603050405020304" pitchFamily="18" charset="0"/>
                        </a:rPr>
                        <a:t>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9294498"/>
                  </a:ext>
                </a:extLst>
              </a:tr>
              <a:tr h="599017">
                <a:tc>
                  <a:txBody>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US" sz="3200" dirty="0">
                          <a:effectLst/>
                          <a:latin typeface="Times New Roman" panose="02020603050405020304" pitchFamily="18" charset="0"/>
                          <a:ea typeface="Times New Roman" panose="02020603050405020304" pitchFamily="18" charset="0"/>
                        </a:rPr>
                        <a:t>Sigma = 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dirty="0">
                          <a:effectLst/>
                          <a:latin typeface="Times New Roman" panose="02020603050405020304" pitchFamily="18" charset="0"/>
                          <a:ea typeface="Times New Roman" panose="02020603050405020304" pitchFamily="18" charset="0"/>
                        </a:rPr>
                        <a:t>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dirty="0">
                          <a:effectLst/>
                          <a:latin typeface="Times New Roman" panose="02020603050405020304" pitchFamily="18" charset="0"/>
                          <a:ea typeface="Times New Roman" panose="02020603050405020304" pitchFamily="18" charset="0"/>
                        </a:rPr>
                        <a:t>7.744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dirty="0">
                          <a:effectLst/>
                          <a:latin typeface="Times New Roman" panose="02020603050405020304" pitchFamily="18" charset="0"/>
                          <a:ea typeface="Times New Roman" panose="02020603050405020304" pitchFamily="18" charset="0"/>
                        </a:rPr>
                        <a:t>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dirty="0">
                          <a:effectLst/>
                          <a:latin typeface="Times New Roman" panose="02020603050405020304" pitchFamily="18" charset="0"/>
                          <a:ea typeface="Times New Roman" panose="02020603050405020304" pitchFamily="18" charset="0"/>
                        </a:rPr>
                        <a:t>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060196"/>
                  </a:ext>
                </a:extLst>
              </a:tr>
              <a:tr h="599017">
                <a:tc>
                  <a:txBody>
                    <a:bodyPr/>
                    <a:lstStyle/>
                    <a:p>
                      <a:pPr marL="0" marR="0" indent="0" algn="ctr" hangingPunct="0">
                        <a:lnSpc>
                          <a:spcPct val="100000"/>
                        </a:lnSpc>
                        <a:spcBef>
                          <a:spcPts val="0"/>
                        </a:spcBef>
                        <a:spcAft>
                          <a:spcPts val="0"/>
                        </a:spcAft>
                      </a:pPr>
                      <a:r>
                        <a:rPr lang="en-US" sz="3200" dirty="0">
                          <a:effectLst/>
                          <a:latin typeface="Times New Roman" panose="02020603050405020304" pitchFamily="18" charset="0"/>
                          <a:ea typeface="Times New Roman" panose="02020603050405020304" pitchFamily="18" charset="0"/>
                        </a:rPr>
                        <a:t>Sigma = 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a:effectLst/>
                          <a:latin typeface="Times New Roman" panose="02020603050405020304" pitchFamily="18" charset="0"/>
                          <a:ea typeface="Times New Roman" panose="02020603050405020304"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dirty="0">
                          <a:effectLst/>
                          <a:latin typeface="Times New Roman" panose="02020603050405020304" pitchFamily="18" charset="0"/>
                          <a:ea typeface="Times New Roman" panose="02020603050405020304" pitchFamily="18" charset="0"/>
                        </a:rPr>
                        <a:t>17.4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a:effectLst/>
                          <a:latin typeface="Times New Roman" panose="02020603050405020304" pitchFamily="18" charset="0"/>
                          <a:ea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dirty="0">
                          <a:effectLst/>
                          <a:latin typeface="Times New Roman" panose="02020603050405020304" pitchFamily="18" charset="0"/>
                          <a:ea typeface="Times New Roman" panose="02020603050405020304" pitchFamily="18" charset="0"/>
                        </a:rPr>
                        <a:t>7.23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3409094"/>
                  </a:ext>
                </a:extLst>
              </a:tr>
              <a:tr h="599017">
                <a:tc>
                  <a:txBody>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US" sz="3200" dirty="0">
                          <a:effectLst/>
                          <a:latin typeface="Times New Roman" panose="02020603050405020304" pitchFamily="18" charset="0"/>
                          <a:ea typeface="Times New Roman" panose="02020603050405020304" pitchFamily="18" charset="0"/>
                        </a:rPr>
                        <a:t>Sigma = 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dirty="0">
                          <a:effectLst/>
                          <a:latin typeface="Times New Roman" panose="02020603050405020304" pitchFamily="18" charset="0"/>
                          <a:ea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dirty="0">
                          <a:effectLst/>
                          <a:latin typeface="Times New Roman" panose="02020603050405020304" pitchFamily="18" charset="0"/>
                          <a:ea typeface="Times New Roman" panose="02020603050405020304" pitchFamily="18" charset="0"/>
                        </a:rPr>
                        <a:t>25.22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dirty="0">
                          <a:effectLst/>
                          <a:latin typeface="Times New Roman" panose="02020603050405020304" pitchFamily="18" charset="0"/>
                          <a:ea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dirty="0">
                          <a:effectLst/>
                          <a:latin typeface="Times New Roman" panose="02020603050405020304" pitchFamily="18" charset="0"/>
                          <a:ea typeface="Times New Roman" panose="02020603050405020304" pitchFamily="18" charset="0"/>
                        </a:rPr>
                        <a:t>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750355"/>
                  </a:ext>
                </a:extLst>
              </a:tr>
              <a:tr h="540849">
                <a:tc>
                  <a:txBody>
                    <a:bodyPr/>
                    <a:lstStyle/>
                    <a:p>
                      <a:pPr marL="0" marR="0" indent="0" algn="ctr" hangingPunct="0">
                        <a:lnSpc>
                          <a:spcPct val="100000"/>
                        </a:lnSpc>
                        <a:spcBef>
                          <a:spcPts val="0"/>
                        </a:spcBef>
                        <a:spcAft>
                          <a:spcPts val="0"/>
                        </a:spcAft>
                      </a:pPr>
                      <a:r>
                        <a:rPr lang="en-US" sz="3200">
                          <a:effectLst/>
                          <a:latin typeface="Times New Roman" panose="02020603050405020304" pitchFamily="18" charset="0"/>
                          <a:ea typeface="Times New Roman" panose="02020603050405020304" pitchFamily="18" charset="0"/>
                        </a:rPr>
                        <a:t>Sigma = 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a:effectLst/>
                          <a:latin typeface="Times New Roman" panose="02020603050405020304" pitchFamily="18" charset="0"/>
                          <a:ea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dirty="0">
                          <a:effectLst/>
                          <a:latin typeface="Times New Roman" panose="02020603050405020304" pitchFamily="18" charset="0"/>
                          <a:ea typeface="Times New Roman" panose="02020603050405020304" pitchFamily="18" charset="0"/>
                        </a:rPr>
                        <a:t>35.2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dirty="0">
                          <a:effectLst/>
                          <a:latin typeface="Times New Roman" panose="02020603050405020304" pitchFamily="18" charset="0"/>
                          <a:ea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hangingPunct="0">
                        <a:lnSpc>
                          <a:spcPct val="100000"/>
                        </a:lnSpc>
                        <a:spcBef>
                          <a:spcPts val="0"/>
                        </a:spcBef>
                        <a:spcAft>
                          <a:spcPts val="0"/>
                        </a:spcAft>
                      </a:pPr>
                      <a:r>
                        <a:rPr lang="en-US" sz="3200" dirty="0">
                          <a:effectLst/>
                          <a:latin typeface="Times New Roman" panose="02020603050405020304" pitchFamily="18" charset="0"/>
                          <a:ea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894351"/>
                  </a:ext>
                </a:extLst>
              </a:tr>
            </a:tbl>
          </a:graphicData>
        </a:graphic>
      </p:graphicFrame>
      <p:grpSp>
        <p:nvGrpSpPr>
          <p:cNvPr id="167" name="Group 166"/>
          <p:cNvGrpSpPr/>
          <p:nvPr/>
        </p:nvGrpSpPr>
        <p:grpSpPr>
          <a:xfrm>
            <a:off x="16661818" y="11599243"/>
            <a:ext cx="8174168" cy="927528"/>
            <a:chOff x="5834632" y="26790477"/>
            <a:chExt cx="8174168" cy="927528"/>
          </a:xfrm>
        </p:grpSpPr>
        <p:sp>
          <p:nvSpPr>
            <p:cNvPr id="169" name="AutoShape 4">
              <a:extLst>
                <a:ext uri="{FF2B5EF4-FFF2-40B4-BE49-F238E27FC236}">
                  <a16:creationId xmlns:a16="http://schemas.microsoft.com/office/drawing/2014/main" id="{BAE3EE94-AB14-4D6C-AE4D-2A49B9C51535}"/>
                </a:ext>
              </a:extLst>
            </p:cNvPr>
            <p:cNvSpPr>
              <a:spLocks noChangeArrowheads="1"/>
            </p:cNvSpPr>
            <p:nvPr/>
          </p:nvSpPr>
          <p:spPr bwMode="auto">
            <a:xfrm>
              <a:off x="6818140" y="26790477"/>
              <a:ext cx="6022316" cy="927528"/>
            </a:xfrm>
            <a:prstGeom prst="roundRect">
              <a:avLst>
                <a:gd name="adj" fmla="val 50000"/>
              </a:avLst>
            </a:prstGeom>
            <a:solidFill>
              <a:schemeClr val="bg1"/>
            </a:solidFill>
            <a:ln w="9525">
              <a:solidFill>
                <a:srgbClr val="FB8605"/>
              </a:solidFill>
              <a:round/>
              <a:headEnd/>
              <a:tailEnd/>
            </a:ln>
            <a:effectLst/>
          </p:spPr>
          <p:txBody>
            <a:bodyPr wrap="none" anchor="ctr"/>
            <a:lstStyle/>
            <a:p>
              <a:endParaRPr lang="en-US" dirty="0">
                <a:latin typeface="Cambria" panose="02040503050406030204" pitchFamily="18" charset="0"/>
              </a:endParaRPr>
            </a:p>
          </p:txBody>
        </p:sp>
        <p:sp>
          <p:nvSpPr>
            <p:cNvPr id="170" name="Google Shape;352;p2">
              <a:extLst>
                <a:ext uri="{FF2B5EF4-FFF2-40B4-BE49-F238E27FC236}">
                  <a16:creationId xmlns:a16="http://schemas.microsoft.com/office/drawing/2014/main" id="{DB10C986-7C4F-407C-A2C6-C988EAB06573}"/>
                </a:ext>
              </a:extLst>
            </p:cNvPr>
            <p:cNvSpPr txBox="1"/>
            <p:nvPr/>
          </p:nvSpPr>
          <p:spPr>
            <a:xfrm>
              <a:off x="5834632" y="26790477"/>
              <a:ext cx="8174168" cy="869428"/>
            </a:xfrm>
            <a:prstGeom prst="rect">
              <a:avLst/>
            </a:prstGeom>
            <a:noFill/>
            <a:ln>
              <a:noFill/>
            </a:ln>
          </p:spPr>
          <p:txBody>
            <a:bodyPr spcFirstLastPara="1" wrap="square" lIns="45700" tIns="45700" rIns="45700" bIns="45700" anchor="ctr" anchorCtr="0">
              <a:spAutoFit/>
            </a:bodyPr>
            <a:lstStyle/>
            <a:p>
              <a:pPr defTabSz="685800">
                <a:spcBef>
                  <a:spcPts val="300"/>
                </a:spcBef>
                <a:buSzPct val="100000"/>
              </a:pPr>
              <a:r>
                <a:rPr lang="en-US" sz="4800" b="1" dirty="0">
                  <a:solidFill>
                    <a:srgbClr val="005030"/>
                  </a:solidFill>
                  <a:latin typeface="Cambria"/>
                  <a:ea typeface="Cambria"/>
                  <a:sym typeface="Cambria"/>
                </a:rPr>
                <a:t>DDDAS Framework</a:t>
              </a:r>
            </a:p>
          </p:txBody>
        </p:sp>
      </p:grpSp>
      <p:sp>
        <p:nvSpPr>
          <p:cNvPr id="14" name="Rectangle 13"/>
          <p:cNvSpPr/>
          <p:nvPr/>
        </p:nvSpPr>
        <p:spPr>
          <a:xfrm>
            <a:off x="31404434" y="30046159"/>
            <a:ext cx="11902810" cy="2308324"/>
          </a:xfrm>
          <a:prstGeom prst="rect">
            <a:avLst/>
          </a:prstGeom>
        </p:spPr>
        <p:txBody>
          <a:bodyPr wrap="square">
            <a:spAutoFit/>
          </a:bodyPr>
          <a:lstStyle/>
          <a:p>
            <a:pPr algn="just"/>
            <a:r>
              <a:rPr lang="en-US" sz="3600" b="1" dirty="0">
                <a:latin typeface="Cambria" panose="02040503050406030204" pitchFamily="18" charset="0"/>
              </a:rPr>
              <a:t>Publication Citation: </a:t>
            </a:r>
            <a:r>
              <a:rPr lang="en-US" sz="3600" i="1" dirty="0">
                <a:latin typeface="Cambria" panose="02040503050406030204" pitchFamily="18" charset="0"/>
              </a:rPr>
              <a:t>J. Darville and N. Celik, “Microgrid Operational Planning Using Deviation Clustering Within a DDDAS Framework,” in International Conference on Dynamic Data Driven Application Systems, 2020, pp. 77–84</a:t>
            </a:r>
            <a:r>
              <a:rPr lang="en-US" sz="3600" dirty="0">
                <a:latin typeface="Cambria" panose="02040503050406030204" pitchFamily="18" charset="0"/>
              </a:rPr>
              <a:t>.</a:t>
            </a:r>
          </a:p>
        </p:txBody>
      </p:sp>
    </p:spTree>
    <p:extLst>
      <p:ext uri="{BB962C8B-B14F-4D97-AF65-F5344CB8AC3E}">
        <p14:creationId xmlns:p14="http://schemas.microsoft.com/office/powerpoint/2010/main" val="2459308786"/>
      </p:ext>
    </p:extLst>
  </p:cSld>
  <p:clrMapOvr>
    <a:masterClrMapping/>
  </p:clrMapOvr>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8456</TotalTime>
  <Words>708</Words>
  <Application>Microsoft Office PowerPoint</Application>
  <PresentationFormat>Custom</PresentationFormat>
  <Paragraphs>126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Cambria</vt:lpstr>
      <vt:lpstr>Cambria Math</vt:lpstr>
      <vt:lpstr>Times New Roman</vt:lpstr>
      <vt:lpstr>Wingdings</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Shulda;www.postersession.com</dc:creator>
  <cp:keywords>www.postersession.com</cp:keywords>
  <dc:description>©MegaPrint Inc. 2009-2015</dc:description>
  <cp:lastModifiedBy>Yavuz, Abdurrahman</cp:lastModifiedBy>
  <cp:revision>138</cp:revision>
  <cp:lastPrinted>2011-03-08T18:07:35Z</cp:lastPrinted>
  <dcterms:created xsi:type="dcterms:W3CDTF">2008-12-04T00:20:37Z</dcterms:created>
  <dcterms:modified xsi:type="dcterms:W3CDTF">2022-02-24T16:44:29Z</dcterms:modified>
  <cp:category>Research Poster</cp:category>
</cp:coreProperties>
</file>