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84812a0c7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84812a0c7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5b86461c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5b86461c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great you’ve acquired some nice MR images, put in some work organizing your data into a BIDS dataset. Now you finally want to play around with some data and get some science done.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there is one more step before we actual perform analysis. That is, pre-processing our data so that it’s ready to analyze.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Explain list of issues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seems like a lot of issues to account for, here’s a visual for what it takes to get the data ready for analysis.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5b86461c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5b86461c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fMRI pre-processing must include:</a:t>
            </a:r>
            <a:endParaRPr/>
          </a:p>
          <a:p>
            <a:pPr indent="-298450" lvl="0" marL="457200" rtl="0" algn="l">
              <a:spcBef>
                <a:spcPts val="0"/>
              </a:spcBef>
              <a:spcAft>
                <a:spcPts val="0"/>
              </a:spcAft>
              <a:buSzPts val="1100"/>
              <a:buAutoNum type="arabicPeriod"/>
            </a:pPr>
            <a:r>
              <a:rPr lang="en"/>
              <a:t>EPI skull strip/brain mask</a:t>
            </a:r>
            <a:endParaRPr/>
          </a:p>
          <a:p>
            <a:pPr indent="-298450" lvl="0" marL="457200" rtl="0" algn="l">
              <a:spcBef>
                <a:spcPts val="0"/>
              </a:spcBef>
              <a:spcAft>
                <a:spcPts val="0"/>
              </a:spcAft>
              <a:buSzPts val="1100"/>
              <a:buAutoNum type="arabicPeriod"/>
            </a:pPr>
            <a:r>
              <a:rPr lang="en"/>
              <a:t>Motion correction</a:t>
            </a:r>
            <a:endParaRPr/>
          </a:p>
          <a:p>
            <a:pPr indent="-298450" lvl="0" marL="457200" rtl="0" algn="l">
              <a:spcBef>
                <a:spcPts val="0"/>
              </a:spcBef>
              <a:spcAft>
                <a:spcPts val="0"/>
              </a:spcAft>
              <a:buSzPts val="1100"/>
              <a:buAutoNum type="arabicPeriod"/>
            </a:pPr>
            <a:r>
              <a:rPr lang="en"/>
              <a:t>SDC</a:t>
            </a:r>
            <a:endParaRPr/>
          </a:p>
          <a:p>
            <a:pPr indent="-298450" lvl="0" marL="457200" rtl="0" algn="l">
              <a:spcBef>
                <a:spcPts val="0"/>
              </a:spcBef>
              <a:spcAft>
                <a:spcPts val="0"/>
              </a:spcAft>
              <a:buSzPts val="1100"/>
              <a:buAutoNum type="arabicPeriod"/>
            </a:pPr>
            <a:r>
              <a:rPr lang="en"/>
              <a:t>EPI → T1 registration</a:t>
            </a:r>
            <a:endParaRPr/>
          </a:p>
          <a:p>
            <a:pPr indent="-298450" lvl="0" marL="457200" rtl="0" algn="l">
              <a:spcBef>
                <a:spcPts val="0"/>
              </a:spcBef>
              <a:spcAft>
                <a:spcPts val="0"/>
              </a:spcAft>
              <a:buSzPts val="1100"/>
              <a:buAutoNum type="arabicPeriod"/>
            </a:pPr>
            <a:r>
              <a:rPr lang="en"/>
              <a:t>EPI → MNI Normalization</a:t>
            </a:r>
            <a:endParaRPr/>
          </a:p>
          <a:p>
            <a:pPr indent="-298450" lvl="0" marL="457200" rtl="0" algn="l">
              <a:spcBef>
                <a:spcPts val="0"/>
              </a:spcBef>
              <a:spcAft>
                <a:spcPts val="0"/>
              </a:spcAft>
              <a:buSzPts val="1100"/>
              <a:buAutoNum type="arabicPeriod"/>
            </a:pPr>
            <a:r>
              <a:rPr lang="en"/>
              <a:t>Confound regression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slide should talk a bit about confound regression.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5b86461c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5b86461c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5b86461c6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5b86461c6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Luckily for you this isn’t a pre-processing course, so we won’t dive into detail, but instead we’ll rely on a BIDS-app called FMRIPREP. </a:t>
            </a:r>
            <a:endParaRPr/>
          </a:p>
          <a:p>
            <a:pPr indent="0" lvl="0" marL="0" rtl="0" algn="l">
              <a:spcBef>
                <a:spcPts val="0"/>
              </a:spcBef>
              <a:spcAft>
                <a:spcPts val="0"/>
              </a:spcAft>
              <a:buNone/>
            </a:pPr>
            <a:r>
              <a:rPr lang="en"/>
              <a:t>FMRIPREP does all of the above steps (minus the confound regression which you have control over) for you using the most up to date techniques. </a:t>
            </a:r>
            <a:endParaRPr/>
          </a:p>
          <a:p>
            <a:pPr indent="0" lvl="0" marL="0" rtl="0" algn="l">
              <a:spcBef>
                <a:spcPts val="0"/>
              </a:spcBef>
              <a:spcAft>
                <a:spcPts val="0"/>
              </a:spcAft>
              <a:buNone/>
            </a:pPr>
            <a:r>
              <a:rPr lang="en"/>
              <a:t>We won’t run FMRIPREP here from scratch since that takes around 24hrs per person, but instead we will use pre-generated outputs, since thats what we’ll perform analysis on.</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Does everything AND MORE!!!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5b86461c6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5b86461c6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base outputs to fmriprep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5b86461c6_9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5b86461c6_9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5b86461c6_9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5b86461c6_9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outputs are very relevant once you get into more sophisticated analysis, however for the purposes of our course we’ll use them for visualization purposes but not actual analysis.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won’t get into functional outputs for surface files since those are outside the scope of our workshop and open up a new world of imaging file-types like CIFTI/GIFTI/shape files/metric files etc.. but if you’re interested check out the connectome-workbench project!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84812a0c7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84812a0c7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5b86461c6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5b86461c6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more step before we get into actual analysis of our data, and that is confound regression or nuisance regression.</a:t>
            </a:r>
            <a:endParaRPr/>
          </a:p>
          <a:p>
            <a:pPr indent="0" lvl="0" marL="0" rtl="0" algn="l">
              <a:spcBef>
                <a:spcPts val="0"/>
              </a:spcBef>
              <a:spcAft>
                <a:spcPts val="0"/>
              </a:spcAft>
              <a:buNone/>
            </a:pPr>
            <a:r>
              <a:rPr lang="en"/>
              <a:t>Ideally when we analyze our fMRI data we’d like our data to represent the BOLD signal which is hopefully proxy to the underlying activation of neurons. </a:t>
            </a:r>
            <a:endParaRPr/>
          </a:p>
          <a:p>
            <a:pPr indent="0" lvl="0" marL="0" rtl="0" algn="l">
              <a:spcBef>
                <a:spcPts val="0"/>
              </a:spcBef>
              <a:spcAft>
                <a:spcPts val="0"/>
              </a:spcAft>
              <a:buNone/>
            </a:pPr>
            <a:r>
              <a:rPr lang="en"/>
              <a:t>However, fMRI is a rather slow process, it takes around 2 seconds to acquire a single image, and during those 2 secondsish people can move and smear the signal around. This is a problem and shows up in two different ways in our analyses: </a:t>
            </a:r>
            <a:endParaRPr/>
          </a:p>
          <a:p>
            <a:pPr indent="-298450" lvl="0" marL="457200" rtl="0" algn="l">
              <a:spcBef>
                <a:spcPts val="0"/>
              </a:spcBef>
              <a:spcAft>
                <a:spcPts val="0"/>
              </a:spcAft>
              <a:buSzPts val="1100"/>
              <a:buAutoNum type="arabicPeriod"/>
            </a:pPr>
            <a:r>
              <a:rPr lang="en"/>
              <a:t>Task → false activations</a:t>
            </a:r>
            <a:endParaRPr/>
          </a:p>
          <a:p>
            <a:pPr indent="-298450" lvl="0" marL="457200" rtl="0" algn="l">
              <a:spcBef>
                <a:spcPts val="0"/>
              </a:spcBef>
              <a:spcAft>
                <a:spcPts val="0"/>
              </a:spcAft>
              <a:buSzPts val="1100"/>
              <a:buAutoNum type="arabicPeriod"/>
            </a:pPr>
            <a:r>
              <a:rPr lang="en"/>
              <a:t>Rest → false correlations</a:t>
            </a:r>
            <a:endParaRPr/>
          </a:p>
          <a:p>
            <a:pPr indent="0" lvl="0" marL="0" rtl="0" algn="l">
              <a:spcBef>
                <a:spcPts val="0"/>
              </a:spcBef>
              <a:spcAft>
                <a:spcPts val="0"/>
              </a:spcAft>
              <a:buNone/>
            </a:pPr>
            <a:r>
              <a:rPr lang="en"/>
              <a:t>So it’d be nice to remove this confound from our data before we analyze it and we can do this through confound/nuisance regression.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c3d9094c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c3d9094c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84812a0c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84812a0c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84812a0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84812a0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84812a0c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84812a0c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5b86461c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5b86461c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Somehow we’re expected to manage all this information held on by the images we acquire and at the same time run multiple analysis through this data. In addition you might want to share this data with other researchers if you’re into open science or with colleagues. Or you might be in a position where you get data from someone else, how do you manage?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becomes especially problematic when sharing data or coming back to your data months later if organization was not a priority upon obtaining the data…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5b86461c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5b86461c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Luckily with a bit of work there’s a solution for this sort of problem called BIDS. </a:t>
            </a:r>
            <a:endParaRPr/>
          </a:p>
          <a:p>
            <a:pPr indent="0" lvl="0" marL="0" rtl="0" algn="l">
              <a:spcBef>
                <a:spcPts val="0"/>
              </a:spcBef>
              <a:spcAft>
                <a:spcPts val="0"/>
              </a:spcAft>
              <a:buNone/>
            </a:pPr>
            <a:r>
              <a:rPr lang="en"/>
              <a:t>BIDS is an organizational principle that provides a template for storing your data in a principled manner while also providing structure for storing all the metadata listed earlier.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5b86461c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5b86461c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won’t bore you with too much of the details here, but the general idea is there is a hierarchy of organization. If you structure your data this way then it’s much easier to identify files and in addition there’s this thing called BIDSAPPS which use data formatted in this structure to run sophisticated pipelines very easily.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5b86461c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5b86461c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biggest advantages of the BIDS data structure is the existence of BIDS-apps. These are applications which are ‘containerized’ meaning with just a piece of software called docker you can run complex pipelines without installing additional tools like freesurfer/fsl/afni/mrtrix/slicer - meaning you won’t break your system by accident.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these software pipelines assume you have a dataset in the BIDS structure. I could talk about BIDS for awhile but it’s meaningless unless you actually get to play around in a dataset. So we’ll be walking through an actual BIDS dataset and using a python-based tool called PyBIDS to easily explore our dataset using Python.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84812a0c7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84812a0c7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4.png"/><Relationship Id="rId5" Type="http://schemas.openxmlformats.org/officeDocument/2006/relationships/image" Target="../media/image1.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9.jpg"/><Relationship Id="rId5" Type="http://schemas.openxmlformats.org/officeDocument/2006/relationships/image" Target="../media/image14.png"/><Relationship Id="rId6" Type="http://schemas.openxmlformats.org/officeDocument/2006/relationships/image" Target="../media/image18.gif"/><Relationship Id="rId7" Type="http://schemas.openxmlformats.org/officeDocument/2006/relationships/image" Target="../media/image22.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6.png"/><Relationship Id="rId6"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21.png"/><Relationship Id="rId5" Type="http://schemas.openxmlformats.org/officeDocument/2006/relationships/image" Target="../media/image10.png"/><Relationship Id="rId6"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ebmail.camh.net/owa/redir.aspx?C=4x5r05l2dRNPVK1tNqw4HoufAGDENg7YxcsX4az80I-SU1vQUvrWCA..&amp;URL=https%3a%2f%2fbit.ly%2f2N9PF6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Neuroimaging Analysis in Python</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Goals:</a:t>
            </a:r>
            <a:endParaRPr b="1" sz="2000"/>
          </a:p>
          <a:p>
            <a:pPr indent="-355600" lvl="0" marL="457200" rtl="0" algn="l">
              <a:spcBef>
                <a:spcPts val="1600"/>
              </a:spcBef>
              <a:spcAft>
                <a:spcPts val="0"/>
              </a:spcAft>
              <a:buSzPts val="2000"/>
              <a:buAutoNum type="arabicPeriod"/>
            </a:pPr>
            <a:r>
              <a:rPr lang="en" sz="2000"/>
              <a:t>Understand how neuroimaging data is stored and how it helps us perform analysis</a:t>
            </a:r>
            <a:endParaRPr sz="2000"/>
          </a:p>
          <a:p>
            <a:pPr indent="-355600" lvl="0" marL="457200" rtl="0" algn="l">
              <a:spcBef>
                <a:spcPts val="0"/>
              </a:spcBef>
              <a:spcAft>
                <a:spcPts val="0"/>
              </a:spcAft>
              <a:buSzPts val="2000"/>
              <a:buAutoNum type="arabicPeriod"/>
            </a:pPr>
            <a:r>
              <a:rPr lang="en" sz="2000"/>
              <a:t>Gain familiarity with the issues surrounding fMRI and how we combat it in pre-processing and analysis</a:t>
            </a:r>
            <a:endParaRPr sz="2000"/>
          </a:p>
          <a:p>
            <a:pPr indent="-355600" lvl="0" marL="457200" rtl="0" algn="l">
              <a:spcBef>
                <a:spcPts val="0"/>
              </a:spcBef>
              <a:spcAft>
                <a:spcPts val="0"/>
              </a:spcAft>
              <a:buSzPts val="2000"/>
              <a:buAutoNum type="arabicPeriod"/>
            </a:pPr>
            <a:r>
              <a:rPr lang="en" sz="2000"/>
              <a:t>Learn how to analyze neuroimaging data working from beginning to end</a:t>
            </a:r>
            <a:endParaRPr sz="2000"/>
          </a:p>
          <a:p>
            <a:pPr indent="-355600" lvl="0" marL="457200" rtl="0" algn="l">
              <a:spcBef>
                <a:spcPts val="0"/>
              </a:spcBef>
              <a:spcAft>
                <a:spcPts val="0"/>
              </a:spcAft>
              <a:buSzPts val="2000"/>
              <a:buAutoNum type="arabicPeriod"/>
            </a:pPr>
            <a:r>
              <a:rPr lang="en" sz="2000"/>
              <a:t>Get comfortable with Python as a tool for analysis and visualization of data</a:t>
            </a:r>
            <a:endParaRPr sz="2000"/>
          </a:p>
          <a:p>
            <a:pPr indent="0" lvl="0" marL="914400" rtl="0" algn="l">
              <a:spcBef>
                <a:spcPts val="1600"/>
              </a:spcBef>
              <a:spcAft>
                <a:spcPts val="0"/>
              </a:spcAft>
              <a:buNone/>
            </a:pPr>
            <a:r>
              <a:t/>
            </a:r>
            <a:endParaRPr sz="2000"/>
          </a:p>
          <a:p>
            <a:pPr indent="0" lvl="0" marL="914400" rtl="0" algn="l">
              <a:spcBef>
                <a:spcPts val="1600"/>
              </a:spcBef>
              <a:spcAft>
                <a:spcPts val="1600"/>
              </a:spcAft>
              <a:buNone/>
            </a:pPr>
            <a:r>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more step: Pre-processing</a:t>
            </a:r>
            <a:endParaRPr/>
          </a:p>
        </p:txBody>
      </p:sp>
      <p:sp>
        <p:nvSpPr>
          <p:cNvPr id="137" name="Google Shape;137;p22"/>
          <p:cNvSpPr txBox="1"/>
          <p:nvPr>
            <p:ph idx="1" type="body"/>
          </p:nvPr>
        </p:nvSpPr>
        <p:spPr>
          <a:xfrm>
            <a:off x="311700" y="1152475"/>
            <a:ext cx="8520600" cy="36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needs to be </a:t>
            </a:r>
            <a:r>
              <a:rPr lang="en">
                <a:solidFill>
                  <a:schemeClr val="accent5"/>
                </a:solidFill>
              </a:rPr>
              <a:t>harmonized before analysis</a:t>
            </a:r>
            <a:endParaRPr>
              <a:solidFill>
                <a:schemeClr val="accent5"/>
              </a:solidFill>
            </a:endParaRPr>
          </a:p>
          <a:p>
            <a:pPr indent="0" lvl="0" marL="0" rtl="0" algn="l">
              <a:spcBef>
                <a:spcPts val="1600"/>
              </a:spcBef>
              <a:spcAft>
                <a:spcPts val="0"/>
              </a:spcAft>
              <a:buNone/>
            </a:pPr>
            <a:r>
              <a:rPr lang="en"/>
              <a:t>Issues we need to account for:</a:t>
            </a:r>
            <a:endParaRPr/>
          </a:p>
          <a:p>
            <a:pPr indent="-342900" lvl="0" marL="457200" rtl="0" algn="l">
              <a:spcBef>
                <a:spcPts val="1600"/>
              </a:spcBef>
              <a:spcAft>
                <a:spcPts val="0"/>
              </a:spcAft>
              <a:buSzPts val="1800"/>
              <a:buAutoNum type="arabicPeriod"/>
            </a:pPr>
            <a:r>
              <a:rPr lang="en"/>
              <a:t>We have whole head images, </a:t>
            </a:r>
            <a:r>
              <a:rPr b="1" lang="en">
                <a:solidFill>
                  <a:srgbClr val="EAD1DC"/>
                </a:solidFill>
              </a:rPr>
              <a:t>we just want the brain</a:t>
            </a:r>
            <a:endParaRPr b="1">
              <a:solidFill>
                <a:srgbClr val="EAD1DC"/>
              </a:solidFill>
            </a:endParaRPr>
          </a:p>
          <a:p>
            <a:pPr indent="-342900" lvl="0" marL="457200" rtl="0" algn="l">
              <a:spcBef>
                <a:spcPts val="0"/>
              </a:spcBef>
              <a:spcAft>
                <a:spcPts val="0"/>
              </a:spcAft>
              <a:buSzPts val="1800"/>
              <a:buAutoNum type="arabicPeriod"/>
            </a:pPr>
            <a:r>
              <a:rPr lang="en"/>
              <a:t>fMRI image and T1 image are </a:t>
            </a:r>
            <a:r>
              <a:rPr b="1" lang="en">
                <a:solidFill>
                  <a:srgbClr val="D5A6BD"/>
                </a:solidFill>
              </a:rPr>
              <a:t>not aligned</a:t>
            </a:r>
            <a:endParaRPr b="1">
              <a:solidFill>
                <a:srgbClr val="D5A6BD"/>
              </a:solidFill>
            </a:endParaRPr>
          </a:p>
          <a:p>
            <a:pPr indent="-342900" lvl="0" marL="457200" rtl="0" algn="l">
              <a:spcBef>
                <a:spcPts val="0"/>
              </a:spcBef>
              <a:spcAft>
                <a:spcPts val="0"/>
              </a:spcAft>
              <a:buSzPts val="1800"/>
              <a:buAutoNum type="arabicPeriod"/>
            </a:pPr>
            <a:r>
              <a:rPr b="1" lang="en">
                <a:solidFill>
                  <a:srgbClr val="C27BA0"/>
                </a:solidFill>
              </a:rPr>
              <a:t>fMRI is distorted</a:t>
            </a:r>
            <a:r>
              <a:rPr lang="en">
                <a:solidFill>
                  <a:srgbClr val="C27BA0"/>
                </a:solidFill>
              </a:rPr>
              <a:t> </a:t>
            </a:r>
            <a:r>
              <a:rPr lang="en"/>
              <a:t>due to changing magnetic field in some areas of brain</a:t>
            </a:r>
            <a:endParaRPr/>
          </a:p>
          <a:p>
            <a:pPr indent="-342900" lvl="0" marL="457200" rtl="0" algn="l">
              <a:spcBef>
                <a:spcPts val="0"/>
              </a:spcBef>
              <a:spcAft>
                <a:spcPts val="0"/>
              </a:spcAft>
              <a:buSzPts val="1800"/>
              <a:buAutoNum type="arabicPeriod"/>
            </a:pPr>
            <a:r>
              <a:rPr lang="en"/>
              <a:t>Participants move in scanners, </a:t>
            </a:r>
            <a:r>
              <a:rPr b="1" lang="en">
                <a:solidFill>
                  <a:srgbClr val="A64D79"/>
                </a:solidFill>
              </a:rPr>
              <a:t>fMRI image isn’t aligned to itself</a:t>
            </a:r>
            <a:endParaRPr b="1">
              <a:solidFill>
                <a:srgbClr val="A64D79"/>
              </a:solidFill>
            </a:endParaRPr>
          </a:p>
          <a:p>
            <a:pPr indent="-342900" lvl="0" marL="457200" rtl="0" algn="l">
              <a:spcBef>
                <a:spcPts val="0"/>
              </a:spcBef>
              <a:spcAft>
                <a:spcPts val="0"/>
              </a:spcAft>
              <a:buSzPts val="1800"/>
              <a:buAutoNum type="arabicPeriod"/>
            </a:pPr>
            <a:r>
              <a:rPr b="1" lang="en">
                <a:solidFill>
                  <a:srgbClr val="A64D79"/>
                </a:solidFill>
              </a:rPr>
              <a:t>Movement actually influences the fMRI signal</a:t>
            </a:r>
            <a:r>
              <a:rPr lang="en"/>
              <a:t>, we want “brain signals” not motion signals!</a:t>
            </a:r>
            <a:endParaRPr/>
          </a:p>
          <a:p>
            <a:pPr indent="-342900" lvl="0" marL="457200" rtl="0" algn="l">
              <a:spcBef>
                <a:spcPts val="0"/>
              </a:spcBef>
              <a:spcAft>
                <a:spcPts val="0"/>
              </a:spcAft>
              <a:buSzPts val="1800"/>
              <a:buAutoNum type="arabicPeriod"/>
            </a:pPr>
            <a:r>
              <a:rPr lang="en"/>
              <a:t>All subject images </a:t>
            </a:r>
            <a:r>
              <a:rPr b="1" lang="en">
                <a:solidFill>
                  <a:srgbClr val="741B47"/>
                </a:solidFill>
              </a:rPr>
              <a:t>aren’t aligned to each-other</a:t>
            </a:r>
            <a:r>
              <a:rPr lang="en"/>
              <a:t>, need to warp images to a template (we need some sort of normalization)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 Guide to Pre-processing (T1/fMRI)</a:t>
            </a:r>
            <a:endParaRPr/>
          </a:p>
        </p:txBody>
      </p:sp>
      <p:pic>
        <p:nvPicPr>
          <p:cNvPr id="143" name="Google Shape;143;p23"/>
          <p:cNvPicPr preferRelativeResize="0"/>
          <p:nvPr/>
        </p:nvPicPr>
        <p:blipFill rotWithShape="1">
          <a:blip r:embed="rId3">
            <a:alphaModFix/>
          </a:blip>
          <a:srcRect b="0" l="43623" r="43240" t="0"/>
          <a:stretch/>
        </p:blipFill>
        <p:spPr>
          <a:xfrm>
            <a:off x="4717591" y="2226950"/>
            <a:ext cx="1003200" cy="1224400"/>
          </a:xfrm>
          <a:prstGeom prst="rect">
            <a:avLst/>
          </a:prstGeom>
          <a:noFill/>
          <a:ln>
            <a:noFill/>
          </a:ln>
        </p:spPr>
      </p:pic>
      <p:sp>
        <p:nvSpPr>
          <p:cNvPr id="144" name="Google Shape;144;p23"/>
          <p:cNvSpPr txBox="1"/>
          <p:nvPr/>
        </p:nvSpPr>
        <p:spPr>
          <a:xfrm>
            <a:off x="4497088" y="1817450"/>
            <a:ext cx="1444200" cy="40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Brain Extraction</a:t>
            </a:r>
            <a:endParaRPr>
              <a:solidFill>
                <a:srgbClr val="EFEFEF"/>
              </a:solidFill>
            </a:endParaRPr>
          </a:p>
        </p:txBody>
      </p:sp>
      <p:pic>
        <p:nvPicPr>
          <p:cNvPr id="145" name="Google Shape;145;p23"/>
          <p:cNvPicPr preferRelativeResize="0"/>
          <p:nvPr/>
        </p:nvPicPr>
        <p:blipFill rotWithShape="1">
          <a:blip r:embed="rId4">
            <a:alphaModFix/>
          </a:blip>
          <a:srcRect b="0" l="1100" r="65461" t="0"/>
          <a:stretch/>
        </p:blipFill>
        <p:spPr>
          <a:xfrm>
            <a:off x="3087512" y="2226950"/>
            <a:ext cx="976825" cy="1224400"/>
          </a:xfrm>
          <a:prstGeom prst="rect">
            <a:avLst/>
          </a:prstGeom>
          <a:noFill/>
          <a:ln>
            <a:noFill/>
          </a:ln>
        </p:spPr>
      </p:pic>
      <p:sp>
        <p:nvSpPr>
          <p:cNvPr id="146" name="Google Shape;146;p23"/>
          <p:cNvSpPr txBox="1"/>
          <p:nvPr/>
        </p:nvSpPr>
        <p:spPr>
          <a:xfrm>
            <a:off x="2859763" y="1817450"/>
            <a:ext cx="1444200" cy="40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T1 Image</a:t>
            </a:r>
            <a:endParaRPr>
              <a:solidFill>
                <a:srgbClr val="EFEFEF"/>
              </a:solidFill>
            </a:endParaRPr>
          </a:p>
        </p:txBody>
      </p:sp>
      <p:pic>
        <p:nvPicPr>
          <p:cNvPr id="147" name="Google Shape;147;p23"/>
          <p:cNvPicPr preferRelativeResize="0"/>
          <p:nvPr/>
        </p:nvPicPr>
        <p:blipFill rotWithShape="1">
          <a:blip r:embed="rId5">
            <a:alphaModFix/>
          </a:blip>
          <a:srcRect b="0" l="0" r="0" t="2714"/>
          <a:stretch/>
        </p:blipFill>
        <p:spPr>
          <a:xfrm>
            <a:off x="6374038" y="2226950"/>
            <a:ext cx="1243575" cy="1224400"/>
          </a:xfrm>
          <a:prstGeom prst="rect">
            <a:avLst/>
          </a:prstGeom>
          <a:noFill/>
          <a:ln>
            <a:noFill/>
          </a:ln>
        </p:spPr>
      </p:pic>
      <p:sp>
        <p:nvSpPr>
          <p:cNvPr id="148" name="Google Shape;148;p23"/>
          <p:cNvSpPr txBox="1"/>
          <p:nvPr/>
        </p:nvSpPr>
        <p:spPr>
          <a:xfrm>
            <a:off x="6273738" y="1692153"/>
            <a:ext cx="1444200" cy="53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Normalization (MNI152)</a:t>
            </a:r>
            <a:endParaRPr>
              <a:solidFill>
                <a:srgbClr val="EFEFEF"/>
              </a:solidFill>
            </a:endParaRPr>
          </a:p>
        </p:txBody>
      </p:sp>
      <p:cxnSp>
        <p:nvCxnSpPr>
          <p:cNvPr id="149" name="Google Shape;149;p23"/>
          <p:cNvCxnSpPr>
            <a:stCxn id="145" idx="3"/>
            <a:endCxn id="143" idx="1"/>
          </p:cNvCxnSpPr>
          <p:nvPr/>
        </p:nvCxnSpPr>
        <p:spPr>
          <a:xfrm>
            <a:off x="4064338" y="2839150"/>
            <a:ext cx="653400" cy="0"/>
          </a:xfrm>
          <a:prstGeom prst="straightConnector1">
            <a:avLst/>
          </a:prstGeom>
          <a:noFill/>
          <a:ln cap="flat" cmpd="sng" w="28575">
            <a:solidFill>
              <a:schemeClr val="accent1"/>
            </a:solidFill>
            <a:prstDash val="solid"/>
            <a:round/>
            <a:headEnd len="med" w="med" type="none"/>
            <a:tailEnd len="med" w="med" type="triangle"/>
          </a:ln>
        </p:spPr>
      </p:cxnSp>
      <p:cxnSp>
        <p:nvCxnSpPr>
          <p:cNvPr id="150" name="Google Shape;150;p23"/>
          <p:cNvCxnSpPr>
            <a:stCxn id="143" idx="3"/>
            <a:endCxn id="147" idx="1"/>
          </p:cNvCxnSpPr>
          <p:nvPr/>
        </p:nvCxnSpPr>
        <p:spPr>
          <a:xfrm>
            <a:off x="5720791" y="2839150"/>
            <a:ext cx="653100" cy="0"/>
          </a:xfrm>
          <a:prstGeom prst="straightConnector1">
            <a:avLst/>
          </a:prstGeom>
          <a:noFill/>
          <a:ln cap="flat" cmpd="sng" w="28575">
            <a:solidFill>
              <a:schemeClr val="accent1"/>
            </a:solidFill>
            <a:prstDash val="solid"/>
            <a:round/>
            <a:headEnd len="med" w="med" type="none"/>
            <a:tailEnd len="med" w="med" type="triangle"/>
          </a:ln>
        </p:spPr>
      </p:cxnSp>
      <p:sp>
        <p:nvSpPr>
          <p:cNvPr id="151" name="Google Shape;151;p23"/>
          <p:cNvSpPr txBox="1"/>
          <p:nvPr/>
        </p:nvSpPr>
        <p:spPr>
          <a:xfrm>
            <a:off x="1028563" y="2501950"/>
            <a:ext cx="1831200" cy="6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accent6"/>
                </a:solidFill>
              </a:rPr>
              <a:t>T1 Pre-processing</a:t>
            </a:r>
            <a:endParaRPr sz="1700">
              <a:solidFill>
                <a:schemeClr val="accent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
                                        <p:tgtEl>
                                          <p:spTgt spid="149"/>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
                                        <p:tgtEl>
                                          <p:spTgt spid="150"/>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24"/>
          <p:cNvPicPr preferRelativeResize="0"/>
          <p:nvPr/>
        </p:nvPicPr>
        <p:blipFill>
          <a:blip r:embed="rId3">
            <a:alphaModFix/>
          </a:blip>
          <a:stretch>
            <a:fillRect/>
          </a:stretch>
        </p:blipFill>
        <p:spPr>
          <a:xfrm>
            <a:off x="5065052" y="926837"/>
            <a:ext cx="1407998" cy="1269850"/>
          </a:xfrm>
          <a:prstGeom prst="rect">
            <a:avLst/>
          </a:prstGeom>
          <a:noFill/>
          <a:ln>
            <a:noFill/>
          </a:ln>
        </p:spPr>
      </p:pic>
      <p:pic>
        <p:nvPicPr>
          <p:cNvPr id="157" name="Google Shape;157;p24"/>
          <p:cNvPicPr preferRelativeResize="0"/>
          <p:nvPr/>
        </p:nvPicPr>
        <p:blipFill>
          <a:blip r:embed="rId4">
            <a:alphaModFix/>
          </a:blip>
          <a:stretch>
            <a:fillRect/>
          </a:stretch>
        </p:blipFill>
        <p:spPr>
          <a:xfrm>
            <a:off x="2760738" y="926837"/>
            <a:ext cx="1681925" cy="1269850"/>
          </a:xfrm>
          <a:prstGeom prst="rect">
            <a:avLst/>
          </a:prstGeom>
          <a:noFill/>
          <a:ln>
            <a:noFill/>
          </a:ln>
        </p:spPr>
      </p:pic>
      <p:pic>
        <p:nvPicPr>
          <p:cNvPr id="158" name="Google Shape;158;p24"/>
          <p:cNvPicPr preferRelativeResize="0"/>
          <p:nvPr/>
        </p:nvPicPr>
        <p:blipFill>
          <a:blip r:embed="rId5">
            <a:alphaModFix/>
          </a:blip>
          <a:stretch>
            <a:fillRect/>
          </a:stretch>
        </p:blipFill>
        <p:spPr>
          <a:xfrm>
            <a:off x="7095425" y="926837"/>
            <a:ext cx="1609725" cy="1269851"/>
          </a:xfrm>
          <a:prstGeom prst="rect">
            <a:avLst/>
          </a:prstGeom>
          <a:noFill/>
          <a:ln>
            <a:noFill/>
          </a:ln>
        </p:spPr>
      </p:pic>
      <p:sp>
        <p:nvSpPr>
          <p:cNvPr id="159" name="Google Shape;159;p24"/>
          <p:cNvSpPr txBox="1"/>
          <p:nvPr/>
        </p:nvSpPr>
        <p:spPr>
          <a:xfrm>
            <a:off x="2826263" y="455688"/>
            <a:ext cx="1478700" cy="38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EFEFEF"/>
                </a:solidFill>
              </a:rPr>
              <a:t>Raw fMRI</a:t>
            </a:r>
            <a:endParaRPr sz="1800">
              <a:solidFill>
                <a:srgbClr val="EFEFEF"/>
              </a:solidFill>
            </a:endParaRPr>
          </a:p>
        </p:txBody>
      </p:sp>
      <p:sp>
        <p:nvSpPr>
          <p:cNvPr id="160" name="Google Shape;160;p24"/>
          <p:cNvSpPr txBox="1"/>
          <p:nvPr/>
        </p:nvSpPr>
        <p:spPr>
          <a:xfrm>
            <a:off x="5029700" y="314838"/>
            <a:ext cx="1478700" cy="61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EFEFEF"/>
                </a:solidFill>
              </a:rPr>
              <a:t>Brain Extraction</a:t>
            </a:r>
            <a:endParaRPr sz="1800">
              <a:solidFill>
                <a:srgbClr val="EFEFEF"/>
              </a:solidFill>
            </a:endParaRPr>
          </a:p>
        </p:txBody>
      </p:sp>
      <p:sp>
        <p:nvSpPr>
          <p:cNvPr id="161" name="Google Shape;161;p24"/>
          <p:cNvSpPr txBox="1"/>
          <p:nvPr/>
        </p:nvSpPr>
        <p:spPr>
          <a:xfrm>
            <a:off x="7160938" y="314838"/>
            <a:ext cx="1478700" cy="61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EFEFEF"/>
                </a:solidFill>
              </a:rPr>
              <a:t>Motion Correction</a:t>
            </a:r>
            <a:endParaRPr sz="1800">
              <a:solidFill>
                <a:srgbClr val="EFEFEF"/>
              </a:solidFill>
            </a:endParaRPr>
          </a:p>
        </p:txBody>
      </p:sp>
      <p:grpSp>
        <p:nvGrpSpPr>
          <p:cNvPr id="162" name="Google Shape;162;p24"/>
          <p:cNvGrpSpPr/>
          <p:nvPr/>
        </p:nvGrpSpPr>
        <p:grpSpPr>
          <a:xfrm>
            <a:off x="7095388" y="2511194"/>
            <a:ext cx="1609800" cy="2221288"/>
            <a:chOff x="2760750" y="2607363"/>
            <a:chExt cx="1609800" cy="2221288"/>
          </a:xfrm>
        </p:grpSpPr>
        <p:pic>
          <p:nvPicPr>
            <p:cNvPr id="163" name="Google Shape;163;p24"/>
            <p:cNvPicPr preferRelativeResize="0"/>
            <p:nvPr/>
          </p:nvPicPr>
          <p:blipFill>
            <a:blip r:embed="rId6">
              <a:alphaModFix/>
            </a:blip>
            <a:stretch>
              <a:fillRect/>
            </a:stretch>
          </p:blipFill>
          <p:spPr>
            <a:xfrm>
              <a:off x="2760750" y="3599925"/>
              <a:ext cx="1609725" cy="1228725"/>
            </a:xfrm>
            <a:prstGeom prst="rect">
              <a:avLst/>
            </a:prstGeom>
            <a:noFill/>
            <a:ln>
              <a:noFill/>
            </a:ln>
          </p:spPr>
        </p:pic>
        <p:sp>
          <p:nvSpPr>
            <p:cNvPr id="164" name="Google Shape;164;p24"/>
            <p:cNvSpPr txBox="1"/>
            <p:nvPr/>
          </p:nvSpPr>
          <p:spPr>
            <a:xfrm>
              <a:off x="2760750" y="2607363"/>
              <a:ext cx="1609800" cy="9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EFEFEF"/>
                  </a:solidFill>
                </a:rPr>
                <a:t>Susceptibility Distortion Correction</a:t>
              </a:r>
              <a:endParaRPr sz="1800">
                <a:solidFill>
                  <a:srgbClr val="EFEFEF"/>
                </a:solidFill>
              </a:endParaRPr>
            </a:p>
          </p:txBody>
        </p:sp>
      </p:grpSp>
      <p:grpSp>
        <p:nvGrpSpPr>
          <p:cNvPr id="165" name="Google Shape;165;p24"/>
          <p:cNvGrpSpPr/>
          <p:nvPr/>
        </p:nvGrpSpPr>
        <p:grpSpPr>
          <a:xfrm>
            <a:off x="4951263" y="2646700"/>
            <a:ext cx="1609800" cy="2102675"/>
            <a:chOff x="4951263" y="2721663"/>
            <a:chExt cx="1609800" cy="2102675"/>
          </a:xfrm>
        </p:grpSpPr>
        <p:pic>
          <p:nvPicPr>
            <p:cNvPr id="166" name="Google Shape;166;p24"/>
            <p:cNvPicPr preferRelativeResize="0"/>
            <p:nvPr/>
          </p:nvPicPr>
          <p:blipFill>
            <a:blip r:embed="rId7">
              <a:alphaModFix/>
            </a:blip>
            <a:stretch>
              <a:fillRect/>
            </a:stretch>
          </p:blipFill>
          <p:spPr>
            <a:xfrm>
              <a:off x="4951300" y="3599938"/>
              <a:ext cx="1609725" cy="1224400"/>
            </a:xfrm>
            <a:prstGeom prst="rect">
              <a:avLst/>
            </a:prstGeom>
            <a:noFill/>
            <a:ln>
              <a:noFill/>
            </a:ln>
          </p:spPr>
        </p:pic>
        <p:sp>
          <p:nvSpPr>
            <p:cNvPr id="167" name="Google Shape;167;p24"/>
            <p:cNvSpPr txBox="1"/>
            <p:nvPr/>
          </p:nvSpPr>
          <p:spPr>
            <a:xfrm>
              <a:off x="4951263" y="2721663"/>
              <a:ext cx="1609800" cy="69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EFEFEF"/>
                  </a:solidFill>
                </a:rPr>
                <a:t>Alignment to T1 image</a:t>
              </a:r>
              <a:endParaRPr sz="1800">
                <a:solidFill>
                  <a:srgbClr val="EFEFEF"/>
                </a:solidFill>
              </a:endParaRPr>
            </a:p>
          </p:txBody>
        </p:sp>
      </p:grpSp>
      <p:sp>
        <p:nvSpPr>
          <p:cNvPr id="168" name="Google Shape;168;p24"/>
          <p:cNvSpPr txBox="1"/>
          <p:nvPr/>
        </p:nvSpPr>
        <p:spPr>
          <a:xfrm>
            <a:off x="2733800" y="3733888"/>
            <a:ext cx="1735800" cy="78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D9D9D9"/>
                </a:solidFill>
              </a:rPr>
              <a:t>MNI152 Transformation</a:t>
            </a:r>
            <a:endParaRPr sz="1700">
              <a:solidFill>
                <a:srgbClr val="D9D9D9"/>
              </a:solidFill>
            </a:endParaRPr>
          </a:p>
        </p:txBody>
      </p:sp>
      <p:sp>
        <p:nvSpPr>
          <p:cNvPr id="169" name="Google Shape;169;p24"/>
          <p:cNvSpPr txBox="1"/>
          <p:nvPr/>
        </p:nvSpPr>
        <p:spPr>
          <a:xfrm>
            <a:off x="90500" y="1025213"/>
            <a:ext cx="2643300" cy="107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accent6"/>
                </a:solidFill>
              </a:rPr>
              <a:t>fMRI </a:t>
            </a:r>
            <a:endParaRPr sz="2700">
              <a:solidFill>
                <a:schemeClr val="accent6"/>
              </a:solidFill>
            </a:endParaRPr>
          </a:p>
          <a:p>
            <a:pPr indent="0" lvl="0" marL="0" rtl="0" algn="ctr">
              <a:spcBef>
                <a:spcPts val="0"/>
              </a:spcBef>
              <a:spcAft>
                <a:spcPts val="0"/>
              </a:spcAft>
              <a:buNone/>
            </a:pPr>
            <a:r>
              <a:rPr lang="en" sz="2700">
                <a:solidFill>
                  <a:schemeClr val="accent6"/>
                </a:solidFill>
              </a:rPr>
              <a:t>Preprocessing</a:t>
            </a:r>
            <a:endParaRPr sz="2700">
              <a:solidFill>
                <a:schemeClr val="accent6"/>
              </a:solidFill>
            </a:endParaRPr>
          </a:p>
        </p:txBody>
      </p:sp>
      <p:cxnSp>
        <p:nvCxnSpPr>
          <p:cNvPr id="170" name="Google Shape;170;p24"/>
          <p:cNvCxnSpPr>
            <a:stCxn id="157" idx="3"/>
            <a:endCxn id="156" idx="1"/>
          </p:cNvCxnSpPr>
          <p:nvPr/>
        </p:nvCxnSpPr>
        <p:spPr>
          <a:xfrm>
            <a:off x="4442663" y="1561763"/>
            <a:ext cx="622500" cy="0"/>
          </a:xfrm>
          <a:prstGeom prst="straightConnector1">
            <a:avLst/>
          </a:prstGeom>
          <a:noFill/>
          <a:ln cap="flat" cmpd="sng" w="28575">
            <a:solidFill>
              <a:schemeClr val="accent4"/>
            </a:solidFill>
            <a:prstDash val="solid"/>
            <a:round/>
            <a:headEnd len="med" w="med" type="none"/>
            <a:tailEnd len="med" w="med" type="triangle"/>
          </a:ln>
        </p:spPr>
      </p:cxnSp>
      <p:cxnSp>
        <p:nvCxnSpPr>
          <p:cNvPr id="171" name="Google Shape;171;p24"/>
          <p:cNvCxnSpPr>
            <a:stCxn id="156" idx="3"/>
            <a:endCxn id="158" idx="1"/>
          </p:cNvCxnSpPr>
          <p:nvPr/>
        </p:nvCxnSpPr>
        <p:spPr>
          <a:xfrm>
            <a:off x="6473050" y="1561763"/>
            <a:ext cx="622500" cy="0"/>
          </a:xfrm>
          <a:prstGeom prst="straightConnector1">
            <a:avLst/>
          </a:prstGeom>
          <a:noFill/>
          <a:ln cap="flat" cmpd="sng" w="28575">
            <a:solidFill>
              <a:schemeClr val="accent4"/>
            </a:solidFill>
            <a:prstDash val="solid"/>
            <a:round/>
            <a:headEnd len="med" w="med" type="none"/>
            <a:tailEnd len="med" w="med" type="triangle"/>
          </a:ln>
        </p:spPr>
      </p:cxnSp>
      <p:cxnSp>
        <p:nvCxnSpPr>
          <p:cNvPr id="172" name="Google Shape;172;p24"/>
          <p:cNvCxnSpPr>
            <a:stCxn id="158" idx="2"/>
            <a:endCxn id="164" idx="0"/>
          </p:cNvCxnSpPr>
          <p:nvPr/>
        </p:nvCxnSpPr>
        <p:spPr>
          <a:xfrm>
            <a:off x="7900288" y="2196688"/>
            <a:ext cx="0" cy="314400"/>
          </a:xfrm>
          <a:prstGeom prst="straightConnector1">
            <a:avLst/>
          </a:prstGeom>
          <a:noFill/>
          <a:ln cap="flat" cmpd="sng" w="28575">
            <a:solidFill>
              <a:schemeClr val="accent4"/>
            </a:solidFill>
            <a:prstDash val="solid"/>
            <a:round/>
            <a:headEnd len="med" w="med" type="none"/>
            <a:tailEnd len="med" w="med" type="triangle"/>
          </a:ln>
        </p:spPr>
      </p:cxnSp>
      <p:cxnSp>
        <p:nvCxnSpPr>
          <p:cNvPr id="173" name="Google Shape;173;p24"/>
          <p:cNvCxnSpPr>
            <a:stCxn id="163" idx="1"/>
            <a:endCxn id="166" idx="3"/>
          </p:cNvCxnSpPr>
          <p:nvPr/>
        </p:nvCxnSpPr>
        <p:spPr>
          <a:xfrm flipH="1">
            <a:off x="6561088" y="4118119"/>
            <a:ext cx="534300" cy="19200"/>
          </a:xfrm>
          <a:prstGeom prst="straightConnector1">
            <a:avLst/>
          </a:prstGeom>
          <a:noFill/>
          <a:ln cap="flat" cmpd="sng" w="28575">
            <a:solidFill>
              <a:schemeClr val="accent4"/>
            </a:solidFill>
            <a:prstDash val="solid"/>
            <a:round/>
            <a:headEnd len="med" w="med" type="none"/>
            <a:tailEnd len="med" w="med" type="triangle"/>
          </a:ln>
        </p:spPr>
      </p:cxnSp>
      <p:cxnSp>
        <p:nvCxnSpPr>
          <p:cNvPr id="174" name="Google Shape;174;p24"/>
          <p:cNvCxnSpPr>
            <a:stCxn id="166" idx="1"/>
            <a:endCxn id="168" idx="3"/>
          </p:cNvCxnSpPr>
          <p:nvPr/>
        </p:nvCxnSpPr>
        <p:spPr>
          <a:xfrm rot="10800000">
            <a:off x="4469500" y="4127275"/>
            <a:ext cx="481800" cy="9900"/>
          </a:xfrm>
          <a:prstGeom prst="straightConnector1">
            <a:avLst/>
          </a:prstGeom>
          <a:noFill/>
          <a:ln cap="flat" cmpd="sng" w="28575">
            <a:solidFill>
              <a:schemeClr val="accent4"/>
            </a:solidFill>
            <a:prstDash val="solid"/>
            <a:round/>
            <a:headEnd len="med" w="med" type="none"/>
            <a:tailEnd len="med" w="med" type="triangle"/>
          </a:ln>
        </p:spPr>
      </p:cxnSp>
      <p:sp>
        <p:nvSpPr>
          <p:cNvPr id="175" name="Google Shape;175;p24"/>
          <p:cNvSpPr txBox="1"/>
          <p:nvPr/>
        </p:nvSpPr>
        <p:spPr>
          <a:xfrm>
            <a:off x="818000" y="3783175"/>
            <a:ext cx="1320600" cy="6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EFEFEF"/>
                </a:solidFill>
              </a:rPr>
              <a:t>Confound Regression</a:t>
            </a:r>
            <a:endParaRPr sz="1700">
              <a:solidFill>
                <a:srgbClr val="EFEFEF"/>
              </a:solidFill>
            </a:endParaRPr>
          </a:p>
        </p:txBody>
      </p:sp>
      <p:cxnSp>
        <p:nvCxnSpPr>
          <p:cNvPr id="176" name="Google Shape;176;p24"/>
          <p:cNvCxnSpPr>
            <a:stCxn id="168" idx="1"/>
            <a:endCxn id="175" idx="3"/>
          </p:cNvCxnSpPr>
          <p:nvPr/>
        </p:nvCxnSpPr>
        <p:spPr>
          <a:xfrm flipH="1">
            <a:off x="2138600" y="4127338"/>
            <a:ext cx="595200" cy="4800"/>
          </a:xfrm>
          <a:prstGeom prst="straightConnector1">
            <a:avLst/>
          </a:prstGeom>
          <a:noFill/>
          <a:ln cap="flat" cmpd="sng" w="28575">
            <a:solidFill>
              <a:schemeClr val="accent4"/>
            </a:solidFill>
            <a:prstDash val="solid"/>
            <a:round/>
            <a:headEnd len="med" w="med" type="none"/>
            <a:tailEnd len="med" w="med" type="triangle"/>
          </a:ln>
        </p:spPr>
      </p:cxnSp>
      <p:sp>
        <p:nvSpPr>
          <p:cNvPr id="177" name="Google Shape;177;p24"/>
          <p:cNvSpPr txBox="1"/>
          <p:nvPr/>
        </p:nvSpPr>
        <p:spPr>
          <a:xfrm rot="-1505793">
            <a:off x="364142" y="1160887"/>
            <a:ext cx="8381568" cy="2582969"/>
          </a:xfrm>
          <a:prstGeom prst="rect">
            <a:avLst/>
          </a:prstGeom>
          <a:noFill/>
          <a:ln>
            <a:noFill/>
          </a:ln>
          <a:effectLst>
            <a:outerShdw blurRad="100013" rotWithShape="0" algn="bl" dir="5400000" dist="76200">
              <a:srgbClr val="000000">
                <a:alpha val="88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3100">
                <a:solidFill>
                  <a:schemeClr val="dk1"/>
                </a:solidFill>
                <a:latin typeface="Roboto"/>
                <a:ea typeface="Roboto"/>
                <a:cs typeface="Roboto"/>
                <a:sym typeface="Roboto"/>
              </a:rPr>
              <a:t>HOW I DO?</a:t>
            </a:r>
            <a:endParaRPr sz="13100">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77"/>
                                        </p:tgtEl>
                                        <p:attrNameLst>
                                          <p:attrName>style.visibility</p:attrName>
                                        </p:attrNameLst>
                                      </p:cBhvr>
                                      <p:to>
                                        <p:strVal val="visible"/>
                                      </p:to>
                                    </p:set>
                                    <p:anim calcmode="lin" valueType="num">
                                      <p:cBhvr additive="base">
                                        <p:cTn dur="1000"/>
                                        <p:tgtEl>
                                          <p:spTgt spid="177"/>
                                        </p:tgtEl>
                                        <p:attrNameLst>
                                          <p:attrName>ppt_w</p:attrName>
                                        </p:attrNameLst>
                                      </p:cBhvr>
                                      <p:tavLst>
                                        <p:tav fmla="" tm="0">
                                          <p:val>
                                            <p:strVal val="0"/>
                                          </p:val>
                                        </p:tav>
                                        <p:tav fmla="" tm="100000">
                                          <p:val>
                                            <p:strVal val="#ppt_w"/>
                                          </p:val>
                                        </p:tav>
                                      </p:tavLst>
                                    </p:anim>
                                    <p:anim calcmode="lin" valueType="num">
                                      <p:cBhvr additive="base">
                                        <p:cTn dur="1000"/>
                                        <p:tgtEl>
                                          <p:spTgt spid="17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FMRIPREP</a:t>
            </a:r>
            <a:endParaRPr/>
          </a:p>
        </p:txBody>
      </p:sp>
      <p:sp>
        <p:nvSpPr>
          <p:cNvPr id="183" name="Google Shape;18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If your data is in a BIDS structure (it better be)...</a:t>
            </a:r>
            <a:endParaRPr/>
          </a:p>
        </p:txBody>
      </p:sp>
      <p:pic>
        <p:nvPicPr>
          <p:cNvPr id="184" name="Google Shape;184;p25"/>
          <p:cNvPicPr preferRelativeResize="0"/>
          <p:nvPr/>
        </p:nvPicPr>
        <p:blipFill>
          <a:blip r:embed="rId3">
            <a:alphaModFix/>
          </a:blip>
          <a:stretch>
            <a:fillRect/>
          </a:stretch>
        </p:blipFill>
        <p:spPr>
          <a:xfrm>
            <a:off x="911325" y="85587"/>
            <a:ext cx="6981576" cy="49723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84"/>
                                        </p:tgtEl>
                                        <p:attrNameLst>
                                          <p:attrName>style.visibility</p:attrName>
                                        </p:attrNameLst>
                                      </p:cBhvr>
                                      <p:to>
                                        <p:strVal val="visible"/>
                                      </p:to>
                                    </p:set>
                                    <p:anim calcmode="lin" valueType="num">
                                      <p:cBhvr additive="base">
                                        <p:cTn dur="900"/>
                                        <p:tgtEl>
                                          <p:spTgt spid="184"/>
                                        </p:tgtEl>
                                        <p:attrNameLst>
                                          <p:attrName>ppt_w</p:attrName>
                                        </p:attrNameLst>
                                      </p:cBhvr>
                                      <p:tavLst>
                                        <p:tav fmla="" tm="0">
                                          <p:val>
                                            <p:strVal val="0"/>
                                          </p:val>
                                        </p:tav>
                                        <p:tav fmla="" tm="100000">
                                          <p:val>
                                            <p:strVal val="#ppt_w"/>
                                          </p:val>
                                        </p:tav>
                                      </p:tavLst>
                                    </p:anim>
                                    <p:anim calcmode="lin" valueType="num">
                                      <p:cBhvr additive="base">
                                        <p:cTn dur="900"/>
                                        <p:tgtEl>
                                          <p:spTgt spid="18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FMRIPREP volumetric outputs (anatomical)</a:t>
            </a:r>
            <a:endParaRPr/>
          </a:p>
        </p:txBody>
      </p:sp>
      <p:pic>
        <p:nvPicPr>
          <p:cNvPr id="190" name="Google Shape;190;p26"/>
          <p:cNvPicPr preferRelativeResize="0"/>
          <p:nvPr/>
        </p:nvPicPr>
        <p:blipFill>
          <a:blip r:embed="rId3">
            <a:alphaModFix/>
          </a:blip>
          <a:stretch>
            <a:fillRect/>
          </a:stretch>
        </p:blipFill>
        <p:spPr>
          <a:xfrm>
            <a:off x="4596250" y="1122444"/>
            <a:ext cx="1649300" cy="1097280"/>
          </a:xfrm>
          <a:prstGeom prst="rect">
            <a:avLst/>
          </a:prstGeom>
          <a:noFill/>
          <a:ln>
            <a:noFill/>
          </a:ln>
        </p:spPr>
      </p:pic>
      <p:pic>
        <p:nvPicPr>
          <p:cNvPr id="191" name="Google Shape;191;p26"/>
          <p:cNvPicPr preferRelativeResize="0"/>
          <p:nvPr/>
        </p:nvPicPr>
        <p:blipFill>
          <a:blip r:embed="rId4">
            <a:alphaModFix/>
          </a:blip>
          <a:stretch>
            <a:fillRect/>
          </a:stretch>
        </p:blipFill>
        <p:spPr>
          <a:xfrm>
            <a:off x="6891788" y="1122444"/>
            <a:ext cx="1649300" cy="1097279"/>
          </a:xfrm>
          <a:prstGeom prst="rect">
            <a:avLst/>
          </a:prstGeom>
          <a:noFill/>
          <a:ln>
            <a:noFill/>
          </a:ln>
        </p:spPr>
      </p:pic>
      <p:sp>
        <p:nvSpPr>
          <p:cNvPr id="192" name="Google Shape;192;p26"/>
          <p:cNvSpPr txBox="1"/>
          <p:nvPr/>
        </p:nvSpPr>
        <p:spPr>
          <a:xfrm>
            <a:off x="6478938" y="2136125"/>
            <a:ext cx="24750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2"/>
                </a:solidFill>
              </a:rPr>
              <a:t>sub-xxxxx_T1w_preproc.nii</a:t>
            </a:r>
            <a:endParaRPr sz="1100">
              <a:solidFill>
                <a:schemeClr val="accent2"/>
              </a:solidFill>
            </a:endParaRPr>
          </a:p>
        </p:txBody>
      </p:sp>
      <p:pic>
        <p:nvPicPr>
          <p:cNvPr id="193" name="Google Shape;193;p26"/>
          <p:cNvPicPr preferRelativeResize="0"/>
          <p:nvPr/>
        </p:nvPicPr>
        <p:blipFill>
          <a:blip r:embed="rId5">
            <a:alphaModFix/>
          </a:blip>
          <a:stretch>
            <a:fillRect/>
          </a:stretch>
        </p:blipFill>
        <p:spPr>
          <a:xfrm>
            <a:off x="2322650" y="2653975"/>
            <a:ext cx="1649300" cy="1097277"/>
          </a:xfrm>
          <a:prstGeom prst="rect">
            <a:avLst/>
          </a:prstGeom>
          <a:noFill/>
          <a:ln>
            <a:noFill/>
          </a:ln>
        </p:spPr>
      </p:pic>
      <p:sp>
        <p:nvSpPr>
          <p:cNvPr id="194" name="Google Shape;194;p26"/>
          <p:cNvSpPr txBox="1"/>
          <p:nvPr/>
        </p:nvSpPr>
        <p:spPr>
          <a:xfrm>
            <a:off x="2023950" y="3684012"/>
            <a:ext cx="2246700" cy="6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2"/>
                </a:solidFill>
              </a:rPr>
              <a:t>sub-xxxxx_T1w_space-</a:t>
            </a:r>
            <a:endParaRPr sz="1100">
              <a:solidFill>
                <a:schemeClr val="accent2"/>
              </a:solidFill>
            </a:endParaRPr>
          </a:p>
          <a:p>
            <a:pPr indent="0" lvl="0" marL="0" rtl="0" algn="ctr">
              <a:spcBef>
                <a:spcPts val="0"/>
              </a:spcBef>
              <a:spcAft>
                <a:spcPts val="0"/>
              </a:spcAft>
              <a:buNone/>
            </a:pPr>
            <a:r>
              <a:rPr lang="en" sz="1100">
                <a:solidFill>
                  <a:schemeClr val="accent2"/>
                </a:solidFill>
              </a:rPr>
              <a:t>MNI152Lin2009cAsym_</a:t>
            </a:r>
            <a:endParaRPr sz="1100">
              <a:solidFill>
                <a:schemeClr val="accent2"/>
              </a:solidFill>
            </a:endParaRPr>
          </a:p>
          <a:p>
            <a:pPr indent="0" lvl="0" marL="0" rtl="0" algn="ctr">
              <a:spcBef>
                <a:spcPts val="0"/>
              </a:spcBef>
              <a:spcAft>
                <a:spcPts val="0"/>
              </a:spcAft>
              <a:buNone/>
            </a:pPr>
            <a:r>
              <a:rPr lang="en" sz="1100">
                <a:solidFill>
                  <a:schemeClr val="accent2"/>
                </a:solidFill>
              </a:rPr>
              <a:t>brainmask.nii.gz</a:t>
            </a:r>
            <a:endParaRPr sz="1100">
              <a:solidFill>
                <a:schemeClr val="accent2"/>
              </a:solidFill>
            </a:endParaRPr>
          </a:p>
        </p:txBody>
      </p:sp>
      <p:pic>
        <p:nvPicPr>
          <p:cNvPr id="195" name="Google Shape;195;p26"/>
          <p:cNvPicPr preferRelativeResize="0"/>
          <p:nvPr/>
        </p:nvPicPr>
        <p:blipFill>
          <a:blip r:embed="rId6">
            <a:alphaModFix/>
          </a:blip>
          <a:stretch>
            <a:fillRect/>
          </a:stretch>
        </p:blipFill>
        <p:spPr>
          <a:xfrm>
            <a:off x="6885076" y="2653975"/>
            <a:ext cx="1649300" cy="1097279"/>
          </a:xfrm>
          <a:prstGeom prst="rect">
            <a:avLst/>
          </a:prstGeom>
          <a:noFill/>
          <a:ln>
            <a:noFill/>
          </a:ln>
        </p:spPr>
      </p:pic>
      <p:sp>
        <p:nvSpPr>
          <p:cNvPr id="196" name="Google Shape;196;p26"/>
          <p:cNvSpPr txBox="1"/>
          <p:nvPr/>
        </p:nvSpPr>
        <p:spPr>
          <a:xfrm>
            <a:off x="6510325" y="3684012"/>
            <a:ext cx="2475000" cy="6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2"/>
                </a:solidFill>
              </a:rPr>
              <a:t>sub-xxxxx_T1w</a:t>
            </a:r>
            <a:r>
              <a:rPr lang="en" sz="1100">
                <a:solidFill>
                  <a:schemeClr val="accent2"/>
                </a:solidFill>
              </a:rPr>
              <a:t>_space-</a:t>
            </a:r>
            <a:endParaRPr sz="1100">
              <a:solidFill>
                <a:schemeClr val="accent2"/>
              </a:solidFill>
            </a:endParaRPr>
          </a:p>
          <a:p>
            <a:pPr indent="0" lvl="0" marL="0" rtl="0" algn="ctr">
              <a:spcBef>
                <a:spcPts val="0"/>
              </a:spcBef>
              <a:spcAft>
                <a:spcPts val="0"/>
              </a:spcAft>
              <a:buNone/>
            </a:pPr>
            <a:r>
              <a:rPr lang="en" sz="1100">
                <a:solidFill>
                  <a:schemeClr val="accent2"/>
                </a:solidFill>
              </a:rPr>
              <a:t>MNI152Lin2009cAsym</a:t>
            </a:r>
            <a:endParaRPr sz="1100">
              <a:solidFill>
                <a:schemeClr val="accent2"/>
              </a:solidFill>
            </a:endParaRPr>
          </a:p>
          <a:p>
            <a:pPr indent="0" lvl="0" marL="0" rtl="0" algn="ctr">
              <a:spcBef>
                <a:spcPts val="0"/>
              </a:spcBef>
              <a:spcAft>
                <a:spcPts val="0"/>
              </a:spcAft>
              <a:buNone/>
            </a:pPr>
            <a:r>
              <a:rPr lang="en" sz="1100">
                <a:solidFill>
                  <a:schemeClr val="accent2"/>
                </a:solidFill>
              </a:rPr>
              <a:t>_preproc.nii</a:t>
            </a:r>
            <a:endParaRPr sz="1100">
              <a:solidFill>
                <a:schemeClr val="accent2"/>
              </a:solidFill>
            </a:endParaRPr>
          </a:p>
        </p:txBody>
      </p:sp>
      <p:pic>
        <p:nvPicPr>
          <p:cNvPr id="197" name="Google Shape;197;p26"/>
          <p:cNvPicPr preferRelativeResize="0"/>
          <p:nvPr/>
        </p:nvPicPr>
        <p:blipFill>
          <a:blip r:embed="rId7">
            <a:alphaModFix/>
          </a:blip>
          <a:stretch>
            <a:fillRect/>
          </a:stretch>
        </p:blipFill>
        <p:spPr>
          <a:xfrm>
            <a:off x="4663325" y="2653975"/>
            <a:ext cx="1649300" cy="1097280"/>
          </a:xfrm>
          <a:prstGeom prst="rect">
            <a:avLst/>
          </a:prstGeom>
          <a:noFill/>
          <a:ln>
            <a:noFill/>
          </a:ln>
        </p:spPr>
      </p:pic>
      <p:sp>
        <p:nvSpPr>
          <p:cNvPr id="198" name="Google Shape;198;p26"/>
          <p:cNvSpPr txBox="1"/>
          <p:nvPr/>
        </p:nvSpPr>
        <p:spPr>
          <a:xfrm>
            <a:off x="4384800" y="3684012"/>
            <a:ext cx="2246700" cy="80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2"/>
                </a:solidFill>
              </a:rPr>
              <a:t>sub-xxxxx_T1w_space-</a:t>
            </a:r>
            <a:endParaRPr sz="1100">
              <a:solidFill>
                <a:schemeClr val="accent2"/>
              </a:solidFill>
            </a:endParaRPr>
          </a:p>
          <a:p>
            <a:pPr indent="0" lvl="0" marL="0" rtl="0" algn="ctr">
              <a:spcBef>
                <a:spcPts val="0"/>
              </a:spcBef>
              <a:spcAft>
                <a:spcPts val="0"/>
              </a:spcAft>
              <a:buNone/>
            </a:pPr>
            <a:r>
              <a:rPr lang="en" sz="1100">
                <a:solidFill>
                  <a:schemeClr val="accent2"/>
                </a:solidFill>
              </a:rPr>
              <a:t>MNI152NLin2009cAsym_</a:t>
            </a:r>
            <a:endParaRPr sz="1100">
              <a:solidFill>
                <a:schemeClr val="accent2"/>
              </a:solidFill>
            </a:endParaRPr>
          </a:p>
          <a:p>
            <a:pPr indent="0" lvl="0" marL="0" rtl="0" algn="ctr">
              <a:spcBef>
                <a:spcPts val="0"/>
              </a:spcBef>
              <a:spcAft>
                <a:spcPts val="0"/>
              </a:spcAft>
              <a:buNone/>
            </a:pPr>
            <a:r>
              <a:rPr lang="en" sz="1100">
                <a:solidFill>
                  <a:schemeClr val="accent2"/>
                </a:solidFill>
              </a:rPr>
              <a:t>class-(CSF/GM/WM)_</a:t>
            </a:r>
            <a:endParaRPr sz="1100">
              <a:solidFill>
                <a:schemeClr val="accent2"/>
              </a:solidFill>
            </a:endParaRPr>
          </a:p>
          <a:p>
            <a:pPr indent="0" lvl="0" marL="0" rtl="0" algn="ctr">
              <a:spcBef>
                <a:spcPts val="0"/>
              </a:spcBef>
              <a:spcAft>
                <a:spcPts val="0"/>
              </a:spcAft>
              <a:buNone/>
            </a:pPr>
            <a:r>
              <a:rPr lang="en" sz="1100">
                <a:solidFill>
                  <a:schemeClr val="accent2"/>
                </a:solidFill>
              </a:rPr>
              <a:t>probtissue.nii.gz</a:t>
            </a:r>
            <a:endParaRPr sz="1100">
              <a:solidFill>
                <a:schemeClr val="accent2"/>
              </a:solidFill>
            </a:endParaRPr>
          </a:p>
        </p:txBody>
      </p:sp>
      <p:sp>
        <p:nvSpPr>
          <p:cNvPr id="199" name="Google Shape;199;p26"/>
          <p:cNvSpPr txBox="1"/>
          <p:nvPr/>
        </p:nvSpPr>
        <p:spPr>
          <a:xfrm>
            <a:off x="4270638" y="2136125"/>
            <a:ext cx="24750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2"/>
                </a:solidFill>
              </a:rPr>
              <a:t>sub-xxxxx_T1w_brainmask.nii</a:t>
            </a:r>
            <a:endParaRPr sz="1100">
              <a:solidFill>
                <a:schemeClr val="accent2"/>
              </a:solidFill>
            </a:endParaRPr>
          </a:p>
        </p:txBody>
      </p:sp>
      <p:cxnSp>
        <p:nvCxnSpPr>
          <p:cNvPr id="200" name="Google Shape;200;p26"/>
          <p:cNvCxnSpPr/>
          <p:nvPr/>
        </p:nvCxnSpPr>
        <p:spPr>
          <a:xfrm rot="10800000">
            <a:off x="228725" y="2474250"/>
            <a:ext cx="8693400" cy="0"/>
          </a:xfrm>
          <a:prstGeom prst="straightConnector1">
            <a:avLst/>
          </a:prstGeom>
          <a:noFill/>
          <a:ln cap="flat" cmpd="sng" w="9525">
            <a:solidFill>
              <a:srgbClr val="434343"/>
            </a:solidFill>
            <a:prstDash val="solid"/>
            <a:round/>
            <a:headEnd len="med" w="med" type="none"/>
            <a:tailEnd len="med" w="med" type="none"/>
          </a:ln>
        </p:spPr>
      </p:cxnSp>
      <p:sp>
        <p:nvSpPr>
          <p:cNvPr id="201" name="Google Shape;201;p26"/>
          <p:cNvSpPr txBox="1"/>
          <p:nvPr/>
        </p:nvSpPr>
        <p:spPr>
          <a:xfrm>
            <a:off x="403625" y="1313350"/>
            <a:ext cx="1559700" cy="70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chemeClr val="accent4"/>
                </a:solidFill>
              </a:rPr>
              <a:t>Native (T1w) Space</a:t>
            </a:r>
            <a:endParaRPr sz="1900">
              <a:solidFill>
                <a:schemeClr val="accent4"/>
              </a:solidFill>
            </a:endParaRPr>
          </a:p>
        </p:txBody>
      </p:sp>
      <p:sp>
        <p:nvSpPr>
          <p:cNvPr id="202" name="Google Shape;202;p26"/>
          <p:cNvSpPr txBox="1"/>
          <p:nvPr/>
        </p:nvSpPr>
        <p:spPr>
          <a:xfrm>
            <a:off x="228725" y="2653975"/>
            <a:ext cx="1909500" cy="95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chemeClr val="accent4"/>
                </a:solidFill>
              </a:rPr>
              <a:t>MNI (Normalized) Space</a:t>
            </a:r>
            <a:endParaRPr sz="1900">
              <a:solidFill>
                <a:schemeClr val="accent4"/>
              </a:solidFill>
            </a:endParaRPr>
          </a:p>
        </p:txBody>
      </p:sp>
      <p:sp>
        <p:nvSpPr>
          <p:cNvPr id="203" name="Google Shape;203;p26"/>
          <p:cNvSpPr/>
          <p:nvPr/>
        </p:nvSpPr>
        <p:spPr>
          <a:xfrm>
            <a:off x="0" y="3892800"/>
            <a:ext cx="5600100" cy="12507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accent2"/>
                </a:solidFill>
              </a:rPr>
              <a:t>Additional File:</a:t>
            </a:r>
            <a:endParaRPr sz="1200">
              <a:solidFill>
                <a:schemeClr val="accent2"/>
              </a:solidFill>
            </a:endParaRPr>
          </a:p>
          <a:p>
            <a:pPr indent="0" lvl="0" marL="0" rtl="0" algn="l">
              <a:spcBef>
                <a:spcPts val="0"/>
              </a:spcBef>
              <a:spcAft>
                <a:spcPts val="0"/>
              </a:spcAft>
              <a:buNone/>
            </a:pPr>
            <a:r>
              <a:rPr lang="en" sz="1200">
                <a:solidFill>
                  <a:schemeClr val="accent5"/>
                </a:solidFill>
              </a:rPr>
              <a:t>sub-xxxxx_T1w_..._warp.h5</a:t>
            </a:r>
            <a:endParaRPr sz="1200">
              <a:solidFill>
                <a:schemeClr val="accent5"/>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FMRIPREP volumetric outputs (functional)</a:t>
            </a:r>
            <a:endParaRPr/>
          </a:p>
        </p:txBody>
      </p:sp>
      <p:pic>
        <p:nvPicPr>
          <p:cNvPr id="209" name="Google Shape;209;p27"/>
          <p:cNvPicPr preferRelativeResize="0"/>
          <p:nvPr/>
        </p:nvPicPr>
        <p:blipFill>
          <a:blip r:embed="rId3">
            <a:alphaModFix/>
          </a:blip>
          <a:stretch>
            <a:fillRect/>
          </a:stretch>
        </p:blipFill>
        <p:spPr>
          <a:xfrm>
            <a:off x="5556849" y="2664583"/>
            <a:ext cx="1645920" cy="1097280"/>
          </a:xfrm>
          <a:prstGeom prst="rect">
            <a:avLst/>
          </a:prstGeom>
          <a:noFill/>
          <a:ln>
            <a:noFill/>
          </a:ln>
        </p:spPr>
      </p:pic>
      <p:sp>
        <p:nvSpPr>
          <p:cNvPr id="210" name="Google Shape;210;p27"/>
          <p:cNvSpPr txBox="1"/>
          <p:nvPr/>
        </p:nvSpPr>
        <p:spPr>
          <a:xfrm>
            <a:off x="7234500" y="2665975"/>
            <a:ext cx="1909500" cy="109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2"/>
                </a:solidFill>
              </a:rPr>
              <a:t>Sub-xxxxx_task-xxxx_</a:t>
            </a:r>
            <a:endParaRPr sz="1100">
              <a:solidFill>
                <a:schemeClr val="accent2"/>
              </a:solidFill>
            </a:endParaRPr>
          </a:p>
          <a:p>
            <a:pPr indent="0" lvl="0" marL="0" rtl="0" algn="ctr">
              <a:spcBef>
                <a:spcPts val="0"/>
              </a:spcBef>
              <a:spcAft>
                <a:spcPts val="0"/>
              </a:spcAft>
              <a:buNone/>
            </a:pPr>
            <a:r>
              <a:rPr lang="en" sz="1100">
                <a:solidFill>
                  <a:schemeClr val="accent2"/>
                </a:solidFill>
              </a:rPr>
              <a:t>bold_</a:t>
            </a:r>
            <a:endParaRPr sz="1100">
              <a:solidFill>
                <a:schemeClr val="accent2"/>
              </a:solidFill>
            </a:endParaRPr>
          </a:p>
          <a:p>
            <a:pPr indent="0" lvl="0" marL="0" rtl="0" algn="ctr">
              <a:spcBef>
                <a:spcPts val="0"/>
              </a:spcBef>
              <a:spcAft>
                <a:spcPts val="0"/>
              </a:spcAft>
              <a:buNone/>
            </a:pPr>
            <a:r>
              <a:rPr lang="en" sz="1100">
                <a:solidFill>
                  <a:schemeClr val="accent2"/>
                </a:solidFill>
              </a:rPr>
              <a:t>space-MNI152NLin2009cAsym_</a:t>
            </a:r>
            <a:endParaRPr sz="1100">
              <a:solidFill>
                <a:schemeClr val="accent2"/>
              </a:solidFill>
            </a:endParaRPr>
          </a:p>
          <a:p>
            <a:pPr indent="0" lvl="0" marL="0" rtl="0" algn="ctr">
              <a:spcBef>
                <a:spcPts val="0"/>
              </a:spcBef>
              <a:spcAft>
                <a:spcPts val="0"/>
              </a:spcAft>
              <a:buNone/>
            </a:pPr>
            <a:r>
              <a:rPr lang="en" sz="1100">
                <a:solidFill>
                  <a:schemeClr val="accent2"/>
                </a:solidFill>
              </a:rPr>
              <a:t>brainmask.nii.gz</a:t>
            </a:r>
            <a:endParaRPr sz="1100">
              <a:solidFill>
                <a:schemeClr val="accent2"/>
              </a:solidFill>
            </a:endParaRPr>
          </a:p>
        </p:txBody>
      </p:sp>
      <p:sp>
        <p:nvSpPr>
          <p:cNvPr id="211" name="Google Shape;211;p27"/>
          <p:cNvSpPr txBox="1"/>
          <p:nvPr/>
        </p:nvSpPr>
        <p:spPr>
          <a:xfrm>
            <a:off x="2140800" y="1331913"/>
            <a:ext cx="1736100" cy="65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2"/>
                </a:solidFill>
              </a:rPr>
              <a:t>Sub-xxxxx_task-xxxx_</a:t>
            </a:r>
            <a:endParaRPr sz="1100">
              <a:solidFill>
                <a:schemeClr val="accent2"/>
              </a:solidFill>
            </a:endParaRPr>
          </a:p>
          <a:p>
            <a:pPr indent="0" lvl="0" marL="0" rtl="0" algn="ctr">
              <a:spcBef>
                <a:spcPts val="0"/>
              </a:spcBef>
              <a:spcAft>
                <a:spcPts val="0"/>
              </a:spcAft>
              <a:buNone/>
            </a:pPr>
            <a:r>
              <a:rPr lang="en" sz="1100">
                <a:solidFill>
                  <a:schemeClr val="accent2"/>
                </a:solidFill>
              </a:rPr>
              <a:t>bold_space-T1w_</a:t>
            </a:r>
            <a:endParaRPr sz="1100">
              <a:solidFill>
                <a:schemeClr val="accent2"/>
              </a:solidFill>
            </a:endParaRPr>
          </a:p>
          <a:p>
            <a:pPr indent="0" lvl="0" marL="0" rtl="0" algn="ctr">
              <a:spcBef>
                <a:spcPts val="0"/>
              </a:spcBef>
              <a:spcAft>
                <a:spcPts val="0"/>
              </a:spcAft>
              <a:buNone/>
            </a:pPr>
            <a:r>
              <a:rPr lang="en" sz="1100">
                <a:solidFill>
                  <a:schemeClr val="accent2"/>
                </a:solidFill>
              </a:rPr>
              <a:t>preproc.nii.gz</a:t>
            </a:r>
            <a:endParaRPr sz="1100">
              <a:solidFill>
                <a:schemeClr val="accent2"/>
              </a:solidFill>
            </a:endParaRPr>
          </a:p>
          <a:p>
            <a:pPr indent="0" lvl="0" marL="0" rtl="0" algn="ctr">
              <a:spcBef>
                <a:spcPts val="0"/>
              </a:spcBef>
              <a:spcAft>
                <a:spcPts val="0"/>
              </a:spcAft>
              <a:buNone/>
            </a:pPr>
            <a:r>
              <a:t/>
            </a:r>
            <a:endParaRPr sz="1100">
              <a:solidFill>
                <a:schemeClr val="accent2"/>
              </a:solidFill>
            </a:endParaRPr>
          </a:p>
        </p:txBody>
      </p:sp>
      <p:sp>
        <p:nvSpPr>
          <p:cNvPr id="212" name="Google Shape;212;p27"/>
          <p:cNvSpPr txBox="1"/>
          <p:nvPr/>
        </p:nvSpPr>
        <p:spPr>
          <a:xfrm>
            <a:off x="1963325" y="2665975"/>
            <a:ext cx="1814700" cy="109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2"/>
                </a:solidFill>
              </a:rPr>
              <a:t>Sub-xxxxx_task-xxxx_</a:t>
            </a:r>
            <a:endParaRPr sz="1100">
              <a:solidFill>
                <a:schemeClr val="accent2"/>
              </a:solidFill>
            </a:endParaRPr>
          </a:p>
          <a:p>
            <a:pPr indent="0" lvl="0" marL="0" rtl="0" algn="ctr">
              <a:spcBef>
                <a:spcPts val="0"/>
              </a:spcBef>
              <a:spcAft>
                <a:spcPts val="0"/>
              </a:spcAft>
              <a:buNone/>
            </a:pPr>
            <a:r>
              <a:rPr lang="en" sz="1100">
                <a:solidFill>
                  <a:schemeClr val="accent2"/>
                </a:solidFill>
              </a:rPr>
              <a:t>bold_</a:t>
            </a:r>
            <a:endParaRPr sz="1100">
              <a:solidFill>
                <a:schemeClr val="accent2"/>
              </a:solidFill>
            </a:endParaRPr>
          </a:p>
          <a:p>
            <a:pPr indent="0" lvl="0" marL="0" rtl="0" algn="ctr">
              <a:spcBef>
                <a:spcPts val="0"/>
              </a:spcBef>
              <a:spcAft>
                <a:spcPts val="0"/>
              </a:spcAft>
              <a:buNone/>
            </a:pPr>
            <a:r>
              <a:rPr lang="en" sz="1100">
                <a:solidFill>
                  <a:schemeClr val="accent2"/>
                </a:solidFill>
              </a:rPr>
              <a:t>s</a:t>
            </a:r>
            <a:r>
              <a:rPr lang="en" sz="1100">
                <a:solidFill>
                  <a:schemeClr val="accent2"/>
                </a:solidFill>
              </a:rPr>
              <a:t>pace-MNI152NLin2009cAsym_</a:t>
            </a:r>
            <a:endParaRPr sz="1100">
              <a:solidFill>
                <a:schemeClr val="accent2"/>
              </a:solidFill>
            </a:endParaRPr>
          </a:p>
          <a:p>
            <a:pPr indent="0" lvl="0" marL="0" rtl="0" algn="ctr">
              <a:spcBef>
                <a:spcPts val="0"/>
              </a:spcBef>
              <a:spcAft>
                <a:spcPts val="0"/>
              </a:spcAft>
              <a:buNone/>
            </a:pPr>
            <a:r>
              <a:rPr lang="en" sz="1100">
                <a:solidFill>
                  <a:schemeClr val="accent2"/>
                </a:solidFill>
              </a:rPr>
              <a:t>preproc.nii.gz</a:t>
            </a:r>
            <a:endParaRPr sz="1100">
              <a:solidFill>
                <a:schemeClr val="accent2"/>
              </a:solidFill>
            </a:endParaRPr>
          </a:p>
        </p:txBody>
      </p:sp>
      <p:pic>
        <p:nvPicPr>
          <p:cNvPr id="213" name="Google Shape;213;p27"/>
          <p:cNvPicPr preferRelativeResize="0"/>
          <p:nvPr/>
        </p:nvPicPr>
        <p:blipFill>
          <a:blip r:embed="rId4">
            <a:alphaModFix/>
          </a:blip>
          <a:stretch>
            <a:fillRect/>
          </a:stretch>
        </p:blipFill>
        <p:spPr>
          <a:xfrm>
            <a:off x="3777912" y="2664588"/>
            <a:ext cx="1645920" cy="1097280"/>
          </a:xfrm>
          <a:prstGeom prst="rect">
            <a:avLst/>
          </a:prstGeom>
          <a:noFill/>
          <a:ln>
            <a:noFill/>
          </a:ln>
        </p:spPr>
      </p:pic>
      <p:sp>
        <p:nvSpPr>
          <p:cNvPr id="214" name="Google Shape;214;p27"/>
          <p:cNvSpPr txBox="1"/>
          <p:nvPr/>
        </p:nvSpPr>
        <p:spPr>
          <a:xfrm>
            <a:off x="7118100" y="1331913"/>
            <a:ext cx="2025900" cy="65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2"/>
                </a:solidFill>
              </a:rPr>
              <a:t>Sub-xxxxx_task-xxxx_bold</a:t>
            </a:r>
            <a:endParaRPr sz="1100">
              <a:solidFill>
                <a:schemeClr val="accent2"/>
              </a:solidFill>
            </a:endParaRPr>
          </a:p>
          <a:p>
            <a:pPr indent="0" lvl="0" marL="0" rtl="0" algn="ctr">
              <a:spcBef>
                <a:spcPts val="0"/>
              </a:spcBef>
              <a:spcAft>
                <a:spcPts val="0"/>
              </a:spcAft>
              <a:buNone/>
            </a:pPr>
            <a:r>
              <a:rPr lang="en" sz="1100">
                <a:solidFill>
                  <a:schemeClr val="accent2"/>
                </a:solidFill>
              </a:rPr>
              <a:t>_space-T1w_</a:t>
            </a:r>
            <a:endParaRPr sz="1100">
              <a:solidFill>
                <a:schemeClr val="accent2"/>
              </a:solidFill>
            </a:endParaRPr>
          </a:p>
          <a:p>
            <a:pPr indent="0" lvl="0" marL="0" rtl="0" algn="ctr">
              <a:spcBef>
                <a:spcPts val="0"/>
              </a:spcBef>
              <a:spcAft>
                <a:spcPts val="0"/>
              </a:spcAft>
              <a:buNone/>
            </a:pPr>
            <a:r>
              <a:rPr lang="en" sz="1100">
                <a:solidFill>
                  <a:schemeClr val="accent2"/>
                </a:solidFill>
              </a:rPr>
              <a:t>brainmask.nii.gz</a:t>
            </a:r>
            <a:endParaRPr sz="1100">
              <a:solidFill>
                <a:schemeClr val="accent2"/>
              </a:solidFill>
            </a:endParaRPr>
          </a:p>
        </p:txBody>
      </p:sp>
      <p:pic>
        <p:nvPicPr>
          <p:cNvPr id="215" name="Google Shape;215;p27"/>
          <p:cNvPicPr preferRelativeResize="0"/>
          <p:nvPr/>
        </p:nvPicPr>
        <p:blipFill>
          <a:blip r:embed="rId5">
            <a:alphaModFix/>
          </a:blip>
          <a:stretch>
            <a:fillRect/>
          </a:stretch>
        </p:blipFill>
        <p:spPr>
          <a:xfrm>
            <a:off x="5556844" y="1107676"/>
            <a:ext cx="1645920" cy="1097280"/>
          </a:xfrm>
          <a:prstGeom prst="rect">
            <a:avLst/>
          </a:prstGeom>
          <a:noFill/>
          <a:ln>
            <a:noFill/>
          </a:ln>
        </p:spPr>
      </p:pic>
      <p:pic>
        <p:nvPicPr>
          <p:cNvPr id="216" name="Google Shape;216;p27"/>
          <p:cNvPicPr preferRelativeResize="0"/>
          <p:nvPr/>
        </p:nvPicPr>
        <p:blipFill>
          <a:blip r:embed="rId6">
            <a:alphaModFix/>
          </a:blip>
          <a:stretch>
            <a:fillRect/>
          </a:stretch>
        </p:blipFill>
        <p:spPr>
          <a:xfrm>
            <a:off x="3777894" y="1118250"/>
            <a:ext cx="1645920" cy="1097280"/>
          </a:xfrm>
          <a:prstGeom prst="rect">
            <a:avLst/>
          </a:prstGeom>
          <a:noFill/>
          <a:ln>
            <a:noFill/>
          </a:ln>
        </p:spPr>
      </p:pic>
      <p:cxnSp>
        <p:nvCxnSpPr>
          <p:cNvPr id="217" name="Google Shape;217;p27"/>
          <p:cNvCxnSpPr/>
          <p:nvPr/>
        </p:nvCxnSpPr>
        <p:spPr>
          <a:xfrm rot="10800000">
            <a:off x="228725" y="2474250"/>
            <a:ext cx="8693400" cy="0"/>
          </a:xfrm>
          <a:prstGeom prst="straightConnector1">
            <a:avLst/>
          </a:prstGeom>
          <a:noFill/>
          <a:ln cap="flat" cmpd="sng" w="9525">
            <a:solidFill>
              <a:srgbClr val="434343"/>
            </a:solidFill>
            <a:prstDash val="solid"/>
            <a:round/>
            <a:headEnd len="med" w="med" type="none"/>
            <a:tailEnd len="med" w="med" type="none"/>
          </a:ln>
        </p:spPr>
      </p:cxnSp>
      <p:sp>
        <p:nvSpPr>
          <p:cNvPr id="218" name="Google Shape;218;p27"/>
          <p:cNvSpPr txBox="1"/>
          <p:nvPr/>
        </p:nvSpPr>
        <p:spPr>
          <a:xfrm>
            <a:off x="403625" y="1313350"/>
            <a:ext cx="1559700" cy="70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chemeClr val="accent4"/>
                </a:solidFill>
              </a:rPr>
              <a:t>Native (T1w) Space</a:t>
            </a:r>
            <a:endParaRPr sz="1900">
              <a:solidFill>
                <a:schemeClr val="accent4"/>
              </a:solidFill>
            </a:endParaRPr>
          </a:p>
        </p:txBody>
      </p:sp>
      <p:sp>
        <p:nvSpPr>
          <p:cNvPr id="219" name="Google Shape;219;p27"/>
          <p:cNvSpPr txBox="1"/>
          <p:nvPr/>
        </p:nvSpPr>
        <p:spPr>
          <a:xfrm>
            <a:off x="228725" y="2653975"/>
            <a:ext cx="1909500" cy="95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chemeClr val="accent4"/>
                </a:solidFill>
              </a:rPr>
              <a:t>MNI (Normalized) Space</a:t>
            </a:r>
            <a:endParaRPr sz="1900">
              <a:solidFill>
                <a:schemeClr val="accent4"/>
              </a:solidFill>
            </a:endParaRPr>
          </a:p>
        </p:txBody>
      </p:sp>
      <p:sp>
        <p:nvSpPr>
          <p:cNvPr id="220" name="Google Shape;220;p27"/>
          <p:cNvSpPr/>
          <p:nvPr/>
        </p:nvSpPr>
        <p:spPr>
          <a:xfrm>
            <a:off x="0" y="3892800"/>
            <a:ext cx="5600100" cy="12507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accent2"/>
                </a:solidFill>
              </a:rPr>
              <a:t>Additional File:</a:t>
            </a:r>
            <a:endParaRPr sz="1200">
              <a:solidFill>
                <a:schemeClr val="accent2"/>
              </a:solidFill>
            </a:endParaRPr>
          </a:p>
          <a:p>
            <a:pPr indent="0" lvl="0" marL="0" rtl="0" algn="l">
              <a:spcBef>
                <a:spcPts val="0"/>
              </a:spcBef>
              <a:spcAft>
                <a:spcPts val="0"/>
              </a:spcAft>
              <a:buNone/>
            </a:pPr>
            <a:r>
              <a:rPr lang="en" sz="1200">
                <a:solidFill>
                  <a:schemeClr val="accent5"/>
                </a:solidFill>
              </a:rPr>
              <a:t>sub-xxxxx_task_..._confounds.tsv</a:t>
            </a:r>
            <a:endParaRPr sz="1200">
              <a:solidFill>
                <a:schemeClr val="accent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FMRIPREP surface outputs (anatomical)</a:t>
            </a:r>
            <a:endParaRPr/>
          </a:p>
        </p:txBody>
      </p:sp>
      <p:grpSp>
        <p:nvGrpSpPr>
          <p:cNvPr id="226" name="Google Shape;226;p28"/>
          <p:cNvGrpSpPr/>
          <p:nvPr/>
        </p:nvGrpSpPr>
        <p:grpSpPr>
          <a:xfrm>
            <a:off x="436550" y="3001051"/>
            <a:ext cx="2561700" cy="1391900"/>
            <a:chOff x="436550" y="2474051"/>
            <a:chExt cx="2561700" cy="1391900"/>
          </a:xfrm>
        </p:grpSpPr>
        <p:pic>
          <p:nvPicPr>
            <p:cNvPr id="227" name="Google Shape;227;p28"/>
            <p:cNvPicPr preferRelativeResize="0"/>
            <p:nvPr/>
          </p:nvPicPr>
          <p:blipFill>
            <a:blip r:embed="rId3">
              <a:alphaModFix/>
            </a:blip>
            <a:stretch>
              <a:fillRect/>
            </a:stretch>
          </p:blipFill>
          <p:spPr>
            <a:xfrm>
              <a:off x="479879" y="2474050"/>
              <a:ext cx="2475050" cy="1088904"/>
            </a:xfrm>
            <a:prstGeom prst="rect">
              <a:avLst/>
            </a:prstGeom>
            <a:noFill/>
            <a:ln>
              <a:noFill/>
            </a:ln>
          </p:spPr>
        </p:pic>
        <p:sp>
          <p:nvSpPr>
            <p:cNvPr id="228" name="Google Shape;228;p28"/>
            <p:cNvSpPr txBox="1"/>
            <p:nvPr/>
          </p:nvSpPr>
          <p:spPr>
            <a:xfrm>
              <a:off x="436550" y="3562950"/>
              <a:ext cx="25617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2"/>
                  </a:solidFill>
                </a:rPr>
                <a:t>sub-xxxxx_T1w_inflated.(L/R).surf.gii</a:t>
              </a:r>
              <a:endParaRPr sz="1100">
                <a:solidFill>
                  <a:schemeClr val="accent2"/>
                </a:solidFill>
              </a:endParaRPr>
            </a:p>
          </p:txBody>
        </p:sp>
      </p:grpSp>
      <p:grpSp>
        <p:nvGrpSpPr>
          <p:cNvPr id="229" name="Google Shape;229;p28"/>
          <p:cNvGrpSpPr/>
          <p:nvPr/>
        </p:nvGrpSpPr>
        <p:grpSpPr>
          <a:xfrm>
            <a:off x="3200812" y="1276350"/>
            <a:ext cx="2983851" cy="1407800"/>
            <a:chOff x="3051224" y="971550"/>
            <a:chExt cx="2983851" cy="1407800"/>
          </a:xfrm>
        </p:grpSpPr>
        <p:pic>
          <p:nvPicPr>
            <p:cNvPr id="230" name="Google Shape;230;p28"/>
            <p:cNvPicPr preferRelativeResize="0"/>
            <p:nvPr/>
          </p:nvPicPr>
          <p:blipFill>
            <a:blip r:embed="rId4">
              <a:alphaModFix/>
            </a:blip>
            <a:stretch>
              <a:fillRect/>
            </a:stretch>
          </p:blipFill>
          <p:spPr>
            <a:xfrm>
              <a:off x="3051224" y="971550"/>
              <a:ext cx="2983851" cy="1088901"/>
            </a:xfrm>
            <a:prstGeom prst="rect">
              <a:avLst/>
            </a:prstGeom>
            <a:noFill/>
            <a:ln>
              <a:noFill/>
            </a:ln>
          </p:spPr>
        </p:pic>
        <p:sp>
          <p:nvSpPr>
            <p:cNvPr id="231" name="Google Shape;231;p28"/>
            <p:cNvSpPr txBox="1"/>
            <p:nvPr/>
          </p:nvSpPr>
          <p:spPr>
            <a:xfrm>
              <a:off x="3051225" y="2076350"/>
              <a:ext cx="2983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2"/>
                  </a:solidFill>
                </a:rPr>
                <a:t>sub-xxxxx_T1w_midthickness.(L/R).surf.gii</a:t>
              </a:r>
              <a:endParaRPr sz="1100">
                <a:solidFill>
                  <a:schemeClr val="accent2"/>
                </a:solidFill>
              </a:endParaRPr>
            </a:p>
          </p:txBody>
        </p:sp>
      </p:grpSp>
      <p:grpSp>
        <p:nvGrpSpPr>
          <p:cNvPr id="232" name="Google Shape;232;p28"/>
          <p:cNvGrpSpPr/>
          <p:nvPr/>
        </p:nvGrpSpPr>
        <p:grpSpPr>
          <a:xfrm>
            <a:off x="225500" y="1276349"/>
            <a:ext cx="2983800" cy="1407801"/>
            <a:chOff x="225500" y="971549"/>
            <a:chExt cx="2983800" cy="1407801"/>
          </a:xfrm>
        </p:grpSpPr>
        <p:pic>
          <p:nvPicPr>
            <p:cNvPr id="233" name="Google Shape;233;p28"/>
            <p:cNvPicPr preferRelativeResize="0"/>
            <p:nvPr/>
          </p:nvPicPr>
          <p:blipFill>
            <a:blip r:embed="rId5">
              <a:alphaModFix/>
            </a:blip>
            <a:stretch>
              <a:fillRect/>
            </a:stretch>
          </p:blipFill>
          <p:spPr>
            <a:xfrm>
              <a:off x="479875" y="971549"/>
              <a:ext cx="2475050" cy="1088900"/>
            </a:xfrm>
            <a:prstGeom prst="rect">
              <a:avLst/>
            </a:prstGeom>
            <a:noFill/>
            <a:ln>
              <a:noFill/>
            </a:ln>
          </p:spPr>
        </p:pic>
        <p:sp>
          <p:nvSpPr>
            <p:cNvPr id="234" name="Google Shape;234;p28"/>
            <p:cNvSpPr txBox="1"/>
            <p:nvPr/>
          </p:nvSpPr>
          <p:spPr>
            <a:xfrm>
              <a:off x="225500" y="2076350"/>
              <a:ext cx="2983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2"/>
                  </a:solidFill>
                </a:rPr>
                <a:t>sub-xxxxx_T1w_pial.(L/R).surf.gii</a:t>
              </a:r>
              <a:endParaRPr sz="1100">
                <a:solidFill>
                  <a:schemeClr val="accent2"/>
                </a:solidFill>
              </a:endParaRPr>
            </a:p>
          </p:txBody>
        </p:sp>
      </p:grpSp>
      <p:grpSp>
        <p:nvGrpSpPr>
          <p:cNvPr id="235" name="Google Shape;235;p28"/>
          <p:cNvGrpSpPr/>
          <p:nvPr/>
        </p:nvGrpSpPr>
        <p:grpSpPr>
          <a:xfrm>
            <a:off x="6176175" y="1276350"/>
            <a:ext cx="2884500" cy="1407800"/>
            <a:chOff x="6176175" y="971550"/>
            <a:chExt cx="2884500" cy="1407800"/>
          </a:xfrm>
        </p:grpSpPr>
        <p:pic>
          <p:nvPicPr>
            <p:cNvPr id="236" name="Google Shape;236;p28"/>
            <p:cNvPicPr preferRelativeResize="0"/>
            <p:nvPr/>
          </p:nvPicPr>
          <p:blipFill>
            <a:blip r:embed="rId6">
              <a:alphaModFix/>
            </a:blip>
            <a:stretch>
              <a:fillRect/>
            </a:stretch>
          </p:blipFill>
          <p:spPr>
            <a:xfrm>
              <a:off x="6380901" y="971550"/>
              <a:ext cx="2475040" cy="1088900"/>
            </a:xfrm>
            <a:prstGeom prst="rect">
              <a:avLst/>
            </a:prstGeom>
            <a:noFill/>
            <a:ln>
              <a:noFill/>
            </a:ln>
          </p:spPr>
        </p:pic>
        <p:sp>
          <p:nvSpPr>
            <p:cNvPr id="237" name="Google Shape;237;p28"/>
            <p:cNvSpPr txBox="1"/>
            <p:nvPr/>
          </p:nvSpPr>
          <p:spPr>
            <a:xfrm>
              <a:off x="6176175" y="2076350"/>
              <a:ext cx="28845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2"/>
                  </a:solidFill>
                </a:rPr>
                <a:t>sub-xxxxx_T1w_smoothwm.(L/R).surf.gii</a:t>
              </a:r>
              <a:endParaRPr sz="1100">
                <a:solidFill>
                  <a:schemeClr val="accent2"/>
                </a:solidFil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Confounds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CONFOUND IT ALL!!!</a:t>
            </a:r>
            <a:endParaRPr/>
          </a:p>
        </p:txBody>
      </p:sp>
      <p:sp>
        <p:nvSpPr>
          <p:cNvPr id="248" name="Google Shape;24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Movement is the enemy of neuroimagers</a:t>
            </a:r>
            <a:r>
              <a:rPr lang="en"/>
              <a:t>:</a:t>
            </a:r>
            <a:endParaRPr/>
          </a:p>
          <a:p>
            <a:pPr indent="-342900" lvl="0" marL="457200" rtl="0" algn="l">
              <a:spcBef>
                <a:spcPts val="1600"/>
              </a:spcBef>
              <a:spcAft>
                <a:spcPts val="0"/>
              </a:spcAft>
              <a:buSzPts val="1800"/>
              <a:buAutoNum type="arabicPeriod"/>
            </a:pPr>
            <a:r>
              <a:rPr lang="en"/>
              <a:t>In task-based fMRI, if participants move during task-relevant moments</a:t>
            </a:r>
            <a:endParaRPr/>
          </a:p>
          <a:p>
            <a:pPr indent="-317500" lvl="1" marL="914400" rtl="0" algn="l">
              <a:spcBef>
                <a:spcPts val="0"/>
              </a:spcBef>
              <a:spcAft>
                <a:spcPts val="0"/>
              </a:spcAft>
              <a:buSzPts val="1400"/>
              <a:buAutoNum type="alphaLcPeriod"/>
            </a:pPr>
            <a:r>
              <a:rPr lang="en"/>
              <a:t>Get a huge </a:t>
            </a:r>
            <a:r>
              <a:rPr b="1" lang="en">
                <a:solidFill>
                  <a:srgbClr val="C27BA0"/>
                </a:solidFill>
              </a:rPr>
              <a:t>false</a:t>
            </a:r>
            <a:r>
              <a:rPr b="1" lang="en">
                <a:solidFill>
                  <a:srgbClr val="C27BA0"/>
                </a:solidFill>
              </a:rPr>
              <a:t> task-related signal</a:t>
            </a:r>
            <a:r>
              <a:rPr lang="en"/>
              <a:t> that’s actually due to motion!</a:t>
            </a:r>
            <a:endParaRPr/>
          </a:p>
          <a:p>
            <a:pPr indent="-342900" lvl="0" marL="457200" rtl="0" algn="l">
              <a:spcBef>
                <a:spcPts val="0"/>
              </a:spcBef>
              <a:spcAft>
                <a:spcPts val="0"/>
              </a:spcAft>
              <a:buSzPts val="1800"/>
              <a:buAutoNum type="arabicPeriod"/>
            </a:pPr>
            <a:r>
              <a:rPr lang="en"/>
              <a:t>In resting-state fMRI, movement can induce </a:t>
            </a:r>
            <a:r>
              <a:rPr b="1" lang="en">
                <a:solidFill>
                  <a:srgbClr val="C27BA0"/>
                </a:solidFill>
              </a:rPr>
              <a:t>false correlations</a:t>
            </a:r>
            <a:r>
              <a:rPr lang="en"/>
              <a:t> between brain regions</a:t>
            </a:r>
            <a:endParaRPr/>
          </a:p>
          <a:p>
            <a:pPr indent="0" lvl="0" marL="0" rtl="0" algn="l">
              <a:spcBef>
                <a:spcPts val="1600"/>
              </a:spcBef>
              <a:spcAft>
                <a:spcPts val="0"/>
              </a:spcAft>
              <a:buNone/>
            </a:pPr>
            <a:r>
              <a:rPr lang="en"/>
              <a:t>Solving for this involves </a:t>
            </a:r>
            <a:r>
              <a:rPr i="1" lang="en"/>
              <a:t>modelling</a:t>
            </a:r>
            <a:r>
              <a:rPr lang="en"/>
              <a:t> our fMRI signal to be comprised of</a:t>
            </a:r>
            <a:r>
              <a:rPr b="1" lang="en"/>
              <a:t> </a:t>
            </a:r>
            <a:r>
              <a:rPr b="1" lang="en">
                <a:solidFill>
                  <a:schemeClr val="accent5"/>
                </a:solidFill>
              </a:rPr>
              <a:t>true brain signal</a:t>
            </a:r>
            <a:r>
              <a:rPr lang="en"/>
              <a:t> and </a:t>
            </a:r>
            <a:r>
              <a:rPr b="1" lang="en">
                <a:solidFill>
                  <a:schemeClr val="accent4"/>
                </a:solidFill>
              </a:rPr>
              <a:t>confounder</a:t>
            </a:r>
            <a:r>
              <a:rPr lang="en">
                <a:solidFill>
                  <a:schemeClr val="accent4"/>
                </a:solidFill>
              </a:rPr>
              <a:t> </a:t>
            </a:r>
            <a:r>
              <a:rPr b="1" lang="en">
                <a:solidFill>
                  <a:schemeClr val="accent4"/>
                </a:solidFill>
              </a:rPr>
              <a:t>signals</a:t>
            </a:r>
            <a:r>
              <a:rPr lang="en"/>
              <a:t>. </a:t>
            </a:r>
            <a:endParaRPr/>
          </a:p>
          <a:p>
            <a:pPr indent="0" lvl="0" marL="0" rtl="0" algn="l">
              <a:spcBef>
                <a:spcPts val="1600"/>
              </a:spcBef>
              <a:spcAft>
                <a:spcPts val="1600"/>
              </a:spcAft>
              <a:buNone/>
            </a:pPr>
            <a:r>
              <a:rPr lang="en"/>
              <a:t>Our goal is to remove the </a:t>
            </a:r>
            <a:r>
              <a:rPr b="1" lang="en">
                <a:solidFill>
                  <a:schemeClr val="accent4"/>
                </a:solidFill>
              </a:rPr>
              <a:t>confounder signals</a:t>
            </a:r>
            <a:r>
              <a:rPr lang="en"/>
              <a:t> and hopefully acquire something </a:t>
            </a:r>
            <a:r>
              <a:rPr i="1" lang="en"/>
              <a:t>closer</a:t>
            </a:r>
            <a:r>
              <a:rPr lang="en"/>
              <a:t> to the </a:t>
            </a:r>
            <a:r>
              <a:rPr b="1" lang="en">
                <a:solidFill>
                  <a:schemeClr val="accent5"/>
                </a:solidFill>
              </a:rPr>
              <a:t>true signal</a:t>
            </a: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1"/>
          <p:cNvSpPr txBox="1"/>
          <p:nvPr/>
        </p:nvSpPr>
        <p:spPr>
          <a:xfrm>
            <a:off x="734775" y="1319750"/>
            <a:ext cx="75333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5700" u="sng">
                <a:solidFill>
                  <a:schemeClr val="hlink"/>
                </a:solidFill>
                <a:hlinkClick r:id="rId3"/>
              </a:rPr>
              <a:t>https://bit.ly/2N9PF6s</a:t>
            </a:r>
            <a:endParaRPr sz="6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800">
                <a:solidFill>
                  <a:schemeClr val="lt2"/>
                </a:solidFill>
              </a:rPr>
              <a:t>Objective</a:t>
            </a:r>
            <a:endParaRPr sz="6800"/>
          </a:p>
        </p:txBody>
      </p:sp>
      <p:sp>
        <p:nvSpPr>
          <p:cNvPr id="61" name="Google Shape;61;p14"/>
          <p:cNvSpPr txBox="1"/>
          <p:nvPr>
            <p:ph idx="2" type="body"/>
          </p:nvPr>
        </p:nvSpPr>
        <p:spPr>
          <a:xfrm>
            <a:off x="4939500" y="724200"/>
            <a:ext cx="3837000" cy="4162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2300">
                <a:solidFill>
                  <a:schemeClr val="lt2"/>
                </a:solidFill>
              </a:rPr>
              <a:t>To perform an </a:t>
            </a:r>
            <a:r>
              <a:rPr lang="en" sz="2300">
                <a:solidFill>
                  <a:schemeClr val="accent5"/>
                </a:solidFill>
              </a:rPr>
              <a:t>intra-network functional connectivity analysis </a:t>
            </a:r>
            <a:r>
              <a:rPr lang="en" sz="2300">
                <a:solidFill>
                  <a:srgbClr val="B7B7B7"/>
                </a:solidFill>
              </a:rPr>
              <a:t>of the</a:t>
            </a:r>
            <a:r>
              <a:rPr lang="en" sz="2300">
                <a:solidFill>
                  <a:srgbClr val="CCCCCC"/>
                </a:solidFill>
              </a:rPr>
              <a:t> </a:t>
            </a:r>
            <a:r>
              <a:rPr lang="en" sz="2300">
                <a:solidFill>
                  <a:schemeClr val="accent4"/>
                </a:solidFill>
              </a:rPr>
              <a:t>Default Mode Network</a:t>
            </a:r>
            <a:r>
              <a:rPr lang="en" sz="2300">
                <a:solidFill>
                  <a:srgbClr val="B7B7B7"/>
                </a:solidFill>
              </a:rPr>
              <a:t> in individuals with Schizophrenia and compare them to Controls</a:t>
            </a:r>
            <a:endParaRPr sz="2300">
              <a:solidFill>
                <a:srgbClr val="B7B7B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Plan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Part 1: Working with Neuroimaging Files in Python</a:t>
            </a:r>
            <a:endParaRPr b="1"/>
          </a:p>
          <a:p>
            <a:pPr indent="0" lvl="0" marL="0" rtl="0" algn="l">
              <a:spcBef>
                <a:spcPts val="1600"/>
              </a:spcBef>
              <a:spcAft>
                <a:spcPts val="0"/>
              </a:spcAft>
              <a:buNone/>
            </a:pPr>
            <a:r>
              <a:rPr b="1" lang="en"/>
              <a:t>Part 2: The UCLA Phenomics Dataset and BIDS</a:t>
            </a:r>
            <a:endParaRPr b="1"/>
          </a:p>
          <a:p>
            <a:pPr indent="0" lvl="0" marL="0" rtl="0" algn="l">
              <a:spcBef>
                <a:spcPts val="1600"/>
              </a:spcBef>
              <a:spcAft>
                <a:spcPts val="0"/>
              </a:spcAft>
              <a:buNone/>
            </a:pPr>
            <a:r>
              <a:rPr b="1" lang="en"/>
              <a:t>Part 3: Data Pre-processing</a:t>
            </a:r>
            <a:endParaRPr b="1"/>
          </a:p>
          <a:p>
            <a:pPr indent="0" lvl="0" marL="0" rtl="0" algn="l">
              <a:spcBef>
                <a:spcPts val="1600"/>
              </a:spcBef>
              <a:spcAft>
                <a:spcPts val="0"/>
              </a:spcAft>
              <a:buNone/>
            </a:pPr>
            <a:r>
              <a:rPr b="1" lang="en"/>
              <a:t>Part 4: Introduction to Nilearn and Image Manipulation</a:t>
            </a:r>
            <a:endParaRPr b="1"/>
          </a:p>
          <a:p>
            <a:pPr indent="0" lvl="0" marL="0" rtl="0" algn="l">
              <a:spcBef>
                <a:spcPts val="1600"/>
              </a:spcBef>
              <a:spcAft>
                <a:spcPts val="0"/>
              </a:spcAft>
              <a:buNone/>
            </a:pPr>
            <a:r>
              <a:rPr b="1" lang="en"/>
              <a:t>Part 5: Confounds in your Data</a:t>
            </a:r>
            <a:endParaRPr b="1"/>
          </a:p>
          <a:p>
            <a:pPr indent="0" lvl="0" marL="0" rtl="0" algn="l">
              <a:spcBef>
                <a:spcPts val="1600"/>
              </a:spcBef>
              <a:spcAft>
                <a:spcPts val="0"/>
              </a:spcAft>
              <a:buNone/>
            </a:pPr>
            <a:r>
              <a:rPr b="1" lang="en"/>
              <a:t>Part 6: Parcellating your Data</a:t>
            </a:r>
            <a:endParaRPr b="1"/>
          </a:p>
          <a:p>
            <a:pPr indent="0" lvl="0" marL="0" rtl="0" algn="l">
              <a:spcBef>
                <a:spcPts val="1600"/>
              </a:spcBef>
              <a:spcAft>
                <a:spcPts val="1600"/>
              </a:spcAft>
              <a:buNone/>
            </a:pPr>
            <a:r>
              <a:rPr b="1" lang="en"/>
              <a:t>Part 7: Functional Connectivity Analysis</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Ask Questions!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Organization </a:t>
            </a:r>
            <a:endParaRPr/>
          </a:p>
        </p:txBody>
      </p:sp>
      <p:sp>
        <p:nvSpPr>
          <p:cNvPr id="78" name="Google Shape;78;p17"/>
          <p:cNvSpPr txBox="1"/>
          <p:nvPr>
            <p:ph idx="1" type="body"/>
          </p:nvPr>
        </p:nvSpPr>
        <p:spPr>
          <a:xfrm>
            <a:off x="311700" y="1152475"/>
            <a:ext cx="8520600" cy="39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Neuroimaging requires working with a large amount of files with important but extremely variable metadata:</a:t>
            </a:r>
            <a:endParaRPr/>
          </a:p>
          <a:p>
            <a:pPr indent="0" lvl="0" marL="0" rtl="0" algn="l">
              <a:spcBef>
                <a:spcPts val="1600"/>
              </a:spcBef>
              <a:spcAft>
                <a:spcPts val="0"/>
              </a:spcAft>
              <a:buNone/>
            </a:pPr>
            <a:r>
              <a:rPr b="1" lang="en"/>
              <a:t>Data Modality</a:t>
            </a:r>
            <a:endParaRPr b="1"/>
          </a:p>
          <a:p>
            <a:pPr indent="457200" lvl="0" marL="0" rtl="0" algn="l">
              <a:spcBef>
                <a:spcPts val="1600"/>
              </a:spcBef>
              <a:spcAft>
                <a:spcPts val="0"/>
              </a:spcAft>
              <a:buNone/>
            </a:pPr>
            <a:r>
              <a:rPr lang="en" sz="1500"/>
              <a:t>T1, T2, DWI, Resting/Task, Field Maps, QSM, ASL … </a:t>
            </a:r>
            <a:endParaRPr sz="1500"/>
          </a:p>
          <a:p>
            <a:pPr indent="0" lvl="0" marL="0" rtl="0" algn="l">
              <a:spcBef>
                <a:spcPts val="1600"/>
              </a:spcBef>
              <a:spcAft>
                <a:spcPts val="0"/>
              </a:spcAft>
              <a:buNone/>
            </a:pPr>
            <a:r>
              <a:rPr b="1" lang="en"/>
              <a:t>Acquisition Characterization</a:t>
            </a:r>
            <a:endParaRPr b="1"/>
          </a:p>
          <a:p>
            <a:pPr indent="457200" lvl="0" marL="0" rtl="0" algn="l">
              <a:spcBef>
                <a:spcPts val="1600"/>
              </a:spcBef>
              <a:spcAft>
                <a:spcPts val="0"/>
              </a:spcAft>
              <a:buNone/>
            </a:pPr>
            <a:r>
              <a:rPr lang="en" sz="1200"/>
              <a:t>T2 FLAIR, Multi-shell, Single-shell, TOPUP, GRAPPA,</a:t>
            </a:r>
            <a:endParaRPr sz="1200"/>
          </a:p>
          <a:p>
            <a:pPr indent="457200" lvl="0" marL="0" rtl="0" algn="l">
              <a:spcBef>
                <a:spcPts val="0"/>
              </a:spcBef>
              <a:spcAft>
                <a:spcPts val="0"/>
              </a:spcAft>
              <a:buNone/>
            </a:pPr>
            <a:r>
              <a:rPr lang="en" sz="1200"/>
              <a:t>IPAT, Multi-shot, phase encoding, partial fourier, TR, TE, TI,</a:t>
            </a:r>
            <a:endParaRPr sz="1200"/>
          </a:p>
          <a:p>
            <a:pPr indent="457200" lvl="0" marL="0" rtl="0" algn="l">
              <a:spcBef>
                <a:spcPts val="0"/>
              </a:spcBef>
              <a:spcAft>
                <a:spcPts val="0"/>
              </a:spcAft>
              <a:buNone/>
            </a:pPr>
            <a:r>
              <a:rPr lang="en" sz="1200"/>
              <a:t>EES, total readout time, voxel spacing, voxel dimensions, FoV,</a:t>
            </a:r>
            <a:endParaRPr sz="1200"/>
          </a:p>
          <a:p>
            <a:pPr indent="457200" lvl="0" marL="0" rtl="0" algn="l">
              <a:spcBef>
                <a:spcPts val="0"/>
              </a:spcBef>
              <a:spcAft>
                <a:spcPts val="0"/>
              </a:spcAft>
              <a:buNone/>
            </a:pPr>
            <a:r>
              <a:rPr lang="en" sz="1200"/>
              <a:t>manufacturer, MR model, slice timing, flip angle, slice thickness,</a:t>
            </a:r>
            <a:endParaRPr sz="1200"/>
          </a:p>
          <a:p>
            <a:pPr indent="457200" lvl="0" marL="0" rtl="0" algn="l">
              <a:spcBef>
                <a:spcPts val="0"/>
              </a:spcBef>
              <a:spcAft>
                <a:spcPts val="0"/>
              </a:spcAft>
              <a:buNone/>
            </a:pPr>
            <a:r>
              <a:rPr lang="en" sz="1200"/>
              <a:t>dwell time, phase encoding steps, multi-channel coil configuration,</a:t>
            </a:r>
            <a:endParaRPr sz="1200"/>
          </a:p>
          <a:p>
            <a:pPr indent="457200" lvl="0" marL="0" rtl="0" algn="l">
              <a:spcBef>
                <a:spcPts val="0"/>
              </a:spcBef>
              <a:spcAft>
                <a:spcPts val="0"/>
              </a:spcAft>
              <a:buNone/>
            </a:pPr>
            <a:r>
              <a:rPr lang="en" sz="1200"/>
              <a:t>magnetic field strength, multi-band acceleration, # gradients, b-value shells,</a:t>
            </a:r>
            <a:endParaRPr sz="1200"/>
          </a:p>
          <a:p>
            <a:pPr indent="457200" lvl="0" marL="0" rtl="0" algn="l">
              <a:spcBef>
                <a:spcPts val="0"/>
              </a:spcBef>
              <a:spcAft>
                <a:spcPts val="0"/>
              </a:spcAft>
              <a:buNone/>
            </a:pPr>
            <a:r>
              <a:rPr lang="en" sz="1200"/>
              <a:t>Echo planar, spin echo, gradient echo and MORE ...</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Organization</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accent4"/>
                </a:solidFill>
              </a:rPr>
              <a:t>Brain Imaging Data Structure (BIDS) </a:t>
            </a:r>
            <a:endParaRPr b="1" sz="2600">
              <a:solidFill>
                <a:schemeClr val="accent4"/>
              </a:solidFill>
            </a:endParaRPr>
          </a:p>
          <a:p>
            <a:pPr indent="0" lvl="0" marL="0" rtl="0" algn="l">
              <a:spcBef>
                <a:spcPts val="1600"/>
              </a:spcBef>
              <a:spcAft>
                <a:spcPts val="0"/>
              </a:spcAft>
              <a:buNone/>
            </a:pPr>
            <a:r>
              <a:rPr lang="en" sz="2600"/>
              <a:t>	</a:t>
            </a:r>
            <a:r>
              <a:rPr lang="en" sz="2200"/>
              <a:t>Standardization of imaging data organization</a:t>
            </a:r>
            <a:endParaRPr sz="2200"/>
          </a:p>
          <a:p>
            <a:pPr indent="0" lvl="0" marL="0" rtl="0" algn="l">
              <a:spcBef>
                <a:spcPts val="1600"/>
              </a:spcBef>
              <a:spcAft>
                <a:spcPts val="0"/>
              </a:spcAft>
              <a:buNone/>
            </a:pPr>
            <a:r>
              <a:rPr lang="en" sz="2200"/>
              <a:t>	Maintains important meta-data related to analysis</a:t>
            </a:r>
            <a:endParaRPr sz="2200"/>
          </a:p>
          <a:p>
            <a:pPr indent="0" lvl="0" marL="0" rtl="0" algn="l">
              <a:spcBef>
                <a:spcPts val="1600"/>
              </a:spcBef>
              <a:spcAft>
                <a:spcPts val="1600"/>
              </a:spcAft>
              <a:buNone/>
            </a:pPr>
            <a:r>
              <a:rPr lang="en" sz="2200"/>
              <a:t>	Tools available that take advantage of this structure </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p:nvPr/>
        </p:nvSpPr>
        <p:spPr>
          <a:xfrm>
            <a:off x="3712375" y="3406575"/>
            <a:ext cx="1754700" cy="10353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BIDS Hierarchy - Quick Glance</a:t>
            </a:r>
            <a:endParaRPr/>
          </a:p>
        </p:txBody>
      </p:sp>
      <p:sp>
        <p:nvSpPr>
          <p:cNvPr id="91" name="Google Shape;91;p19"/>
          <p:cNvSpPr txBox="1"/>
          <p:nvPr/>
        </p:nvSpPr>
        <p:spPr>
          <a:xfrm>
            <a:off x="4093050" y="1607963"/>
            <a:ext cx="1136400" cy="3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sub-001</a:t>
            </a:r>
            <a:endParaRPr>
              <a:solidFill>
                <a:srgbClr val="F3F3F3"/>
              </a:solidFill>
            </a:endParaRPr>
          </a:p>
        </p:txBody>
      </p:sp>
      <p:sp>
        <p:nvSpPr>
          <p:cNvPr id="92" name="Google Shape;92;p19"/>
          <p:cNvSpPr txBox="1"/>
          <p:nvPr/>
        </p:nvSpPr>
        <p:spPr>
          <a:xfrm>
            <a:off x="2970925" y="2250850"/>
            <a:ext cx="1136400" cy="3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ses-01</a:t>
            </a:r>
            <a:endParaRPr>
              <a:solidFill>
                <a:srgbClr val="F3F3F3"/>
              </a:solidFill>
            </a:endParaRPr>
          </a:p>
        </p:txBody>
      </p:sp>
      <p:sp>
        <p:nvSpPr>
          <p:cNvPr id="93" name="Google Shape;93;p19"/>
          <p:cNvSpPr txBox="1"/>
          <p:nvPr/>
        </p:nvSpPr>
        <p:spPr>
          <a:xfrm>
            <a:off x="4107325" y="2207500"/>
            <a:ext cx="1136400" cy="3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ses-02</a:t>
            </a:r>
            <a:endParaRPr>
              <a:solidFill>
                <a:srgbClr val="F3F3F3"/>
              </a:solidFill>
            </a:endParaRPr>
          </a:p>
        </p:txBody>
      </p:sp>
      <p:sp>
        <p:nvSpPr>
          <p:cNvPr id="94" name="Google Shape;94;p19"/>
          <p:cNvSpPr txBox="1"/>
          <p:nvPr/>
        </p:nvSpPr>
        <p:spPr>
          <a:xfrm>
            <a:off x="5215200" y="2250850"/>
            <a:ext cx="1136400" cy="3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ses-03</a:t>
            </a:r>
            <a:endParaRPr>
              <a:solidFill>
                <a:srgbClr val="F3F3F3"/>
              </a:solidFill>
            </a:endParaRPr>
          </a:p>
        </p:txBody>
      </p:sp>
      <p:sp>
        <p:nvSpPr>
          <p:cNvPr id="95" name="Google Shape;95;p19"/>
          <p:cNvSpPr txBox="1"/>
          <p:nvPr/>
        </p:nvSpPr>
        <p:spPr>
          <a:xfrm>
            <a:off x="3335725" y="2975169"/>
            <a:ext cx="1136400" cy="3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3F3F3"/>
                </a:solidFill>
              </a:rPr>
              <a:t>anat</a:t>
            </a:r>
            <a:endParaRPr>
              <a:solidFill>
                <a:srgbClr val="F3F3F3"/>
              </a:solidFill>
            </a:endParaRPr>
          </a:p>
        </p:txBody>
      </p:sp>
      <p:sp>
        <p:nvSpPr>
          <p:cNvPr id="96" name="Google Shape;96;p19"/>
          <p:cNvSpPr txBox="1"/>
          <p:nvPr/>
        </p:nvSpPr>
        <p:spPr>
          <a:xfrm>
            <a:off x="3994808" y="2975169"/>
            <a:ext cx="1136400" cy="3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3F3F3"/>
                </a:solidFill>
              </a:rPr>
              <a:t>func</a:t>
            </a:r>
            <a:endParaRPr>
              <a:solidFill>
                <a:srgbClr val="F3F3F3"/>
              </a:solidFill>
            </a:endParaRPr>
          </a:p>
        </p:txBody>
      </p:sp>
      <p:sp>
        <p:nvSpPr>
          <p:cNvPr id="97" name="Google Shape;97;p19"/>
          <p:cNvSpPr txBox="1"/>
          <p:nvPr/>
        </p:nvSpPr>
        <p:spPr>
          <a:xfrm>
            <a:off x="4815017" y="2975169"/>
            <a:ext cx="1136400" cy="3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3F3F3"/>
                </a:solidFill>
              </a:rPr>
              <a:t>fieldmap</a:t>
            </a:r>
            <a:endParaRPr>
              <a:solidFill>
                <a:srgbClr val="F3F3F3"/>
              </a:solidFill>
            </a:endParaRPr>
          </a:p>
        </p:txBody>
      </p:sp>
      <p:sp>
        <p:nvSpPr>
          <p:cNvPr id="98" name="Google Shape;98;p19"/>
          <p:cNvSpPr txBox="1"/>
          <p:nvPr/>
        </p:nvSpPr>
        <p:spPr>
          <a:xfrm>
            <a:off x="5545650" y="2975169"/>
            <a:ext cx="1136400" cy="3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3F3F3"/>
                </a:solidFill>
              </a:rPr>
              <a:t>dwi</a:t>
            </a:r>
            <a:endParaRPr>
              <a:solidFill>
                <a:srgbClr val="F3F3F3"/>
              </a:solidFill>
            </a:endParaRPr>
          </a:p>
        </p:txBody>
      </p:sp>
      <p:cxnSp>
        <p:nvCxnSpPr>
          <p:cNvPr id="99" name="Google Shape;99;p19"/>
          <p:cNvCxnSpPr>
            <a:stCxn id="91" idx="2"/>
            <a:endCxn id="92" idx="0"/>
          </p:cNvCxnSpPr>
          <p:nvPr/>
        </p:nvCxnSpPr>
        <p:spPr>
          <a:xfrm flipH="1">
            <a:off x="3539250" y="1964363"/>
            <a:ext cx="1122000" cy="286500"/>
          </a:xfrm>
          <a:prstGeom prst="straightConnector1">
            <a:avLst/>
          </a:prstGeom>
          <a:noFill/>
          <a:ln cap="flat" cmpd="sng" w="9525">
            <a:solidFill>
              <a:schemeClr val="lt2"/>
            </a:solidFill>
            <a:prstDash val="solid"/>
            <a:round/>
            <a:headEnd len="med" w="med" type="none"/>
            <a:tailEnd len="med" w="med" type="none"/>
          </a:ln>
        </p:spPr>
      </p:cxnSp>
      <p:cxnSp>
        <p:nvCxnSpPr>
          <p:cNvPr id="100" name="Google Shape;100;p19"/>
          <p:cNvCxnSpPr>
            <a:stCxn id="91" idx="2"/>
            <a:endCxn id="93" idx="0"/>
          </p:cNvCxnSpPr>
          <p:nvPr/>
        </p:nvCxnSpPr>
        <p:spPr>
          <a:xfrm>
            <a:off x="4661250" y="1964363"/>
            <a:ext cx="14400" cy="243000"/>
          </a:xfrm>
          <a:prstGeom prst="straightConnector1">
            <a:avLst/>
          </a:prstGeom>
          <a:noFill/>
          <a:ln cap="flat" cmpd="sng" w="9525">
            <a:solidFill>
              <a:schemeClr val="lt2"/>
            </a:solidFill>
            <a:prstDash val="solid"/>
            <a:round/>
            <a:headEnd len="med" w="med" type="none"/>
            <a:tailEnd len="med" w="med" type="none"/>
          </a:ln>
        </p:spPr>
      </p:cxnSp>
      <p:cxnSp>
        <p:nvCxnSpPr>
          <p:cNvPr id="101" name="Google Shape;101;p19"/>
          <p:cNvCxnSpPr>
            <a:stCxn id="91" idx="2"/>
            <a:endCxn id="94" idx="0"/>
          </p:cNvCxnSpPr>
          <p:nvPr/>
        </p:nvCxnSpPr>
        <p:spPr>
          <a:xfrm>
            <a:off x="4661250" y="1964363"/>
            <a:ext cx="1122300" cy="286500"/>
          </a:xfrm>
          <a:prstGeom prst="straightConnector1">
            <a:avLst/>
          </a:prstGeom>
          <a:noFill/>
          <a:ln cap="flat" cmpd="sng" w="9525">
            <a:solidFill>
              <a:schemeClr val="lt2"/>
            </a:solidFill>
            <a:prstDash val="solid"/>
            <a:round/>
            <a:headEnd len="med" w="med" type="none"/>
            <a:tailEnd len="med" w="med" type="none"/>
          </a:ln>
        </p:spPr>
      </p:cxnSp>
      <p:cxnSp>
        <p:nvCxnSpPr>
          <p:cNvPr id="102" name="Google Shape;102;p19"/>
          <p:cNvCxnSpPr>
            <a:stCxn id="92" idx="2"/>
            <a:endCxn id="95" idx="0"/>
          </p:cNvCxnSpPr>
          <p:nvPr/>
        </p:nvCxnSpPr>
        <p:spPr>
          <a:xfrm>
            <a:off x="3539125" y="2607250"/>
            <a:ext cx="364800" cy="367800"/>
          </a:xfrm>
          <a:prstGeom prst="straightConnector1">
            <a:avLst/>
          </a:prstGeom>
          <a:noFill/>
          <a:ln cap="flat" cmpd="sng" w="9525">
            <a:solidFill>
              <a:schemeClr val="lt2"/>
            </a:solidFill>
            <a:prstDash val="solid"/>
            <a:round/>
            <a:headEnd len="med" w="med" type="none"/>
            <a:tailEnd len="med" w="med" type="none"/>
          </a:ln>
        </p:spPr>
      </p:cxnSp>
      <p:cxnSp>
        <p:nvCxnSpPr>
          <p:cNvPr id="103" name="Google Shape;103;p19"/>
          <p:cNvCxnSpPr>
            <a:stCxn id="92" idx="2"/>
            <a:endCxn id="96" idx="0"/>
          </p:cNvCxnSpPr>
          <p:nvPr/>
        </p:nvCxnSpPr>
        <p:spPr>
          <a:xfrm>
            <a:off x="3539125" y="2607250"/>
            <a:ext cx="1023900" cy="367800"/>
          </a:xfrm>
          <a:prstGeom prst="straightConnector1">
            <a:avLst/>
          </a:prstGeom>
          <a:noFill/>
          <a:ln cap="flat" cmpd="sng" w="9525">
            <a:solidFill>
              <a:schemeClr val="lt2"/>
            </a:solidFill>
            <a:prstDash val="solid"/>
            <a:round/>
            <a:headEnd len="med" w="med" type="none"/>
            <a:tailEnd len="med" w="med" type="none"/>
          </a:ln>
        </p:spPr>
      </p:cxnSp>
      <p:cxnSp>
        <p:nvCxnSpPr>
          <p:cNvPr id="104" name="Google Shape;104;p19"/>
          <p:cNvCxnSpPr>
            <a:stCxn id="92" idx="2"/>
            <a:endCxn id="97" idx="0"/>
          </p:cNvCxnSpPr>
          <p:nvPr/>
        </p:nvCxnSpPr>
        <p:spPr>
          <a:xfrm>
            <a:off x="3539125" y="2607250"/>
            <a:ext cx="1844100" cy="367800"/>
          </a:xfrm>
          <a:prstGeom prst="straightConnector1">
            <a:avLst/>
          </a:prstGeom>
          <a:noFill/>
          <a:ln cap="flat" cmpd="sng" w="9525">
            <a:solidFill>
              <a:schemeClr val="lt2"/>
            </a:solidFill>
            <a:prstDash val="solid"/>
            <a:round/>
            <a:headEnd len="med" w="med" type="none"/>
            <a:tailEnd len="med" w="med" type="none"/>
          </a:ln>
        </p:spPr>
      </p:cxnSp>
      <p:cxnSp>
        <p:nvCxnSpPr>
          <p:cNvPr id="105" name="Google Shape;105;p19"/>
          <p:cNvCxnSpPr>
            <a:stCxn id="92" idx="2"/>
          </p:cNvCxnSpPr>
          <p:nvPr/>
        </p:nvCxnSpPr>
        <p:spPr>
          <a:xfrm>
            <a:off x="3539125" y="2607250"/>
            <a:ext cx="2254500" cy="405000"/>
          </a:xfrm>
          <a:prstGeom prst="straightConnector1">
            <a:avLst/>
          </a:prstGeom>
          <a:noFill/>
          <a:ln cap="flat" cmpd="sng" w="9525">
            <a:solidFill>
              <a:schemeClr val="lt2"/>
            </a:solidFill>
            <a:prstDash val="solid"/>
            <a:round/>
            <a:headEnd len="med" w="med" type="none"/>
            <a:tailEnd len="med" w="med" type="none"/>
          </a:ln>
        </p:spPr>
      </p:cxnSp>
      <p:sp>
        <p:nvSpPr>
          <p:cNvPr id="106" name="Google Shape;106;p19"/>
          <p:cNvSpPr txBox="1"/>
          <p:nvPr/>
        </p:nvSpPr>
        <p:spPr>
          <a:xfrm>
            <a:off x="3544200" y="3611775"/>
            <a:ext cx="1136400" cy="3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3F3F3"/>
                </a:solidFill>
              </a:rPr>
              <a:t>1_bold.nii.gz</a:t>
            </a:r>
            <a:endParaRPr sz="1000">
              <a:solidFill>
                <a:srgbClr val="F3F3F3"/>
              </a:solidFill>
            </a:endParaRPr>
          </a:p>
        </p:txBody>
      </p:sp>
      <p:sp>
        <p:nvSpPr>
          <p:cNvPr id="107" name="Google Shape;107;p19"/>
          <p:cNvSpPr txBox="1"/>
          <p:nvPr/>
        </p:nvSpPr>
        <p:spPr>
          <a:xfrm>
            <a:off x="4394725" y="3611775"/>
            <a:ext cx="1136400" cy="3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3F3F3"/>
                </a:solidFill>
              </a:rPr>
              <a:t>2_bold.nii.gz</a:t>
            </a:r>
            <a:endParaRPr sz="1000">
              <a:solidFill>
                <a:srgbClr val="F3F3F3"/>
              </a:solidFill>
            </a:endParaRPr>
          </a:p>
        </p:txBody>
      </p:sp>
      <p:sp>
        <p:nvSpPr>
          <p:cNvPr id="108" name="Google Shape;108;p19"/>
          <p:cNvSpPr txBox="1"/>
          <p:nvPr/>
        </p:nvSpPr>
        <p:spPr>
          <a:xfrm>
            <a:off x="3544200" y="3916450"/>
            <a:ext cx="1136400" cy="3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3F3F3"/>
                </a:solidFill>
              </a:rPr>
              <a:t>1_bold.json</a:t>
            </a:r>
            <a:endParaRPr sz="1000">
              <a:solidFill>
                <a:srgbClr val="F3F3F3"/>
              </a:solidFill>
            </a:endParaRPr>
          </a:p>
        </p:txBody>
      </p:sp>
      <p:sp>
        <p:nvSpPr>
          <p:cNvPr id="109" name="Google Shape;109;p19"/>
          <p:cNvSpPr txBox="1"/>
          <p:nvPr/>
        </p:nvSpPr>
        <p:spPr>
          <a:xfrm>
            <a:off x="4394725" y="3916450"/>
            <a:ext cx="1136400" cy="3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3F3F3"/>
                </a:solidFill>
              </a:rPr>
              <a:t>2_bold.json</a:t>
            </a:r>
            <a:endParaRPr sz="1000">
              <a:solidFill>
                <a:srgbClr val="F3F3F3"/>
              </a:solidFill>
            </a:endParaRPr>
          </a:p>
        </p:txBody>
      </p:sp>
      <p:cxnSp>
        <p:nvCxnSpPr>
          <p:cNvPr id="110" name="Google Shape;110;p19"/>
          <p:cNvCxnSpPr/>
          <p:nvPr/>
        </p:nvCxnSpPr>
        <p:spPr>
          <a:xfrm>
            <a:off x="4572000" y="3256006"/>
            <a:ext cx="0" cy="151200"/>
          </a:xfrm>
          <a:prstGeom prst="straightConnector1">
            <a:avLst/>
          </a:prstGeom>
          <a:noFill/>
          <a:ln cap="flat" cmpd="sng" w="9525">
            <a:solidFill>
              <a:schemeClr val="lt2"/>
            </a:solidFill>
            <a:prstDash val="solid"/>
            <a:round/>
            <a:headEnd len="med" w="med" type="none"/>
            <a:tailEnd len="med" w="med" type="none"/>
          </a:ln>
        </p:spPr>
      </p:cxnSp>
      <p:sp>
        <p:nvSpPr>
          <p:cNvPr id="111" name="Google Shape;111;p19"/>
          <p:cNvSpPr txBox="1"/>
          <p:nvPr/>
        </p:nvSpPr>
        <p:spPr>
          <a:xfrm>
            <a:off x="748600" y="2250850"/>
            <a:ext cx="2040600" cy="3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sub-01_*_bold.json</a:t>
            </a:r>
            <a:endParaRPr>
              <a:solidFill>
                <a:schemeClr val="accent1"/>
              </a:solidFill>
            </a:endParaRPr>
          </a:p>
        </p:txBody>
      </p:sp>
      <p:cxnSp>
        <p:nvCxnSpPr>
          <p:cNvPr id="112" name="Google Shape;112;p19"/>
          <p:cNvCxnSpPr>
            <a:stCxn id="91" idx="2"/>
            <a:endCxn id="111" idx="0"/>
          </p:cNvCxnSpPr>
          <p:nvPr/>
        </p:nvCxnSpPr>
        <p:spPr>
          <a:xfrm flipH="1">
            <a:off x="1768950" y="1964363"/>
            <a:ext cx="2892300" cy="286500"/>
          </a:xfrm>
          <a:prstGeom prst="straightConnector1">
            <a:avLst/>
          </a:prstGeom>
          <a:noFill/>
          <a:ln cap="flat" cmpd="sng" w="9525">
            <a:solidFill>
              <a:schemeClr val="lt2"/>
            </a:solidFill>
            <a:prstDash val="solid"/>
            <a:round/>
            <a:headEnd len="med" w="med" type="none"/>
            <a:tailEnd len="med" w="med" type="none"/>
          </a:ln>
        </p:spPr>
      </p:cxnSp>
      <p:sp>
        <p:nvSpPr>
          <p:cNvPr id="113" name="Google Shape;113;p19"/>
          <p:cNvSpPr txBox="1"/>
          <p:nvPr/>
        </p:nvSpPr>
        <p:spPr>
          <a:xfrm>
            <a:off x="7477200" y="1789025"/>
            <a:ext cx="1136400" cy="3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3F3F3"/>
                </a:solidFill>
              </a:rPr>
              <a:t>sub-002</a:t>
            </a:r>
            <a:endParaRPr>
              <a:solidFill>
                <a:srgbClr val="F3F3F3"/>
              </a:solidFill>
            </a:endParaRPr>
          </a:p>
        </p:txBody>
      </p:sp>
      <p:sp>
        <p:nvSpPr>
          <p:cNvPr id="114" name="Google Shape;114;p19"/>
          <p:cNvSpPr txBox="1"/>
          <p:nvPr/>
        </p:nvSpPr>
        <p:spPr>
          <a:xfrm>
            <a:off x="4021525" y="1008425"/>
            <a:ext cx="1136400" cy="3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3F3F3"/>
                </a:solidFill>
              </a:rPr>
              <a:t>Dataset</a:t>
            </a:r>
            <a:endParaRPr>
              <a:solidFill>
                <a:srgbClr val="F3F3F3"/>
              </a:solidFill>
            </a:endParaRPr>
          </a:p>
        </p:txBody>
      </p:sp>
      <p:cxnSp>
        <p:nvCxnSpPr>
          <p:cNvPr id="115" name="Google Shape;115;p19"/>
          <p:cNvCxnSpPr>
            <a:stCxn id="114" idx="2"/>
            <a:endCxn id="91" idx="0"/>
          </p:cNvCxnSpPr>
          <p:nvPr/>
        </p:nvCxnSpPr>
        <p:spPr>
          <a:xfrm>
            <a:off x="4589725" y="1364825"/>
            <a:ext cx="71400" cy="243000"/>
          </a:xfrm>
          <a:prstGeom prst="straightConnector1">
            <a:avLst/>
          </a:prstGeom>
          <a:noFill/>
          <a:ln cap="flat" cmpd="sng" w="9525">
            <a:solidFill>
              <a:schemeClr val="lt2"/>
            </a:solidFill>
            <a:prstDash val="solid"/>
            <a:round/>
            <a:headEnd len="med" w="med" type="none"/>
            <a:tailEnd len="med" w="med" type="none"/>
          </a:ln>
        </p:spPr>
      </p:cxnSp>
      <p:cxnSp>
        <p:nvCxnSpPr>
          <p:cNvPr id="116" name="Google Shape;116;p19"/>
          <p:cNvCxnSpPr>
            <a:stCxn id="114" idx="2"/>
            <a:endCxn id="113" idx="0"/>
          </p:cNvCxnSpPr>
          <p:nvPr/>
        </p:nvCxnSpPr>
        <p:spPr>
          <a:xfrm>
            <a:off x="4589725" y="1364825"/>
            <a:ext cx="3455700" cy="424200"/>
          </a:xfrm>
          <a:prstGeom prst="straightConnector1">
            <a:avLst/>
          </a:prstGeom>
          <a:noFill/>
          <a:ln cap="flat" cmpd="sng" w="9525">
            <a:solidFill>
              <a:schemeClr val="lt2"/>
            </a:solidFill>
            <a:prstDash val="solid"/>
            <a:round/>
            <a:headEnd len="med" w="med" type="none"/>
            <a:tailEnd len="med" w="med" type="none"/>
          </a:ln>
        </p:spPr>
      </p:cxnSp>
      <p:sp>
        <p:nvSpPr>
          <p:cNvPr id="117" name="Google Shape;117;p19"/>
          <p:cNvSpPr txBox="1"/>
          <p:nvPr/>
        </p:nvSpPr>
        <p:spPr>
          <a:xfrm>
            <a:off x="1200700" y="1607963"/>
            <a:ext cx="1136400" cy="3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*_bold.json</a:t>
            </a:r>
            <a:endParaRPr>
              <a:solidFill>
                <a:schemeClr val="accent1"/>
              </a:solidFill>
            </a:endParaRPr>
          </a:p>
        </p:txBody>
      </p:sp>
      <p:cxnSp>
        <p:nvCxnSpPr>
          <p:cNvPr id="118" name="Google Shape;118;p19"/>
          <p:cNvCxnSpPr>
            <a:stCxn id="114" idx="2"/>
            <a:endCxn id="117" idx="0"/>
          </p:cNvCxnSpPr>
          <p:nvPr/>
        </p:nvCxnSpPr>
        <p:spPr>
          <a:xfrm flipH="1">
            <a:off x="1768825" y="1364825"/>
            <a:ext cx="2820900" cy="243000"/>
          </a:xfrm>
          <a:prstGeom prst="straightConnector1">
            <a:avLst/>
          </a:prstGeom>
          <a:noFill/>
          <a:ln cap="flat" cmpd="sng" w="9525">
            <a:solidFill>
              <a:schemeClr val="lt2"/>
            </a:solidFill>
            <a:prstDash val="solid"/>
            <a:round/>
            <a:headEnd len="med" w="med" type="none"/>
            <a:tailEnd len="med" w="med" type="none"/>
          </a:ln>
        </p:spPr>
      </p:cxnSp>
      <p:cxnSp>
        <p:nvCxnSpPr>
          <p:cNvPr id="119" name="Google Shape;119;p19"/>
          <p:cNvCxnSpPr>
            <a:stCxn id="92" idx="2"/>
            <a:endCxn id="120" idx="0"/>
          </p:cNvCxnSpPr>
          <p:nvPr/>
        </p:nvCxnSpPr>
        <p:spPr>
          <a:xfrm flipH="1">
            <a:off x="1768825" y="2607250"/>
            <a:ext cx="1770300" cy="405000"/>
          </a:xfrm>
          <a:prstGeom prst="straightConnector1">
            <a:avLst/>
          </a:prstGeom>
          <a:noFill/>
          <a:ln cap="flat" cmpd="sng" w="9525">
            <a:solidFill>
              <a:schemeClr val="accent2"/>
            </a:solidFill>
            <a:prstDash val="solid"/>
            <a:round/>
            <a:headEnd len="med" w="med" type="none"/>
            <a:tailEnd len="med" w="med" type="none"/>
          </a:ln>
        </p:spPr>
      </p:cxnSp>
      <p:sp>
        <p:nvSpPr>
          <p:cNvPr id="120" name="Google Shape;120;p19"/>
          <p:cNvSpPr txBox="1"/>
          <p:nvPr/>
        </p:nvSpPr>
        <p:spPr>
          <a:xfrm>
            <a:off x="347500" y="3012250"/>
            <a:ext cx="2842800" cy="3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sub-01_ses-01*_bold.json</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BIDS-apps </a:t>
            </a:r>
            <a:endParaRPr/>
          </a:p>
        </p:txBody>
      </p:sp>
      <p:sp>
        <p:nvSpPr>
          <p:cNvPr id="126" name="Google Shape;126;p20"/>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Containerized applications that run on BIDS data structures:</a:t>
            </a:r>
            <a:endParaRPr/>
          </a:p>
          <a:p>
            <a:pPr indent="0" lvl="0" marL="0" rtl="0" algn="l">
              <a:spcBef>
                <a:spcPts val="1600"/>
              </a:spcBef>
              <a:spcAft>
                <a:spcPts val="0"/>
              </a:spcAft>
              <a:buNone/>
            </a:pPr>
            <a:r>
              <a:rPr lang="en"/>
              <a:t>FMRIPREP</a:t>
            </a:r>
            <a:endParaRPr/>
          </a:p>
          <a:p>
            <a:pPr indent="0" lvl="0" marL="0" rtl="0" algn="l">
              <a:spcBef>
                <a:spcPts val="0"/>
              </a:spcBef>
              <a:spcAft>
                <a:spcPts val="0"/>
              </a:spcAft>
              <a:buNone/>
            </a:pPr>
            <a:r>
              <a:rPr lang="en"/>
              <a:t>MRIQC</a:t>
            </a:r>
            <a:endParaRPr/>
          </a:p>
          <a:p>
            <a:pPr indent="0" lvl="0" marL="0" rtl="0" algn="l">
              <a:spcBef>
                <a:spcPts val="0"/>
              </a:spcBef>
              <a:spcAft>
                <a:spcPts val="0"/>
              </a:spcAft>
              <a:buNone/>
            </a:pPr>
            <a:r>
              <a:rPr lang="en"/>
              <a:t>CIFTIFY-FMRIPREP</a:t>
            </a:r>
            <a:endParaRPr/>
          </a:p>
          <a:p>
            <a:pPr indent="0" lvl="0" marL="0" rtl="0" algn="l">
              <a:spcBef>
                <a:spcPts val="0"/>
              </a:spcBef>
              <a:spcAft>
                <a:spcPts val="0"/>
              </a:spcAft>
              <a:buNone/>
            </a:pPr>
            <a:r>
              <a:rPr lang="en"/>
              <a:t>SPM</a:t>
            </a:r>
            <a:endParaRPr/>
          </a:p>
          <a:p>
            <a:pPr indent="0" lvl="0" marL="0" rtl="0" algn="l">
              <a:spcBef>
                <a:spcPts val="0"/>
              </a:spcBef>
              <a:spcAft>
                <a:spcPts val="0"/>
              </a:spcAft>
              <a:buNone/>
            </a:pPr>
            <a:r>
              <a:rPr lang="en"/>
              <a:t>MRTrix</a:t>
            </a:r>
            <a:endParaRPr/>
          </a:p>
          <a:p>
            <a:pPr indent="0" lvl="0" marL="0" rtl="0" algn="l">
              <a:spcBef>
                <a:spcPts val="0"/>
              </a:spcBef>
              <a:spcAft>
                <a:spcPts val="0"/>
              </a:spcAft>
              <a:buNone/>
            </a:pPr>
            <a:r>
              <a:rPr lang="en"/>
              <a:t>Freesurfer</a:t>
            </a:r>
            <a:endParaRPr/>
          </a:p>
          <a:p>
            <a:pPr indent="0" lvl="0" marL="0" rtl="0" algn="l">
              <a:spcBef>
                <a:spcPts val="0"/>
              </a:spcBef>
              <a:spcAft>
                <a:spcPts val="0"/>
              </a:spcAft>
              <a:buNone/>
            </a:pPr>
            <a:r>
              <a:rPr lang="en"/>
              <a:t>And more…!</a:t>
            </a:r>
            <a:endParaRPr/>
          </a:p>
          <a:p>
            <a:pPr indent="0" lvl="0" marL="0" rtl="0" algn="l">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1"/>
                                        <p:tgtEl>
                                          <p:spTgt spid="1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Effect filter="fade" transition="in">
                                      <p:cBhvr>
                                        <p:cTn dur="1"/>
                                        <p:tgtEl>
                                          <p:spTgt spid="1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animEffect filter="fade" transition="in">
                                      <p:cBhvr>
                                        <p:cTn dur="1"/>
                                        <p:tgtEl>
                                          <p:spTgt spid="1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animEffect filter="fade" transition="in">
                                      <p:cBhvr>
                                        <p:cTn dur="1"/>
                                        <p:tgtEl>
                                          <p:spTgt spid="1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animEffect filter="fade" transition="in">
                                      <p:cBhvr>
                                        <p:cTn dur="1"/>
                                        <p:tgtEl>
                                          <p:spTgt spid="12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animEffect filter="fade" transition="in">
                                      <p:cBhvr>
                                        <p:cTn dur="1"/>
                                        <p:tgtEl>
                                          <p:spTgt spid="12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7" st="7"/>
                                            </p:txEl>
                                          </p:spTgt>
                                        </p:tgtEl>
                                        <p:attrNameLst>
                                          <p:attrName>style.visibility</p:attrName>
                                        </p:attrNameLst>
                                      </p:cBhvr>
                                      <p:to>
                                        <p:strVal val="visible"/>
                                      </p:to>
                                    </p:set>
                                    <p:animEffect filter="fade" transition="in">
                                      <p:cBhvr>
                                        <p:cTn dur="1"/>
                                        <p:tgtEl>
                                          <p:spTgt spid="12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8" st="8"/>
                                            </p:txEl>
                                          </p:spTgt>
                                        </p:tgtEl>
                                        <p:attrNameLst>
                                          <p:attrName>style.visibility</p:attrName>
                                        </p:attrNameLst>
                                      </p:cBhvr>
                                      <p:to>
                                        <p:strVal val="visible"/>
                                      </p:to>
                                    </p:set>
                                    <p:animEffect filter="fade" transition="in">
                                      <p:cBhvr>
                                        <p:cTn dur="1"/>
                                        <p:tgtEl>
                                          <p:spTgt spid="12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Pre-processing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