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52AA4-4C4A-7848-84B5-97E072A5542D}" v="11" dt="2020-07-30T14:39:42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oshuayoung\Library\Containers\com.microsoft.Excel\Data\Library\Application%20Support\Microsoft\2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 (version 1).xlsb]Sheet2!PivotTable5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Consequential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Sheet2!$A$5:$A$41</c:f>
              <c:multiLvlStrCache>
                <c:ptCount val="24"/>
                <c:lvl>
                  <c:pt idx="0">
                    <c:v>2016</c:v>
                  </c:pt>
                  <c:pt idx="1">
                    <c:v>2017</c:v>
                  </c:pt>
                  <c:pt idx="2">
                    <c:v>2016</c:v>
                  </c:pt>
                  <c:pt idx="3">
                    <c:v>2017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2016</c:v>
                  </c:pt>
                  <c:pt idx="9">
                    <c:v>2017</c:v>
                  </c:pt>
                  <c:pt idx="10">
                    <c:v>2016</c:v>
                  </c:pt>
                  <c:pt idx="11">
                    <c:v>2017</c:v>
                  </c:pt>
                  <c:pt idx="12">
                    <c:v>2016</c:v>
                  </c:pt>
                  <c:pt idx="13">
                    <c:v>2017</c:v>
                  </c:pt>
                  <c:pt idx="14">
                    <c:v>2016</c:v>
                  </c:pt>
                  <c:pt idx="15">
                    <c:v>2017</c:v>
                  </c:pt>
                  <c:pt idx="16">
                    <c:v>2016</c:v>
                  </c:pt>
                  <c:pt idx="17">
                    <c:v>2017</c:v>
                  </c:pt>
                  <c:pt idx="18">
                    <c:v>2016</c:v>
                  </c:pt>
                  <c:pt idx="19">
                    <c:v>2017</c:v>
                  </c:pt>
                  <c:pt idx="20">
                    <c:v>2016</c:v>
                  </c:pt>
                  <c:pt idx="21">
                    <c:v>2017</c:v>
                  </c:pt>
                  <c:pt idx="22">
                    <c:v>2016</c:v>
                  </c:pt>
                  <c:pt idx="23">
                    <c:v>2017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4">
                    <c:v>3</c:v>
                  </c:pt>
                  <c:pt idx="6">
                    <c:v>4</c:v>
                  </c:pt>
                  <c:pt idx="8">
                    <c:v>5</c:v>
                  </c:pt>
                  <c:pt idx="10">
                    <c:v>6</c:v>
                  </c:pt>
                  <c:pt idx="12">
                    <c:v>7</c:v>
                  </c:pt>
                  <c:pt idx="14">
                    <c:v>8</c:v>
                  </c:pt>
                  <c:pt idx="16">
                    <c:v>9</c:v>
                  </c:pt>
                  <c:pt idx="18">
                    <c:v>10</c:v>
                  </c:pt>
                  <c:pt idx="20">
                    <c:v>11</c:v>
                  </c:pt>
                  <c:pt idx="22">
                    <c:v>12</c:v>
                  </c:pt>
                </c:lvl>
              </c:multiLvlStrCache>
            </c:multiLvlStrRef>
          </c:cat>
          <c:val>
            <c:numRef>
              <c:f>Sheet2!$B$5:$B$41</c:f>
              <c:numCache>
                <c:formatCode>General</c:formatCode>
                <c:ptCount val="24"/>
                <c:pt idx="0">
                  <c:v>24</c:v>
                </c:pt>
                <c:pt idx="1">
                  <c:v>12</c:v>
                </c:pt>
                <c:pt idx="2">
                  <c:v>23</c:v>
                </c:pt>
                <c:pt idx="3">
                  <c:v>27</c:v>
                </c:pt>
                <c:pt idx="4">
                  <c:v>7</c:v>
                </c:pt>
                <c:pt idx="5">
                  <c:v>19</c:v>
                </c:pt>
                <c:pt idx="7">
                  <c:v>12</c:v>
                </c:pt>
                <c:pt idx="8">
                  <c:v>36</c:v>
                </c:pt>
                <c:pt idx="9">
                  <c:v>5</c:v>
                </c:pt>
                <c:pt idx="10">
                  <c:v>12</c:v>
                </c:pt>
                <c:pt idx="11">
                  <c:v>8</c:v>
                </c:pt>
                <c:pt idx="12">
                  <c:v>23</c:v>
                </c:pt>
                <c:pt idx="13">
                  <c:v>1</c:v>
                </c:pt>
                <c:pt idx="14">
                  <c:v>6</c:v>
                </c:pt>
                <c:pt idx="15">
                  <c:v>2</c:v>
                </c:pt>
                <c:pt idx="16">
                  <c:v>1</c:v>
                </c:pt>
                <c:pt idx="17">
                  <c:v>10</c:v>
                </c:pt>
                <c:pt idx="18">
                  <c:v>15</c:v>
                </c:pt>
                <c:pt idx="19">
                  <c:v>11</c:v>
                </c:pt>
                <c:pt idx="20">
                  <c:v>25</c:v>
                </c:pt>
                <c:pt idx="21">
                  <c:v>9</c:v>
                </c:pt>
                <c:pt idx="22">
                  <c:v>9</c:v>
                </c:pt>
                <c:pt idx="2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3-954E-AC6E-24F8DC45997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Forced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Sheet2!$A$5:$A$41</c:f>
              <c:multiLvlStrCache>
                <c:ptCount val="24"/>
                <c:lvl>
                  <c:pt idx="0">
                    <c:v>2016</c:v>
                  </c:pt>
                  <c:pt idx="1">
                    <c:v>2017</c:v>
                  </c:pt>
                  <c:pt idx="2">
                    <c:v>2016</c:v>
                  </c:pt>
                  <c:pt idx="3">
                    <c:v>2017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2016</c:v>
                  </c:pt>
                  <c:pt idx="9">
                    <c:v>2017</c:v>
                  </c:pt>
                  <c:pt idx="10">
                    <c:v>2016</c:v>
                  </c:pt>
                  <c:pt idx="11">
                    <c:v>2017</c:v>
                  </c:pt>
                  <c:pt idx="12">
                    <c:v>2016</c:v>
                  </c:pt>
                  <c:pt idx="13">
                    <c:v>2017</c:v>
                  </c:pt>
                  <c:pt idx="14">
                    <c:v>2016</c:v>
                  </c:pt>
                  <c:pt idx="15">
                    <c:v>2017</c:v>
                  </c:pt>
                  <c:pt idx="16">
                    <c:v>2016</c:v>
                  </c:pt>
                  <c:pt idx="17">
                    <c:v>2017</c:v>
                  </c:pt>
                  <c:pt idx="18">
                    <c:v>2016</c:v>
                  </c:pt>
                  <c:pt idx="19">
                    <c:v>2017</c:v>
                  </c:pt>
                  <c:pt idx="20">
                    <c:v>2016</c:v>
                  </c:pt>
                  <c:pt idx="21">
                    <c:v>2017</c:v>
                  </c:pt>
                  <c:pt idx="22">
                    <c:v>2016</c:v>
                  </c:pt>
                  <c:pt idx="23">
                    <c:v>2017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4">
                    <c:v>3</c:v>
                  </c:pt>
                  <c:pt idx="6">
                    <c:v>4</c:v>
                  </c:pt>
                  <c:pt idx="8">
                    <c:v>5</c:v>
                  </c:pt>
                  <c:pt idx="10">
                    <c:v>6</c:v>
                  </c:pt>
                  <c:pt idx="12">
                    <c:v>7</c:v>
                  </c:pt>
                  <c:pt idx="14">
                    <c:v>8</c:v>
                  </c:pt>
                  <c:pt idx="16">
                    <c:v>9</c:v>
                  </c:pt>
                  <c:pt idx="18">
                    <c:v>10</c:v>
                  </c:pt>
                  <c:pt idx="20">
                    <c:v>11</c:v>
                  </c:pt>
                  <c:pt idx="22">
                    <c:v>12</c:v>
                  </c:pt>
                </c:lvl>
              </c:multiLvlStrCache>
            </c:multiLvlStrRef>
          </c:cat>
          <c:val>
            <c:numRef>
              <c:f>Sheet2!$C$5:$C$41</c:f>
              <c:numCache>
                <c:formatCode>General</c:formatCode>
                <c:ptCount val="24"/>
                <c:pt idx="0">
                  <c:v>134</c:v>
                </c:pt>
                <c:pt idx="1">
                  <c:v>70</c:v>
                </c:pt>
                <c:pt idx="2">
                  <c:v>149</c:v>
                </c:pt>
                <c:pt idx="3">
                  <c:v>97</c:v>
                </c:pt>
                <c:pt idx="4">
                  <c:v>94</c:v>
                </c:pt>
                <c:pt idx="5">
                  <c:v>53</c:v>
                </c:pt>
                <c:pt idx="6">
                  <c:v>87</c:v>
                </c:pt>
                <c:pt idx="7">
                  <c:v>73</c:v>
                </c:pt>
                <c:pt idx="8">
                  <c:v>100</c:v>
                </c:pt>
                <c:pt idx="9">
                  <c:v>109</c:v>
                </c:pt>
                <c:pt idx="10">
                  <c:v>113</c:v>
                </c:pt>
                <c:pt idx="11">
                  <c:v>168</c:v>
                </c:pt>
                <c:pt idx="12">
                  <c:v>79</c:v>
                </c:pt>
                <c:pt idx="13">
                  <c:v>183</c:v>
                </c:pt>
                <c:pt idx="14">
                  <c:v>152</c:v>
                </c:pt>
                <c:pt idx="15">
                  <c:v>173</c:v>
                </c:pt>
                <c:pt idx="16">
                  <c:v>96</c:v>
                </c:pt>
                <c:pt idx="17">
                  <c:v>133</c:v>
                </c:pt>
                <c:pt idx="18">
                  <c:v>67</c:v>
                </c:pt>
                <c:pt idx="19">
                  <c:v>207</c:v>
                </c:pt>
                <c:pt idx="20">
                  <c:v>127</c:v>
                </c:pt>
                <c:pt idx="21">
                  <c:v>146</c:v>
                </c:pt>
                <c:pt idx="22">
                  <c:v>66</c:v>
                </c:pt>
                <c:pt idx="23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D3-954E-AC6E-24F8DC45997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Opportunistic Maintenance (Planned)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Sheet2!$A$5:$A$41</c:f>
              <c:multiLvlStrCache>
                <c:ptCount val="24"/>
                <c:lvl>
                  <c:pt idx="0">
                    <c:v>2016</c:v>
                  </c:pt>
                  <c:pt idx="1">
                    <c:v>2017</c:v>
                  </c:pt>
                  <c:pt idx="2">
                    <c:v>2016</c:v>
                  </c:pt>
                  <c:pt idx="3">
                    <c:v>2017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2016</c:v>
                  </c:pt>
                  <c:pt idx="9">
                    <c:v>2017</c:v>
                  </c:pt>
                  <c:pt idx="10">
                    <c:v>2016</c:v>
                  </c:pt>
                  <c:pt idx="11">
                    <c:v>2017</c:v>
                  </c:pt>
                  <c:pt idx="12">
                    <c:v>2016</c:v>
                  </c:pt>
                  <c:pt idx="13">
                    <c:v>2017</c:v>
                  </c:pt>
                  <c:pt idx="14">
                    <c:v>2016</c:v>
                  </c:pt>
                  <c:pt idx="15">
                    <c:v>2017</c:v>
                  </c:pt>
                  <c:pt idx="16">
                    <c:v>2016</c:v>
                  </c:pt>
                  <c:pt idx="17">
                    <c:v>2017</c:v>
                  </c:pt>
                  <c:pt idx="18">
                    <c:v>2016</c:v>
                  </c:pt>
                  <c:pt idx="19">
                    <c:v>2017</c:v>
                  </c:pt>
                  <c:pt idx="20">
                    <c:v>2016</c:v>
                  </c:pt>
                  <c:pt idx="21">
                    <c:v>2017</c:v>
                  </c:pt>
                  <c:pt idx="22">
                    <c:v>2016</c:v>
                  </c:pt>
                  <c:pt idx="23">
                    <c:v>2017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4">
                    <c:v>3</c:v>
                  </c:pt>
                  <c:pt idx="6">
                    <c:v>4</c:v>
                  </c:pt>
                  <c:pt idx="8">
                    <c:v>5</c:v>
                  </c:pt>
                  <c:pt idx="10">
                    <c:v>6</c:v>
                  </c:pt>
                  <c:pt idx="12">
                    <c:v>7</c:v>
                  </c:pt>
                  <c:pt idx="14">
                    <c:v>8</c:v>
                  </c:pt>
                  <c:pt idx="16">
                    <c:v>9</c:v>
                  </c:pt>
                  <c:pt idx="18">
                    <c:v>10</c:v>
                  </c:pt>
                  <c:pt idx="20">
                    <c:v>11</c:v>
                  </c:pt>
                  <c:pt idx="22">
                    <c:v>12</c:v>
                  </c:pt>
                </c:lvl>
              </c:multiLvlStrCache>
            </c:multiLvlStrRef>
          </c:cat>
          <c:val>
            <c:numRef>
              <c:f>Sheet2!$D$5:$D$41</c:f>
              <c:numCache>
                <c:formatCode>General</c:formatCode>
                <c:ptCount val="24"/>
                <c:pt idx="0">
                  <c:v>9</c:v>
                </c:pt>
                <c:pt idx="1">
                  <c:v>9</c:v>
                </c:pt>
                <c:pt idx="2">
                  <c:v>12</c:v>
                </c:pt>
                <c:pt idx="3">
                  <c:v>6</c:v>
                </c:pt>
                <c:pt idx="4">
                  <c:v>14</c:v>
                </c:pt>
                <c:pt idx="5">
                  <c:v>7</c:v>
                </c:pt>
                <c:pt idx="6">
                  <c:v>3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  <c:pt idx="10">
                  <c:v>14</c:v>
                </c:pt>
                <c:pt idx="11">
                  <c:v>7</c:v>
                </c:pt>
                <c:pt idx="12">
                  <c:v>13</c:v>
                </c:pt>
                <c:pt idx="13">
                  <c:v>5</c:v>
                </c:pt>
                <c:pt idx="14">
                  <c:v>7</c:v>
                </c:pt>
                <c:pt idx="15">
                  <c:v>14</c:v>
                </c:pt>
                <c:pt idx="16">
                  <c:v>11</c:v>
                </c:pt>
                <c:pt idx="17">
                  <c:v>7</c:v>
                </c:pt>
                <c:pt idx="18">
                  <c:v>5</c:v>
                </c:pt>
                <c:pt idx="19">
                  <c:v>8</c:v>
                </c:pt>
                <c:pt idx="20">
                  <c:v>7</c:v>
                </c:pt>
                <c:pt idx="21">
                  <c:v>16</c:v>
                </c:pt>
                <c:pt idx="22">
                  <c:v>7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D3-954E-AC6E-24F8DC45997E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Scheduled (Planned)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Sheet2!$A$5:$A$41</c:f>
              <c:multiLvlStrCache>
                <c:ptCount val="24"/>
                <c:lvl>
                  <c:pt idx="0">
                    <c:v>2016</c:v>
                  </c:pt>
                  <c:pt idx="1">
                    <c:v>2017</c:v>
                  </c:pt>
                  <c:pt idx="2">
                    <c:v>2016</c:v>
                  </c:pt>
                  <c:pt idx="3">
                    <c:v>2017</c:v>
                  </c:pt>
                  <c:pt idx="4">
                    <c:v>2016</c:v>
                  </c:pt>
                  <c:pt idx="5">
                    <c:v>2017</c:v>
                  </c:pt>
                  <c:pt idx="6">
                    <c:v>2016</c:v>
                  </c:pt>
                  <c:pt idx="7">
                    <c:v>2017</c:v>
                  </c:pt>
                  <c:pt idx="8">
                    <c:v>2016</c:v>
                  </c:pt>
                  <c:pt idx="9">
                    <c:v>2017</c:v>
                  </c:pt>
                  <c:pt idx="10">
                    <c:v>2016</c:v>
                  </c:pt>
                  <c:pt idx="11">
                    <c:v>2017</c:v>
                  </c:pt>
                  <c:pt idx="12">
                    <c:v>2016</c:v>
                  </c:pt>
                  <c:pt idx="13">
                    <c:v>2017</c:v>
                  </c:pt>
                  <c:pt idx="14">
                    <c:v>2016</c:v>
                  </c:pt>
                  <c:pt idx="15">
                    <c:v>2017</c:v>
                  </c:pt>
                  <c:pt idx="16">
                    <c:v>2016</c:v>
                  </c:pt>
                  <c:pt idx="17">
                    <c:v>2017</c:v>
                  </c:pt>
                  <c:pt idx="18">
                    <c:v>2016</c:v>
                  </c:pt>
                  <c:pt idx="19">
                    <c:v>2017</c:v>
                  </c:pt>
                  <c:pt idx="20">
                    <c:v>2016</c:v>
                  </c:pt>
                  <c:pt idx="21">
                    <c:v>2017</c:v>
                  </c:pt>
                  <c:pt idx="22">
                    <c:v>2016</c:v>
                  </c:pt>
                  <c:pt idx="23">
                    <c:v>2017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4">
                    <c:v>3</c:v>
                  </c:pt>
                  <c:pt idx="6">
                    <c:v>4</c:v>
                  </c:pt>
                  <c:pt idx="8">
                    <c:v>5</c:v>
                  </c:pt>
                  <c:pt idx="10">
                    <c:v>6</c:v>
                  </c:pt>
                  <c:pt idx="12">
                    <c:v>7</c:v>
                  </c:pt>
                  <c:pt idx="14">
                    <c:v>8</c:v>
                  </c:pt>
                  <c:pt idx="16">
                    <c:v>9</c:v>
                  </c:pt>
                  <c:pt idx="18">
                    <c:v>10</c:v>
                  </c:pt>
                  <c:pt idx="20">
                    <c:v>11</c:v>
                  </c:pt>
                  <c:pt idx="22">
                    <c:v>12</c:v>
                  </c:pt>
                </c:lvl>
              </c:multiLvlStrCache>
            </c:multiLvlStrRef>
          </c:cat>
          <c:val>
            <c:numRef>
              <c:f>Sheet2!$E$5:$E$41</c:f>
              <c:numCache>
                <c:formatCode>General</c:formatCode>
                <c:ptCount val="24"/>
                <c:pt idx="0">
                  <c:v>24</c:v>
                </c:pt>
                <c:pt idx="1">
                  <c:v>12</c:v>
                </c:pt>
                <c:pt idx="2">
                  <c:v>43</c:v>
                </c:pt>
                <c:pt idx="3">
                  <c:v>20</c:v>
                </c:pt>
                <c:pt idx="4">
                  <c:v>21</c:v>
                </c:pt>
                <c:pt idx="5">
                  <c:v>30</c:v>
                </c:pt>
                <c:pt idx="6">
                  <c:v>45</c:v>
                </c:pt>
                <c:pt idx="7">
                  <c:v>34</c:v>
                </c:pt>
                <c:pt idx="8">
                  <c:v>33</c:v>
                </c:pt>
                <c:pt idx="9">
                  <c:v>47</c:v>
                </c:pt>
                <c:pt idx="10">
                  <c:v>30</c:v>
                </c:pt>
                <c:pt idx="11">
                  <c:v>17</c:v>
                </c:pt>
                <c:pt idx="12">
                  <c:v>31</c:v>
                </c:pt>
                <c:pt idx="13">
                  <c:v>22</c:v>
                </c:pt>
                <c:pt idx="14">
                  <c:v>29</c:v>
                </c:pt>
                <c:pt idx="15">
                  <c:v>23</c:v>
                </c:pt>
                <c:pt idx="16">
                  <c:v>16</c:v>
                </c:pt>
                <c:pt idx="17">
                  <c:v>18</c:v>
                </c:pt>
                <c:pt idx="18">
                  <c:v>37</c:v>
                </c:pt>
                <c:pt idx="19">
                  <c:v>50</c:v>
                </c:pt>
                <c:pt idx="20">
                  <c:v>41</c:v>
                </c:pt>
                <c:pt idx="21">
                  <c:v>27</c:v>
                </c:pt>
                <c:pt idx="22">
                  <c:v>30</c:v>
                </c:pt>
                <c:pt idx="2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D3-954E-AC6E-24F8DC459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22724448"/>
        <c:axId val="900812704"/>
      </c:barChart>
      <c:catAx>
        <c:axId val="82272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812704"/>
        <c:crosses val="autoZero"/>
        <c:auto val="1"/>
        <c:lblAlgn val="ctr"/>
        <c:lblOffset val="100"/>
        <c:noMultiLvlLbl val="0"/>
      </c:catAx>
      <c:valAx>
        <c:axId val="90081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1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BEFA-C77F-4F4C-8A16-E94AFB9DF3C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AB3A-C534-8048-B785-7CF9A640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61AD-B1CF-034D-8CED-75C2C3E6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energy provider GW &amp; AURI w/  DNHR &amp; EUCT to decrease energy loss.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FF7B0-CCB3-5B4A-9088-2C055C44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Young</a:t>
            </a:r>
          </a:p>
        </p:txBody>
      </p:sp>
    </p:spTree>
    <p:extLst>
      <p:ext uri="{BB962C8B-B14F-4D97-AF65-F5344CB8AC3E}">
        <p14:creationId xmlns:p14="http://schemas.microsoft.com/office/powerpoint/2010/main" val="56953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F43F-A900-4D4A-A8AC-72B8C1EA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AEMR has more Forced Outages than any other event, by a factor of 4x minimum &amp; it’s increasing</a:t>
            </a:r>
          </a:p>
        </p:txBody>
      </p:sp>
      <p:pic>
        <p:nvPicPr>
          <p:cNvPr id="7" name="Content Placeholder 6" descr="A screenshot of a flat screen tv&#10;&#10;Description automatically generated">
            <a:extLst>
              <a:ext uri="{FF2B5EF4-FFF2-40B4-BE49-F238E27FC236}">
                <a16:creationId xmlns:a16="http://schemas.microsoft.com/office/drawing/2014/main" id="{F6ABBCFE-82B1-294F-9D0E-C2DF9CA56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84" b="-1"/>
          <a:stretch/>
        </p:blipFill>
        <p:spPr>
          <a:xfrm>
            <a:off x="828675" y="1825626"/>
            <a:ext cx="10525125" cy="33893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D7A6B6-5BBA-C142-8C9A-8242E3E92B72}"/>
              </a:ext>
            </a:extLst>
          </p:cNvPr>
          <p:cNvSpPr/>
          <p:nvPr/>
        </p:nvSpPr>
        <p:spPr>
          <a:xfrm>
            <a:off x="838200" y="2928938"/>
            <a:ext cx="7791450" cy="285750"/>
          </a:xfrm>
          <a:prstGeom prst="rect">
            <a:avLst/>
          </a:prstGeom>
          <a:solidFill>
            <a:schemeClr val="accent4">
              <a:alpha val="56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9E389F-F8DA-4C43-A08B-27E6BBCB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5407026"/>
            <a:ext cx="10525125" cy="13944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F38524-8808-7046-84B4-8E3F13B24D7A}"/>
              </a:ext>
            </a:extLst>
          </p:cNvPr>
          <p:cNvSpPr/>
          <p:nvPr/>
        </p:nvSpPr>
        <p:spPr>
          <a:xfrm>
            <a:off x="838200" y="4175125"/>
            <a:ext cx="7791450" cy="285750"/>
          </a:xfrm>
          <a:prstGeom prst="rect">
            <a:avLst/>
          </a:prstGeom>
          <a:solidFill>
            <a:schemeClr val="accent4">
              <a:alpha val="56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DB6F3-2D00-1046-B6E1-BE76EC09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500"/>
              <a:t>Most outages:</a:t>
            </a:r>
            <a:br>
              <a:rPr lang="en-US" sz="2500"/>
            </a:br>
            <a:r>
              <a:rPr lang="en-US" sz="2500"/>
              <a:t>	2017: October &amp; December </a:t>
            </a:r>
            <a:br>
              <a:rPr lang="en-US" sz="2500"/>
            </a:br>
            <a:r>
              <a:rPr lang="en-US" sz="2500"/>
              <a:t>	2016: February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Outages over months and year">
            <a:extLst>
              <a:ext uri="{FF2B5EF4-FFF2-40B4-BE49-F238E27FC236}">
                <a16:creationId xmlns:a16="http://schemas.microsoft.com/office/drawing/2014/main" id="{B4B1E7E9-DA91-5B46-944C-26F51FE63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56952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819A9D7E-E825-A641-95CA-582B4B3329C3}"/>
              </a:ext>
            </a:extLst>
          </p:cNvPr>
          <p:cNvSpPr/>
          <p:nvPr/>
        </p:nvSpPr>
        <p:spPr>
          <a:xfrm>
            <a:off x="7519737" y="2610853"/>
            <a:ext cx="324852" cy="3429000"/>
          </a:xfrm>
          <a:prstGeom prst="fram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8B963AA-B4C6-C140-B634-FA292C2A2232}"/>
              </a:ext>
            </a:extLst>
          </p:cNvPr>
          <p:cNvSpPr/>
          <p:nvPr/>
        </p:nvSpPr>
        <p:spPr>
          <a:xfrm>
            <a:off x="8797731" y="2871787"/>
            <a:ext cx="324852" cy="3168065"/>
          </a:xfrm>
          <a:prstGeom prst="fram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82052B83-4056-0749-B00C-C015C258A38F}"/>
              </a:ext>
            </a:extLst>
          </p:cNvPr>
          <p:cNvSpPr/>
          <p:nvPr/>
        </p:nvSpPr>
        <p:spPr>
          <a:xfrm>
            <a:off x="2128587" y="3128963"/>
            <a:ext cx="324852" cy="2910890"/>
          </a:xfrm>
          <a:prstGeom prst="frame">
            <a:avLst/>
          </a:prstGeom>
          <a:solidFill>
            <a:schemeClr val="tx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7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48B6-C6AB-804D-97BE-55472538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 &amp; AURI created the most energy lost. Be concerned about PMC.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90E9DF-35E4-2B43-91A0-D733FCA76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667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DA3E2-A5ED-6F4D-A2BD-FBA8F1CF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924" y="1825625"/>
            <a:ext cx="851876" cy="4341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A13BAC-3B2D-DA42-97C5-81FCA578E6B3}"/>
              </a:ext>
            </a:extLst>
          </p:cNvPr>
          <p:cNvSpPr/>
          <p:nvPr/>
        </p:nvSpPr>
        <p:spPr>
          <a:xfrm>
            <a:off x="1660358" y="2259807"/>
            <a:ext cx="505326" cy="423306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20FDB-C587-3241-AA4D-3854DC20FB2D}"/>
              </a:ext>
            </a:extLst>
          </p:cNvPr>
          <p:cNvSpPr/>
          <p:nvPr/>
        </p:nvSpPr>
        <p:spPr>
          <a:xfrm>
            <a:off x="4798845" y="2259807"/>
            <a:ext cx="505326" cy="4233068"/>
          </a:xfrm>
          <a:prstGeom prst="rect">
            <a:avLst/>
          </a:pr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8C63F9-415F-0748-85D2-A42CFF638CC0}"/>
              </a:ext>
            </a:extLst>
          </p:cNvPr>
          <p:cNvSpPr/>
          <p:nvPr/>
        </p:nvSpPr>
        <p:spPr>
          <a:xfrm>
            <a:off x="7937332" y="2259807"/>
            <a:ext cx="505326" cy="4233068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E7D66-2B28-AE4C-A981-C728908742B1}"/>
              </a:ext>
            </a:extLst>
          </p:cNvPr>
          <p:cNvSpPr/>
          <p:nvPr/>
        </p:nvSpPr>
        <p:spPr>
          <a:xfrm>
            <a:off x="3263886" y="2259807"/>
            <a:ext cx="505326" cy="4233068"/>
          </a:xfrm>
          <a:prstGeom prst="rect">
            <a:avLst/>
          </a:prstGeom>
          <a:solidFill>
            <a:schemeClr val="accent6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3543C-807B-3147-A48B-2EA503167999}"/>
              </a:ext>
            </a:extLst>
          </p:cNvPr>
          <p:cNvSpPr/>
          <p:nvPr/>
        </p:nvSpPr>
        <p:spPr>
          <a:xfrm>
            <a:off x="4293519" y="2259807"/>
            <a:ext cx="505326" cy="4233068"/>
          </a:xfrm>
          <a:prstGeom prst="rect">
            <a:avLst/>
          </a:prstGeom>
          <a:solidFill>
            <a:schemeClr val="accent6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66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Replace energy provider GW &amp; AURI w/  DNHR &amp; EUCT to decrease energy loss. </vt:lpstr>
      <vt:lpstr>AEMR has more Forced Outages than any other event, by a factor of 4x minimum &amp; it’s increasing</vt:lpstr>
      <vt:lpstr>Most outages:  2017: October &amp; December   2016: February</vt:lpstr>
      <vt:lpstr>GW &amp; AURI created the most energy lost. Be concerned about PMC.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outages caused the most strain on AEMR during 2016/2017</dc:title>
  <dc:creator>Joshua Young</dc:creator>
  <cp:lastModifiedBy>Joshua Young</cp:lastModifiedBy>
  <cp:revision>6</cp:revision>
  <dcterms:created xsi:type="dcterms:W3CDTF">2020-07-30T13:47:22Z</dcterms:created>
  <dcterms:modified xsi:type="dcterms:W3CDTF">2020-07-30T14:43:32Z</dcterms:modified>
</cp:coreProperties>
</file>