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70" r:id="rId5"/>
    <p:sldId id="271" r:id="rId6"/>
    <p:sldId id="268" r:id="rId7"/>
    <p:sldId id="259" r:id="rId8"/>
    <p:sldId id="260" r:id="rId9"/>
    <p:sldId id="261" r:id="rId10"/>
    <p:sldId id="262" r:id="rId11"/>
    <p:sldId id="263" r:id="rId12"/>
    <p:sldId id="267" r:id="rId13"/>
    <p:sldId id="264" r:id="rId14"/>
    <p:sldId id="265" r:id="rId15"/>
    <p:sldId id="26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59050" autoAdjust="0"/>
  </p:normalViewPr>
  <p:slideViewPr>
    <p:cSldViewPr snapToGrid="0">
      <p:cViewPr varScale="1">
        <p:scale>
          <a:sx n="78" d="100"/>
          <a:sy n="78" d="100"/>
        </p:scale>
        <p:origin x="1698"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9EAE0-6676-4383-BC61-3FD151162549}" type="datetimeFigureOut">
              <a:rPr lang="en-US" smtClean="0"/>
              <a:t>8/9/2015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1B083-9798-46DB-868E-43E64D89AD83}" type="slidenum">
              <a:rPr lang="en-US" smtClean="0"/>
              <a:t>‹#›</a:t>
            </a:fld>
            <a:endParaRPr lang="en-US"/>
          </a:p>
        </p:txBody>
      </p:sp>
    </p:spTree>
    <p:extLst>
      <p:ext uri="{BB962C8B-B14F-4D97-AF65-F5344CB8AC3E}">
        <p14:creationId xmlns:p14="http://schemas.microsoft.com/office/powerpoint/2010/main" val="36809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1B083-9798-46DB-868E-43E64D89AD83}" type="slidenum">
              <a:rPr lang="en-US" smtClean="0"/>
              <a:t>1</a:t>
            </a:fld>
            <a:endParaRPr lang="en-US"/>
          </a:p>
        </p:txBody>
      </p:sp>
    </p:spTree>
    <p:extLst>
      <p:ext uri="{BB962C8B-B14F-4D97-AF65-F5344CB8AC3E}">
        <p14:creationId xmlns:p14="http://schemas.microsoft.com/office/powerpoint/2010/main" val="34252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1" baseline="0" dirty="0" smtClean="0"/>
              <a:t>Now, let’s talk about the “Hub” in GitHub.</a:t>
            </a:r>
          </a:p>
          <a:p>
            <a:r>
              <a:rPr lang="en-US" b="0" baseline="0" dirty="0" smtClean="0"/>
              <a:t>We now know that </a:t>
            </a:r>
            <a:r>
              <a:rPr lang="en-US" b="0" baseline="0" dirty="0" err="1" smtClean="0"/>
              <a:t>Git</a:t>
            </a:r>
            <a:r>
              <a:rPr lang="en-US" b="0" baseline="0" dirty="0" smtClean="0"/>
              <a:t> is a version control system that developers use to keep track of their changes. So what’s GitHub?</a:t>
            </a:r>
          </a:p>
          <a:p>
            <a:endParaRPr lang="en-US" b="0" baseline="0" dirty="0" smtClean="0"/>
          </a:p>
          <a:p>
            <a:r>
              <a:rPr lang="en-US" b="0" baseline="0" dirty="0" smtClean="0"/>
              <a:t>GitHub is the purple Central Repository box that I showed you a couple of slides ago. </a:t>
            </a:r>
          </a:p>
          <a:p>
            <a:endParaRPr lang="en-US" b="0" baseline="0" dirty="0" smtClean="0"/>
          </a:p>
          <a:p>
            <a:r>
              <a:rPr lang="en-US" b="0" baseline="0" dirty="0" smtClean="0"/>
              <a:t>Developers download the latest changes to code from GitHub </a:t>
            </a:r>
            <a:r>
              <a:rPr lang="en-US" b="1" baseline="0" dirty="0" smtClean="0"/>
              <a:t>using</a:t>
            </a:r>
            <a:r>
              <a:rPr lang="en-US" b="0" baseline="0" dirty="0" smtClean="0"/>
              <a:t> </a:t>
            </a:r>
            <a:r>
              <a:rPr lang="en-US" b="0" baseline="0" dirty="0" err="1" smtClean="0"/>
              <a:t>Git</a:t>
            </a:r>
            <a:r>
              <a:rPr lang="en-US" b="0" baseline="0" dirty="0" smtClean="0"/>
              <a:t>, make changes to the code on their machine, and then upload those changes to GitHub, again </a:t>
            </a:r>
            <a:r>
              <a:rPr lang="en-US" b="1" baseline="0" dirty="0" smtClean="0"/>
              <a:t>using </a:t>
            </a:r>
            <a:r>
              <a:rPr lang="en-US" b="0" baseline="0" dirty="0" err="1" smtClean="0"/>
              <a:t>Git</a:t>
            </a:r>
            <a:r>
              <a:rPr lang="en-US" b="0" baseline="0" dirty="0" smtClean="0"/>
              <a:t>.</a:t>
            </a:r>
          </a:p>
          <a:p>
            <a:endParaRPr lang="en-US" b="0" baseline="0" dirty="0" smtClean="0"/>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walkthrough a couple of </a:t>
            </a:r>
            <a:r>
              <a:rPr lang="en-US" baseline="0" dirty="0" smtClean="0"/>
              <a:t>key terms associated with GitHub to give you a better understanding of what it is and why it is used.</a:t>
            </a:r>
            <a:endParaRPr lang="en-US" b="0"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24F1B083-9798-46DB-868E-43E64D89AD83}" type="slidenum">
              <a:rPr lang="en-US" smtClean="0"/>
              <a:t>10</a:t>
            </a:fld>
            <a:endParaRPr lang="en-US"/>
          </a:p>
        </p:txBody>
      </p:sp>
    </p:spTree>
    <p:extLst>
      <p:ext uri="{BB962C8B-B14F-4D97-AF65-F5344CB8AC3E}">
        <p14:creationId xmlns:p14="http://schemas.microsoft.com/office/powerpoint/2010/main" val="410678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Repository</a:t>
            </a:r>
          </a:p>
          <a:p>
            <a:r>
              <a:rPr lang="en-US" b="0" baseline="0" dirty="0" smtClean="0"/>
              <a:t>Repositories are a location where all the code files for a particular project are stored.</a:t>
            </a:r>
          </a:p>
          <a:p>
            <a:r>
              <a:rPr lang="en-US" b="0" baseline="0" dirty="0" smtClean="0"/>
              <a:t>Each project will have it’s own repository, and can be accessed by a unique URL.</a:t>
            </a:r>
          </a:p>
          <a:p>
            <a:r>
              <a:rPr lang="en-US" b="0" baseline="0" dirty="0" smtClean="0"/>
              <a:t>You can see examples of some repositories on GitHub by going to https://www.github.com/explore.</a:t>
            </a:r>
          </a:p>
          <a:p>
            <a:endParaRPr lang="en-US" b="0" baseline="0"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24F1B083-9798-46DB-868E-43E64D89AD83}" type="slidenum">
              <a:rPr lang="en-US" smtClean="0"/>
              <a:t>11</a:t>
            </a:fld>
            <a:endParaRPr lang="en-US"/>
          </a:p>
        </p:txBody>
      </p:sp>
    </p:spTree>
    <p:extLst>
      <p:ext uri="{BB962C8B-B14F-4D97-AF65-F5344CB8AC3E}">
        <p14:creationId xmlns:p14="http://schemas.microsoft.com/office/powerpoint/2010/main" val="20511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1B083-9798-46DB-868E-43E64D89AD83}" type="slidenum">
              <a:rPr lang="en-US" smtClean="0"/>
              <a:t>12</a:t>
            </a:fld>
            <a:endParaRPr lang="en-US"/>
          </a:p>
        </p:txBody>
      </p:sp>
    </p:spTree>
    <p:extLst>
      <p:ext uri="{BB962C8B-B14F-4D97-AF65-F5344CB8AC3E}">
        <p14:creationId xmlns:p14="http://schemas.microsoft.com/office/powerpoint/2010/main" val="117824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Forking</a:t>
            </a:r>
          </a:p>
          <a:p>
            <a:r>
              <a:rPr lang="en-US" dirty="0" smtClean="0"/>
              <a:t>Forking is the act of creating a new project based on an existing project.</a:t>
            </a:r>
          </a:p>
          <a:p>
            <a:endParaRPr lang="en-US" dirty="0" smtClean="0"/>
          </a:p>
          <a:p>
            <a:r>
              <a:rPr lang="en-US" dirty="0" smtClean="0"/>
              <a:t>2.</a:t>
            </a:r>
            <a:r>
              <a:rPr lang="en-US" baseline="0" dirty="0" smtClean="0"/>
              <a:t> </a:t>
            </a:r>
            <a:r>
              <a:rPr lang="en-US" dirty="0" smtClean="0"/>
              <a:t>Another</a:t>
            </a:r>
            <a:r>
              <a:rPr lang="en-US" baseline="0" dirty="0" smtClean="0"/>
              <a:t> way of putting it – forking is essentially copying a repository, allowing you to freely experiment with changes without affecting the original repository.</a:t>
            </a:r>
          </a:p>
          <a:p>
            <a:endParaRPr lang="en-US" baseline="0" dirty="0" smtClean="0"/>
          </a:p>
          <a:p>
            <a:r>
              <a:rPr lang="en-US" baseline="0" dirty="0" smtClean="0"/>
              <a:t>3. Forking is at first, a one way street. You can pull any updates to the original repository into your fork, but you cannot push your changes back into the original repository without permission from the repository owner.</a:t>
            </a:r>
          </a:p>
          <a:p>
            <a:endParaRPr lang="en-US" baseline="0" dirty="0" smtClean="0"/>
          </a:p>
          <a:p>
            <a:r>
              <a:rPr lang="en-US" baseline="0" dirty="0" smtClean="0"/>
              <a:t>4. Most commonly, forks are used to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5. To use someone else’s repository as a starting point for your own idea or</a:t>
            </a:r>
          </a:p>
          <a:p>
            <a:r>
              <a:rPr lang="en-US" baseline="0" dirty="0" smtClean="0"/>
              <a:t>6. Propose changes to someone else’s repository</a:t>
            </a:r>
          </a:p>
          <a:p>
            <a:endParaRPr lang="en-US" baseline="0" dirty="0" smtClean="0"/>
          </a:p>
          <a:p>
            <a:r>
              <a:rPr lang="en-US" baseline="0" dirty="0" smtClean="0"/>
              <a:t>A great example of forking is to fix a bug in a repository that doesn’t belong to you. </a:t>
            </a:r>
          </a:p>
          <a:p>
            <a:r>
              <a:rPr lang="en-US" dirty="0" smtClean="0"/>
              <a:t>Let’s say you find a bug in a repository. You</a:t>
            </a:r>
            <a:r>
              <a:rPr lang="en-US" baseline="0" dirty="0" smtClean="0"/>
              <a:t> can do one of two things.</a:t>
            </a:r>
          </a:p>
          <a:p>
            <a:endParaRPr lang="en-US" baseline="0" dirty="0" smtClean="0"/>
          </a:p>
          <a:p>
            <a:pPr marL="228600" indent="-228600">
              <a:buAutoNum type="arabicPeriod"/>
            </a:pPr>
            <a:r>
              <a:rPr lang="en-US" baseline="0" dirty="0" smtClean="0"/>
              <a:t>Report the bug to the repository owner and hope they fix it at some point</a:t>
            </a:r>
          </a:p>
          <a:p>
            <a:pPr marL="228600" indent="-228600">
              <a:buAutoNum type="arabicPeriod"/>
            </a:pPr>
            <a:r>
              <a:rPr lang="en-US" baseline="0" dirty="0" smtClean="0"/>
              <a:t>Fix the bug yourself by forking the repository, making the necessary changes and submitting a pull request to the repository owner.</a:t>
            </a:r>
          </a:p>
          <a:p>
            <a:pPr marL="228600" indent="-228600">
              <a:buAutoNum type="arabicPeriod"/>
            </a:pPr>
            <a:endParaRPr lang="en-US" baseline="0" dirty="0" smtClean="0"/>
          </a:p>
          <a:p>
            <a:pPr marL="0" indent="0">
              <a:buNone/>
            </a:pPr>
            <a:r>
              <a:rPr lang="en-US" baseline="0" dirty="0" smtClean="0"/>
              <a:t>If they like what they see in the pull request, they will accept it – and pull your changes into the original repository.</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24F1B083-9798-46DB-868E-43E64D89AD83}" type="slidenum">
              <a:rPr lang="en-US" smtClean="0"/>
              <a:t>13</a:t>
            </a:fld>
            <a:endParaRPr lang="en-US"/>
          </a:p>
        </p:txBody>
      </p:sp>
    </p:spTree>
    <p:extLst>
      <p:ext uri="{BB962C8B-B14F-4D97-AF65-F5344CB8AC3E}">
        <p14:creationId xmlns:p14="http://schemas.microsoft.com/office/powerpoint/2010/main" val="405509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So, just</a:t>
            </a:r>
            <a:r>
              <a:rPr lang="en-US" baseline="0" dirty="0" smtClean="0"/>
              <a:t> to clarify that last part – a Pull Request is asking the repository owner to pull changes you made in a fork of their origin repository, back into the original repository.</a:t>
            </a:r>
          </a:p>
          <a:p>
            <a:endParaRPr lang="en-US" baseline="0" dirty="0" smtClean="0"/>
          </a:p>
          <a:p>
            <a:r>
              <a:rPr lang="en-US" baseline="0" dirty="0" smtClean="0"/>
              <a:t>This gives the repository owner control over the changes that are made by others to their repository. If the bug fix is no good, they may reject the pull request. If it is good, they can accept the pull request, and the changes are automatically brought into their repository.</a:t>
            </a:r>
          </a:p>
          <a:p>
            <a:endParaRPr lang="en-US" baseline="0" dirty="0" smtClean="0"/>
          </a:p>
          <a:p>
            <a:r>
              <a:rPr lang="en-US" baseline="0" dirty="0" smtClean="0"/>
              <a:t>To recap, </a:t>
            </a:r>
          </a:p>
          <a:p>
            <a:r>
              <a:rPr lang="en-US" baseline="0" dirty="0" smtClean="0"/>
              <a:t>2. If you are the owner of a repository, pull requests give you a way to </a:t>
            </a:r>
          </a:p>
          <a:p>
            <a:r>
              <a:rPr lang="en-US" baseline="0" dirty="0" smtClean="0"/>
              <a:t>	3. Improve the quality of your code by delegating bug fixes to other people, while </a:t>
            </a:r>
          </a:p>
          <a:p>
            <a:r>
              <a:rPr lang="en-US" baseline="0" dirty="0" smtClean="0"/>
              <a:t>  	4. Still maintaining control over the content of your repository.</a:t>
            </a:r>
          </a:p>
          <a:p>
            <a:endParaRPr lang="en-US" baseline="0" dirty="0" smtClean="0"/>
          </a:p>
          <a:p>
            <a:r>
              <a:rPr lang="en-US" baseline="0" dirty="0" smtClean="0"/>
              <a:t>5. If you are not the owner of a repository, forking and pull requests give you a way to</a:t>
            </a:r>
          </a:p>
          <a:p>
            <a:r>
              <a:rPr lang="en-US" baseline="0" dirty="0" smtClean="0"/>
              <a:t>	6. Contribute to a project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7. Gain recognition for your effort by having that request associated with you.</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Employers will sometimes look at a candidates GitHub profile to see how much they have contributed on GitHub.</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contribute to a project, you’re essentially showing your “programming chops” to the world and prospective employers.</a:t>
            </a:r>
          </a:p>
          <a:p>
            <a:r>
              <a:rPr lang="en-US" baseline="0" dirty="0" smtClean="0"/>
              <a:t>	</a:t>
            </a:r>
          </a:p>
        </p:txBody>
      </p:sp>
      <p:sp>
        <p:nvSpPr>
          <p:cNvPr id="4" name="Slide Number Placeholder 3"/>
          <p:cNvSpPr>
            <a:spLocks noGrp="1"/>
          </p:cNvSpPr>
          <p:nvPr>
            <p:ph type="sldNum" sz="quarter" idx="10"/>
          </p:nvPr>
        </p:nvSpPr>
        <p:spPr/>
        <p:txBody>
          <a:bodyPr/>
          <a:lstStyle/>
          <a:p>
            <a:fld id="{24F1B083-9798-46DB-868E-43E64D89AD83}" type="slidenum">
              <a:rPr lang="en-US" smtClean="0"/>
              <a:t>14</a:t>
            </a:fld>
            <a:endParaRPr lang="en-US"/>
          </a:p>
        </p:txBody>
      </p:sp>
    </p:spTree>
    <p:extLst>
      <p:ext uri="{BB962C8B-B14F-4D97-AF65-F5344CB8AC3E}">
        <p14:creationId xmlns:p14="http://schemas.microsoft.com/office/powerpoint/2010/main" val="55384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Create an account with GitHub</a:t>
            </a:r>
          </a:p>
          <a:p>
            <a:pPr marL="285750" indent="-285750">
              <a:buFontTx/>
              <a:buChar char="-"/>
            </a:pPr>
            <a:r>
              <a:rPr lang="en-US" dirty="0" smtClean="0"/>
              <a:t>Install </a:t>
            </a:r>
            <a:r>
              <a:rPr lang="en-US" dirty="0" err="1" smtClean="0"/>
              <a:t>Git</a:t>
            </a:r>
            <a:r>
              <a:rPr lang="en-US" dirty="0" smtClean="0"/>
              <a:t> on your machine</a:t>
            </a:r>
          </a:p>
          <a:p>
            <a:pPr marL="285750" indent="-285750">
              <a:buFontTx/>
              <a:buChar char="-"/>
            </a:pPr>
            <a:r>
              <a:rPr lang="en-US" dirty="0" smtClean="0"/>
              <a:t>Create your first repository</a:t>
            </a:r>
          </a:p>
          <a:p>
            <a:pPr marL="285750" indent="-285750">
              <a:buFontTx/>
              <a:buChar char="-"/>
            </a:pPr>
            <a:r>
              <a:rPr lang="en-US" dirty="0" smtClean="0"/>
              <a:t>Push it to GitHub</a:t>
            </a:r>
          </a:p>
          <a:p>
            <a:pPr marL="285750" indent="-285750">
              <a:buFontTx/>
              <a:buChar char="-"/>
            </a:pPr>
            <a:r>
              <a:rPr lang="en-US" dirty="0" smtClean="0"/>
              <a:t>Make</a:t>
            </a:r>
            <a:r>
              <a:rPr lang="en-US" baseline="0" dirty="0" smtClean="0"/>
              <a:t> a change to a file</a:t>
            </a:r>
          </a:p>
          <a:p>
            <a:pPr marL="285750" indent="-285750">
              <a:buFontTx/>
              <a:buChar char="-"/>
            </a:pPr>
            <a:r>
              <a:rPr lang="en-US" baseline="0" dirty="0" smtClean="0"/>
              <a:t>Push it to GitHub again</a:t>
            </a:r>
            <a:endParaRPr lang="en-US" dirty="0" smtClean="0"/>
          </a:p>
        </p:txBody>
      </p:sp>
      <p:sp>
        <p:nvSpPr>
          <p:cNvPr id="4" name="Slide Number Placeholder 3"/>
          <p:cNvSpPr>
            <a:spLocks noGrp="1"/>
          </p:cNvSpPr>
          <p:nvPr>
            <p:ph type="sldNum" sz="quarter" idx="10"/>
          </p:nvPr>
        </p:nvSpPr>
        <p:spPr/>
        <p:txBody>
          <a:bodyPr/>
          <a:lstStyle/>
          <a:p>
            <a:fld id="{24F1B083-9798-46DB-868E-43E64D89AD83}" type="slidenum">
              <a:rPr lang="en-US" smtClean="0"/>
              <a:t>16</a:t>
            </a:fld>
            <a:endParaRPr lang="en-US"/>
          </a:p>
        </p:txBody>
      </p:sp>
    </p:spTree>
    <p:extLst>
      <p:ext uri="{BB962C8B-B14F-4D97-AF65-F5344CB8AC3E}">
        <p14:creationId xmlns:p14="http://schemas.microsoft.com/office/powerpoint/2010/main" val="74235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Cameron Wilby</a:t>
            </a:r>
          </a:p>
          <a:p>
            <a:r>
              <a:rPr lang="en-US" dirty="0" smtClean="0"/>
              <a:t>(Background</a:t>
            </a:r>
            <a:r>
              <a:rPr lang="en-US" baseline="0" dirty="0" smtClean="0"/>
              <a:t> on me)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 studied for 4 years to get my masters in software development at a university in the UK</a:t>
            </a:r>
          </a:p>
          <a:p>
            <a:pPr marL="171450" indent="-171450">
              <a:buFontTx/>
              <a:buChar char="-"/>
            </a:pPr>
            <a:r>
              <a:rPr lang="en-US" baseline="0" dirty="0" smtClean="0"/>
              <a:t>I’ve been consulting as a freelance web developer for the last 7 years</a:t>
            </a:r>
          </a:p>
          <a:p>
            <a:pPr marL="171450" indent="-171450">
              <a:buFontTx/>
              <a:buChar char="-"/>
            </a:pPr>
            <a:r>
              <a:rPr lang="en-US" baseline="0" dirty="0" smtClean="0"/>
              <a:t>I’ve worked on software applications in several industries, specifically financial and real estate.</a:t>
            </a:r>
          </a:p>
          <a:p>
            <a:pPr marL="171450" indent="-171450">
              <a:buFontTx/>
              <a:buChar char="-"/>
            </a:pPr>
            <a:r>
              <a:rPr lang="en-US" baseline="0" dirty="0" smtClean="0"/>
              <a:t>I’ll be your main instructor/mentor, teaching you software techniques day to day and guiding you in your technical learning.</a:t>
            </a:r>
          </a:p>
          <a:p>
            <a:pPr marL="171450" indent="-171450">
              <a:buFontTx/>
              <a:buChar char="-"/>
            </a:pPr>
            <a:endParaRPr lang="en-US" dirty="0" smtClean="0"/>
          </a:p>
          <a:p>
            <a:pPr marL="0" indent="0">
              <a:buFontTx/>
              <a:buNone/>
            </a:pPr>
            <a:r>
              <a:rPr lang="en-US" dirty="0" smtClean="0"/>
              <a:t>Jeff</a:t>
            </a:r>
            <a:r>
              <a:rPr lang="en-US" baseline="0" dirty="0" smtClean="0"/>
              <a:t> Winkler</a:t>
            </a:r>
          </a:p>
          <a:p>
            <a:pPr marL="171450" indent="-171450">
              <a:buFontTx/>
              <a:buChar char="-"/>
            </a:pPr>
            <a:r>
              <a:rPr lang="en-US" baseline="0" dirty="0" smtClean="0"/>
              <a:t>Jeff will also be your mentor, he has lots of real world experience in the startup world. I’ll let him introduce himself.</a:t>
            </a:r>
          </a:p>
          <a:p>
            <a:pPr marL="0" indent="0">
              <a:buFontTx/>
              <a:buNone/>
            </a:pPr>
            <a:r>
              <a:rPr lang="en-US" baseline="0" dirty="0" smtClean="0"/>
              <a:t>(Background on Jeff)</a:t>
            </a:r>
          </a:p>
          <a:p>
            <a:pPr marL="0" indent="0">
              <a:buFontTx/>
              <a:buNone/>
            </a:pPr>
            <a:endParaRPr lang="en-US" baseline="0" dirty="0" smtClean="0"/>
          </a:p>
          <a:p>
            <a:pPr marL="0" indent="0">
              <a:buFontTx/>
              <a:buNone/>
            </a:pPr>
            <a:r>
              <a:rPr lang="en-US" baseline="0" dirty="0" smtClean="0"/>
              <a:t>Joshua Angulo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Josh isn’t here today, but that’s because he’s based in LA. </a:t>
            </a:r>
          </a:p>
          <a:p>
            <a:pPr marL="171450" indent="-171450">
              <a:buFontTx/>
              <a:buChar char="-"/>
            </a:pPr>
            <a:r>
              <a:rPr lang="en-US" baseline="0" dirty="0" smtClean="0"/>
              <a:t>Josh is basically a Microsoft </a:t>
            </a:r>
            <a:r>
              <a:rPr lang="en-US" baseline="0" dirty="0" err="1" smtClean="0"/>
              <a:t>rockstar</a:t>
            </a:r>
            <a:r>
              <a:rPr lang="en-US" baseline="0" dirty="0" smtClean="0"/>
              <a:t>. He’s a certified application developer with over 10 years of experience managing windows and web based applications.</a:t>
            </a:r>
          </a:p>
          <a:p>
            <a:pPr marL="171450" indent="-171450">
              <a:buFontTx/>
              <a:buChar char="-"/>
            </a:pPr>
            <a:r>
              <a:rPr lang="en-US" baseline="0" dirty="0" smtClean="0"/>
              <a:t>He’s currently the lead programmer at a company that provides an application that manages Chapter 7/13 bankruptcy cases, but before that he worked at </a:t>
            </a:r>
            <a:r>
              <a:rPr lang="en-US" baseline="0" dirty="0" err="1" smtClean="0"/>
              <a:t>Cheezburger</a:t>
            </a:r>
            <a:r>
              <a:rPr lang="en-US" baseline="0" dirty="0" smtClean="0"/>
              <a:t> </a:t>
            </a:r>
            <a:r>
              <a:rPr lang="en-US" baseline="0" dirty="0" err="1" smtClean="0"/>
              <a:t>Inc</a:t>
            </a:r>
            <a:r>
              <a:rPr lang="en-US" baseline="0" dirty="0" smtClean="0"/>
              <a:t>, building the site that had the funny cats all those years ago.</a:t>
            </a:r>
          </a:p>
          <a:p>
            <a:pPr marL="171450" indent="-171450">
              <a:buFontTx/>
              <a:buChar char="-"/>
            </a:pPr>
            <a:r>
              <a:rPr lang="en-US" baseline="0" dirty="0" smtClean="0"/>
              <a:t>He’ll be available on Slack most of the time to answer any technical questions you might have.</a:t>
            </a:r>
          </a:p>
        </p:txBody>
      </p:sp>
      <p:sp>
        <p:nvSpPr>
          <p:cNvPr id="4" name="Slide Number Placeholder 3"/>
          <p:cNvSpPr>
            <a:spLocks noGrp="1"/>
          </p:cNvSpPr>
          <p:nvPr>
            <p:ph type="sldNum" sz="quarter" idx="10"/>
          </p:nvPr>
        </p:nvSpPr>
        <p:spPr/>
        <p:txBody>
          <a:bodyPr/>
          <a:lstStyle/>
          <a:p>
            <a:fld id="{24F1B083-9798-46DB-868E-43E64D89AD83}" type="slidenum">
              <a:rPr lang="en-US" smtClean="0"/>
              <a:t>2</a:t>
            </a:fld>
            <a:endParaRPr lang="en-US"/>
          </a:p>
        </p:txBody>
      </p:sp>
    </p:spTree>
    <p:extLst>
      <p:ext uri="{BB962C8B-B14F-4D97-AF65-F5344CB8AC3E}">
        <p14:creationId xmlns:p14="http://schemas.microsoft.com/office/powerpoint/2010/main" val="272651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turn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4F1B083-9798-46DB-868E-43E64D89AD83}" type="slidenum">
              <a:rPr lang="en-US" smtClean="0"/>
              <a:t>3</a:t>
            </a:fld>
            <a:endParaRPr lang="en-US"/>
          </a:p>
        </p:txBody>
      </p:sp>
    </p:spTree>
    <p:extLst>
      <p:ext uri="{BB962C8B-B14F-4D97-AF65-F5344CB8AC3E}">
        <p14:creationId xmlns:p14="http://schemas.microsoft.com/office/powerpoint/2010/main" val="306753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 think it</a:t>
            </a:r>
            <a:r>
              <a:rPr lang="en-US" baseline="0" dirty="0" smtClean="0"/>
              <a:t> should be obvious that</a:t>
            </a:r>
            <a:r>
              <a:rPr lang="en-US" dirty="0" smtClean="0"/>
              <a:t> the goal of this course is </a:t>
            </a:r>
            <a:r>
              <a:rPr lang="en-US" b="1" dirty="0" smtClean="0"/>
              <a:t>not</a:t>
            </a:r>
            <a:r>
              <a:rPr lang="en-US" b="0" dirty="0" smtClean="0"/>
              <a:t> to make you expert software developers in two weeks.</a:t>
            </a:r>
            <a:endParaRPr lang="en-US" b="0" baseline="0" dirty="0" smtClean="0"/>
          </a:p>
          <a:p>
            <a:endParaRPr lang="en-US" b="0" baseline="0" dirty="0" smtClean="0"/>
          </a:p>
          <a:p>
            <a:r>
              <a:rPr lang="en-US" dirty="0" smtClean="0"/>
              <a:t>After you learn the basics of programming, there</a:t>
            </a:r>
            <a:r>
              <a:rPr lang="en-US" baseline="0" dirty="0" smtClean="0"/>
              <a:t> are literally thousands of different ways you can apply those programming skills as a software developer. Here’s just 3 paths:</a:t>
            </a:r>
          </a:p>
          <a:p>
            <a:r>
              <a:rPr lang="en-US" dirty="0" smtClean="0"/>
              <a:t>1. You could focus</a:t>
            </a:r>
            <a:r>
              <a:rPr lang="en-US" baseline="0" dirty="0" smtClean="0"/>
              <a:t> on mobile development, </a:t>
            </a:r>
            <a:r>
              <a:rPr lang="en-US" dirty="0" smtClean="0"/>
              <a:t>building apps for iOS, Android</a:t>
            </a:r>
            <a:r>
              <a:rPr lang="en-US" baseline="0" dirty="0" smtClean="0"/>
              <a:t> and Windows Phone.</a:t>
            </a:r>
          </a:p>
          <a:p>
            <a:r>
              <a:rPr lang="en-US" baseline="0" dirty="0" smtClean="0"/>
              <a:t>2. You could focus on financial software development. For example, there is software out there that automatically analyzes the stock market to maximize the profit from trading shares. (These trades can take place in fractions of a second)</a:t>
            </a:r>
          </a:p>
          <a:p>
            <a:r>
              <a:rPr lang="en-US" baseline="0" dirty="0" smtClean="0"/>
              <a:t>3. You could focus on scientific development. Google recently came out with software that essentially reverse engineers how our brains work to visually identify what’s going on in an image.</a:t>
            </a:r>
          </a:p>
          <a:p>
            <a:endParaRPr lang="en-US" baseline="0" dirty="0" smtClean="0"/>
          </a:p>
          <a:p>
            <a:r>
              <a:rPr lang="en-US" baseline="0" dirty="0" smtClean="0"/>
              <a:t>These are just 3 examples of ways that programming is used in todays world. Trust me, there are </a:t>
            </a:r>
            <a:r>
              <a:rPr lang="en-US" baseline="0" dirty="0" err="1" smtClean="0"/>
              <a:t>tonnes</a:t>
            </a:r>
            <a:r>
              <a:rPr lang="en-US" baseline="0" dirty="0" smtClean="0"/>
              <a:t> more.</a:t>
            </a:r>
          </a:p>
        </p:txBody>
      </p:sp>
      <p:sp>
        <p:nvSpPr>
          <p:cNvPr id="4" name="Slide Number Placeholder 3"/>
          <p:cNvSpPr>
            <a:spLocks noGrp="1"/>
          </p:cNvSpPr>
          <p:nvPr>
            <p:ph type="sldNum" sz="quarter" idx="10"/>
          </p:nvPr>
        </p:nvSpPr>
        <p:spPr/>
        <p:txBody>
          <a:bodyPr/>
          <a:lstStyle/>
          <a:p>
            <a:fld id="{24F1B083-9798-46DB-868E-43E64D89AD83}" type="slidenum">
              <a:rPr lang="en-US" smtClean="0"/>
              <a:t>4</a:t>
            </a:fld>
            <a:endParaRPr lang="en-US"/>
          </a:p>
        </p:txBody>
      </p:sp>
    </p:spTree>
    <p:extLst>
      <p:ext uri="{BB962C8B-B14F-4D97-AF65-F5344CB8AC3E}">
        <p14:creationId xmlns:p14="http://schemas.microsoft.com/office/powerpoint/2010/main" val="76193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out of the way, the</a:t>
            </a:r>
            <a:r>
              <a:rPr lang="en-US" baseline="0" dirty="0" smtClean="0"/>
              <a:t> goals of this course are:</a:t>
            </a:r>
          </a:p>
          <a:p>
            <a:endParaRPr lang="en-US" baseline="0" dirty="0" smtClean="0"/>
          </a:p>
          <a:p>
            <a:pPr marL="228600" indent="-228600">
              <a:buAutoNum type="arabicPeriod"/>
            </a:pPr>
            <a:r>
              <a:rPr lang="en-US" baseline="0" dirty="0" smtClean="0"/>
              <a:t>Introduce you to the basics of programming</a:t>
            </a:r>
          </a:p>
          <a:p>
            <a:pPr marL="228600" indent="-228600">
              <a:buAutoNum type="arabicPeriod"/>
            </a:pPr>
            <a:endParaRPr lang="en-US" baseline="0" dirty="0" smtClean="0"/>
          </a:p>
          <a:p>
            <a:pPr marL="228600" indent="-228600">
              <a:buAutoNum type="arabicPeriod"/>
            </a:pPr>
            <a:r>
              <a:rPr lang="en-US" baseline="0" dirty="0" smtClean="0"/>
              <a:t>Introduce you to web application development</a:t>
            </a:r>
          </a:p>
          <a:p>
            <a:pPr marL="228600" indent="-228600">
              <a:buAutoNum type="arabicPeriod"/>
            </a:pPr>
            <a:endParaRPr lang="en-US" baseline="0" dirty="0" smtClean="0"/>
          </a:p>
          <a:p>
            <a:pPr marL="228600" indent="-228600">
              <a:buAutoNum type="arabicPeriod"/>
            </a:pPr>
            <a:r>
              <a:rPr lang="en-US" baseline="0" dirty="0" smtClean="0"/>
              <a:t>Introduce you to desktop application development</a:t>
            </a:r>
          </a:p>
          <a:p>
            <a:pPr marL="228600" indent="-228600">
              <a:buAutoNum type="arabicPeriod"/>
            </a:pPr>
            <a:endParaRPr lang="en-US" baseline="0" dirty="0" smtClean="0"/>
          </a:p>
          <a:p>
            <a:pPr marL="228600" indent="-228600">
              <a:buAutoNum type="arabicPeriod"/>
            </a:pPr>
            <a:r>
              <a:rPr lang="en-US" baseline="0" dirty="0" smtClean="0"/>
              <a:t>Spark an interest in building more cool stuff once you’ve finished the course.</a:t>
            </a:r>
          </a:p>
          <a:p>
            <a:pPr marL="228600" indent="-228600">
              <a:buAutoNum type="arabicPeriod"/>
            </a:pPr>
            <a:endParaRPr lang="en-US" baseline="0" dirty="0" smtClean="0"/>
          </a:p>
          <a:p>
            <a:pPr marL="0" indent="0">
              <a:buNone/>
            </a:pPr>
            <a:r>
              <a:rPr lang="en-US" baseline="0" dirty="0" smtClean="0"/>
              <a:t>That last one is the most important.  We want you to get the “programmer’s itch”. </a:t>
            </a:r>
          </a:p>
          <a:p>
            <a:endParaRPr lang="en-US" dirty="0"/>
          </a:p>
        </p:txBody>
      </p:sp>
      <p:sp>
        <p:nvSpPr>
          <p:cNvPr id="4" name="Slide Number Placeholder 3"/>
          <p:cNvSpPr>
            <a:spLocks noGrp="1"/>
          </p:cNvSpPr>
          <p:nvPr>
            <p:ph type="sldNum" sz="quarter" idx="10"/>
          </p:nvPr>
        </p:nvSpPr>
        <p:spPr/>
        <p:txBody>
          <a:bodyPr/>
          <a:lstStyle/>
          <a:p>
            <a:fld id="{24F1B083-9798-46DB-868E-43E64D89AD83}" type="slidenum">
              <a:rPr lang="en-US" smtClean="0"/>
              <a:t>5</a:t>
            </a:fld>
            <a:endParaRPr lang="en-US"/>
          </a:p>
        </p:txBody>
      </p:sp>
    </p:spTree>
    <p:extLst>
      <p:ext uri="{BB962C8B-B14F-4D97-AF65-F5344CB8AC3E}">
        <p14:creationId xmlns:p14="http://schemas.microsoft.com/office/powerpoint/2010/main" val="102422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brief overview of what</a:t>
            </a:r>
            <a:r>
              <a:rPr lang="en-US" baseline="0" dirty="0" smtClean="0"/>
              <a:t> the course will cover.</a:t>
            </a:r>
          </a:p>
          <a:p>
            <a:endParaRPr lang="en-US" baseline="0" dirty="0" smtClean="0"/>
          </a:p>
          <a:p>
            <a:r>
              <a:rPr lang="en-US" baseline="0" dirty="0" smtClean="0"/>
              <a:t>In the first week, we’ll start by setting you up with GitHub so you can build applications that run inside of a web browser. By the end of the week</a:t>
            </a:r>
            <a:r>
              <a:rPr lang="en-US" baseline="0" dirty="0" smtClean="0"/>
              <a:t>, your goal is to build </a:t>
            </a:r>
            <a:r>
              <a:rPr lang="en-US" baseline="0" dirty="0" smtClean="0"/>
              <a:t>three apps. </a:t>
            </a:r>
          </a:p>
          <a:p>
            <a:endParaRPr lang="en-US" baseline="0" dirty="0" smtClean="0"/>
          </a:p>
          <a:p>
            <a:pPr marL="171450" indent="-171450">
              <a:buFontTx/>
              <a:buChar char="-"/>
            </a:pPr>
            <a:r>
              <a:rPr lang="en-US" baseline="0" dirty="0" smtClean="0"/>
              <a:t>A random quote machine that can present a famous quote on the screen at the click of a button.</a:t>
            </a:r>
          </a:p>
          <a:p>
            <a:pPr marL="171450" indent="-171450">
              <a:buFontTx/>
              <a:buChar char="-"/>
            </a:pPr>
            <a:r>
              <a:rPr lang="en-US" baseline="0" dirty="0" smtClean="0"/>
              <a:t>A “local weather” app that will display the user the current weather wherever they are in the world.</a:t>
            </a:r>
          </a:p>
          <a:p>
            <a:pPr marL="171450" indent="-171450">
              <a:buFontTx/>
              <a:buChar char="-"/>
            </a:pPr>
            <a:r>
              <a:rPr lang="en-US" baseline="0" dirty="0" smtClean="0"/>
              <a:t>A “What’s on Twitch” app that will show users who is online/offline on </a:t>
            </a:r>
            <a:r>
              <a:rPr lang="en-US" baseline="0" dirty="0" err="1" smtClean="0"/>
              <a:t>Twitch.Tv</a:t>
            </a:r>
            <a:r>
              <a:rPr lang="en-US" baseline="0" dirty="0" smtClean="0"/>
              <a:t> – a popular game streaming service.</a:t>
            </a:r>
          </a:p>
          <a:p>
            <a:pPr marL="171450" indent="-171450">
              <a:buFontTx/>
              <a:buChar char="-"/>
            </a:pPr>
            <a:endParaRPr lang="en-US" baseline="0" dirty="0" smtClean="0"/>
          </a:p>
          <a:p>
            <a:pPr marL="0" indent="0">
              <a:buFontTx/>
              <a:buNone/>
            </a:pPr>
            <a:r>
              <a:rPr lang="en-US" baseline="0" dirty="0" smtClean="0"/>
              <a:t>In the second week, we’ll move on to building applications that run on a users local machine</a:t>
            </a:r>
            <a:r>
              <a:rPr lang="en-US" baseline="0" dirty="0" smtClean="0"/>
              <a:t>. There will be a lot to cover here, your goal again will be to build three apps.</a:t>
            </a:r>
            <a:endParaRPr lang="en-US" baseline="0" dirty="0" smtClean="0"/>
          </a:p>
          <a:p>
            <a:pPr marL="0" indent="0">
              <a:buFontTx/>
              <a:buNone/>
            </a:pPr>
            <a:endParaRPr lang="en-US" baseline="0" dirty="0" smtClean="0"/>
          </a:p>
          <a:p>
            <a:pPr marL="0" indent="0">
              <a:buFontTx/>
              <a:buNone/>
            </a:pPr>
            <a:r>
              <a:rPr lang="en-US" baseline="0" dirty="0" smtClean="0"/>
              <a:t>- A mortgage calculator that shows a user what their monthly payment would be on a house after entering some basic information.</a:t>
            </a:r>
          </a:p>
          <a:p>
            <a:pPr marL="0" indent="0">
              <a:buFontTx/>
              <a:buNone/>
            </a:pPr>
            <a:r>
              <a:rPr lang="en-US" baseline="0" dirty="0" smtClean="0"/>
              <a:t>- A weather app similar to the first week, except you’ll be able to choose from multiple cities as well as the current location</a:t>
            </a:r>
          </a:p>
          <a:p>
            <a:pPr marL="0" indent="0">
              <a:buFontTx/>
              <a:buNone/>
            </a:pPr>
            <a:r>
              <a:rPr lang="en-US" baseline="0" dirty="0" smtClean="0"/>
              <a:t>- An “Are they open?” app that will tell users in big bold letters whether a company is currently open or not.</a:t>
            </a:r>
          </a:p>
          <a:p>
            <a:pPr marL="0" indent="0">
              <a:buFontTx/>
              <a:buNone/>
            </a:pPr>
            <a:endParaRPr lang="en-US" baseline="0" dirty="0" smtClean="0"/>
          </a:p>
          <a:p>
            <a:pPr marL="0" indent="0">
              <a:buFontTx/>
              <a:buNone/>
            </a:pPr>
            <a:r>
              <a:rPr lang="en-US" baseline="0" dirty="0" smtClean="0"/>
              <a:t>If you build at least one of the apps each week, that will be a huge success.</a:t>
            </a:r>
            <a:endParaRPr lang="en-US" baseline="0" dirty="0" smtClean="0"/>
          </a:p>
        </p:txBody>
      </p:sp>
      <p:sp>
        <p:nvSpPr>
          <p:cNvPr id="4" name="Slide Number Placeholder 3"/>
          <p:cNvSpPr>
            <a:spLocks noGrp="1"/>
          </p:cNvSpPr>
          <p:nvPr>
            <p:ph type="sldNum" sz="quarter" idx="10"/>
          </p:nvPr>
        </p:nvSpPr>
        <p:spPr/>
        <p:txBody>
          <a:bodyPr/>
          <a:lstStyle/>
          <a:p>
            <a:fld id="{24F1B083-9798-46DB-868E-43E64D89AD83}" type="slidenum">
              <a:rPr lang="en-US" smtClean="0"/>
              <a:t>6</a:t>
            </a:fld>
            <a:endParaRPr lang="en-US"/>
          </a:p>
        </p:txBody>
      </p:sp>
    </p:spTree>
    <p:extLst>
      <p:ext uri="{BB962C8B-B14F-4D97-AF65-F5344CB8AC3E}">
        <p14:creationId xmlns:p14="http://schemas.microsoft.com/office/powerpoint/2010/main" val="340176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 GitHub</a:t>
            </a:r>
          </a:p>
          <a:p>
            <a:endParaRPr lang="en-US" dirty="0" smtClean="0"/>
          </a:p>
          <a:p>
            <a:r>
              <a:rPr lang="en-US" baseline="0" dirty="0" smtClean="0"/>
              <a:t>GitHub is one of the most important tools that we will be teaching you how to use. It’s used by Twitter, Facebook, Microsoft and Google to name a few big companies – but it’s also used by more than 10 million people, contributing to over 25 million projects around the globe.</a:t>
            </a:r>
          </a:p>
          <a:p>
            <a:endParaRPr lang="en-US" baseline="0" dirty="0" smtClean="0"/>
          </a:p>
          <a:p>
            <a:r>
              <a:rPr lang="en-US" baseline="0" dirty="0" smtClean="0"/>
              <a:t>So.. what is it? Let’s break it down. </a:t>
            </a:r>
          </a:p>
          <a:p>
            <a:endParaRPr lang="en-US" baseline="0" dirty="0" smtClean="0"/>
          </a:p>
          <a:p>
            <a:endParaRPr lang="en-US" b="0" baseline="0"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24F1B083-9798-46DB-868E-43E64D89AD83}" type="slidenum">
              <a:rPr lang="en-US" smtClean="0"/>
              <a:t>7</a:t>
            </a:fld>
            <a:endParaRPr lang="en-US"/>
          </a:p>
        </p:txBody>
      </p:sp>
    </p:spTree>
    <p:extLst>
      <p:ext uri="{BB962C8B-B14F-4D97-AF65-F5344CB8AC3E}">
        <p14:creationId xmlns:p14="http://schemas.microsoft.com/office/powerpoint/2010/main" val="289542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First, let’s talk about the “</a:t>
            </a:r>
            <a:r>
              <a:rPr lang="en-US" b="1" baseline="0" dirty="0" err="1" smtClean="0"/>
              <a:t>Git</a:t>
            </a:r>
            <a:r>
              <a:rPr lang="en-US" b="1" baseline="0" dirty="0" smtClean="0"/>
              <a:t>” in GitHub.</a:t>
            </a:r>
          </a:p>
          <a:p>
            <a:r>
              <a:rPr lang="en-US" baseline="0" dirty="0" smtClean="0"/>
              <a:t>1. </a:t>
            </a:r>
            <a:r>
              <a:rPr lang="en-US" baseline="0" dirty="0" err="1" smtClean="0"/>
              <a:t>Git</a:t>
            </a:r>
            <a:r>
              <a:rPr lang="en-US" baseline="0" dirty="0" smtClean="0"/>
              <a:t> is a “version control system”. It is something you install on your machine and primarily use in the command prompt.</a:t>
            </a:r>
          </a:p>
          <a:p>
            <a:endParaRPr lang="en-US" baseline="0" dirty="0" smtClean="0"/>
          </a:p>
          <a:p>
            <a:r>
              <a:rPr lang="en-US" baseline="0" dirty="0" smtClean="0"/>
              <a:t>2. When teams of developers are creating something (an application for example), they are making constant changes to the code and releasing new versions up to and after the first official release.</a:t>
            </a:r>
          </a:p>
          <a:p>
            <a:endParaRPr lang="en-US" baseline="0" dirty="0" smtClean="0"/>
          </a:p>
          <a:p>
            <a:r>
              <a:rPr lang="en-US" baseline="0" dirty="0" smtClean="0"/>
              <a:t>3. A version control system allows teams to keep track of all these changes that are made, and store these changes in a central repository.</a:t>
            </a:r>
          </a:p>
          <a:p>
            <a:r>
              <a:rPr lang="en-US" baseline="0" dirty="0" smtClean="0"/>
              <a:t>This allows developers to easily collaborate, as they can download the latest changes made to the code, make changes and then finally upload their changes.</a:t>
            </a:r>
          </a:p>
          <a:p>
            <a:r>
              <a:rPr lang="en-US" baseline="0" dirty="0" smtClean="0"/>
              <a:t>Every developer can see these new changes, and go ahead and download, alter and upload their own changes.</a:t>
            </a:r>
          </a:p>
          <a:p>
            <a:r>
              <a:rPr lang="en-US" dirty="0" smtClean="0"/>
              <a:t>This is how teams of developers</a:t>
            </a:r>
            <a:r>
              <a:rPr lang="en-US" baseline="0" dirty="0" smtClean="0"/>
              <a:t> work together on a single application.</a:t>
            </a:r>
          </a:p>
          <a:p>
            <a:endParaRPr lang="en-US" baseline="0" dirty="0" smtClean="0"/>
          </a:p>
          <a:p>
            <a:r>
              <a:rPr lang="en-US" dirty="0" smtClean="0"/>
              <a:t>There are</a:t>
            </a:r>
            <a:r>
              <a:rPr lang="en-US" baseline="0" dirty="0" smtClean="0"/>
              <a:t> other version control systems out there such as Subversion, CVS and Mercurial that ultimately do the same thing, but the most popular and well known version control system used right now is </a:t>
            </a:r>
            <a:r>
              <a:rPr lang="en-US" baseline="0" dirty="0" err="1" smtClean="0"/>
              <a:t>Git</a:t>
            </a:r>
            <a:r>
              <a:rPr lang="en-US" baseline="0" dirty="0" smtClean="0"/>
              <a:t>.</a:t>
            </a:r>
          </a:p>
          <a:p>
            <a:endParaRPr lang="en-US" baseline="0" dirty="0" smtClean="0"/>
          </a:p>
          <a:p>
            <a:r>
              <a:rPr lang="en-US" baseline="0" dirty="0" smtClean="0"/>
              <a:t>We’ll go further into the details of </a:t>
            </a:r>
            <a:r>
              <a:rPr lang="en-US" baseline="0" dirty="0" err="1" smtClean="0"/>
              <a:t>Git</a:t>
            </a:r>
            <a:r>
              <a:rPr lang="en-US" baseline="0" dirty="0" smtClean="0"/>
              <a:t> soon, but for now all you need to know about </a:t>
            </a:r>
            <a:r>
              <a:rPr lang="en-US" baseline="0" dirty="0" err="1" smtClean="0"/>
              <a:t>Git</a:t>
            </a:r>
            <a:r>
              <a:rPr lang="en-US" baseline="0" dirty="0" smtClean="0"/>
              <a:t> is that It’s a version control system, it keeps track of changes, and it makes it easier for developers to work together.</a:t>
            </a:r>
          </a:p>
        </p:txBody>
      </p:sp>
      <p:sp>
        <p:nvSpPr>
          <p:cNvPr id="4" name="Slide Number Placeholder 3"/>
          <p:cNvSpPr>
            <a:spLocks noGrp="1"/>
          </p:cNvSpPr>
          <p:nvPr>
            <p:ph type="sldNum" sz="quarter" idx="10"/>
          </p:nvPr>
        </p:nvSpPr>
        <p:spPr/>
        <p:txBody>
          <a:bodyPr/>
          <a:lstStyle/>
          <a:p>
            <a:fld id="{24F1B083-9798-46DB-868E-43E64D89AD83}" type="slidenum">
              <a:rPr lang="en-US" smtClean="0"/>
              <a:t>8</a:t>
            </a:fld>
            <a:endParaRPr lang="en-US"/>
          </a:p>
        </p:txBody>
      </p:sp>
    </p:spTree>
    <p:extLst>
      <p:ext uri="{BB962C8B-B14F-4D97-AF65-F5344CB8AC3E}">
        <p14:creationId xmlns:p14="http://schemas.microsoft.com/office/powerpoint/2010/main" val="289794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a:t>
            </a:r>
          </a:p>
          <a:p>
            <a:r>
              <a:rPr lang="en-US" baseline="0" dirty="0" smtClean="0"/>
              <a:t>Q: What type of system is </a:t>
            </a:r>
            <a:r>
              <a:rPr lang="en-US" baseline="0" dirty="0" err="1" smtClean="0"/>
              <a:t>Git</a:t>
            </a:r>
            <a:r>
              <a:rPr lang="en-US" baseline="0" dirty="0" smtClean="0"/>
              <a:t>?</a:t>
            </a:r>
          </a:p>
          <a:p>
            <a:r>
              <a:rPr lang="en-US" baseline="0" dirty="0" smtClean="0"/>
              <a:t>A: Version Control System</a:t>
            </a:r>
          </a:p>
          <a:p>
            <a:endParaRPr lang="en-US" baseline="0" dirty="0" smtClean="0"/>
          </a:p>
          <a:p>
            <a:r>
              <a:rPr lang="en-US" baseline="0" dirty="0" smtClean="0"/>
              <a:t>Q: What is another example of a version control system?</a:t>
            </a:r>
          </a:p>
          <a:p>
            <a:r>
              <a:rPr lang="en-US" baseline="0" dirty="0" smtClean="0"/>
              <a:t>A: </a:t>
            </a:r>
            <a:r>
              <a:rPr lang="en-US" baseline="0" dirty="0" err="1" smtClean="0"/>
              <a:t>Subersion</a:t>
            </a:r>
            <a:r>
              <a:rPr lang="en-US" baseline="0" dirty="0" smtClean="0"/>
              <a:t>, CSV, Mercurial (Or other, do not accept Dropbox or SkyDrive)</a:t>
            </a:r>
          </a:p>
          <a:p>
            <a:endParaRPr lang="en-US" baseline="0" dirty="0" smtClean="0"/>
          </a:p>
          <a:p>
            <a:r>
              <a:rPr lang="en-US" baseline="0" dirty="0" smtClean="0"/>
              <a:t>Q: How many people use </a:t>
            </a:r>
            <a:r>
              <a:rPr lang="en-US" baseline="0" dirty="0" err="1" smtClean="0"/>
              <a:t>Git</a:t>
            </a:r>
            <a:r>
              <a:rPr lang="en-US" baseline="0" dirty="0" smtClean="0"/>
              <a:t>?</a:t>
            </a:r>
          </a:p>
          <a:p>
            <a:r>
              <a:rPr lang="en-US" baseline="0" dirty="0" smtClean="0"/>
              <a:t>A: 10m for now</a:t>
            </a:r>
          </a:p>
          <a:p>
            <a:endParaRPr lang="en-US" dirty="0"/>
          </a:p>
        </p:txBody>
      </p:sp>
      <p:sp>
        <p:nvSpPr>
          <p:cNvPr id="4" name="Slide Number Placeholder 3"/>
          <p:cNvSpPr>
            <a:spLocks noGrp="1"/>
          </p:cNvSpPr>
          <p:nvPr>
            <p:ph type="sldNum" sz="quarter" idx="10"/>
          </p:nvPr>
        </p:nvSpPr>
        <p:spPr/>
        <p:txBody>
          <a:bodyPr/>
          <a:lstStyle/>
          <a:p>
            <a:fld id="{24F1B083-9798-46DB-868E-43E64D89AD83}" type="slidenum">
              <a:rPr lang="en-US" smtClean="0"/>
              <a:t>9</a:t>
            </a:fld>
            <a:endParaRPr lang="en-US"/>
          </a:p>
        </p:txBody>
      </p:sp>
    </p:spTree>
    <p:extLst>
      <p:ext uri="{BB962C8B-B14F-4D97-AF65-F5344CB8AC3E}">
        <p14:creationId xmlns:p14="http://schemas.microsoft.com/office/powerpoint/2010/main" val="54696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26F45E-C69C-430F-8F87-16BDB08CEE77}"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43CB-C775-46E3-BB24-CD95B5540D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01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26F45E-C69C-430F-8F87-16BDB08CEE77}"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78973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26F45E-C69C-430F-8F87-16BDB08CEE77}"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189471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26F45E-C69C-430F-8F87-16BDB08CEE77}"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343598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6F45E-C69C-430F-8F87-16BDB08CEE77}" type="datetimeFigureOut">
              <a:rPr lang="en-US" smtClean="0"/>
              <a:t>8/9/2015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43CB-C775-46E3-BB24-CD95B5540D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1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26F45E-C69C-430F-8F87-16BDB08CEE77}"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335903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26F45E-C69C-430F-8F87-16BDB08CEE77}" type="datetimeFigureOut">
              <a:rPr lang="en-US" smtClean="0"/>
              <a:t>8/9/2015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424388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26F45E-C69C-430F-8F87-16BDB08CEE77}" type="datetimeFigureOut">
              <a:rPr lang="en-US" smtClean="0"/>
              <a:t>8/9/2015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266787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26F45E-C69C-430F-8F87-16BDB08CEE77}" type="datetimeFigureOut">
              <a:rPr lang="en-US" smtClean="0"/>
              <a:t>8/9/2015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222193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26F45E-C69C-430F-8F87-16BDB08CEE77}" type="datetimeFigureOut">
              <a:rPr lang="en-US" smtClean="0"/>
              <a:t>8/9/2015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B143CB-C775-46E3-BB24-CD95B5540D9D}" type="slidenum">
              <a:rPr lang="en-US" smtClean="0"/>
              <a:t>‹#›</a:t>
            </a:fld>
            <a:endParaRPr lang="en-US"/>
          </a:p>
        </p:txBody>
      </p:sp>
    </p:spTree>
    <p:extLst>
      <p:ext uri="{BB962C8B-B14F-4D97-AF65-F5344CB8AC3E}">
        <p14:creationId xmlns:p14="http://schemas.microsoft.com/office/powerpoint/2010/main" val="229019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6F45E-C69C-430F-8F87-16BDB08CEE77}" type="datetimeFigureOut">
              <a:rPr lang="en-US" smtClean="0"/>
              <a:t>8/9/2015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43CB-C775-46E3-BB24-CD95B5540D9D}" type="slidenum">
              <a:rPr lang="en-US" smtClean="0"/>
              <a:t>‹#›</a:t>
            </a:fld>
            <a:endParaRPr lang="en-US"/>
          </a:p>
        </p:txBody>
      </p:sp>
    </p:spTree>
    <p:extLst>
      <p:ext uri="{BB962C8B-B14F-4D97-AF65-F5344CB8AC3E}">
        <p14:creationId xmlns:p14="http://schemas.microsoft.com/office/powerpoint/2010/main" val="98269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26F45E-C69C-430F-8F87-16BDB08CEE77}" type="datetimeFigureOut">
              <a:rPr lang="en-US" smtClean="0"/>
              <a:t>8/9/2015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B143CB-C775-46E3-BB24-CD95B5540D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2370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Welcome to Origin Code Academy!</a:t>
            </a:r>
            <a:endParaRPr lang="en-US" sz="5400" dirty="0"/>
          </a:p>
        </p:txBody>
      </p:sp>
      <p:sp>
        <p:nvSpPr>
          <p:cNvPr id="3" name="Subtitle 2"/>
          <p:cNvSpPr>
            <a:spLocks noGrp="1"/>
          </p:cNvSpPr>
          <p:nvPr>
            <p:ph type="subTitle" idx="1"/>
          </p:nvPr>
        </p:nvSpPr>
        <p:spPr/>
        <p:txBody>
          <a:bodyPr/>
          <a:lstStyle/>
          <a:p>
            <a:r>
              <a:rPr lang="en-US" dirty="0" smtClean="0"/>
              <a:t>Cameron </a:t>
            </a:r>
            <a:r>
              <a:rPr lang="en-US" dirty="0" err="1" smtClean="0"/>
              <a:t>wilby</a:t>
            </a:r>
            <a:r>
              <a:rPr lang="en-US" dirty="0" smtClean="0"/>
              <a:t> / </a:t>
            </a:r>
            <a:r>
              <a:rPr lang="en-US" dirty="0" err="1" smtClean="0"/>
              <a:t>jeff</a:t>
            </a:r>
            <a:r>
              <a:rPr lang="en-US" dirty="0" smtClean="0"/>
              <a:t> </a:t>
            </a:r>
            <a:r>
              <a:rPr lang="en-US" dirty="0" err="1" smtClean="0"/>
              <a:t>winkler</a:t>
            </a:r>
            <a:endParaRPr lang="en-US" dirty="0" smtClean="0"/>
          </a:p>
        </p:txBody>
      </p:sp>
    </p:spTree>
    <p:extLst>
      <p:ext uri="{BB962C8B-B14F-4D97-AF65-F5344CB8AC3E}">
        <p14:creationId xmlns:p14="http://schemas.microsoft.com/office/powerpoint/2010/main" val="3028732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5" name="Rectangle 4"/>
          <p:cNvSpPr/>
          <p:nvPr/>
        </p:nvSpPr>
        <p:spPr>
          <a:xfrm>
            <a:off x="1097280" y="5041557"/>
            <a:ext cx="10058400" cy="7134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dirty="0" smtClean="0"/>
              <a:t>GitHub</a:t>
            </a:r>
            <a:endParaRPr lang="en-US" sz="3200" dirty="0"/>
          </a:p>
        </p:txBody>
      </p:sp>
      <p:pic>
        <p:nvPicPr>
          <p:cNvPr id="6"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429" y="2236573"/>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6782" y="2236573"/>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35" y="2236573"/>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5271" y="2236573"/>
            <a:ext cx="1776353" cy="169364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237470" y="3930222"/>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3428605" y="3930222"/>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13822" y="3930222"/>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204957" y="3930222"/>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90176" y="3930222"/>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981311" y="3930222"/>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664007" y="3930222"/>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855142" y="3930222"/>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5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a:xfrm>
            <a:off x="1097280" y="1845734"/>
            <a:ext cx="10058400" cy="675044"/>
          </a:xfrm>
        </p:spPr>
        <p:txBody>
          <a:bodyPr>
            <a:normAutofit lnSpcReduction="10000"/>
          </a:bodyPr>
          <a:lstStyle/>
          <a:p>
            <a:r>
              <a:rPr lang="en-US" sz="2400" b="1" dirty="0" smtClean="0"/>
              <a:t>Repository</a:t>
            </a:r>
            <a:r>
              <a:rPr lang="en-US" b="1" dirty="0" smtClean="0"/>
              <a:t/>
            </a:r>
            <a:br>
              <a:rPr lang="en-US" b="1" dirty="0" smtClean="0"/>
            </a:br>
            <a:r>
              <a:rPr lang="en-US" dirty="0" smtClean="0"/>
              <a:t>A location where all the code files for a particular project are stored.</a:t>
            </a:r>
          </a:p>
          <a:p>
            <a:endParaRPr lang="en-US" b="1" dirty="0"/>
          </a:p>
        </p:txBody>
      </p:sp>
      <p:pic>
        <p:nvPicPr>
          <p:cNvPr id="5" name="Picture 4"/>
          <p:cNvPicPr>
            <a:picLocks noChangeAspect="1"/>
          </p:cNvPicPr>
          <p:nvPr/>
        </p:nvPicPr>
        <p:blipFill>
          <a:blip r:embed="rId3"/>
          <a:stretch>
            <a:fillRect/>
          </a:stretch>
        </p:blipFill>
        <p:spPr>
          <a:xfrm>
            <a:off x="1201309" y="2629982"/>
            <a:ext cx="5144918" cy="2718070"/>
          </a:xfrm>
          <a:prstGeom prst="rect">
            <a:avLst/>
          </a:prstGeom>
          <a:effectLst>
            <a:outerShdw blurRad="50800" dist="38100" dir="8100000" algn="tr" rotWithShape="0">
              <a:prstClr val="black">
                <a:alpha val="40000"/>
              </a:prstClr>
            </a:outerShdw>
          </a:effectLst>
        </p:spPr>
      </p:pic>
      <p:pic>
        <p:nvPicPr>
          <p:cNvPr id="6" name="Picture 5"/>
          <p:cNvPicPr>
            <a:picLocks noChangeAspect="1"/>
          </p:cNvPicPr>
          <p:nvPr/>
        </p:nvPicPr>
        <p:blipFill>
          <a:blip r:embed="rId4"/>
          <a:stretch>
            <a:fillRect/>
          </a:stretch>
        </p:blipFill>
        <p:spPr>
          <a:xfrm>
            <a:off x="1828798" y="2629566"/>
            <a:ext cx="4787455" cy="2718743"/>
          </a:xfrm>
          <a:prstGeom prst="rect">
            <a:avLst/>
          </a:prstGeom>
          <a:effectLst>
            <a:outerShdw blurRad="50800" dist="38100" dir="8100000" algn="tr" rotWithShape="0">
              <a:prstClr val="black">
                <a:alpha val="40000"/>
              </a:prstClr>
            </a:outerShdw>
          </a:effectLst>
        </p:spPr>
      </p:pic>
      <p:pic>
        <p:nvPicPr>
          <p:cNvPr id="7" name="Picture 6"/>
          <p:cNvPicPr>
            <a:picLocks noChangeAspect="1"/>
          </p:cNvPicPr>
          <p:nvPr/>
        </p:nvPicPr>
        <p:blipFill>
          <a:blip r:embed="rId5"/>
          <a:stretch>
            <a:fillRect/>
          </a:stretch>
        </p:blipFill>
        <p:spPr>
          <a:xfrm>
            <a:off x="2400066" y="2629152"/>
            <a:ext cx="4833105" cy="2719516"/>
          </a:xfrm>
          <a:prstGeom prst="rect">
            <a:avLst/>
          </a:prstGeom>
          <a:effectLst>
            <a:outerShdw blurRad="50800" dist="38100" dir="8100000" algn="tr" rotWithShape="0">
              <a:prstClr val="black">
                <a:alpha val="40000"/>
              </a:prstClr>
            </a:outerShdw>
          </a:effectLst>
        </p:spPr>
      </p:pic>
      <p:pic>
        <p:nvPicPr>
          <p:cNvPr id="8" name="Picture 7"/>
          <p:cNvPicPr>
            <a:picLocks noChangeAspect="1"/>
          </p:cNvPicPr>
          <p:nvPr/>
        </p:nvPicPr>
        <p:blipFill>
          <a:blip r:embed="rId6"/>
          <a:stretch>
            <a:fillRect/>
          </a:stretch>
        </p:blipFill>
        <p:spPr>
          <a:xfrm>
            <a:off x="2965670" y="2630294"/>
            <a:ext cx="4926340" cy="2717816"/>
          </a:xfrm>
          <a:prstGeom prst="rect">
            <a:avLst/>
          </a:prstGeom>
          <a:effectLst>
            <a:outerShdw blurRad="50800" dist="38100" dir="8100000" algn="tr" rotWithShape="0">
              <a:prstClr val="black">
                <a:alpha val="40000"/>
              </a:prstClr>
            </a:outerShdw>
          </a:effectLst>
        </p:spPr>
      </p:pic>
      <p:pic>
        <p:nvPicPr>
          <p:cNvPr id="9" name="Picture 8"/>
          <p:cNvPicPr>
            <a:picLocks noChangeAspect="1"/>
          </p:cNvPicPr>
          <p:nvPr/>
        </p:nvPicPr>
        <p:blipFill>
          <a:blip r:embed="rId7"/>
          <a:stretch>
            <a:fillRect/>
          </a:stretch>
        </p:blipFill>
        <p:spPr>
          <a:xfrm>
            <a:off x="3633297" y="2629029"/>
            <a:ext cx="4843500" cy="2721448"/>
          </a:xfrm>
          <a:prstGeom prst="rect">
            <a:avLst/>
          </a:prstGeom>
          <a:effectLst>
            <a:outerShdw blurRad="50800" dist="38100" dir="8100000" algn="tr" rotWithShape="0">
              <a:prstClr val="black">
                <a:alpha val="40000"/>
              </a:prstClr>
            </a:outerShdw>
          </a:effectLst>
        </p:spPr>
      </p:pic>
      <p:sp>
        <p:nvSpPr>
          <p:cNvPr id="10" name="TextBox 9"/>
          <p:cNvSpPr txBox="1"/>
          <p:nvPr/>
        </p:nvSpPr>
        <p:spPr>
          <a:xfrm>
            <a:off x="1097280" y="5609967"/>
            <a:ext cx="6373733" cy="369332"/>
          </a:xfrm>
          <a:prstGeom prst="rect">
            <a:avLst/>
          </a:prstGeom>
          <a:noFill/>
        </p:spPr>
        <p:txBody>
          <a:bodyPr wrap="none" rtlCol="0">
            <a:spAutoFit/>
          </a:bodyPr>
          <a:lstStyle/>
          <a:p>
            <a:r>
              <a:rPr lang="en-US" dirty="0" smtClean="0"/>
              <a:t>See examples of repositories at </a:t>
            </a:r>
            <a:r>
              <a:rPr lang="en-US" b="1" dirty="0" smtClean="0"/>
              <a:t>https://www.github.com/explore</a:t>
            </a:r>
            <a:endParaRPr lang="en-US" b="1" dirty="0"/>
          </a:p>
        </p:txBody>
      </p:sp>
    </p:spTree>
    <p:extLst>
      <p:ext uri="{BB962C8B-B14F-4D97-AF65-F5344CB8AC3E}">
        <p14:creationId xmlns:p14="http://schemas.microsoft.com/office/powerpoint/2010/main" val="110037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normAutofit/>
          </a:bodyPr>
          <a:lstStyle/>
          <a:p>
            <a:r>
              <a:rPr lang="en-US" dirty="0" smtClean="0"/>
              <a:t>Repositories on GitHub can either be </a:t>
            </a:r>
            <a:r>
              <a:rPr lang="en-US" b="1" dirty="0" smtClean="0"/>
              <a:t>Public </a:t>
            </a:r>
            <a:r>
              <a:rPr lang="en-US" dirty="0" smtClean="0"/>
              <a:t>(Free!) or </a:t>
            </a:r>
            <a:r>
              <a:rPr lang="en-US" b="1" dirty="0" smtClean="0"/>
              <a:t>Private </a:t>
            </a:r>
            <a:r>
              <a:rPr lang="en-US" dirty="0" smtClean="0"/>
              <a:t>($$$)</a:t>
            </a:r>
          </a:p>
          <a:p>
            <a:r>
              <a:rPr lang="en-US" dirty="0" smtClean="0"/>
              <a:t>Every repository has a..</a:t>
            </a:r>
          </a:p>
          <a:p>
            <a:r>
              <a:rPr lang="en-US" b="1" dirty="0" smtClean="0"/>
              <a:t>Changelog</a:t>
            </a:r>
            <a:r>
              <a:rPr lang="en-US" dirty="0"/>
              <a:t/>
            </a:r>
            <a:br>
              <a:rPr lang="en-US" dirty="0"/>
            </a:br>
            <a:r>
              <a:rPr lang="en-US" dirty="0" smtClean="0"/>
              <a:t>A history of all the changes made to the repository.</a:t>
            </a:r>
          </a:p>
          <a:p>
            <a:r>
              <a:rPr lang="en-US" b="1" dirty="0" smtClean="0"/>
              <a:t>Issue Tracker</a:t>
            </a:r>
            <a:br>
              <a:rPr lang="en-US" b="1" dirty="0" smtClean="0"/>
            </a:br>
            <a:r>
              <a:rPr lang="en-US" dirty="0" smtClean="0"/>
              <a:t>A list of “to do” items relevant to the repository.</a:t>
            </a:r>
          </a:p>
          <a:p>
            <a:r>
              <a:rPr lang="en-US" b="1" dirty="0" smtClean="0"/>
              <a:t>Star Count</a:t>
            </a:r>
            <a:br>
              <a:rPr lang="en-US" b="1" dirty="0" smtClean="0"/>
            </a:br>
            <a:r>
              <a:rPr lang="en-US" dirty="0" smtClean="0"/>
              <a:t>The number of people that have starred the repository (Equivalent to Facebook Likes)</a:t>
            </a:r>
          </a:p>
          <a:p>
            <a:r>
              <a:rPr lang="en-US" b="1" dirty="0" smtClean="0"/>
              <a:t>Fork Count</a:t>
            </a:r>
            <a:br>
              <a:rPr lang="en-US" b="1" dirty="0" smtClean="0"/>
            </a:br>
            <a:r>
              <a:rPr lang="en-US" dirty="0" smtClean="0"/>
              <a:t>The number of people that have forked the repository</a:t>
            </a:r>
            <a:endParaRPr lang="en-US" dirty="0"/>
          </a:p>
        </p:txBody>
      </p:sp>
    </p:spTree>
    <p:extLst>
      <p:ext uri="{BB962C8B-B14F-4D97-AF65-F5344CB8AC3E}">
        <p14:creationId xmlns:p14="http://schemas.microsoft.com/office/powerpoint/2010/main" val="128398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a:xfrm>
            <a:off x="1097280" y="1845734"/>
            <a:ext cx="10058400" cy="798612"/>
          </a:xfrm>
        </p:spPr>
        <p:txBody>
          <a:bodyPr/>
          <a:lstStyle/>
          <a:p>
            <a:r>
              <a:rPr lang="en-US" sz="2400" b="1" dirty="0" smtClean="0"/>
              <a:t>Forking </a:t>
            </a:r>
            <a:br>
              <a:rPr lang="en-US" sz="2400" b="1" dirty="0" smtClean="0"/>
            </a:br>
            <a:r>
              <a:rPr lang="en-US" dirty="0" smtClean="0">
                <a:solidFill>
                  <a:schemeClr val="tx1"/>
                </a:solidFill>
              </a:rPr>
              <a:t>The act of creating a new repository based on an existing repository.</a:t>
            </a:r>
            <a:endParaRPr lang="en-US" sz="1600" dirty="0" smtClean="0">
              <a:solidFill>
                <a:schemeClr val="tx1">
                  <a:lumMod val="65000"/>
                </a:schemeClr>
              </a:solidFill>
            </a:endParaRPr>
          </a:p>
        </p:txBody>
      </p:sp>
      <p:sp>
        <p:nvSpPr>
          <p:cNvPr id="4" name="Content Placeholder 2"/>
          <p:cNvSpPr txBox="1">
            <a:spLocks/>
          </p:cNvSpPr>
          <p:nvPr/>
        </p:nvSpPr>
        <p:spPr>
          <a:xfrm>
            <a:off x="1097280" y="2752720"/>
            <a:ext cx="10058400" cy="3993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Forking is essentially </a:t>
            </a:r>
            <a:r>
              <a:rPr lang="en-US" b="1" dirty="0" smtClean="0">
                <a:solidFill>
                  <a:schemeClr val="tx1"/>
                </a:solidFill>
              </a:rPr>
              <a:t>copying</a:t>
            </a:r>
            <a:r>
              <a:rPr lang="en-US" dirty="0" smtClean="0">
                <a:solidFill>
                  <a:schemeClr val="tx1"/>
                </a:solidFill>
              </a:rPr>
              <a:t> a repository.</a:t>
            </a:r>
            <a:endParaRPr lang="en-US" sz="1600" dirty="0" smtClean="0">
              <a:solidFill>
                <a:schemeClr val="tx1">
                  <a:lumMod val="65000"/>
                </a:schemeClr>
              </a:solidFill>
            </a:endParaRPr>
          </a:p>
        </p:txBody>
      </p:sp>
      <p:sp>
        <p:nvSpPr>
          <p:cNvPr id="9" name="TextBox 8"/>
          <p:cNvSpPr txBox="1"/>
          <p:nvPr/>
        </p:nvSpPr>
        <p:spPr>
          <a:xfrm>
            <a:off x="1097280" y="3260400"/>
            <a:ext cx="3265446" cy="400110"/>
          </a:xfrm>
          <a:prstGeom prst="rect">
            <a:avLst/>
          </a:prstGeom>
          <a:noFill/>
        </p:spPr>
        <p:txBody>
          <a:bodyPr wrap="none" rtlCol="0">
            <a:spAutoFit/>
          </a:bodyPr>
          <a:lstStyle/>
          <a:p>
            <a:r>
              <a:rPr lang="en-US" sz="2000" dirty="0" smtClean="0"/>
              <a:t>At first, it is a one way street. </a:t>
            </a:r>
            <a:endParaRPr lang="en-US" sz="2000" dirty="0"/>
          </a:p>
        </p:txBody>
      </p:sp>
      <p:sp>
        <p:nvSpPr>
          <p:cNvPr id="10" name="TextBox 9"/>
          <p:cNvSpPr txBox="1"/>
          <p:nvPr/>
        </p:nvSpPr>
        <p:spPr>
          <a:xfrm>
            <a:off x="1097280" y="3768884"/>
            <a:ext cx="2144561" cy="400110"/>
          </a:xfrm>
          <a:prstGeom prst="rect">
            <a:avLst/>
          </a:prstGeom>
          <a:noFill/>
        </p:spPr>
        <p:txBody>
          <a:bodyPr wrap="none" rtlCol="0">
            <a:spAutoFit/>
          </a:bodyPr>
          <a:lstStyle/>
          <a:p>
            <a:r>
              <a:rPr lang="en-US" sz="2000" dirty="0" smtClean="0"/>
              <a:t>Forks are used to…</a:t>
            </a:r>
            <a:endParaRPr lang="en-US" sz="2000" dirty="0"/>
          </a:p>
        </p:txBody>
      </p:sp>
      <p:sp>
        <p:nvSpPr>
          <p:cNvPr id="11" name="Rounded Rectangle 10"/>
          <p:cNvSpPr/>
          <p:nvPr/>
        </p:nvSpPr>
        <p:spPr>
          <a:xfrm>
            <a:off x="1097280" y="4277368"/>
            <a:ext cx="3422822" cy="951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a repository as a starting point for your own idea</a:t>
            </a:r>
            <a:endParaRPr lang="en-US" dirty="0"/>
          </a:p>
        </p:txBody>
      </p:sp>
      <p:sp>
        <p:nvSpPr>
          <p:cNvPr id="12" name="Rounded Rectangle 11"/>
          <p:cNvSpPr/>
          <p:nvPr/>
        </p:nvSpPr>
        <p:spPr>
          <a:xfrm>
            <a:off x="4771356" y="4277368"/>
            <a:ext cx="3422822" cy="951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0" dirty="0" smtClean="0"/>
              <a:t>Propose changes to someone else’s repository</a:t>
            </a:r>
          </a:p>
        </p:txBody>
      </p:sp>
      <p:sp>
        <p:nvSpPr>
          <p:cNvPr id="13" name="Rounded Rectangle 12"/>
          <p:cNvSpPr/>
          <p:nvPr/>
        </p:nvSpPr>
        <p:spPr>
          <a:xfrm>
            <a:off x="8445432" y="3768884"/>
            <a:ext cx="2710248" cy="9039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Report the bug</a:t>
            </a:r>
            <a:endParaRPr lang="en-US" dirty="0"/>
          </a:p>
        </p:txBody>
      </p:sp>
      <p:sp>
        <p:nvSpPr>
          <p:cNvPr id="14" name="Rounded Rectangle 13"/>
          <p:cNvSpPr/>
          <p:nvPr/>
        </p:nvSpPr>
        <p:spPr>
          <a:xfrm>
            <a:off x="8445432" y="4860511"/>
            <a:ext cx="2710248" cy="9039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Fix the bug yourself</a:t>
            </a:r>
            <a:endParaRPr lang="en-US" dirty="0"/>
          </a:p>
        </p:txBody>
      </p:sp>
      <p:cxnSp>
        <p:nvCxnSpPr>
          <p:cNvPr id="16" name="Straight Arrow Connector 15"/>
          <p:cNvCxnSpPr>
            <a:stCxn id="12" idx="3"/>
            <a:endCxn id="13" idx="1"/>
          </p:cNvCxnSpPr>
          <p:nvPr/>
        </p:nvCxnSpPr>
        <p:spPr>
          <a:xfrm flipV="1">
            <a:off x="8194178" y="4220871"/>
            <a:ext cx="251254" cy="53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4" idx="1"/>
          </p:cNvCxnSpPr>
          <p:nvPr/>
        </p:nvCxnSpPr>
        <p:spPr>
          <a:xfrm>
            <a:off x="8194178" y="4753103"/>
            <a:ext cx="251254" cy="55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5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P spid="10" grpId="0"/>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5" name="Content Placeholder 2"/>
          <p:cNvSpPr>
            <a:spLocks noGrp="1"/>
          </p:cNvSpPr>
          <p:nvPr>
            <p:ph idx="1"/>
          </p:nvPr>
        </p:nvSpPr>
        <p:spPr>
          <a:xfrm>
            <a:off x="1097280" y="1845734"/>
            <a:ext cx="10058400" cy="798612"/>
          </a:xfrm>
        </p:spPr>
        <p:txBody>
          <a:bodyPr>
            <a:normAutofit fontScale="92500"/>
          </a:bodyPr>
          <a:lstStyle/>
          <a:p>
            <a:r>
              <a:rPr lang="en-US" sz="2400" b="1" dirty="0" smtClean="0"/>
              <a:t>Pull Request </a:t>
            </a:r>
            <a:br>
              <a:rPr lang="en-US" sz="2400" b="1" dirty="0" smtClean="0"/>
            </a:br>
            <a:r>
              <a:rPr lang="en-US" dirty="0" smtClean="0">
                <a:solidFill>
                  <a:schemeClr val="tx1"/>
                </a:solidFill>
              </a:rPr>
              <a:t>Requesting the repository owner to pull changes you made in a fork back into the original repository.</a:t>
            </a:r>
            <a:endParaRPr lang="en-US" sz="1600" dirty="0" smtClean="0">
              <a:solidFill>
                <a:schemeClr val="tx1">
                  <a:lumMod val="65000"/>
                </a:schemeClr>
              </a:solidFill>
            </a:endParaRPr>
          </a:p>
        </p:txBody>
      </p:sp>
      <p:sp>
        <p:nvSpPr>
          <p:cNvPr id="6" name="Rounded Rectangle 5"/>
          <p:cNvSpPr/>
          <p:nvPr/>
        </p:nvSpPr>
        <p:spPr>
          <a:xfrm>
            <a:off x="1097280" y="3150973"/>
            <a:ext cx="3385751"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a:t>
            </a:r>
            <a:endParaRPr lang="en-US" dirty="0"/>
          </a:p>
        </p:txBody>
      </p:sp>
      <p:sp>
        <p:nvSpPr>
          <p:cNvPr id="7" name="TextBox 6"/>
          <p:cNvSpPr txBox="1"/>
          <p:nvPr/>
        </p:nvSpPr>
        <p:spPr>
          <a:xfrm>
            <a:off x="4843848" y="3103602"/>
            <a:ext cx="3313343" cy="369332"/>
          </a:xfrm>
          <a:prstGeom prst="rect">
            <a:avLst/>
          </a:prstGeom>
          <a:noFill/>
        </p:spPr>
        <p:txBody>
          <a:bodyPr wrap="none" rtlCol="0">
            <a:spAutoFit/>
          </a:bodyPr>
          <a:lstStyle/>
          <a:p>
            <a:r>
              <a:rPr lang="en-US" dirty="0" smtClean="0"/>
              <a:t>Improve the quality of your code.</a:t>
            </a:r>
            <a:endParaRPr lang="en-US" dirty="0"/>
          </a:p>
        </p:txBody>
      </p:sp>
      <p:sp>
        <p:nvSpPr>
          <p:cNvPr id="8" name="TextBox 7"/>
          <p:cNvSpPr txBox="1"/>
          <p:nvPr/>
        </p:nvSpPr>
        <p:spPr>
          <a:xfrm>
            <a:off x="4843848" y="3472934"/>
            <a:ext cx="5095306" cy="369332"/>
          </a:xfrm>
          <a:prstGeom prst="rect">
            <a:avLst/>
          </a:prstGeom>
          <a:noFill/>
        </p:spPr>
        <p:txBody>
          <a:bodyPr wrap="none" rtlCol="0">
            <a:spAutoFit/>
          </a:bodyPr>
          <a:lstStyle/>
          <a:p>
            <a:r>
              <a:rPr lang="en-US" dirty="0" smtClean="0"/>
              <a:t>Maintain control over the content of your repository.</a:t>
            </a:r>
            <a:endParaRPr lang="en-US" dirty="0"/>
          </a:p>
        </p:txBody>
      </p:sp>
      <p:sp>
        <p:nvSpPr>
          <p:cNvPr id="10" name="Rounded Rectangle 9"/>
          <p:cNvSpPr/>
          <p:nvPr/>
        </p:nvSpPr>
        <p:spPr>
          <a:xfrm>
            <a:off x="1097280" y="4452551"/>
            <a:ext cx="3385751" cy="6301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Contributor</a:t>
            </a:r>
            <a:endParaRPr lang="en-US" dirty="0"/>
          </a:p>
        </p:txBody>
      </p:sp>
      <p:sp>
        <p:nvSpPr>
          <p:cNvPr id="11" name="TextBox 10"/>
          <p:cNvSpPr txBox="1"/>
          <p:nvPr/>
        </p:nvSpPr>
        <p:spPr>
          <a:xfrm>
            <a:off x="4843848" y="4405180"/>
            <a:ext cx="2323713" cy="369332"/>
          </a:xfrm>
          <a:prstGeom prst="rect">
            <a:avLst/>
          </a:prstGeom>
          <a:noFill/>
        </p:spPr>
        <p:txBody>
          <a:bodyPr wrap="none" rtlCol="0">
            <a:spAutoFit/>
          </a:bodyPr>
          <a:lstStyle/>
          <a:p>
            <a:r>
              <a:rPr lang="en-US" dirty="0" smtClean="0"/>
              <a:t>Contribute to a project</a:t>
            </a:r>
            <a:endParaRPr lang="en-US" dirty="0"/>
          </a:p>
        </p:txBody>
      </p:sp>
      <p:sp>
        <p:nvSpPr>
          <p:cNvPr id="12" name="TextBox 11"/>
          <p:cNvSpPr txBox="1"/>
          <p:nvPr/>
        </p:nvSpPr>
        <p:spPr>
          <a:xfrm>
            <a:off x="4843848" y="4774512"/>
            <a:ext cx="3114122" cy="369332"/>
          </a:xfrm>
          <a:prstGeom prst="rect">
            <a:avLst/>
          </a:prstGeom>
          <a:noFill/>
        </p:spPr>
        <p:txBody>
          <a:bodyPr wrap="none" rtlCol="0">
            <a:spAutoFit/>
          </a:bodyPr>
          <a:lstStyle/>
          <a:p>
            <a:r>
              <a:rPr lang="en-US" dirty="0" smtClean="0"/>
              <a:t>Gain recognition for your effort</a:t>
            </a:r>
            <a:endParaRPr lang="en-US" dirty="0"/>
          </a:p>
        </p:txBody>
      </p:sp>
    </p:spTree>
    <p:extLst>
      <p:ext uri="{BB962C8B-B14F-4D97-AF65-F5344CB8AC3E}">
        <p14:creationId xmlns:p14="http://schemas.microsoft.com/office/powerpoint/2010/main" val="334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p:bldP spid="8" grpId="0"/>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4" name="Content Placeholder 2"/>
          <p:cNvSpPr>
            <a:spLocks noGrp="1"/>
          </p:cNvSpPr>
          <p:nvPr>
            <p:ph idx="1"/>
          </p:nvPr>
        </p:nvSpPr>
        <p:spPr>
          <a:xfrm>
            <a:off x="1097280" y="1845734"/>
            <a:ext cx="4759823" cy="551477"/>
          </a:xfrm>
        </p:spPr>
        <p:txBody>
          <a:bodyPr>
            <a:normAutofit/>
          </a:bodyPr>
          <a:lstStyle/>
          <a:p>
            <a:r>
              <a:rPr lang="en-US" sz="2800" dirty="0" smtClean="0"/>
              <a:t>Q: What is a Repository?</a:t>
            </a:r>
            <a:endParaRPr lang="en-US" sz="2800" dirty="0"/>
          </a:p>
        </p:txBody>
      </p:sp>
      <p:sp>
        <p:nvSpPr>
          <p:cNvPr id="5" name="Content Placeholder 2"/>
          <p:cNvSpPr txBox="1">
            <a:spLocks/>
          </p:cNvSpPr>
          <p:nvPr/>
        </p:nvSpPr>
        <p:spPr>
          <a:xfrm>
            <a:off x="1097277" y="2282568"/>
            <a:ext cx="10864063"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t>A: </a:t>
            </a:r>
            <a:r>
              <a:rPr lang="en-US" sz="2400" b="1" dirty="0"/>
              <a:t>A location where all the code files for a particular project are stored.</a:t>
            </a:r>
          </a:p>
        </p:txBody>
      </p:sp>
      <p:sp>
        <p:nvSpPr>
          <p:cNvPr id="6" name="Content Placeholder 2"/>
          <p:cNvSpPr txBox="1">
            <a:spLocks/>
          </p:cNvSpPr>
          <p:nvPr/>
        </p:nvSpPr>
        <p:spPr>
          <a:xfrm>
            <a:off x="1097279" y="3109784"/>
            <a:ext cx="1005840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Q: What is a pull request?</a:t>
            </a:r>
          </a:p>
        </p:txBody>
      </p:sp>
      <p:sp>
        <p:nvSpPr>
          <p:cNvPr id="7" name="Content Placeholder 2"/>
          <p:cNvSpPr txBox="1">
            <a:spLocks/>
          </p:cNvSpPr>
          <p:nvPr/>
        </p:nvSpPr>
        <p:spPr>
          <a:xfrm>
            <a:off x="1097278" y="3546618"/>
            <a:ext cx="896112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t>A: </a:t>
            </a:r>
            <a:r>
              <a:rPr lang="en-US" sz="2400" b="1" dirty="0">
                <a:solidFill>
                  <a:schemeClr val="tx1"/>
                </a:solidFill>
              </a:rPr>
              <a:t>Requesting that your fork be pulled into the original repository.</a:t>
            </a:r>
            <a:endParaRPr lang="en-US" sz="2800" b="1" dirty="0">
              <a:solidFill>
                <a:schemeClr val="tx1">
                  <a:lumMod val="65000"/>
                </a:schemeClr>
              </a:solidFill>
            </a:endParaRPr>
          </a:p>
          <a:p>
            <a:endParaRPr lang="en-US" sz="2400" b="1" dirty="0"/>
          </a:p>
        </p:txBody>
      </p:sp>
      <p:sp>
        <p:nvSpPr>
          <p:cNvPr id="8" name="Content Placeholder 2"/>
          <p:cNvSpPr txBox="1">
            <a:spLocks/>
          </p:cNvSpPr>
          <p:nvPr/>
        </p:nvSpPr>
        <p:spPr>
          <a:xfrm>
            <a:off x="1097278" y="4373834"/>
            <a:ext cx="1005840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Q</a:t>
            </a:r>
            <a:r>
              <a:rPr lang="en-US" sz="2800" dirty="0"/>
              <a:t>: What does forking </a:t>
            </a:r>
            <a:r>
              <a:rPr lang="en-US" sz="2800" b="1" dirty="0"/>
              <a:t>not</a:t>
            </a:r>
            <a:r>
              <a:rPr lang="en-US" sz="2800" dirty="0"/>
              <a:t> allow you to do without a pull request?</a:t>
            </a:r>
          </a:p>
          <a:p>
            <a:r>
              <a:rPr lang="en-US" sz="2800" dirty="0" smtClean="0"/>
              <a:t> </a:t>
            </a:r>
            <a:endParaRPr lang="en-US" sz="2800" dirty="0"/>
          </a:p>
        </p:txBody>
      </p:sp>
      <p:sp>
        <p:nvSpPr>
          <p:cNvPr id="9" name="Content Placeholder 2"/>
          <p:cNvSpPr txBox="1">
            <a:spLocks/>
          </p:cNvSpPr>
          <p:nvPr/>
        </p:nvSpPr>
        <p:spPr>
          <a:xfrm>
            <a:off x="1097276" y="4810668"/>
            <a:ext cx="9887881"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A: </a:t>
            </a:r>
            <a:r>
              <a:rPr lang="en-US" sz="2400" b="1" dirty="0"/>
              <a:t>Push changes back into the original </a:t>
            </a:r>
            <a:r>
              <a:rPr lang="en-US" sz="2400" b="1" dirty="0" smtClean="0"/>
              <a:t>repository</a:t>
            </a:r>
            <a:endParaRPr lang="en-US" sz="2800" b="1" dirty="0">
              <a:solidFill>
                <a:schemeClr val="tx1">
                  <a:lumMod val="65000"/>
                </a:schemeClr>
              </a:solidFill>
            </a:endParaRPr>
          </a:p>
        </p:txBody>
      </p:sp>
    </p:spTree>
    <p:extLst>
      <p:ext uri="{BB962C8B-B14F-4D97-AF65-F5344CB8AC3E}">
        <p14:creationId xmlns:p14="http://schemas.microsoft.com/office/powerpoint/2010/main" val="18962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Workshop – Let’s get you setup on GitHub!</a:t>
            </a:r>
            <a:endParaRPr lang="en-US" sz="4400" dirty="0"/>
          </a:p>
        </p:txBody>
      </p:sp>
      <p:sp>
        <p:nvSpPr>
          <p:cNvPr id="6" name="TextBox 5"/>
          <p:cNvSpPr txBox="1"/>
          <p:nvPr/>
        </p:nvSpPr>
        <p:spPr>
          <a:xfrm>
            <a:off x="1097280" y="1977081"/>
            <a:ext cx="473206" cy="369332"/>
          </a:xfrm>
          <a:prstGeom prst="rect">
            <a:avLst/>
          </a:prstGeom>
          <a:noFill/>
        </p:spPr>
        <p:txBody>
          <a:bodyPr wrap="none" rtlCol="0">
            <a:spAutoFit/>
          </a:bodyPr>
          <a:lstStyle/>
          <a:p>
            <a:pPr marL="285750" indent="-285750">
              <a:buFontTx/>
              <a:buChar char="-"/>
            </a:pPr>
            <a:endParaRPr lang="en-US" dirty="0"/>
          </a:p>
        </p:txBody>
      </p:sp>
      <p:pic>
        <p:nvPicPr>
          <p:cNvPr id="8" name="Picture 6" descr="https://assets-cdn.github.com/images/modules/logos_page/Octo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21" y="2346413"/>
            <a:ext cx="4340918" cy="3608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8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Instructors for this class</a:t>
            </a:r>
            <a:endParaRPr lang="en-US" dirty="0"/>
          </a:p>
        </p:txBody>
      </p:sp>
      <p:pic>
        <p:nvPicPr>
          <p:cNvPr id="7" name="Picture 2" descr="https://media.licdn.com/media/AAEAAQAAAAAAAANBAAAAJDc4YWVhODQxLTY1YTktNDdkMC1iNTYwLWQwZDk5ZmNlMzEwZ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1" y="2232692"/>
            <a:ext cx="2332705" cy="23327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219064" y="4707804"/>
            <a:ext cx="1907638" cy="523220"/>
          </a:xfrm>
          <a:prstGeom prst="rect">
            <a:avLst/>
          </a:prstGeom>
          <a:noFill/>
        </p:spPr>
        <p:txBody>
          <a:bodyPr wrap="none" rtlCol="0">
            <a:spAutoFit/>
          </a:bodyPr>
          <a:lstStyle/>
          <a:p>
            <a:r>
              <a:rPr lang="en-US" sz="2800" dirty="0" smtClean="0"/>
              <a:t>Jeff Winkler</a:t>
            </a:r>
            <a:endParaRPr lang="en-US" sz="2800" dirty="0"/>
          </a:p>
        </p:txBody>
      </p:sp>
      <p:sp>
        <p:nvSpPr>
          <p:cNvPr id="9" name="TextBox 8"/>
          <p:cNvSpPr txBox="1"/>
          <p:nvPr/>
        </p:nvSpPr>
        <p:spPr>
          <a:xfrm>
            <a:off x="7108265" y="5231024"/>
            <a:ext cx="2129237" cy="523220"/>
          </a:xfrm>
          <a:prstGeom prst="rect">
            <a:avLst/>
          </a:prstGeom>
          <a:noFill/>
        </p:spPr>
        <p:txBody>
          <a:bodyPr wrap="none" rtlCol="0">
            <a:spAutoFit/>
          </a:bodyPr>
          <a:lstStyle/>
          <a:p>
            <a:pPr algn="ctr"/>
            <a:r>
              <a:rPr lang="en-US" sz="1400" dirty="0" smtClean="0">
                <a:solidFill>
                  <a:schemeClr val="tx1">
                    <a:lumMod val="85000"/>
                  </a:schemeClr>
                </a:solidFill>
              </a:rPr>
              <a:t>Mentor / Career Instructor</a:t>
            </a:r>
          </a:p>
          <a:p>
            <a:pPr algn="ctr"/>
            <a:r>
              <a:rPr lang="en-US" sz="1400" dirty="0" smtClean="0">
                <a:solidFill>
                  <a:schemeClr val="tx1">
                    <a:lumMod val="85000"/>
                  </a:schemeClr>
                </a:solidFill>
              </a:rPr>
              <a:t>Founder of </a:t>
            </a:r>
            <a:r>
              <a:rPr lang="en-US" sz="1400" dirty="0" err="1" smtClean="0">
                <a:solidFill>
                  <a:schemeClr val="tx1">
                    <a:lumMod val="85000"/>
                  </a:schemeClr>
                </a:solidFill>
              </a:rPr>
              <a:t>GymXchange</a:t>
            </a:r>
            <a:endParaRPr lang="en-US" sz="1400" dirty="0">
              <a:solidFill>
                <a:schemeClr val="tx1">
                  <a:lumMod val="85000"/>
                </a:schemeClr>
              </a:solidFill>
            </a:endParaRPr>
          </a:p>
        </p:txBody>
      </p:sp>
      <p:sp>
        <p:nvSpPr>
          <p:cNvPr id="11" name="TextBox 10"/>
          <p:cNvSpPr txBox="1"/>
          <p:nvPr/>
        </p:nvSpPr>
        <p:spPr>
          <a:xfrm>
            <a:off x="2922046" y="4668132"/>
            <a:ext cx="2422971" cy="523220"/>
          </a:xfrm>
          <a:prstGeom prst="rect">
            <a:avLst/>
          </a:prstGeom>
          <a:noFill/>
        </p:spPr>
        <p:txBody>
          <a:bodyPr wrap="none" rtlCol="0">
            <a:spAutoFit/>
          </a:bodyPr>
          <a:lstStyle/>
          <a:p>
            <a:r>
              <a:rPr lang="en-US" sz="2800" dirty="0" smtClean="0"/>
              <a:t>Cameron Wilby</a:t>
            </a:r>
            <a:endParaRPr lang="en-US" sz="2800" dirty="0"/>
          </a:p>
        </p:txBody>
      </p:sp>
      <p:sp>
        <p:nvSpPr>
          <p:cNvPr id="12" name="TextBox 11"/>
          <p:cNvSpPr txBox="1"/>
          <p:nvPr/>
        </p:nvSpPr>
        <p:spPr>
          <a:xfrm>
            <a:off x="2976265" y="5231025"/>
            <a:ext cx="2314544" cy="523220"/>
          </a:xfrm>
          <a:prstGeom prst="rect">
            <a:avLst/>
          </a:prstGeom>
          <a:noFill/>
        </p:spPr>
        <p:txBody>
          <a:bodyPr wrap="none" rtlCol="0">
            <a:spAutoFit/>
          </a:bodyPr>
          <a:lstStyle/>
          <a:p>
            <a:pPr algn="ctr"/>
            <a:r>
              <a:rPr lang="en-US" sz="1400" dirty="0" smtClean="0">
                <a:solidFill>
                  <a:schemeClr val="tx1">
                    <a:lumMod val="85000"/>
                  </a:schemeClr>
                </a:solidFill>
              </a:rPr>
              <a:t>Mentor / Technical Instructor</a:t>
            </a:r>
          </a:p>
          <a:p>
            <a:pPr algn="ctr"/>
            <a:r>
              <a:rPr lang="en-US" sz="1400" dirty="0" smtClean="0">
                <a:solidFill>
                  <a:schemeClr val="tx1">
                    <a:lumMod val="85000"/>
                  </a:schemeClr>
                </a:solidFill>
              </a:rPr>
              <a:t>Freelance Web Developer</a:t>
            </a:r>
            <a:endParaRPr lang="en-US" sz="1400" dirty="0">
              <a:solidFill>
                <a:schemeClr val="tx1">
                  <a:lumMod val="85000"/>
                </a:schemeClr>
              </a:solidFill>
            </a:endParaRPr>
          </a:p>
        </p:txBody>
      </p:sp>
      <p:pic>
        <p:nvPicPr>
          <p:cNvPr id="1028" name="Picture 4" descr="https://scontent.xx.fbcdn.net/hphotos-xat1/v/t1.0-9/10348310_10203677640240023_8480868760402945394_n.jpg?oh=31c078cb91e906c6470125dfff875024&amp;oe=568015B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180" y="2232693"/>
            <a:ext cx="2332704" cy="233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05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Students</a:t>
            </a:r>
            <a:endParaRPr lang="en-US" dirty="0"/>
          </a:p>
        </p:txBody>
      </p:sp>
      <p:sp>
        <p:nvSpPr>
          <p:cNvPr id="3" name="Content Placeholder 2"/>
          <p:cNvSpPr>
            <a:spLocks noGrp="1"/>
          </p:cNvSpPr>
          <p:nvPr>
            <p:ph idx="1"/>
          </p:nvPr>
        </p:nvSpPr>
        <p:spPr/>
        <p:txBody>
          <a:bodyPr/>
          <a:lstStyle/>
          <a:p>
            <a:endParaRPr lang="en-US" dirty="0" smtClean="0"/>
          </a:p>
          <a:p>
            <a:r>
              <a:rPr lang="en-US" dirty="0" smtClean="0"/>
              <a:t>(That’s you!) Introduce yourself to the group.</a:t>
            </a:r>
          </a:p>
          <a:p>
            <a:pPr marL="0" indent="0">
              <a:buNone/>
            </a:pPr>
            <a:endParaRPr lang="en-US" dirty="0" smtClean="0"/>
          </a:p>
          <a:p>
            <a:pPr marL="457200" indent="-457200">
              <a:buFont typeface="+mj-lt"/>
              <a:buAutoNum type="arabicPeriod"/>
            </a:pPr>
            <a:r>
              <a:rPr lang="en-US" dirty="0" smtClean="0"/>
              <a:t>What’s your name?</a:t>
            </a:r>
          </a:p>
          <a:p>
            <a:pPr marL="457200" indent="-457200">
              <a:buFont typeface="+mj-lt"/>
              <a:buAutoNum type="arabicPeriod"/>
            </a:pPr>
            <a:r>
              <a:rPr lang="en-US" dirty="0" smtClean="0"/>
              <a:t>What’s your favorite app?</a:t>
            </a:r>
          </a:p>
          <a:p>
            <a:pPr marL="457200" indent="-457200">
              <a:buFont typeface="+mj-lt"/>
              <a:buAutoNum type="arabicPeriod"/>
            </a:pPr>
            <a:r>
              <a:rPr lang="en-US" dirty="0" smtClean="0"/>
              <a:t>What’s your favorite food?</a:t>
            </a:r>
          </a:p>
        </p:txBody>
      </p:sp>
    </p:spTree>
    <p:extLst>
      <p:ext uri="{BB962C8B-B14F-4D97-AF65-F5344CB8AC3E}">
        <p14:creationId xmlns:p14="http://schemas.microsoft.com/office/powerpoint/2010/main" val="2319300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goals of this course?</a:t>
            </a:r>
            <a:endParaRPr lang="en-US" dirty="0"/>
          </a:p>
        </p:txBody>
      </p:sp>
      <p:sp>
        <p:nvSpPr>
          <p:cNvPr id="5" name="TextBox 4"/>
          <p:cNvSpPr txBox="1"/>
          <p:nvPr/>
        </p:nvSpPr>
        <p:spPr>
          <a:xfrm>
            <a:off x="1097280" y="2150076"/>
            <a:ext cx="7855484" cy="646331"/>
          </a:xfrm>
          <a:prstGeom prst="rect">
            <a:avLst/>
          </a:prstGeom>
          <a:noFill/>
        </p:spPr>
        <p:txBody>
          <a:bodyPr wrap="none" rtlCol="0">
            <a:spAutoFit/>
          </a:bodyPr>
          <a:lstStyle/>
          <a:p>
            <a:r>
              <a:rPr lang="en-US" b="1" dirty="0" smtClean="0"/>
              <a:t>Not </a:t>
            </a:r>
            <a:r>
              <a:rPr lang="en-US" dirty="0" smtClean="0"/>
              <a:t>to teach you everything there is to know about programming in twelve weeks.</a:t>
            </a:r>
          </a:p>
          <a:p>
            <a:endParaRPr lang="en-US" b="1" dirty="0" smtClean="0"/>
          </a:p>
        </p:txBody>
      </p:sp>
      <p:pic>
        <p:nvPicPr>
          <p:cNvPr id="1026" name="Picture 2" descr="http://images.dailytech.com/nimage/iOS_Android_Windows_Phone_Wi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88" y="2997310"/>
            <a:ext cx="3220604" cy="2637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signal.com/images/trading-software/eSignal/OnDemand-Trading-Platfor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884" y="3066069"/>
            <a:ext cx="4010024" cy="2500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8811337" y="2735870"/>
            <a:ext cx="2776696" cy="3160707"/>
          </a:xfrm>
          <a:prstGeom prst="rect">
            <a:avLst/>
          </a:prstGeom>
        </p:spPr>
      </p:pic>
    </p:spTree>
    <p:extLst>
      <p:ext uri="{BB962C8B-B14F-4D97-AF65-F5344CB8AC3E}">
        <p14:creationId xmlns:p14="http://schemas.microsoft.com/office/powerpoint/2010/main" val="1391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goals of this course?</a:t>
            </a:r>
            <a:endParaRPr lang="en-US" dirty="0"/>
          </a:p>
        </p:txBody>
      </p:sp>
      <p:sp>
        <p:nvSpPr>
          <p:cNvPr id="3" name="Content Placeholder 2"/>
          <p:cNvSpPr>
            <a:spLocks noGrp="1"/>
          </p:cNvSpPr>
          <p:nvPr>
            <p:ph idx="1"/>
          </p:nvPr>
        </p:nvSpPr>
        <p:spPr/>
        <p:txBody>
          <a:bodyPr/>
          <a:lstStyle/>
          <a:p>
            <a:endParaRPr lang="en-US" dirty="0" smtClean="0"/>
          </a:p>
          <a:p>
            <a:r>
              <a:rPr lang="en-US" dirty="0" smtClean="0"/>
              <a:t>1. Introduce you to the basics of programming.</a:t>
            </a:r>
          </a:p>
          <a:p>
            <a:endParaRPr lang="en-US" dirty="0"/>
          </a:p>
          <a:p>
            <a:r>
              <a:rPr lang="en-US" dirty="0" smtClean="0"/>
              <a:t>2. Introduce you to web application development.</a:t>
            </a:r>
          </a:p>
          <a:p>
            <a:endParaRPr lang="en-US" dirty="0"/>
          </a:p>
          <a:p>
            <a:r>
              <a:rPr lang="en-US" dirty="0" smtClean="0"/>
              <a:t>3. Introduce you to desktop application development.</a:t>
            </a:r>
          </a:p>
          <a:p>
            <a:endParaRPr lang="en-US" dirty="0"/>
          </a:p>
          <a:p>
            <a:r>
              <a:rPr lang="en-US" b="1" dirty="0" smtClean="0"/>
              <a:t>4. Spark an interest in building more cool stuff once you’ve finished the course.</a:t>
            </a:r>
            <a:endParaRPr lang="en-US" b="1" dirty="0"/>
          </a:p>
        </p:txBody>
      </p:sp>
    </p:spTree>
    <p:extLst>
      <p:ext uri="{BB962C8B-B14F-4D97-AF65-F5344CB8AC3E}">
        <p14:creationId xmlns:p14="http://schemas.microsoft.com/office/powerpoint/2010/main" val="1763037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the Course cover?</a:t>
            </a:r>
            <a:endParaRPr lang="en-US" dirty="0"/>
          </a:p>
        </p:txBody>
      </p:sp>
      <p:sp>
        <p:nvSpPr>
          <p:cNvPr id="3" name="Content Placeholder 2"/>
          <p:cNvSpPr>
            <a:spLocks noGrp="1"/>
          </p:cNvSpPr>
          <p:nvPr>
            <p:ph idx="1"/>
          </p:nvPr>
        </p:nvSpPr>
        <p:spPr>
          <a:xfrm>
            <a:off x="1097280" y="1845734"/>
            <a:ext cx="4772179" cy="4023360"/>
          </a:xfrm>
          <a:ln>
            <a:noFill/>
          </a:ln>
        </p:spPr>
        <p:txBody>
          <a:bodyPr>
            <a:normAutofit/>
          </a:bodyPr>
          <a:lstStyle/>
          <a:p>
            <a:r>
              <a:rPr lang="en-US" sz="2800" b="1" dirty="0" smtClean="0"/>
              <a:t>Week One</a:t>
            </a:r>
          </a:p>
          <a:p>
            <a:r>
              <a:rPr lang="en-US" b="1" dirty="0" smtClean="0"/>
              <a:t>Topics</a:t>
            </a:r>
            <a:br>
              <a:rPr lang="en-US" b="1" dirty="0" smtClean="0"/>
            </a:br>
            <a:r>
              <a:rPr lang="en-US" dirty="0" smtClean="0"/>
              <a:t>Version Control (GitHub)</a:t>
            </a:r>
            <a:br>
              <a:rPr lang="en-US" dirty="0" smtClean="0"/>
            </a:br>
            <a:r>
              <a:rPr lang="en-US" dirty="0" smtClean="0"/>
              <a:t>Basic HTML5 and CSS</a:t>
            </a:r>
            <a:br>
              <a:rPr lang="en-US" dirty="0" smtClean="0"/>
            </a:br>
            <a:r>
              <a:rPr lang="en-US" dirty="0" smtClean="0"/>
              <a:t>Responsive Design with Bootstrap</a:t>
            </a:r>
            <a:br>
              <a:rPr lang="en-US" dirty="0" smtClean="0"/>
            </a:br>
            <a:r>
              <a:rPr lang="en-US" dirty="0" smtClean="0"/>
              <a:t>Basic JavaScript and </a:t>
            </a:r>
            <a:r>
              <a:rPr lang="en-US" dirty="0" smtClean="0"/>
              <a:t>jQuery</a:t>
            </a:r>
            <a:br>
              <a:rPr lang="en-US" dirty="0" smtClean="0"/>
            </a:br>
            <a:r>
              <a:rPr lang="en-US" dirty="0" smtClean="0"/>
              <a:t/>
            </a:r>
            <a:br>
              <a:rPr lang="en-US" dirty="0" smtClean="0"/>
            </a:br>
            <a:r>
              <a:rPr lang="en-US" b="1" dirty="0" smtClean="0"/>
              <a:t>Projects</a:t>
            </a:r>
            <a:r>
              <a:rPr lang="en-US" b="1" dirty="0" smtClean="0"/>
              <a:t/>
            </a:r>
            <a:br>
              <a:rPr lang="en-US" b="1" dirty="0" smtClean="0"/>
            </a:br>
            <a:r>
              <a:rPr lang="en-US" dirty="0" smtClean="0"/>
              <a:t>Random Quote Machine</a:t>
            </a:r>
            <a:r>
              <a:rPr lang="en-US" b="1" dirty="0" smtClean="0"/>
              <a:t/>
            </a:r>
            <a:br>
              <a:rPr lang="en-US" b="1" dirty="0" smtClean="0"/>
            </a:br>
            <a:r>
              <a:rPr lang="en-US" dirty="0" smtClean="0"/>
              <a:t>Local Weather App</a:t>
            </a:r>
            <a:br>
              <a:rPr lang="en-US" dirty="0" smtClean="0"/>
            </a:br>
            <a:r>
              <a:rPr lang="en-US" dirty="0" smtClean="0"/>
              <a:t>“What’s </a:t>
            </a:r>
            <a:r>
              <a:rPr lang="en-US" dirty="0" smtClean="0"/>
              <a:t>on Twitch” using Twitch.tv API</a:t>
            </a:r>
            <a:br>
              <a:rPr lang="en-US" dirty="0" smtClean="0"/>
            </a:br>
            <a:endParaRPr lang="en-US" dirty="0" smtClean="0"/>
          </a:p>
        </p:txBody>
      </p:sp>
      <p:sp>
        <p:nvSpPr>
          <p:cNvPr id="4" name="Content Placeholder 2"/>
          <p:cNvSpPr txBox="1">
            <a:spLocks/>
          </p:cNvSpPr>
          <p:nvPr/>
        </p:nvSpPr>
        <p:spPr>
          <a:xfrm>
            <a:off x="6383501" y="1845734"/>
            <a:ext cx="4772179" cy="4023360"/>
          </a:xfrm>
          <a:prstGeom prst="rect">
            <a:avLst/>
          </a:prstGeom>
          <a:ln>
            <a:no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b="1" dirty="0" smtClean="0"/>
              <a:t>Week Two</a:t>
            </a:r>
          </a:p>
          <a:p>
            <a:r>
              <a:rPr lang="en-US" b="1" dirty="0" smtClean="0"/>
              <a:t>Topics</a:t>
            </a:r>
            <a:br>
              <a:rPr lang="en-US" b="1" dirty="0" smtClean="0"/>
            </a:br>
            <a:r>
              <a:rPr lang="en-US" dirty="0" smtClean="0"/>
              <a:t>Introduction to the .NET Framework</a:t>
            </a:r>
            <a:r>
              <a:rPr lang="en-US" dirty="0"/>
              <a:t/>
            </a:r>
            <a:br>
              <a:rPr lang="en-US" dirty="0"/>
            </a:br>
            <a:r>
              <a:rPr lang="en-US" dirty="0" smtClean="0"/>
              <a:t>Basic C# Programming</a:t>
            </a:r>
            <a:r>
              <a:rPr lang="en-US" dirty="0"/>
              <a:t/>
            </a:r>
            <a:br>
              <a:rPr lang="en-US" dirty="0"/>
            </a:br>
            <a:r>
              <a:rPr lang="en-US" dirty="0" smtClean="0"/>
              <a:t>Building Console Applications</a:t>
            </a:r>
            <a:br>
              <a:rPr lang="en-US" dirty="0" smtClean="0"/>
            </a:br>
            <a:r>
              <a:rPr lang="en-US" dirty="0" smtClean="0"/>
              <a:t>Building Desktop Applications</a:t>
            </a:r>
            <a:r>
              <a:rPr lang="en-US" b="1" dirty="0" smtClean="0"/>
              <a:t/>
            </a:r>
            <a:br>
              <a:rPr lang="en-US" b="1" dirty="0" smtClean="0"/>
            </a:br>
            <a:r>
              <a:rPr lang="en-US" b="1" dirty="0" smtClean="0"/>
              <a:t/>
            </a:r>
            <a:br>
              <a:rPr lang="en-US" b="1" dirty="0" smtClean="0"/>
            </a:br>
            <a:r>
              <a:rPr lang="en-US" b="1" dirty="0" smtClean="0"/>
              <a:t>Projects</a:t>
            </a:r>
            <a:r>
              <a:rPr lang="en-US" b="1" dirty="0"/>
              <a:t/>
            </a:r>
            <a:br>
              <a:rPr lang="en-US" b="1" dirty="0"/>
            </a:br>
            <a:r>
              <a:rPr lang="en-US" dirty="0"/>
              <a:t>Mortgage </a:t>
            </a:r>
            <a:r>
              <a:rPr lang="en-US" dirty="0" smtClean="0"/>
              <a:t>Calculator (Console)</a:t>
            </a:r>
            <a:r>
              <a:rPr lang="en-US" dirty="0" smtClean="0"/>
              <a:t/>
            </a:r>
            <a:br>
              <a:rPr lang="en-US" dirty="0" smtClean="0"/>
            </a:br>
            <a:r>
              <a:rPr lang="en-US" dirty="0" smtClean="0"/>
              <a:t>Weather </a:t>
            </a:r>
            <a:r>
              <a:rPr lang="en-US" dirty="0" smtClean="0"/>
              <a:t>App (Console)</a:t>
            </a:r>
            <a:r>
              <a:rPr lang="en-US" dirty="0" smtClean="0"/>
              <a:t/>
            </a:r>
            <a:br>
              <a:rPr lang="en-US" dirty="0" smtClean="0"/>
            </a:br>
            <a:r>
              <a:rPr lang="en-US" dirty="0" smtClean="0"/>
              <a:t>“Are they open?” using Yelp </a:t>
            </a:r>
            <a:r>
              <a:rPr lang="en-US" dirty="0" smtClean="0"/>
              <a:t>API (Desktop)</a:t>
            </a:r>
            <a:endParaRPr lang="en-US" sz="2800" b="1" dirty="0"/>
          </a:p>
        </p:txBody>
      </p:sp>
    </p:spTree>
    <p:extLst>
      <p:ext uri="{BB962C8B-B14F-4D97-AF65-F5344CB8AC3E}">
        <p14:creationId xmlns:p14="http://schemas.microsoft.com/office/powerpoint/2010/main" val="402830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to work.</a:t>
            </a:r>
            <a:endParaRPr lang="en-US" dirty="0"/>
          </a:p>
        </p:txBody>
      </p:sp>
      <p:pic>
        <p:nvPicPr>
          <p:cNvPr id="2054" name="Picture 6" descr="https://assets-cdn.github.com/images/modules/logos_page/Octo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228849"/>
            <a:ext cx="4340918" cy="3608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62546" y="3571378"/>
            <a:ext cx="5593134" cy="923330"/>
          </a:xfrm>
          <a:prstGeom prst="rect">
            <a:avLst/>
          </a:prstGeom>
          <a:noFill/>
        </p:spPr>
        <p:txBody>
          <a:bodyPr wrap="none" rtlCol="0">
            <a:spAutoFit/>
          </a:bodyPr>
          <a:lstStyle/>
          <a:p>
            <a:pPr algn="r"/>
            <a:r>
              <a:rPr lang="en-US" sz="3600" dirty="0" smtClean="0"/>
              <a:t>Step One – GitHub</a:t>
            </a:r>
          </a:p>
          <a:p>
            <a:pPr algn="r"/>
            <a:r>
              <a:rPr lang="en-US" dirty="0" smtClean="0"/>
              <a:t>(AKA the most valuable tool we’ll be teaching you to use.)</a:t>
            </a:r>
            <a:endParaRPr lang="en-US" sz="1600" dirty="0"/>
          </a:p>
        </p:txBody>
      </p:sp>
    </p:spTree>
    <p:extLst>
      <p:ext uri="{BB962C8B-B14F-4D97-AF65-F5344CB8AC3E}">
        <p14:creationId xmlns:p14="http://schemas.microsoft.com/office/powerpoint/2010/main" val="65268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is a </a:t>
            </a:r>
            <a:r>
              <a:rPr lang="en-US" b="1" dirty="0" smtClean="0"/>
              <a:t>Version Control System</a:t>
            </a:r>
            <a:r>
              <a:rPr lang="en-US" dirty="0" smtClean="0"/>
              <a:t>.</a:t>
            </a:r>
          </a:p>
          <a:p>
            <a:endParaRPr lang="en-US" dirty="0"/>
          </a:p>
        </p:txBody>
      </p:sp>
      <p:sp>
        <p:nvSpPr>
          <p:cNvPr id="4" name="Rectangle 3"/>
          <p:cNvSpPr/>
          <p:nvPr/>
        </p:nvSpPr>
        <p:spPr>
          <a:xfrm>
            <a:off x="1097280" y="5263978"/>
            <a:ext cx="10058400" cy="71349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Central Repository</a:t>
            </a:r>
            <a:endParaRPr lang="en-US" dirty="0"/>
          </a:p>
        </p:txBody>
      </p:sp>
      <p:pic>
        <p:nvPicPr>
          <p:cNvPr id="3088"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429" y="2458994"/>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6782" y="2458994"/>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35" y="2458994"/>
            <a:ext cx="1776353" cy="169364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6" descr="https://www.api2cart.com/wp-content/uploads/2014/11/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5271" y="2458994"/>
            <a:ext cx="1776353" cy="1693649"/>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p:cNvCxnSpPr/>
          <p:nvPr/>
        </p:nvCxnSpPr>
        <p:spPr>
          <a:xfrm>
            <a:off x="3237470" y="4152643"/>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088" idx="2"/>
          </p:cNvCxnSpPr>
          <p:nvPr/>
        </p:nvCxnSpPr>
        <p:spPr>
          <a:xfrm flipV="1">
            <a:off x="3428605" y="4152643"/>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013822" y="4152643"/>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4957" y="4152643"/>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790176" y="4152643"/>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981311" y="4152643"/>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664007" y="4152643"/>
            <a:ext cx="0"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855142" y="4152643"/>
            <a:ext cx="1" cy="1111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66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8"/>
                                        </p:tgtEl>
                                        <p:attrNameLst>
                                          <p:attrName>style.visibility</p:attrName>
                                        </p:attrNameLst>
                                      </p:cBhvr>
                                      <p:to>
                                        <p:strVal val="visible"/>
                                      </p:to>
                                    </p:set>
                                    <p:animEffect transition="in" filter="fade">
                                      <p:cBhvr>
                                        <p:cTn id="12" dur="500"/>
                                        <p:tgtEl>
                                          <p:spTgt spid="3088"/>
                                        </p:tgtEl>
                                      </p:cBhvr>
                                    </p:animEffect>
                                  </p:childTnLst>
                                </p:cTn>
                              </p:par>
                              <p:par>
                                <p:cTn id="13" presetID="10"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par>
                                <p:cTn id="33" presetID="10"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fade">
                                      <p:cBhvr>
                                        <p:cTn id="38" dur="500"/>
                                        <p:tgtEl>
                                          <p:spTgt spid="74"/>
                                        </p:tgtEl>
                                      </p:cBhvr>
                                    </p:animEffect>
                                  </p:childTnLst>
                                </p:cTn>
                              </p:par>
                              <p:par>
                                <p:cTn id="39" presetID="10"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500"/>
                                        <p:tgtEl>
                                          <p:spTgt spid="75"/>
                                        </p:tgtEl>
                                      </p:cBhvr>
                                    </p:animEffect>
                                  </p:childTnLst>
                                </p:cTn>
                              </p:par>
                              <p:par>
                                <p:cTn id="42" presetID="10" presetClass="entr" presetSubtype="0" fill="hold"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1097280" y="1845734"/>
            <a:ext cx="4759823" cy="551477"/>
          </a:xfrm>
        </p:spPr>
        <p:txBody>
          <a:bodyPr>
            <a:normAutofit/>
          </a:bodyPr>
          <a:lstStyle/>
          <a:p>
            <a:r>
              <a:rPr lang="en-US" sz="2800" dirty="0" smtClean="0"/>
              <a:t>Q: What type of system is </a:t>
            </a:r>
            <a:r>
              <a:rPr lang="en-US" sz="2800" dirty="0" err="1" smtClean="0"/>
              <a:t>Git</a:t>
            </a:r>
            <a:r>
              <a:rPr lang="en-US" sz="2800" dirty="0" smtClean="0"/>
              <a:t>?</a:t>
            </a:r>
            <a:endParaRPr lang="en-US" sz="2800" dirty="0"/>
          </a:p>
        </p:txBody>
      </p:sp>
      <p:sp>
        <p:nvSpPr>
          <p:cNvPr id="4" name="Content Placeholder 2"/>
          <p:cNvSpPr txBox="1">
            <a:spLocks/>
          </p:cNvSpPr>
          <p:nvPr/>
        </p:nvSpPr>
        <p:spPr>
          <a:xfrm>
            <a:off x="1097278" y="2282568"/>
            <a:ext cx="402583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A: </a:t>
            </a:r>
            <a:r>
              <a:rPr lang="en-US" sz="2800" b="1" dirty="0" smtClean="0"/>
              <a:t>Version Control System</a:t>
            </a:r>
            <a:endParaRPr lang="en-US" sz="2800" b="1" dirty="0"/>
          </a:p>
        </p:txBody>
      </p:sp>
      <p:sp>
        <p:nvSpPr>
          <p:cNvPr id="5" name="Content Placeholder 2"/>
          <p:cNvSpPr txBox="1">
            <a:spLocks/>
          </p:cNvSpPr>
          <p:nvPr/>
        </p:nvSpPr>
        <p:spPr>
          <a:xfrm>
            <a:off x="1097279" y="3109784"/>
            <a:ext cx="1005840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Q: What is another example of a Version Control System?</a:t>
            </a:r>
            <a:endParaRPr lang="en-US" sz="2800" dirty="0"/>
          </a:p>
        </p:txBody>
      </p:sp>
      <p:sp>
        <p:nvSpPr>
          <p:cNvPr id="6" name="Content Placeholder 2"/>
          <p:cNvSpPr txBox="1">
            <a:spLocks/>
          </p:cNvSpPr>
          <p:nvPr/>
        </p:nvSpPr>
        <p:spPr>
          <a:xfrm>
            <a:off x="1097278" y="3546618"/>
            <a:ext cx="5501230"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A: </a:t>
            </a:r>
            <a:r>
              <a:rPr lang="en-US" sz="2800" b="1" dirty="0" smtClean="0"/>
              <a:t>Subversion, CVS, Mercurial</a:t>
            </a:r>
            <a:endParaRPr lang="en-US" sz="2800" b="1" dirty="0"/>
          </a:p>
        </p:txBody>
      </p:sp>
      <p:sp>
        <p:nvSpPr>
          <p:cNvPr id="7" name="Content Placeholder 2"/>
          <p:cNvSpPr txBox="1">
            <a:spLocks/>
          </p:cNvSpPr>
          <p:nvPr/>
        </p:nvSpPr>
        <p:spPr>
          <a:xfrm>
            <a:off x="1097278" y="4373834"/>
            <a:ext cx="10058402"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Q: How many people use </a:t>
            </a:r>
            <a:r>
              <a:rPr lang="en-US" sz="2800" dirty="0" err="1" smtClean="0"/>
              <a:t>Git</a:t>
            </a:r>
            <a:r>
              <a:rPr lang="en-US" sz="2800" dirty="0" smtClean="0"/>
              <a:t>?</a:t>
            </a:r>
            <a:endParaRPr lang="en-US" sz="2800" dirty="0"/>
          </a:p>
        </p:txBody>
      </p:sp>
      <p:sp>
        <p:nvSpPr>
          <p:cNvPr id="8" name="Content Placeholder 2"/>
          <p:cNvSpPr txBox="1">
            <a:spLocks/>
          </p:cNvSpPr>
          <p:nvPr/>
        </p:nvSpPr>
        <p:spPr>
          <a:xfrm>
            <a:off x="1097276" y="4810668"/>
            <a:ext cx="7453599" cy="5514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A: </a:t>
            </a:r>
            <a:r>
              <a:rPr lang="en-US" sz="2800" b="1" dirty="0" smtClean="0"/>
              <a:t>Over 10 million people (for now..)</a:t>
            </a:r>
            <a:endParaRPr lang="en-US" sz="2800" b="1" dirty="0"/>
          </a:p>
        </p:txBody>
      </p:sp>
    </p:spTree>
    <p:extLst>
      <p:ext uri="{BB962C8B-B14F-4D97-AF65-F5344CB8AC3E}">
        <p14:creationId xmlns:p14="http://schemas.microsoft.com/office/powerpoint/2010/main" val="12942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476</TotalTime>
  <Words>2036</Words>
  <Application>Microsoft Office PowerPoint</Application>
  <PresentationFormat>Widescreen</PresentationFormat>
  <Paragraphs>235</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Welcome to Origin Code Academy!</vt:lpstr>
      <vt:lpstr>Instructors for this class</vt:lpstr>
      <vt:lpstr>Origin Students</vt:lpstr>
      <vt:lpstr>What are the goals of this course?</vt:lpstr>
      <vt:lpstr>What are the goals of this course?</vt:lpstr>
      <vt:lpstr>What will the Course cover?</vt:lpstr>
      <vt:lpstr>Let’s get to work.</vt:lpstr>
      <vt:lpstr>Git</vt:lpstr>
      <vt:lpstr>Review</vt:lpstr>
      <vt:lpstr>GitHub</vt:lpstr>
      <vt:lpstr>GitHub</vt:lpstr>
      <vt:lpstr>GitHub</vt:lpstr>
      <vt:lpstr>GitHub</vt:lpstr>
      <vt:lpstr>GitHub</vt:lpstr>
      <vt:lpstr>Review</vt:lpstr>
      <vt:lpstr>Workshop – Let’s get you setup on 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(Getting settled in)</dc:title>
  <dc:creator>Cameron Wilby</dc:creator>
  <cp:lastModifiedBy>Cameron Wilby</cp:lastModifiedBy>
  <cp:revision>41</cp:revision>
  <dcterms:created xsi:type="dcterms:W3CDTF">2015-08-08T21:15:54Z</dcterms:created>
  <dcterms:modified xsi:type="dcterms:W3CDTF">2015-08-10T04:20:45Z</dcterms:modified>
</cp:coreProperties>
</file>