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56117" autoAdjust="0"/>
  </p:normalViewPr>
  <p:slideViewPr>
    <p:cSldViewPr snapToGrid="0">
      <p:cViewPr varScale="1">
        <p:scale>
          <a:sx n="50" d="100"/>
          <a:sy n="50" d="100"/>
        </p:scale>
        <p:origin x="1563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9EAE0-6676-4383-BC61-3FD151162549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B083-9798-46DB-868E-43E64D8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recap what you learned</a:t>
            </a:r>
            <a:r>
              <a:rPr lang="en-US" baseline="0" dirty="0" smtClean="0"/>
              <a:t> from the work you were asked to complete before taking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let’s</a:t>
            </a:r>
            <a:r>
              <a:rPr lang="en-US" baseline="0" dirty="0" smtClean="0"/>
              <a:t> recap how HTML elements are styled, without using CSS.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previous example,  we added a style attribute to</a:t>
            </a:r>
            <a:r>
              <a:rPr lang="en-US" baseline="0" dirty="0" smtClean="0"/>
              <a:t> our HTML elements. This is known as inline styling.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great for styling individual elements, but what if we had 20 h2 elements on a page instead of just the one, and we wanted all of them to be blue? We would have to style each one of them individually to be blue.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worse, if we change our mind to make them all red – we would have to go back through each h2 element individually and set them to 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better way – by using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en-US" baseline="0" dirty="0" smtClean="0"/>
              <a:t> is a styling language that changes how HTML elements are displayed on the page by defining a set of rules.</a:t>
            </a:r>
          </a:p>
          <a:p>
            <a:endParaRPr lang="en-US" baseline="0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CSS rule is best described when broken down into it’s individual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CSS rule, there is always a selector and a declaration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(Read the definitions)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9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that</a:t>
            </a:r>
            <a:r>
              <a:rPr lang="en-US" baseline="0" dirty="0" smtClean="0"/>
              <a:t> we’ve removed our style attribute, and instead added a style element inside of our head element that contains our CSS rules.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Highlight where the </a:t>
            </a:r>
            <a:r>
              <a:rPr lang="en-US" b="1" dirty="0" smtClean="0"/>
              <a:t>selector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is in line 9</a:t>
            </a:r>
          </a:p>
          <a:p>
            <a:r>
              <a:rPr lang="en-US" b="0" baseline="0" dirty="0" smtClean="0"/>
              <a:t>Highlight where the </a:t>
            </a:r>
            <a:r>
              <a:rPr lang="en-US" b="1" baseline="0" dirty="0" smtClean="0"/>
              <a:t>declaration block </a:t>
            </a:r>
            <a:r>
              <a:rPr lang="en-US" b="0" baseline="0" dirty="0" smtClean="0"/>
              <a:t>is in line 9</a:t>
            </a:r>
          </a:p>
          <a:p>
            <a:r>
              <a:rPr lang="en-US" b="0" baseline="0" dirty="0" smtClean="0"/>
              <a:t>Highlight where the </a:t>
            </a:r>
            <a:r>
              <a:rPr lang="en-US" b="1" baseline="0" dirty="0" smtClean="0"/>
              <a:t>property name </a:t>
            </a:r>
            <a:r>
              <a:rPr lang="en-US" b="0" baseline="0" dirty="0" smtClean="0"/>
              <a:t>is in line 9</a:t>
            </a:r>
          </a:p>
          <a:p>
            <a:r>
              <a:rPr lang="en-US" b="0" dirty="0" smtClean="0"/>
              <a:t>Highlight</a:t>
            </a:r>
            <a:r>
              <a:rPr lang="en-US" b="0" baseline="0" dirty="0" smtClean="0"/>
              <a:t> where the </a:t>
            </a:r>
            <a:r>
              <a:rPr lang="en-US" b="1" baseline="0" dirty="0" smtClean="0"/>
              <a:t>property value</a:t>
            </a:r>
            <a:r>
              <a:rPr lang="en-US" b="0" baseline="0" dirty="0" smtClean="0"/>
              <a:t> is in line 9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Highlight that although we now have 4 h2 elements, thanks to our CSS rule on line 10, all of our h2 elements are colored blue.</a:t>
            </a:r>
          </a:p>
          <a:p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 the three </a:t>
            </a:r>
            <a:r>
              <a:rPr lang="en-US" b="1" dirty="0" smtClean="0"/>
              <a:t>class </a:t>
            </a:r>
            <a:r>
              <a:rPr lang="en-US" b="0" dirty="0" smtClean="0"/>
              <a:t>selectors</a:t>
            </a:r>
            <a:r>
              <a:rPr lang="en-US" b="0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Explain that the dot denotes that this selector is a class selector.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Explain that our declaration block is still the same.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Highlight the</a:t>
            </a:r>
            <a:r>
              <a:rPr lang="en-US" baseline="0" dirty="0" smtClean="0"/>
              <a:t> new </a:t>
            </a:r>
            <a:r>
              <a:rPr lang="en-US" b="1" baseline="0" dirty="0" smtClean="0"/>
              <a:t>class attribute </a:t>
            </a:r>
            <a:r>
              <a:rPr lang="en-US" b="0" baseline="0" dirty="0" smtClean="0"/>
              <a:t>on the h1, h2 and p elements.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Explain that the class attribute contains our class name, without the period.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Highlight that we have two h2 elements on the page, but instead of always coloring them blue like before, we’ve colored one blue and one green.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Highlight that we can apply classes to multiple elements. We’ve applied our green-text class to both the h2 and the p element.</a:t>
            </a:r>
          </a:p>
          <a:p>
            <a:endParaRPr lang="en-US" b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5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(Read</a:t>
            </a:r>
            <a:r>
              <a:rPr lang="en-US" baseline="0" dirty="0" smtClean="0"/>
              <a:t> the screen)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we want to style a specific element, which </a:t>
            </a:r>
            <a:r>
              <a:rPr lang="en-US" b="1" baseline="0" dirty="0" smtClean="0"/>
              <a:t>selector</a:t>
            </a:r>
            <a:r>
              <a:rPr lang="en-US" b="0" baseline="0" dirty="0" smtClean="0"/>
              <a:t> should we use?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Can we use an </a:t>
            </a:r>
            <a:r>
              <a:rPr lang="en-US" b="1" baseline="0" dirty="0" smtClean="0"/>
              <a:t>element selector? </a:t>
            </a:r>
            <a:r>
              <a:rPr lang="en-US" b="0" baseline="0" dirty="0" smtClean="0"/>
              <a:t>– No, because any time we use that element again, it will be styled according to our element selector rule.</a:t>
            </a:r>
            <a:endParaRPr lang="en-US" b="1" baseline="0" dirty="0" smtClean="0"/>
          </a:p>
          <a:p>
            <a:r>
              <a:rPr lang="en-US" b="0" baseline="0" dirty="0" smtClean="0"/>
              <a:t>Can we use a </a:t>
            </a:r>
            <a:r>
              <a:rPr lang="en-US" b="1" baseline="0" dirty="0" smtClean="0"/>
              <a:t>class selector? </a:t>
            </a:r>
            <a:r>
              <a:rPr lang="en-US" b="0" baseline="0" dirty="0" smtClean="0"/>
              <a:t>– Maybe, but this is not the intended use of a class.</a:t>
            </a:r>
          </a:p>
          <a:p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1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 the new</a:t>
            </a:r>
            <a:r>
              <a:rPr lang="en-US" baseline="0" dirty="0" smtClean="0"/>
              <a:t> </a:t>
            </a:r>
            <a:r>
              <a:rPr lang="en-US" b="1" dirty="0" smtClean="0"/>
              <a:t>identification </a:t>
            </a:r>
            <a:r>
              <a:rPr lang="en-US" b="0" dirty="0" smtClean="0"/>
              <a:t>selectors</a:t>
            </a:r>
            <a:r>
              <a:rPr lang="en-US" b="0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Explain that the pound key denotes that this selector is an identification selector.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Explain that our declaration block for our logo rule contains two declarations, one for color and one for font-size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Highlight the</a:t>
            </a:r>
            <a:r>
              <a:rPr lang="en-US" baseline="0" dirty="0" smtClean="0"/>
              <a:t> new </a:t>
            </a:r>
            <a:r>
              <a:rPr lang="en-US" b="1" baseline="0" dirty="0" smtClean="0"/>
              <a:t>id attribute </a:t>
            </a:r>
            <a:r>
              <a:rPr lang="en-US" b="0" baseline="0" dirty="0" smtClean="0"/>
              <a:t>on the h1 element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Explain that the id attribute contains our id name, without the pound sign.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Highlight that id selectors are a great way to style elements that typically only appear once on the page (such as the logo, or a navigation bar)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Highlight that an id is unique to an element.  Two elements should not share an id.</a:t>
            </a:r>
          </a:p>
          <a:p>
            <a:endParaRPr lang="en-US" b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(Read points on screen)</a:t>
            </a:r>
          </a:p>
          <a:p>
            <a:endParaRPr lang="en-US" dirty="0" smtClean="0"/>
          </a:p>
          <a:p>
            <a:r>
              <a:rPr lang="en-US" dirty="0" smtClean="0"/>
              <a:t>HTML is useful in many different</a:t>
            </a:r>
            <a:r>
              <a:rPr lang="en-US" baseline="0" dirty="0" smtClean="0"/>
              <a:t> situations, it’s not just for websites. People also use it to build mobile applications.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1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</a:t>
            </a:r>
            <a:r>
              <a:rPr lang="en-US" baseline="0" dirty="0" smtClean="0"/>
              <a:t> example HTML file. I expect you should be familiar with this example – but if you’re not, every html file starts with a document type declaration. This lets editors like the one I’ve shown here (Visual Studio Code) help us validate our HTML code to certain standards – in this case HTML5.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declare our html document by using an open HTML tag on line 2, followed by a close HTML tag on line 13.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we declare our head element which holds metadata about our page, like the title that should be displayed in the browser.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we declare our body element, which will contain the content that we want to display in the browser window.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two elements here – a h1 element saying Hello World! In big bold letters, followed by a h2 element saying “This is an example web page”.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(Rea</a:t>
            </a:r>
            <a:r>
              <a:rPr lang="en-US" baseline="0" dirty="0" smtClean="0"/>
              <a:t>d the screen)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Highlight the importance of having an opening and closing tag.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“In most cases there should be a closing tag for every opening tag. There are some exceptions to this rule, we’ll get to that in a minute.”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(Read the screen)</a:t>
            </a:r>
          </a:p>
          <a:p>
            <a:endParaRPr lang="en-US" dirty="0" smtClean="0"/>
          </a:p>
          <a:p>
            <a:r>
              <a:rPr lang="en-US" dirty="0" smtClean="0"/>
              <a:t>(Point</a:t>
            </a:r>
            <a:r>
              <a:rPr lang="en-US" baseline="0" dirty="0" smtClean="0"/>
              <a:t> to w3schools for full list of tags)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the full list as a reference rather than trying to learn them all at once. Work smart, not hard.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(Read</a:t>
            </a:r>
            <a:r>
              <a:rPr lang="en-US" baseline="0" dirty="0" smtClean="0"/>
              <a:t> the screen)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 element creates a hyperlink on the page, which when clicked will tell the browser to redirect the user to the URL contained inside the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attribute. In this case, when this a element is clicked, the browser will redirect us to http://www.origincodeacademy.com.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every HTML element, there is more than likely one or more attributes that can be used with that element. Again, use this as a reference, don’t try to memorize this all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</a:t>
            </a:r>
            <a:r>
              <a:rPr lang="en-US" baseline="0" dirty="0" smtClean="0"/>
              <a:t> our example from the previous slide shown in our code editor, and in the web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 is the </a:t>
            </a:r>
            <a:r>
              <a:rPr lang="en-US" dirty="0" err="1" smtClean="0"/>
              <a:t>img</a:t>
            </a:r>
            <a:r>
              <a:rPr lang="en-US" dirty="0" smtClean="0"/>
              <a:t> tag.</a:t>
            </a:r>
          </a:p>
          <a:p>
            <a:endParaRPr lang="en-US" dirty="0" smtClean="0"/>
          </a:p>
          <a:p>
            <a:r>
              <a:rPr lang="en-US" dirty="0" smtClean="0"/>
              <a:t>It’s worth mentioning here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tags are one of the special HTML elements that do not require a closing tag. This is because typically nothing is contained inside of an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element, the attributes defined in an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element are sufficient for the browser.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an HTML oddity for sure, it’s really just a shorthand to reduce the amount of HTML you need to write.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img</a:t>
            </a:r>
            <a:r>
              <a:rPr lang="en-US" baseline="0" dirty="0" smtClean="0"/>
              <a:t> element tells the browser to display an image on the screen. The browser looks for a URL in the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attribute. In this case, we tell the browser to load this Garfield picture from </a:t>
            </a:r>
            <a:r>
              <a:rPr lang="en-US" baseline="0" dirty="0" err="1" smtClean="0"/>
              <a:t>imgur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are pieces of text that do not show in the</a:t>
            </a:r>
            <a:r>
              <a:rPr lang="en-US" baseline="0" dirty="0" smtClean="0"/>
              <a:t> browser, but are visible in the source code.</a:t>
            </a:r>
          </a:p>
          <a:p>
            <a:endParaRPr lang="en-US" baseline="0" dirty="0" smtClean="0"/>
          </a:p>
          <a:p>
            <a:r>
              <a:rPr lang="en-US" dirty="0" smtClean="0"/>
              <a:t>Anything between the opening </a:t>
            </a:r>
            <a:r>
              <a:rPr lang="en-US" b="1" dirty="0" smtClean="0"/>
              <a:t>&lt;!--</a:t>
            </a:r>
            <a:r>
              <a:rPr lang="en-US" dirty="0" smtClean="0"/>
              <a:t> and closing </a:t>
            </a:r>
            <a:r>
              <a:rPr lang="en-US" b="1" dirty="0" smtClean="0"/>
              <a:t>--&gt; </a:t>
            </a:r>
            <a:r>
              <a:rPr lang="en-US" b="0" baseline="0" dirty="0" smtClean="0"/>
              <a:t>is a comment.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B083-9798-46DB-868E-43E64D89A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F45E-C69C-430F-8F87-16BDB08CEE77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B143CB-C775-46E3-BB24-CD95B5540D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Origin Code Academy</a:t>
            </a:r>
          </a:p>
        </p:txBody>
      </p:sp>
    </p:spTree>
    <p:extLst>
      <p:ext uri="{BB962C8B-B14F-4D97-AF65-F5344CB8AC3E}">
        <p14:creationId xmlns:p14="http://schemas.microsoft.com/office/powerpoint/2010/main" val="30287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8553348" cy="551477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Q: What is the first thing we need to specify in a HTML file?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7" y="2282568"/>
            <a:ext cx="8874626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A: </a:t>
            </a:r>
            <a:r>
              <a:rPr lang="en-US" sz="2800" b="1" dirty="0" smtClean="0"/>
              <a:t>Document Type Declaration &lt;!</a:t>
            </a:r>
            <a:r>
              <a:rPr lang="en-US" sz="2800" b="1" dirty="0" err="1" smtClean="0"/>
              <a:t>doctype</a:t>
            </a:r>
            <a:r>
              <a:rPr lang="en-US" sz="2800" b="1" dirty="0" smtClean="0"/>
              <a:t> html&gt;</a:t>
            </a:r>
            <a:endParaRPr lang="en-US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79" y="3109784"/>
            <a:ext cx="10058402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What does HTML stand for? 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78" y="3546618"/>
            <a:ext cx="5501230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A: </a:t>
            </a:r>
            <a:r>
              <a:rPr lang="en-US" sz="2800" b="1" dirty="0" err="1" smtClean="0"/>
              <a:t>HyperText</a:t>
            </a:r>
            <a:r>
              <a:rPr lang="en-US" sz="2800" b="1" dirty="0" smtClean="0"/>
              <a:t> Markup Language</a:t>
            </a:r>
            <a:endParaRPr lang="en-US" sz="28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77" y="4373834"/>
            <a:ext cx="10406863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Which attribute is used to tell the browser where to find an image?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76" y="4810668"/>
            <a:ext cx="7453599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A: </a:t>
            </a:r>
            <a:r>
              <a:rPr lang="en-US" sz="2800" b="1" dirty="0" smtClean="0"/>
              <a:t>The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 attribute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37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Any HTML element that is visible on a page can be styled.</a:t>
            </a:r>
          </a:p>
          <a:p>
            <a:endParaRPr lang="en-US" dirty="0" smtClean="0"/>
          </a:p>
          <a:p>
            <a:r>
              <a:rPr lang="en-US" dirty="0" smtClean="0"/>
              <a:t>Styling changes the appearance of an HTML element.</a:t>
            </a:r>
          </a:p>
          <a:p>
            <a:endParaRPr lang="en-US" dirty="0"/>
          </a:p>
          <a:p>
            <a:r>
              <a:rPr lang="en-US" dirty="0" smtClean="0"/>
              <a:t>This can be done by adding a style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attribute </a:t>
            </a:r>
            <a:r>
              <a:rPr lang="en-US" dirty="0" smtClean="0">
                <a:solidFill>
                  <a:schemeClr val="tx1"/>
                </a:solidFill>
              </a:rPr>
              <a:t>on any element.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HTML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44897"/>
            <a:ext cx="6296025" cy="3019425"/>
          </a:xfrm>
          <a:prstGeom prst="rect">
            <a:avLst/>
          </a:prstGeom>
        </p:spPr>
      </p:pic>
      <p:pic>
        <p:nvPicPr>
          <p:cNvPr id="6" name="Picture 2" descr="https://upload.wikimedia.org/wikipedia/commons/f/fa/IPhone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52" y="1869792"/>
            <a:ext cx="2273989" cy="42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558" y="2557849"/>
            <a:ext cx="1653801" cy="2951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162432"/>
            <a:ext cx="6343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example, we specify the color of the h1 and h2 elements by</a:t>
            </a:r>
            <a:br>
              <a:rPr lang="en-US" dirty="0" smtClean="0"/>
            </a:br>
            <a:r>
              <a:rPr lang="en-US" dirty="0" smtClean="0"/>
              <a:t>adding a style attribute to each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style attribute to an element is known as </a:t>
            </a:r>
            <a:r>
              <a:rPr lang="en-US" b="1" dirty="0" smtClean="0"/>
              <a:t>inline styling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is a better way – </a:t>
            </a:r>
            <a:r>
              <a:rPr lang="en-US" b="1" dirty="0" smtClean="0"/>
              <a:t>Cascading Style Sheets (CSS).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7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CSS is a styling language that changes how HTML elements are displayed using a set of rules.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A CSS rule consists of a selector and a declaration block.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selector</a:t>
            </a:r>
            <a:r>
              <a:rPr lang="en-US" dirty="0" smtClean="0">
                <a:solidFill>
                  <a:schemeClr val="tx1"/>
                </a:solidFill>
              </a:rPr>
              <a:t> points to the HTML element you want to style.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declaration block</a:t>
            </a:r>
            <a:r>
              <a:rPr lang="en-US" dirty="0" smtClean="0">
                <a:solidFill>
                  <a:schemeClr val="tx1"/>
                </a:solidFill>
              </a:rPr>
              <a:t> contains one or more declarations separated by semicolons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declaration</a:t>
            </a:r>
            <a:r>
              <a:rPr lang="en-US" dirty="0" smtClean="0">
                <a:solidFill>
                  <a:schemeClr val="tx1"/>
                </a:solidFill>
              </a:rPr>
              <a:t> includes a property name and a value, separated by a colon.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pic>
        <p:nvPicPr>
          <p:cNvPr id="6" name="Picture 2" descr="https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52" y="1869792"/>
            <a:ext cx="2273989" cy="42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190" y="2537138"/>
            <a:ext cx="1675757" cy="2977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69" y="1869792"/>
            <a:ext cx="5803251" cy="42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There are multiple types of </a:t>
            </a:r>
            <a:r>
              <a:rPr lang="en-US" b="1" dirty="0" smtClean="0"/>
              <a:t>selectors</a:t>
            </a:r>
          </a:p>
          <a:p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We used an </a:t>
            </a:r>
            <a:r>
              <a:rPr lang="en-US" b="1" dirty="0" smtClean="0"/>
              <a:t>element selector</a:t>
            </a:r>
            <a:r>
              <a:rPr lang="en-US" dirty="0" smtClean="0"/>
              <a:t> before, which styles every element on the page specified in our rule.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use a </a:t>
            </a:r>
            <a:r>
              <a:rPr lang="en-US" b="1" dirty="0" smtClean="0"/>
              <a:t>class selector </a:t>
            </a:r>
            <a:r>
              <a:rPr lang="en-US" dirty="0" smtClean="0"/>
              <a:t>this time. A class is a reusable style that can be added to any HTML element.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37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pic>
        <p:nvPicPr>
          <p:cNvPr id="5" name="Picture 2" descr="https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52" y="1869792"/>
            <a:ext cx="2273989" cy="42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77" y="1869128"/>
            <a:ext cx="6381750" cy="429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341" y="2559825"/>
            <a:ext cx="1685457" cy="30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CSS classes can be used on multiple elements</a:t>
            </a:r>
          </a:p>
          <a:p>
            <a:endParaRPr lang="en-US" dirty="0"/>
          </a:p>
          <a:p>
            <a:r>
              <a:rPr lang="en-US" dirty="0" smtClean="0"/>
              <a:t>This allows you to define a style once, and use it anywhere</a:t>
            </a:r>
          </a:p>
          <a:p>
            <a:endParaRPr lang="en-US" dirty="0"/>
          </a:p>
          <a:p>
            <a:r>
              <a:rPr lang="en-US" dirty="0" smtClean="0"/>
              <a:t>But what if we only want to style one specific element?</a:t>
            </a:r>
            <a:br>
              <a:rPr lang="en-US" dirty="0" smtClean="0"/>
            </a:br>
            <a:r>
              <a:rPr lang="en-US" b="1" dirty="0" smtClean="0"/>
              <a:t>Element selector? Class selector?</a:t>
            </a:r>
          </a:p>
          <a:p>
            <a:endParaRPr lang="en-US" dirty="0" smtClean="0"/>
          </a:p>
          <a:p>
            <a:r>
              <a:rPr lang="en-US" dirty="0" smtClean="0"/>
              <a:t>To style one specific element, we should use an </a:t>
            </a:r>
            <a:r>
              <a:rPr lang="en-US" b="1" dirty="0" smtClean="0"/>
              <a:t>identification selector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pic>
        <p:nvPicPr>
          <p:cNvPr id="5" name="Picture 2" descr="https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52" y="1869792"/>
            <a:ext cx="2273989" cy="42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238" y="2511381"/>
            <a:ext cx="1783531" cy="3178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749" y="1820647"/>
            <a:ext cx="5508781" cy="43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HTML stands for </a:t>
            </a:r>
            <a:r>
              <a:rPr lang="en-US" b="1" dirty="0" err="1" smtClean="0"/>
              <a:t>HyperText</a:t>
            </a:r>
            <a:r>
              <a:rPr lang="en-US" b="1" dirty="0" smtClean="0"/>
              <a:t> Markup Language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HTML is not a programming language.</a:t>
            </a:r>
          </a:p>
          <a:p>
            <a:endParaRPr lang="en-US" dirty="0" smtClean="0"/>
          </a:p>
          <a:p>
            <a:r>
              <a:rPr lang="en-US" dirty="0" smtClean="0"/>
              <a:t>HTML is the standard markup language used to create web pages.</a:t>
            </a:r>
          </a:p>
          <a:p>
            <a:endParaRPr lang="en-US" dirty="0" smtClean="0"/>
          </a:p>
          <a:p>
            <a:r>
              <a:rPr lang="en-US" dirty="0" smtClean="0"/>
              <a:t>Web browsers read HTML files and render them into something the user can see or hear.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79" y="1845734"/>
            <a:ext cx="8553348" cy="5514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What is an inline style?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7" y="2282568"/>
            <a:ext cx="8874626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A: </a:t>
            </a:r>
            <a:r>
              <a:rPr lang="en-US" sz="2800" b="1" dirty="0" smtClean="0"/>
              <a:t>Styling defined in a style attribute of an HTML element</a:t>
            </a:r>
            <a:endParaRPr lang="en-US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79" y="3109784"/>
            <a:ext cx="10058402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What is an element selector?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78" y="3546618"/>
            <a:ext cx="10406862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A: </a:t>
            </a:r>
            <a:r>
              <a:rPr lang="en-US" sz="2800" b="1" dirty="0" smtClean="0"/>
              <a:t>An element selector styles all instances of that element on a page</a:t>
            </a:r>
            <a:endParaRPr lang="en-US" sz="3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77" y="4373834"/>
            <a:ext cx="10406863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How many elements can be styled with an identification selector?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76" y="4810668"/>
            <a:ext cx="7453599" cy="551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A: </a:t>
            </a:r>
            <a:r>
              <a:rPr lang="en-US" sz="2800" b="1" dirty="0" smtClean="0"/>
              <a:t>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77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Workshop – Let’s make our first </a:t>
            </a:r>
            <a:r>
              <a:rPr lang="en-US" sz="4400" smtClean="0"/>
              <a:t>HTML </a:t>
            </a:r>
            <a:r>
              <a:rPr lang="en-US" sz="4400" smtClean="0"/>
              <a:t>site!</a:t>
            </a:r>
            <a:endParaRPr lang="en-US" sz="4400" dirty="0"/>
          </a:p>
        </p:txBody>
      </p:sp>
      <p:pic>
        <p:nvPicPr>
          <p:cNvPr id="8196" name="Picture 4" descr="http://ecx.images-amazon.com/images/I/41KcvYbAE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58" y="2143461"/>
            <a:ext cx="3523243" cy="35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HTML file</a:t>
            </a:r>
            <a:endParaRPr lang="en-US" dirty="0"/>
          </a:p>
        </p:txBody>
      </p:sp>
      <p:pic>
        <p:nvPicPr>
          <p:cNvPr id="2050" name="Picture 2" descr="https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52" y="1869792"/>
            <a:ext cx="2273989" cy="42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102" y="2556621"/>
            <a:ext cx="1662721" cy="2942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845" y="2556621"/>
            <a:ext cx="6334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elements </a:t>
            </a:r>
            <a:r>
              <a:rPr lang="en-US" b="1" dirty="0" smtClean="0"/>
              <a:t>usually </a:t>
            </a:r>
            <a:r>
              <a:rPr lang="en-US" dirty="0" smtClean="0"/>
              <a:t>have an </a:t>
            </a:r>
            <a:r>
              <a:rPr lang="en-US" b="1" dirty="0" smtClean="0">
                <a:solidFill>
                  <a:srgbClr val="92D050"/>
                </a:solidFill>
              </a:rPr>
              <a:t>opening tag</a:t>
            </a:r>
            <a:r>
              <a:rPr lang="en-US" dirty="0" smtClean="0"/>
              <a:t>, and a </a:t>
            </a:r>
            <a:r>
              <a:rPr lang="en-US" b="1" dirty="0" smtClean="0">
                <a:solidFill>
                  <a:srgbClr val="C00000"/>
                </a:solidFill>
              </a:rPr>
              <a:t>closing tag</a:t>
            </a:r>
            <a:r>
              <a:rPr lang="en-US" dirty="0" smtClean="0">
                <a:solidFill>
                  <a:schemeClr val="tx1"/>
                </a:solidFill>
              </a:rPr>
              <a:t>, with content sandwiched between them.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rgbClr val="92D050"/>
                </a:solidFill>
              </a:rPr>
              <a:t>&lt;h1&gt;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Headline using h1 </a:t>
            </a:r>
            <a:r>
              <a:rPr lang="en-US" sz="3600" dirty="0" smtClean="0">
                <a:solidFill>
                  <a:srgbClr val="C00000"/>
                </a:solidFill>
              </a:rPr>
              <a:t>&lt;/h1&gt;</a:t>
            </a:r>
          </a:p>
          <a:p>
            <a:pPr algn="ctr"/>
            <a:r>
              <a:rPr lang="en-US" sz="3200" dirty="0" smtClean="0">
                <a:solidFill>
                  <a:srgbClr val="92D050"/>
                </a:solidFill>
              </a:rPr>
              <a:t>&lt;h2&gt;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Smaller headline using h2 </a:t>
            </a:r>
            <a:r>
              <a:rPr lang="en-US" sz="3200" dirty="0" smtClean="0">
                <a:solidFill>
                  <a:srgbClr val="C00000"/>
                </a:solidFill>
              </a:rPr>
              <a:t>&lt;/h2&gt;</a:t>
            </a: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&lt;h3&gt;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Smaller headline still, using h3 </a:t>
            </a:r>
            <a:r>
              <a:rPr lang="en-US" sz="2800" dirty="0" smtClean="0">
                <a:solidFill>
                  <a:srgbClr val="C00000"/>
                </a:solidFill>
              </a:rPr>
              <a:t>&lt;/h3&gt;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</a:rPr>
              <a:t>&lt;p&gt;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Inform using a paragraph element </a:t>
            </a:r>
            <a:r>
              <a:rPr lang="en-US" dirty="0" smtClean="0">
                <a:solidFill>
                  <a:srgbClr val="C00000"/>
                </a:solidFill>
              </a:rPr>
              <a:t>&lt;/p&gt;</a:t>
            </a:r>
          </a:p>
          <a:p>
            <a:endParaRPr lang="en-US" dirty="0" smtClean="0"/>
          </a:p>
          <a:p>
            <a:pPr algn="ctr"/>
            <a:endParaRPr lang="en-US" sz="4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26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There are many HTML elements, here are a few common ones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 can find </a:t>
            </a:r>
            <a:r>
              <a:rPr lang="en-US" dirty="0"/>
              <a:t>a full list at http://www.w3schools.com/tags/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39568"/>
              </p:ext>
            </p:extLst>
          </p:nvPr>
        </p:nvGraphicFramePr>
        <p:xfrm>
          <a:off x="2377990" y="2286000"/>
          <a:ext cx="7454418" cy="312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4806"/>
                <a:gridCol w="2484806"/>
                <a:gridCol w="2484806"/>
              </a:tblGrid>
              <a:tr h="421994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/>
                </a:tc>
              </a:tr>
              <a:tr h="450650">
                <a:tc>
                  <a:txBody>
                    <a:bodyPr/>
                    <a:lstStyle/>
                    <a:p>
                      <a:r>
                        <a:rPr lang="en-US" dirty="0" smtClean="0"/>
                        <a:t>Heading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&lt;/h1&gt;</a:t>
                      </a:r>
                      <a:endParaRPr lang="en-US" dirty="0"/>
                    </a:p>
                  </a:txBody>
                  <a:tcPr/>
                </a:tc>
              </a:tr>
              <a:tr h="450650">
                <a:tc>
                  <a:txBody>
                    <a:bodyPr/>
                    <a:lstStyle/>
                    <a:p>
                      <a:r>
                        <a:rPr lang="en-US" dirty="0" smtClean="0"/>
                        <a:t>Paragraph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&lt;/p&gt;</a:t>
                      </a:r>
                      <a:endParaRPr lang="en-US" dirty="0"/>
                    </a:p>
                  </a:txBody>
                  <a:tcPr/>
                </a:tc>
              </a:tr>
              <a:tr h="450650"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&lt;/a&gt;</a:t>
                      </a:r>
                      <a:endParaRPr lang="en-US" dirty="0"/>
                    </a:p>
                  </a:txBody>
                  <a:tcPr/>
                </a:tc>
              </a:tr>
              <a:tr h="45065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&lt;html&gt;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&lt;/html&gt;</a:t>
                      </a:r>
                      <a:endParaRPr lang="en-US" dirty="0"/>
                    </a:p>
                  </a:txBody>
                  <a:tcPr/>
                </a:tc>
              </a:tr>
              <a:tr h="450650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&lt;/head&gt;</a:t>
                      </a:r>
                      <a:endParaRPr lang="en-US" dirty="0"/>
                    </a:p>
                  </a:txBody>
                  <a:tcPr/>
                </a:tc>
              </a:tr>
              <a:tr h="45065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&lt;title&gt;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&lt;/title&gt;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HTML elements often include some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attributes</a:t>
            </a:r>
            <a:r>
              <a:rPr lang="en-US" dirty="0" smtClean="0"/>
              <a:t> too.</a:t>
            </a:r>
          </a:p>
          <a:p>
            <a:endParaRPr lang="en-US" dirty="0"/>
          </a:p>
          <a:p>
            <a:r>
              <a:rPr lang="en-US" dirty="0" smtClean="0"/>
              <a:t>Attributes change the way a HTML element works.</a:t>
            </a:r>
          </a:p>
          <a:p>
            <a:endParaRPr lang="en-US" dirty="0"/>
          </a:p>
          <a:p>
            <a:r>
              <a:rPr lang="en-US" dirty="0" smtClean="0"/>
              <a:t>An example of a HTML elements that use attributes is the &lt;</a:t>
            </a:r>
            <a:r>
              <a:rPr lang="en-US" dirty="0"/>
              <a:t>a</a:t>
            </a:r>
            <a:r>
              <a:rPr lang="en-US" dirty="0" smtClean="0"/>
              <a:t>&gt; element used for hyperlinks.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>
                <a:solidFill>
                  <a:srgbClr val="92D050"/>
                </a:solidFill>
              </a:rPr>
              <a:t>&lt;a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=“http://www.origincodeacademy.com”</a:t>
            </a:r>
            <a:r>
              <a:rPr lang="en-US" dirty="0" smtClean="0">
                <a:solidFill>
                  <a:srgbClr val="92D050"/>
                </a:solidFill>
              </a:rPr>
              <a:t>&gt;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Click here to go to Origin Code Academy 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reference, here is a list of html elements and their </a:t>
            </a:r>
            <a:r>
              <a:rPr lang="en-US" dirty="0">
                <a:solidFill>
                  <a:schemeClr val="tx1"/>
                </a:solidFill>
              </a:rPr>
              <a:t>relevant </a:t>
            </a:r>
            <a:r>
              <a:rPr lang="en-US" dirty="0" smtClean="0">
                <a:solidFill>
                  <a:schemeClr val="tx1"/>
                </a:solidFill>
              </a:rPr>
              <a:t>attributes.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simon.html5.org/html-elements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6" name="Picture 2" descr="https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52" y="1869792"/>
            <a:ext cx="2273989" cy="42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770" y="2550318"/>
            <a:ext cx="1682761" cy="2992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550318"/>
            <a:ext cx="6324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 of an element that includes attributes is the 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img</a:t>
            </a:r>
            <a:r>
              <a:rPr lang="en-US" dirty="0" smtClean="0"/>
              <a:t> tag is one of the HTML elements that doesn’t require a closing tag.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s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33" y="2384802"/>
            <a:ext cx="1844712" cy="34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475" y="2837855"/>
            <a:ext cx="1434856" cy="2578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676" y="2930016"/>
            <a:ext cx="6353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not displayed in the web browser, and are mostly for the developers benefit.</a:t>
            </a:r>
          </a:p>
          <a:p>
            <a:r>
              <a:rPr lang="en-US" dirty="0" smtClean="0"/>
              <a:t>An example of a comment on Line 10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55" y="3110443"/>
            <a:ext cx="64198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</TotalTime>
  <Words>1756</Words>
  <Application>Microsoft Office PowerPoint</Application>
  <PresentationFormat>Widescreen</PresentationFormat>
  <Paragraphs>233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Basic HTML and CSS</vt:lpstr>
      <vt:lpstr>What is HTML?</vt:lpstr>
      <vt:lpstr>An example HTML file</vt:lpstr>
      <vt:lpstr>HTML Elements</vt:lpstr>
      <vt:lpstr>HTML Elements</vt:lpstr>
      <vt:lpstr>Attributes</vt:lpstr>
      <vt:lpstr>Attributes</vt:lpstr>
      <vt:lpstr>Attributes</vt:lpstr>
      <vt:lpstr>Comments</vt:lpstr>
      <vt:lpstr>Review</vt:lpstr>
      <vt:lpstr>Styling HTML Elements</vt:lpstr>
      <vt:lpstr>Styling HTML Elements</vt:lpstr>
      <vt:lpstr>Styling HTML Elements</vt:lpstr>
      <vt:lpstr>Cascading Style Sheets (CSS)</vt:lpstr>
      <vt:lpstr>Cascading Style Sheets (CSS)</vt:lpstr>
      <vt:lpstr>Cascading Style Sheets (CSS)</vt:lpstr>
      <vt:lpstr>Cascading Style Sheets (CSS)</vt:lpstr>
      <vt:lpstr>Cascading Style Sheets (CSS)</vt:lpstr>
      <vt:lpstr>Cascading Style Sheets (CSS)</vt:lpstr>
      <vt:lpstr>Review</vt:lpstr>
      <vt:lpstr>Workshop – Let’s make our first HTML site!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(Getting settled in)</dc:title>
  <dc:creator>Cameron Wilby</dc:creator>
  <cp:lastModifiedBy>Cameron Wilby</cp:lastModifiedBy>
  <cp:revision>56</cp:revision>
  <dcterms:created xsi:type="dcterms:W3CDTF">2015-08-08T21:15:54Z</dcterms:created>
  <dcterms:modified xsi:type="dcterms:W3CDTF">2015-08-10T05:34:49Z</dcterms:modified>
</cp:coreProperties>
</file>