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Nunit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Nunito-italic.fntdata"/><Relationship Id="rId81"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unito-bold.fntdata"/><Relationship Id="rId34" Type="http://schemas.openxmlformats.org/officeDocument/2006/relationships/slide" Target="slides/slide29.xml"/><Relationship Id="rId78" Type="http://schemas.openxmlformats.org/officeDocument/2006/relationships/font" Target="fonts/Nuni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cacc3f0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cacc3f0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cacc3f0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cacc3f0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ecacc3f0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cacc3f0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cacc3f0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cacc3f0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d5be56a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d5be56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cacc3f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cacc3f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ecacc3f0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ecacc3f0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ecacc3f0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ecacc3f0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cacc3f0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cacc3f0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ecacc3f0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ecacc3f0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cacc3f0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cacc3f0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ecacc3f0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ecacc3f0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ecacc3f0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cacc3f0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ecacc3f0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ecacc3f0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ecacc3f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ecacc3f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ecacc3f0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ecacc3f0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ecacc3f0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cacc3f0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ecacc3f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ecacc3f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ecacc3f0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cacc3f0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ecacc3f0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ecacc3f0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ecacc3f0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ecacc3f0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cacc3f0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cacc3f0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ecacc3f0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cacc3f0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ecacc3f0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ecacc3f0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ecacc3f0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ecacc3f0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ecacc3f0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ecacc3f0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ecacc3f0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ecacc3f00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ecacc3f0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ecacc3f0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ecacc3f0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cacc3f0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ecacc3f0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cacc3f0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ecacc3f0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ecacc3f0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ecacc3f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ecacc3f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d5be56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d5be56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ecacc3f0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ecacc3f0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ecacc3f0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ecacc3f0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ecacc3f0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ecacc3f0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ecacc3f00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ecacc3f00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6ecacc3f0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6ecacc3f0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ecacc3f00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cacc3f00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ecacc3f0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ecacc3f0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6ecacc3f0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ecacc3f0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ecacc3f0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ecacc3f0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ecacc3f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ecacc3f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d5be56a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d5be56a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ecacc3f0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ecacc3f0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ecacc3f0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ecacc3f0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ecacc3f0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cacc3f0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ecacc3f0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6ecacc3f0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ecacc3f00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ecacc3f00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ecacc3f0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ecacc3f0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6ecacc3f0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cacc3f0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ecacc3f00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ecacc3f00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ecacc3f0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ecacc3f0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6ecacc3f0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ecacc3f0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ed5be56a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d5be56a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6ecacc3f00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6ecacc3f00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ecacc3f0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ecacc3f0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ecacc3f0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ecacc3f0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ecacc3f0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ecacc3f0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6ecacc3f00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ecacc3f00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6ecacc3f0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ecacc3f0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6ecacc3f0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6ecacc3f0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ecacc3f0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ecacc3f0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6ecacc3f0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6ecacc3f0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ecacc3f0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ecacc3f0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ecacc3f0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cacc3f0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6ecacc3f0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ecacc3f0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6ecacc3f00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6ecacc3f00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ecacc3f0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cacc3f0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cacc3f0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cacc3f0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ecacc3f0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ecacc3f0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dv-r.had.co.nz/Functional-programming.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datacamp.com/hom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nycommunitytrust.org/jobs-fellowships/" TargetMode="External"/><Relationship Id="rId4" Type="http://schemas.openxmlformats.org/officeDocument/2006/relationships/hyperlink" Target="https://www.nycommunitytrust.org/jobs-fellowship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t.ethz.ch/R-manual/R-devel/library/base/html/Reserved.html" TargetMode="External"/><Relationship Id="rId4" Type="http://schemas.openxmlformats.org/officeDocument/2006/relationships/hyperlink" Target="https://google.github.io/styleguide/Rguide.html" TargetMode="External"/><Relationship Id="rId5" Type="http://schemas.openxmlformats.org/officeDocument/2006/relationships/hyperlink" Target="http://jef.works/R-style-guide/" TargetMode="External"/><Relationship Id="rId6" Type="http://schemas.openxmlformats.org/officeDocument/2006/relationships/hyperlink" Target="https://style.tidyverse.org/" TargetMode="External"/><Relationship Id="rId7" Type="http://schemas.openxmlformats.org/officeDocument/2006/relationships/hyperlink" Target="https://github.com/jimhester/lint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r4ds.had.co.nz/functions.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studio.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datacamp.com/home"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Mining - Week 3</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Nga Than, Hunter College, Feb 10,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Reproducibility </a:t>
            </a:r>
            <a:endParaRPr/>
          </a:p>
        </p:txBody>
      </p:sp>
      <p:sp>
        <p:nvSpPr>
          <p:cNvPr id="182" name="Google Shape;182;p22"/>
          <p:cNvSpPr txBox="1"/>
          <p:nvPr>
            <p:ph idx="1" type="body"/>
          </p:nvPr>
        </p:nvSpPr>
        <p:spPr>
          <a:xfrm>
            <a:off x="819150" y="1529300"/>
            <a:ext cx="7505700" cy="32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Reproducibility is when someone else (including your future self) can obtain the same results from the same dataset when using the same analysis.</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R integrates with other tools to generate manuscripts from your code. If you collect more data, or fix a mistake in your dataset, the figures and the statistical tests in your manuscript are updated automatically.</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800">
                <a:solidFill>
                  <a:srgbClr val="24292E"/>
                </a:solidFill>
                <a:highlight>
                  <a:srgbClr val="FFFFFF"/>
                </a:highlight>
                <a:latin typeface="Arial"/>
                <a:ea typeface="Arial"/>
                <a:cs typeface="Arial"/>
                <a:sym typeface="Arial"/>
              </a:rPr>
              <a:t>An increasing number of journals and funding agencies expect analyses to be reproducible, so knowing R will give you an edge with these requirements.</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Interdisciplinary </a:t>
            </a:r>
            <a:endParaRPr/>
          </a:p>
        </p:txBody>
      </p:sp>
      <p:sp>
        <p:nvSpPr>
          <p:cNvPr id="188" name="Google Shape;188;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4292E"/>
                </a:solidFill>
                <a:highlight>
                  <a:srgbClr val="FFFFFF"/>
                </a:highlight>
                <a:latin typeface="Arial"/>
                <a:ea typeface="Arial"/>
                <a:cs typeface="Arial"/>
                <a:sym typeface="Arial"/>
              </a:rPr>
              <a:t>With 10,000+ packages that can be installed to extend its capabilities, R provides a framework that allows you to combine statistical approaches from many scientific disciplines to best suit the analytical framework you need to analyze your data. For instance, R has packages for image analysis, GIS, time series, population genetics, and a lot more.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Diverse types of data </a:t>
            </a:r>
            <a:endParaRPr/>
          </a:p>
        </p:txBody>
      </p:sp>
      <p:sp>
        <p:nvSpPr>
          <p:cNvPr id="194" name="Google Shape;194;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The skills you learn with R scale easily with the size of your dataset. Whether your dataset has hundreds or millions of lines, it won’t make much difference to you.</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R is designed for data analysis. It comes with special data structures and data types that make handling of missing data and statistical factors convenient.</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R can connect to spreadsheets, databases, and many other data formats, on your computer or on the web.</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Quality Graphics </a:t>
            </a:r>
            <a:endParaRPr/>
          </a:p>
        </p:txBody>
      </p:sp>
      <p:sp>
        <p:nvSpPr>
          <p:cNvPr id="200" name="Google Shape;200;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4292E"/>
                </a:solidFill>
                <a:highlight>
                  <a:srgbClr val="FFFFFF"/>
                </a:highlight>
                <a:latin typeface="Arial"/>
                <a:ea typeface="Arial"/>
                <a:cs typeface="Arial"/>
                <a:sym typeface="Arial"/>
              </a:rPr>
              <a:t>The plotting functionalities in R are endless, and allow you to adjust any aspect of your graph to convey most effectively the message from your data.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6"/>
          <p:cNvPicPr preferRelativeResize="0"/>
          <p:nvPr/>
        </p:nvPicPr>
        <p:blipFill>
          <a:blip r:embed="rId3">
            <a:alphaModFix/>
          </a:blip>
          <a:stretch>
            <a:fillRect/>
          </a:stretch>
        </p:blipFill>
        <p:spPr>
          <a:xfrm>
            <a:off x="883625" y="0"/>
            <a:ext cx="7240220"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community is large </a:t>
            </a:r>
            <a:endParaRPr/>
          </a:p>
        </p:txBody>
      </p:sp>
      <p:sp>
        <p:nvSpPr>
          <p:cNvPr id="211" name="Google Shape;211;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Thousands of people use R daily. Many of them are willing to help you through mailing lists and websites such as Stack Overflow, or on the RStudio community.</a:t>
            </a:r>
            <a:endParaRPr sz="18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sz="1800">
                <a:solidFill>
                  <a:srgbClr val="24292E"/>
                </a:solidFill>
                <a:highlight>
                  <a:srgbClr val="FFFFFF"/>
                </a:highlight>
                <a:latin typeface="Arial"/>
                <a:ea typeface="Arial"/>
                <a:cs typeface="Arial"/>
                <a:sym typeface="Arial"/>
              </a:rPr>
              <a:t>R-Ladies are very active on  Twitter, Slack, and StackOverflow </a:t>
            </a:r>
            <a:endParaRPr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Open-source Software </a:t>
            </a:r>
            <a:endParaRPr/>
          </a:p>
        </p:txBody>
      </p:sp>
      <p:sp>
        <p:nvSpPr>
          <p:cNvPr id="217" name="Google Shape;217;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4292E"/>
                </a:solidFill>
                <a:highlight>
                  <a:srgbClr val="FFFFFF"/>
                </a:highlight>
                <a:latin typeface="Arial"/>
                <a:ea typeface="Arial"/>
                <a:cs typeface="Arial"/>
                <a:sym typeface="Arial"/>
              </a:rPr>
              <a:t>Anyone can inspect the source code to see how R works. Because of this transparency, there is less chance for mistakes, and if you (or someone else) find some, you can report and fix bugs.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I - R Basics </a:t>
            </a:r>
            <a:endParaRPr/>
          </a:p>
        </p:txBody>
      </p:sp>
      <p:sp>
        <p:nvSpPr>
          <p:cNvPr id="223" name="Google Shape;223;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Familiarize you with R and RStudio functionality,</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Help you understand the basics of R programming,</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Give you the tools to work with your own data, and</a:t>
            </a:r>
            <a:endParaRPr sz="1800">
              <a:solidFill>
                <a:srgbClr val="24292E"/>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of R </a:t>
            </a:r>
            <a:endParaRPr/>
          </a:p>
        </p:txBody>
      </p:sp>
      <p:sp>
        <p:nvSpPr>
          <p:cNvPr id="229" name="Google Shape;229;p30"/>
          <p:cNvSpPr txBox="1"/>
          <p:nvPr>
            <p:ph idx="1" type="body"/>
          </p:nvPr>
        </p:nvSpPr>
        <p:spPr>
          <a:xfrm>
            <a:off x="819150" y="1529300"/>
            <a:ext cx="7505700" cy="2909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sz="1600">
                <a:solidFill>
                  <a:srgbClr val="24292E"/>
                </a:solidFill>
                <a:highlight>
                  <a:srgbClr val="FFFFFF"/>
                </a:highlight>
                <a:latin typeface="Arial"/>
                <a:ea typeface="Arial"/>
                <a:cs typeface="Arial"/>
                <a:sym typeface="Arial"/>
              </a:rPr>
              <a:t>R has over 7,000 user contributed packages at this time. It’s widely used both in academia and industry.</a:t>
            </a:r>
            <a:endParaRPr sz="1600">
              <a:solidFill>
                <a:srgbClr val="24292E"/>
              </a:solidFill>
              <a:highlight>
                <a:srgbClr val="FFFFFF"/>
              </a:highlight>
              <a:latin typeface="Arial"/>
              <a:ea typeface="Arial"/>
              <a:cs typeface="Arial"/>
              <a:sym typeface="Arial"/>
            </a:endParaRPr>
          </a:p>
          <a:p>
            <a:pPr indent="-330200" lvl="0" marL="457200" rtl="0" algn="l">
              <a:spcBef>
                <a:spcPts val="120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Available on all platforms.</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Not just for statistics, but also general purpose programming.</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For people who have experience in </a:t>
            </a:r>
            <a:r>
              <a:rPr lang="en" sz="1600">
                <a:solidFill>
                  <a:srgbClr val="24292E"/>
                </a:solidFill>
                <a:highlight>
                  <a:srgbClr val="FFFFFF"/>
                </a:highlight>
                <a:latin typeface="Arial"/>
                <a:ea typeface="Arial"/>
                <a:cs typeface="Arial"/>
                <a:sym typeface="Arial"/>
              </a:rPr>
              <a:t>programming</a:t>
            </a:r>
            <a:r>
              <a:rPr lang="en" sz="1600">
                <a:solidFill>
                  <a:srgbClr val="24292E"/>
                </a:solidFill>
                <a:highlight>
                  <a:srgbClr val="FFFFFF"/>
                </a:highlight>
                <a:latin typeface="Arial"/>
                <a:ea typeface="Arial"/>
                <a:cs typeface="Arial"/>
                <a:sym typeface="Arial"/>
              </a:rPr>
              <a:t>: R is both an object-oriented and a so-called </a:t>
            </a:r>
            <a:r>
              <a:rPr lang="en" sz="1600">
                <a:solidFill>
                  <a:srgbClr val="0366D6"/>
                </a:solidFill>
                <a:highlight>
                  <a:srgbClr val="FFFFFF"/>
                </a:highlight>
                <a:uFill>
                  <a:noFill/>
                </a:uFill>
                <a:latin typeface="Arial"/>
                <a:ea typeface="Arial"/>
                <a:cs typeface="Arial"/>
                <a:sym typeface="Arial"/>
                <a:hlinkClick r:id="rId3"/>
              </a:rPr>
              <a:t>functional language</a:t>
            </a:r>
            <a:endParaRPr sz="1600">
              <a:solidFill>
                <a:srgbClr val="0366D6"/>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Large and growing community of peers.</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You can use R as it is but combining it with the RStudio interface will help with organization and also provide us with extra options.</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of RStudio </a:t>
            </a:r>
            <a:endParaRPr/>
          </a:p>
        </p:txBody>
      </p:sp>
      <p:sp>
        <p:nvSpPr>
          <p:cNvPr id="235" name="Google Shape;235;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Start RStudio – Let’s start by learning about our tool.</a:t>
            </a:r>
            <a:endParaRPr sz="1600">
              <a:solidFill>
                <a:srgbClr val="24292E"/>
              </a:solidFill>
              <a:highlight>
                <a:srgbClr val="FFFFFF"/>
              </a:highlight>
              <a:latin typeface="Arial"/>
              <a:ea typeface="Arial"/>
              <a:cs typeface="Arial"/>
              <a:sym typeface="Arial"/>
            </a:endParaRPr>
          </a:p>
          <a:p>
            <a:pPr indent="-330200" lvl="0" marL="457200" rtl="0" algn="l">
              <a:spcBef>
                <a:spcPts val="120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Console, Scripts, Environments, Plots</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Code and workflow are more reproducible if we can document everything that we do.</a:t>
            </a:r>
            <a:endParaRPr sz="1600">
              <a:solidFill>
                <a:srgbClr val="24292E"/>
              </a:solidFill>
              <a:highlight>
                <a:srgbClr val="FFFFFF"/>
              </a:highlight>
              <a:latin typeface="Arial"/>
              <a:ea typeface="Arial"/>
              <a:cs typeface="Arial"/>
              <a:sym typeface="Arial"/>
            </a:endParaRPr>
          </a:p>
          <a:p>
            <a:pPr indent="-330200" lvl="0" marL="457200" rtl="0" algn="l">
              <a:spcBef>
                <a:spcPts val="0"/>
              </a:spcBef>
              <a:spcAft>
                <a:spcPts val="0"/>
              </a:spcAft>
              <a:buClr>
                <a:srgbClr val="24292E"/>
              </a:buClr>
              <a:buSzPts val="1600"/>
              <a:buFont typeface="Arial"/>
              <a:buChar char="●"/>
            </a:pPr>
            <a:r>
              <a:rPr lang="en" sz="1600">
                <a:solidFill>
                  <a:srgbClr val="24292E"/>
                </a:solidFill>
                <a:highlight>
                  <a:srgbClr val="FFFFFF"/>
                </a:highlight>
                <a:latin typeface="Arial"/>
                <a:ea typeface="Arial"/>
                <a:cs typeface="Arial"/>
                <a:sym typeface="Arial"/>
              </a:rPr>
              <a:t>Our end goal is not just to “do stuff” but to do it in a way that anyone can easily and exactly replicate our workflow and results.</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Announcements </a:t>
            </a:r>
            <a:endParaRPr sz="3600"/>
          </a:p>
        </p:txBody>
      </p:sp>
      <p:sp>
        <p:nvSpPr>
          <p:cNvPr id="135" name="Google Shape;135;p14"/>
          <p:cNvSpPr txBox="1"/>
          <p:nvPr>
            <p:ph idx="1" type="body"/>
          </p:nvPr>
        </p:nvSpPr>
        <p:spPr>
          <a:xfrm>
            <a:off x="819150" y="1565450"/>
            <a:ext cx="7505700" cy="28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DataCamp is ready: </a:t>
            </a:r>
            <a:endParaRPr b="1" sz="2400"/>
          </a:p>
          <a:p>
            <a:pPr indent="0" lvl="0" marL="0" rtl="0" algn="l">
              <a:spcBef>
                <a:spcPts val="1600"/>
              </a:spcBef>
              <a:spcAft>
                <a:spcPts val="0"/>
              </a:spcAft>
              <a:buNone/>
            </a:pPr>
            <a:r>
              <a:rPr lang="en" sz="2400" u="sng">
                <a:solidFill>
                  <a:schemeClr val="hlink"/>
                </a:solidFill>
                <a:latin typeface="Arial"/>
                <a:ea typeface="Arial"/>
                <a:cs typeface="Arial"/>
                <a:sym typeface="Arial"/>
                <a:hlinkClick r:id="rId3"/>
              </a:rPr>
              <a:t>https://www.datacamp.com/home</a:t>
            </a:r>
            <a:endParaRPr b="1" sz="2400"/>
          </a:p>
          <a:p>
            <a:pPr indent="0" lvl="0" marL="0" rtl="0" algn="l">
              <a:spcBef>
                <a:spcPts val="1600"/>
              </a:spcBef>
              <a:spcAft>
                <a:spcPts val="1600"/>
              </a:spcAft>
              <a:buNone/>
            </a:pPr>
            <a:r>
              <a:rPr b="1" lang="en" sz="2400"/>
              <a:t>Problem set 2 will be due on Data Camp in 2 weeks (Feb 17) </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Rstudio Layout </a:t>
            </a:r>
            <a:endParaRPr/>
          </a:p>
        </p:txBody>
      </p:sp>
      <p:sp>
        <p:nvSpPr>
          <p:cNvPr id="241" name="Google Shape;241;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highlight>
                  <a:srgbClr val="FFFFFF"/>
                </a:highlight>
                <a:latin typeface="Arial"/>
                <a:ea typeface="Arial"/>
                <a:cs typeface="Arial"/>
                <a:sym typeface="Arial"/>
              </a:rPr>
              <a:t>Let’s learn where things are and what we can do!</a:t>
            </a:r>
            <a:endParaRPr sz="1800">
              <a:solidFill>
                <a:srgbClr val="24292E"/>
              </a:solidFill>
              <a:highlight>
                <a:srgbClr val="FFFFFF"/>
              </a:highlight>
              <a:latin typeface="Arial"/>
              <a:ea typeface="Arial"/>
              <a:cs typeface="Arial"/>
              <a:sym typeface="Arial"/>
            </a:endParaRPr>
          </a:p>
          <a:p>
            <a:pPr indent="-342900" lvl="0" marL="457200" rtl="0" algn="l">
              <a:spcBef>
                <a:spcPts val="120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How do you a) open a new R script window?</a:t>
            </a:r>
            <a:endParaRPr sz="1800">
              <a:solidFill>
                <a:srgbClr val="24292E"/>
              </a:solidFill>
              <a:highlight>
                <a:srgbClr val="FFFFFF"/>
              </a:highlight>
              <a:latin typeface="Arial"/>
              <a:ea typeface="Arial"/>
              <a:cs typeface="Arial"/>
              <a:sym typeface="Arial"/>
            </a:endParaRPr>
          </a:p>
          <a:p>
            <a:pPr indent="-342900" lvl="0" marL="457200" rtl="0" algn="l">
              <a:spcBef>
                <a:spcPts val="0"/>
              </a:spcBef>
              <a:spcAft>
                <a:spcPts val="0"/>
              </a:spcAft>
              <a:buClr>
                <a:srgbClr val="24292E"/>
              </a:buClr>
              <a:buSzPts val="1800"/>
              <a:buFont typeface="Arial"/>
              <a:buChar char="●"/>
            </a:pPr>
            <a:r>
              <a:rPr lang="en" sz="1800">
                <a:solidFill>
                  <a:srgbClr val="24292E"/>
                </a:solidFill>
                <a:highlight>
                  <a:srgbClr val="FFFFFF"/>
                </a:highlight>
                <a:latin typeface="Arial"/>
                <a:ea typeface="Arial"/>
                <a:cs typeface="Arial"/>
                <a:sym typeface="Arial"/>
              </a:rPr>
              <a:t>How do you b) search for the documentation of the function </a:t>
            </a:r>
            <a:r>
              <a:rPr lang="en" sz="1800">
                <a:solidFill>
                  <a:srgbClr val="24292E"/>
                </a:solidFill>
                <a:highlight>
                  <a:srgbClr val="FFFFFF"/>
                </a:highlight>
                <a:latin typeface="Consolas"/>
                <a:ea typeface="Consolas"/>
                <a:cs typeface="Consolas"/>
                <a:sym typeface="Consolas"/>
              </a:rPr>
              <a:t>sum</a:t>
            </a:r>
            <a:r>
              <a:rPr lang="en" sz="1800">
                <a:solidFill>
                  <a:srgbClr val="24292E"/>
                </a:solidFill>
                <a:highlight>
                  <a:srgbClr val="FFFFFF"/>
                </a:highlight>
                <a:latin typeface="Arial"/>
                <a:ea typeface="Arial"/>
                <a:cs typeface="Arial"/>
                <a:sym typeface="Arial"/>
              </a:rPr>
              <a:t>?</a:t>
            </a:r>
            <a:endParaRPr sz="18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b="1"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Rstudio </a:t>
            </a:r>
            <a:endParaRPr/>
          </a:p>
        </p:txBody>
      </p:sp>
      <p:sp>
        <p:nvSpPr>
          <p:cNvPr id="247" name="Google Shape;247;p33"/>
          <p:cNvSpPr txBox="1"/>
          <p:nvPr>
            <p:ph idx="1" type="body"/>
          </p:nvPr>
        </p:nvSpPr>
        <p:spPr>
          <a:xfrm>
            <a:off x="819150" y="1435550"/>
            <a:ext cx="7505700" cy="30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4292E"/>
                </a:solidFill>
                <a:highlight>
                  <a:srgbClr val="FFFFFF"/>
                </a:highlight>
                <a:latin typeface="Arial"/>
                <a:ea typeface="Arial"/>
                <a:cs typeface="Arial"/>
                <a:sym typeface="Arial"/>
              </a:rPr>
              <a:t>Bottom left: </a:t>
            </a:r>
            <a:r>
              <a:rPr lang="en" sz="1500">
                <a:solidFill>
                  <a:srgbClr val="24292E"/>
                </a:solidFill>
                <a:highlight>
                  <a:srgbClr val="FFFFFF"/>
                </a:highlight>
                <a:latin typeface="Arial"/>
                <a:ea typeface="Arial"/>
                <a:cs typeface="Arial"/>
                <a:sym typeface="Arial"/>
              </a:rPr>
              <a:t>console window. Here is where R is waiting for you to tell it what to do, and where it will show the results of a command. You can type commands directly after the “&gt;” prompt and R will execute the command. Commands written in this window will be forgotten after you close the RStudio session.</a:t>
            </a:r>
            <a:endParaRPr sz="15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24292E"/>
                </a:solidFill>
                <a:highlight>
                  <a:srgbClr val="FFFFFF"/>
                </a:highlight>
                <a:latin typeface="Arial"/>
                <a:ea typeface="Arial"/>
                <a:cs typeface="Arial"/>
                <a:sym typeface="Arial"/>
              </a:rPr>
              <a:t>Top left:</a:t>
            </a:r>
            <a:r>
              <a:rPr lang="en" sz="1500">
                <a:solidFill>
                  <a:srgbClr val="24292E"/>
                </a:solidFill>
                <a:highlight>
                  <a:srgbClr val="FFFFFF"/>
                </a:highlight>
                <a:latin typeface="Arial"/>
                <a:ea typeface="Arial"/>
                <a:cs typeface="Arial"/>
                <a:sym typeface="Arial"/>
              </a:rPr>
              <a:t> scripts/editor window. In this R script window, you can write, edit, and save your R commands. Here you can have a complete record of what you did, and you can easily share with others how you did it and you can do it again later on if needed. The RStudio script editor allows you to ‘send’ the current line or the currently selected text to the R console for execution by clicking </a:t>
            </a:r>
            <a:r>
              <a:rPr lang="en" sz="1500">
                <a:solidFill>
                  <a:srgbClr val="24292E"/>
                </a:solidFill>
                <a:highlight>
                  <a:srgbClr val="FFFFFF"/>
                </a:highlight>
                <a:latin typeface="Consolas"/>
                <a:ea typeface="Consolas"/>
                <a:cs typeface="Consolas"/>
                <a:sym typeface="Consolas"/>
              </a:rPr>
              <a:t>Run</a:t>
            </a:r>
            <a:r>
              <a:rPr lang="en" sz="1500">
                <a:solidFill>
                  <a:srgbClr val="24292E"/>
                </a:solidFill>
                <a:highlight>
                  <a:srgbClr val="FFFFFF"/>
                </a:highlight>
                <a:latin typeface="Arial"/>
                <a:ea typeface="Arial"/>
                <a:cs typeface="Arial"/>
                <a:sym typeface="Arial"/>
              </a:rPr>
              <a:t> or by using the </a:t>
            </a:r>
            <a:r>
              <a:rPr lang="en" sz="1500">
                <a:solidFill>
                  <a:srgbClr val="24292E"/>
                </a:solidFill>
                <a:highlight>
                  <a:srgbClr val="FFFFFF"/>
                </a:highlight>
                <a:latin typeface="Consolas"/>
                <a:ea typeface="Consolas"/>
                <a:cs typeface="Consolas"/>
                <a:sym typeface="Consolas"/>
              </a:rPr>
              <a:t>Command-Enter</a:t>
            </a:r>
            <a:r>
              <a:rPr lang="en" sz="1500">
                <a:solidFill>
                  <a:srgbClr val="24292E"/>
                </a:solidFill>
                <a:highlight>
                  <a:srgbClr val="FFFFFF"/>
                </a:highlight>
                <a:latin typeface="Arial"/>
                <a:ea typeface="Arial"/>
                <a:cs typeface="Arial"/>
                <a:sym typeface="Arial"/>
              </a:rPr>
              <a:t> (for MacOS) or </a:t>
            </a:r>
            <a:r>
              <a:rPr lang="en" sz="1500">
                <a:solidFill>
                  <a:srgbClr val="24292E"/>
                </a:solidFill>
                <a:highlight>
                  <a:srgbClr val="FFFFFF"/>
                </a:highlight>
                <a:latin typeface="Consolas"/>
                <a:ea typeface="Consolas"/>
                <a:cs typeface="Consolas"/>
                <a:sym typeface="Consolas"/>
              </a:rPr>
              <a:t>Ctrl-Enter</a:t>
            </a:r>
            <a:r>
              <a:rPr lang="en" sz="1500">
                <a:solidFill>
                  <a:srgbClr val="24292E"/>
                </a:solidFill>
                <a:highlight>
                  <a:srgbClr val="FFFFFF"/>
                </a:highlight>
                <a:latin typeface="Arial"/>
                <a:ea typeface="Arial"/>
                <a:cs typeface="Arial"/>
                <a:sym typeface="Arial"/>
              </a:rPr>
              <a:t> (for PCs) shortcuts. You can also run the full R script.</a:t>
            </a:r>
            <a:endParaRPr sz="15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RStudio </a:t>
            </a:r>
            <a:endParaRPr/>
          </a:p>
        </p:txBody>
      </p:sp>
      <p:sp>
        <p:nvSpPr>
          <p:cNvPr id="253" name="Google Shape;253;p34"/>
          <p:cNvSpPr txBox="1"/>
          <p:nvPr>
            <p:ph idx="1" type="body"/>
          </p:nvPr>
        </p:nvSpPr>
        <p:spPr>
          <a:xfrm>
            <a:off x="819150" y="1544975"/>
            <a:ext cx="7505700" cy="28938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b="1" lang="en" sz="1500">
                <a:solidFill>
                  <a:srgbClr val="24292E"/>
                </a:solidFill>
                <a:highlight>
                  <a:srgbClr val="FFFFFF"/>
                </a:highlight>
                <a:latin typeface="Arial"/>
                <a:ea typeface="Arial"/>
                <a:cs typeface="Arial"/>
                <a:sym typeface="Arial"/>
              </a:rPr>
              <a:t>Top right: </a:t>
            </a:r>
            <a:r>
              <a:rPr lang="en" sz="1500">
                <a:solidFill>
                  <a:srgbClr val="24292E"/>
                </a:solidFill>
                <a:highlight>
                  <a:srgbClr val="FFFFFF"/>
                </a:highlight>
                <a:latin typeface="Arial"/>
                <a:ea typeface="Arial"/>
                <a:cs typeface="Arial"/>
                <a:sym typeface="Arial"/>
              </a:rPr>
              <a:t>environment/workspace/history window. Here you can see what data and values R has in its memory. You can view and edit these values by clicking on them. In the history tab, it shows you what you have typed before.</a:t>
            </a:r>
            <a:endParaRPr sz="15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24292E"/>
                </a:solidFill>
                <a:highlight>
                  <a:srgbClr val="FFFFFF"/>
                </a:highlight>
                <a:latin typeface="Arial"/>
                <a:ea typeface="Arial"/>
                <a:cs typeface="Arial"/>
                <a:sym typeface="Arial"/>
              </a:rPr>
              <a:t>Bottom right:</a:t>
            </a:r>
            <a:r>
              <a:rPr lang="en" sz="1500">
                <a:solidFill>
                  <a:srgbClr val="24292E"/>
                </a:solidFill>
                <a:highlight>
                  <a:srgbClr val="FFFFFF"/>
                </a:highlight>
                <a:latin typeface="Arial"/>
                <a:ea typeface="Arial"/>
                <a:cs typeface="Arial"/>
                <a:sym typeface="Arial"/>
              </a:rPr>
              <a:t> files/plots/packages/help window. The files tab shows you your current working directory’s file and folder structure. The is usually where your project file is saved. The plots tab will show you resulting graphs/figures that you execute. The packages tab will list all the packages that are installed. If the package is loaded, a check-mark will appear next to it. The help tab will show you the documentation for the R functions, datasets, and packages which is helpful for when you come across code that you aren’t sure about.</a:t>
            </a:r>
            <a:endParaRPr sz="15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Rproject/ Working Directory</a:t>
            </a:r>
            <a:endParaRPr/>
          </a:p>
        </p:txBody>
      </p:sp>
      <p:sp>
        <p:nvSpPr>
          <p:cNvPr id="259" name="Google Shape;25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Under the </a:t>
            </a:r>
            <a:r>
              <a:rPr lang="en" sz="1000">
                <a:solidFill>
                  <a:srgbClr val="24292E"/>
                </a:solidFill>
                <a:highlight>
                  <a:srgbClr val="FFFFFF"/>
                </a:highlight>
                <a:latin typeface="Consolas"/>
                <a:ea typeface="Consolas"/>
                <a:cs typeface="Consolas"/>
                <a:sym typeface="Consolas"/>
              </a:rPr>
              <a:t>File</a:t>
            </a:r>
            <a:r>
              <a:rPr lang="en" sz="1200">
                <a:solidFill>
                  <a:srgbClr val="24292E"/>
                </a:solidFill>
                <a:highlight>
                  <a:srgbClr val="FFFFFF"/>
                </a:highlight>
                <a:latin typeface="Arial"/>
                <a:ea typeface="Arial"/>
                <a:cs typeface="Arial"/>
                <a:sym typeface="Arial"/>
              </a:rPr>
              <a:t> menu, click on </a:t>
            </a:r>
            <a:r>
              <a:rPr lang="en" sz="1000">
                <a:solidFill>
                  <a:srgbClr val="24292E"/>
                </a:solidFill>
                <a:highlight>
                  <a:srgbClr val="FFFFFF"/>
                </a:highlight>
                <a:latin typeface="Consolas"/>
                <a:ea typeface="Consolas"/>
                <a:cs typeface="Consolas"/>
                <a:sym typeface="Consolas"/>
              </a:rPr>
              <a:t>New project</a:t>
            </a:r>
            <a:r>
              <a:rPr lang="en" sz="1200">
                <a:solidFill>
                  <a:srgbClr val="24292E"/>
                </a:solidFill>
                <a:highlight>
                  <a:srgbClr val="FFFFFF"/>
                </a:highlight>
                <a:latin typeface="Arial"/>
                <a:ea typeface="Arial"/>
                <a:cs typeface="Arial"/>
                <a:sym typeface="Arial"/>
              </a:rPr>
              <a:t>, choose </a:t>
            </a:r>
            <a:r>
              <a:rPr lang="en" sz="1000">
                <a:solidFill>
                  <a:srgbClr val="24292E"/>
                </a:solidFill>
                <a:highlight>
                  <a:srgbClr val="FFFFFF"/>
                </a:highlight>
                <a:latin typeface="Consolas"/>
                <a:ea typeface="Consolas"/>
                <a:cs typeface="Consolas"/>
                <a:sym typeface="Consolas"/>
              </a:rPr>
              <a:t>New directory</a:t>
            </a:r>
            <a:r>
              <a:rPr lang="en" sz="1200">
                <a:solidFill>
                  <a:srgbClr val="24292E"/>
                </a:solidFill>
                <a:highlight>
                  <a:srgbClr val="FFFFFF"/>
                </a:highlight>
                <a:latin typeface="Arial"/>
                <a:ea typeface="Arial"/>
                <a:cs typeface="Arial"/>
                <a:sym typeface="Arial"/>
              </a:rPr>
              <a:t>, then </a:t>
            </a:r>
            <a:r>
              <a:rPr lang="en" sz="1000">
                <a:solidFill>
                  <a:srgbClr val="24292E"/>
                </a:solidFill>
                <a:highlight>
                  <a:srgbClr val="FFFFFF"/>
                </a:highlight>
                <a:latin typeface="Consolas"/>
                <a:ea typeface="Consolas"/>
                <a:cs typeface="Consolas"/>
                <a:sym typeface="Consolas"/>
              </a:rPr>
              <a:t>New/Empty project</a:t>
            </a:r>
            <a:endParaRPr sz="1000">
              <a:solidFill>
                <a:srgbClr val="24292E"/>
              </a:solidFill>
              <a:highlight>
                <a:srgbClr val="FFFFFF"/>
              </a:highlight>
              <a:latin typeface="Consolas"/>
              <a:ea typeface="Consolas"/>
              <a:cs typeface="Consolas"/>
              <a:sym typeface="Consolas"/>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Enter a name for this new folder, and choose a convenient location for it. This will be your working directory for the rest of the day (e.g., </a:t>
            </a:r>
            <a:r>
              <a:rPr lang="en" sz="1000">
                <a:solidFill>
                  <a:srgbClr val="24292E"/>
                </a:solidFill>
                <a:highlight>
                  <a:srgbClr val="FFFFFF"/>
                </a:highlight>
                <a:latin typeface="Consolas"/>
                <a:ea typeface="Consolas"/>
                <a:cs typeface="Consolas"/>
                <a:sym typeface="Consolas"/>
              </a:rPr>
              <a:t>~/intro-r</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Confirm that the folder named in the </a:t>
            </a:r>
            <a:r>
              <a:rPr lang="en" sz="1000">
                <a:solidFill>
                  <a:srgbClr val="24292E"/>
                </a:solidFill>
                <a:highlight>
                  <a:srgbClr val="FFFFFF"/>
                </a:highlight>
                <a:latin typeface="Consolas"/>
                <a:ea typeface="Consolas"/>
                <a:cs typeface="Consolas"/>
                <a:sym typeface="Consolas"/>
              </a:rPr>
              <a:t>Create project as a sub-directory of</a:t>
            </a:r>
            <a:r>
              <a:rPr lang="en" sz="1200">
                <a:solidFill>
                  <a:srgbClr val="24292E"/>
                </a:solidFill>
                <a:highlight>
                  <a:srgbClr val="FFFFFF"/>
                </a:highlight>
                <a:latin typeface="Arial"/>
                <a:ea typeface="Arial"/>
                <a:cs typeface="Arial"/>
                <a:sym typeface="Arial"/>
              </a:rPr>
              <a:t> box is where you want the working directory created. Use the </a:t>
            </a:r>
            <a:r>
              <a:rPr lang="en" sz="1000">
                <a:solidFill>
                  <a:srgbClr val="24292E"/>
                </a:solidFill>
                <a:highlight>
                  <a:srgbClr val="FFFFFF"/>
                </a:highlight>
                <a:latin typeface="Consolas"/>
                <a:ea typeface="Consolas"/>
                <a:cs typeface="Consolas"/>
                <a:sym typeface="Consolas"/>
              </a:rPr>
              <a:t>Browse</a:t>
            </a:r>
            <a:r>
              <a:rPr lang="en" sz="1200">
                <a:solidFill>
                  <a:srgbClr val="24292E"/>
                </a:solidFill>
                <a:highlight>
                  <a:srgbClr val="FFFFFF"/>
                </a:highlight>
                <a:latin typeface="Arial"/>
                <a:ea typeface="Arial"/>
                <a:cs typeface="Arial"/>
                <a:sym typeface="Arial"/>
              </a:rPr>
              <a:t> button to navigate folders if changes are needed.</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Click on “Create project”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In your console (window on the bottom left), first make sure that you’re in your </a:t>
            </a:r>
            <a:r>
              <a:rPr lang="en" sz="1000">
                <a:solidFill>
                  <a:srgbClr val="24292E"/>
                </a:solidFill>
                <a:highlight>
                  <a:srgbClr val="FFFFFF"/>
                </a:highlight>
                <a:latin typeface="Consolas"/>
                <a:ea typeface="Consolas"/>
                <a:cs typeface="Consolas"/>
                <a:sym typeface="Consolas"/>
              </a:rPr>
              <a:t>~/intro-r</a:t>
            </a:r>
            <a:r>
              <a:rPr lang="en" sz="1200">
                <a:solidFill>
                  <a:srgbClr val="24292E"/>
                </a:solidFill>
                <a:highlight>
                  <a:srgbClr val="FFFFFF"/>
                </a:highlight>
                <a:latin typeface="Arial"/>
                <a:ea typeface="Arial"/>
                <a:cs typeface="Arial"/>
                <a:sym typeface="Arial"/>
              </a:rPr>
              <a:t> directory. If not, navigate there. Then, create a folder named </a:t>
            </a:r>
            <a:r>
              <a:rPr lang="en" sz="1000">
                <a:solidFill>
                  <a:srgbClr val="24292E"/>
                </a:solidFill>
                <a:highlight>
                  <a:srgbClr val="FFFFFF"/>
                </a:highlight>
                <a:latin typeface="Consolas"/>
                <a:ea typeface="Consolas"/>
                <a:cs typeface="Consolas"/>
                <a:sym typeface="Consolas"/>
              </a:rPr>
              <a:t>data</a:t>
            </a:r>
            <a:r>
              <a:rPr lang="en" sz="1200">
                <a:solidFill>
                  <a:srgbClr val="24292E"/>
                </a:solidFill>
                <a:highlight>
                  <a:srgbClr val="FFFFFF"/>
                </a:highlight>
                <a:latin typeface="Arial"/>
                <a:ea typeface="Arial"/>
                <a:cs typeface="Arial"/>
                <a:sym typeface="Arial"/>
              </a:rPr>
              <a:t> within your newly created working directory. (e.g., </a:t>
            </a:r>
            <a:r>
              <a:rPr lang="en" sz="1000">
                <a:solidFill>
                  <a:srgbClr val="24292E"/>
                </a:solidFill>
                <a:highlight>
                  <a:srgbClr val="FFFFFF"/>
                </a:highlight>
                <a:latin typeface="Consolas"/>
                <a:ea typeface="Consolas"/>
                <a:cs typeface="Consolas"/>
                <a:sym typeface="Consolas"/>
              </a:rPr>
              <a:t>~/intro-r/data</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lang="en" sz="1200">
                <a:solidFill>
                  <a:srgbClr val="24292E"/>
                </a:solidFill>
                <a:highlight>
                  <a:srgbClr val="FFFFFF"/>
                </a:highlight>
                <a:latin typeface="Arial"/>
                <a:ea typeface="Arial"/>
                <a:cs typeface="Arial"/>
                <a:sym typeface="Arial"/>
              </a:rPr>
              <a:t>Create a new R script (File &gt; New File &gt; R script) and save it in your working directory (e.g. </a:t>
            </a:r>
            <a:r>
              <a:rPr lang="en" sz="1000">
                <a:solidFill>
                  <a:srgbClr val="24292E"/>
                </a:solidFill>
                <a:highlight>
                  <a:srgbClr val="FFFFFF"/>
                </a:highlight>
                <a:latin typeface="Consolas"/>
                <a:ea typeface="Consolas"/>
                <a:cs typeface="Consolas"/>
                <a:sym typeface="Consolas"/>
              </a:rPr>
              <a:t>intro-r-script.R</a:t>
            </a:r>
            <a:r>
              <a:rPr lang="en" sz="1200">
                <a:solidFill>
                  <a:srgbClr val="24292E"/>
                </a:solidFill>
                <a:highlight>
                  <a:srgbClr val="FFFFFF"/>
                </a:highlight>
                <a:latin typeface="Arial"/>
                <a:ea typeface="Arial"/>
                <a:cs typeface="Arial"/>
                <a:sym typeface="Arial"/>
              </a:rPr>
              <a:t>)</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Interacting with R</a:t>
            </a:r>
            <a:endParaRPr/>
          </a:p>
        </p:txBody>
      </p:sp>
      <p:sp>
        <p:nvSpPr>
          <p:cNvPr id="265" name="Google Shape;265;p36"/>
          <p:cNvSpPr txBox="1"/>
          <p:nvPr>
            <p:ph idx="1" type="body"/>
          </p:nvPr>
        </p:nvSpPr>
        <p:spPr>
          <a:xfrm>
            <a:off x="819150" y="1506350"/>
            <a:ext cx="7505700" cy="29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There are two main ways of interacting with R: using the console or by using script files (plain text files that contain your code).</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If R is ready to accept commands, the R console shows a </a:t>
            </a:r>
            <a:r>
              <a:rPr lang="en" sz="1400">
                <a:solidFill>
                  <a:srgbClr val="24292E"/>
                </a:solidFill>
                <a:highlight>
                  <a:srgbClr val="FFFFFF"/>
                </a:highlight>
                <a:latin typeface="Consolas"/>
                <a:ea typeface="Consolas"/>
                <a:cs typeface="Consolas"/>
                <a:sym typeface="Consolas"/>
              </a:rPr>
              <a:t>&gt;</a:t>
            </a:r>
            <a:r>
              <a:rPr lang="en" sz="1400">
                <a:solidFill>
                  <a:srgbClr val="24292E"/>
                </a:solidFill>
                <a:highlight>
                  <a:srgbClr val="FFFFFF"/>
                </a:highlight>
                <a:latin typeface="Arial"/>
                <a:ea typeface="Arial"/>
                <a:cs typeface="Arial"/>
                <a:sym typeface="Arial"/>
              </a:rPr>
              <a:t> prompt. If it receives a command, R will try to execute it, and when ready, show the results and come back with a new </a:t>
            </a:r>
            <a:r>
              <a:rPr lang="en" sz="1400">
                <a:solidFill>
                  <a:srgbClr val="24292E"/>
                </a:solidFill>
                <a:highlight>
                  <a:srgbClr val="FFFFFF"/>
                </a:highlight>
                <a:latin typeface="Consolas"/>
                <a:ea typeface="Consolas"/>
                <a:cs typeface="Consolas"/>
                <a:sym typeface="Consolas"/>
              </a:rPr>
              <a:t>&gt;</a:t>
            </a:r>
            <a:r>
              <a:rPr lang="en" sz="1400">
                <a:solidFill>
                  <a:srgbClr val="24292E"/>
                </a:solidFill>
                <a:highlight>
                  <a:srgbClr val="FFFFFF"/>
                </a:highlight>
                <a:latin typeface="Arial"/>
                <a:ea typeface="Arial"/>
                <a:cs typeface="Arial"/>
                <a:sym typeface="Arial"/>
              </a:rPr>
              <a:t> prompt to wait for new commands.</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If R is still waiting for you to enter more data because it isn’t complete yet, the console will show a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prompt. It means that you haven’t finished entering a complete command. This is because you have not ‘closed’ a parenthesis or quotation. If you’re in Rstudio and this happens, click inside the console window and press </a:t>
            </a:r>
            <a:r>
              <a:rPr lang="en" sz="1400">
                <a:solidFill>
                  <a:srgbClr val="444D56"/>
                </a:solidFill>
                <a:highlight>
                  <a:srgbClr val="FAFBFC"/>
                </a:highlight>
                <a:latin typeface="Consolas"/>
                <a:ea typeface="Consolas"/>
                <a:cs typeface="Consolas"/>
                <a:sym typeface="Consolas"/>
              </a:rPr>
              <a:t>Esc</a:t>
            </a:r>
            <a:r>
              <a:rPr lang="en" sz="1400">
                <a:solidFill>
                  <a:srgbClr val="24292E"/>
                </a:solidFill>
                <a:highlight>
                  <a:srgbClr val="FFFFFF"/>
                </a:highlight>
                <a:latin typeface="Arial"/>
                <a:ea typeface="Arial"/>
                <a:cs typeface="Arial"/>
                <a:sym typeface="Arial"/>
              </a:rPr>
              <a:t> or </a:t>
            </a:r>
            <a:r>
              <a:rPr lang="en" sz="1400">
                <a:solidFill>
                  <a:srgbClr val="24292E"/>
                </a:solidFill>
                <a:highlight>
                  <a:srgbClr val="FFFFFF"/>
                </a:highlight>
                <a:latin typeface="Consolas"/>
                <a:ea typeface="Consolas"/>
                <a:cs typeface="Consolas"/>
                <a:sym typeface="Consolas"/>
              </a:rPr>
              <a:t>Ctrl-C</a:t>
            </a:r>
            <a:r>
              <a:rPr lang="en" sz="1400">
                <a:solidFill>
                  <a:srgbClr val="24292E"/>
                </a:solidFill>
                <a:highlight>
                  <a:srgbClr val="FFFFFF"/>
                </a:highlight>
                <a:latin typeface="Arial"/>
                <a:ea typeface="Arial"/>
                <a:cs typeface="Arial"/>
                <a:sym typeface="Arial"/>
              </a:rPr>
              <a:t>; this should help you out of trouble.</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Script Files </a:t>
            </a:r>
            <a:endParaRPr/>
          </a:p>
        </p:txBody>
      </p:sp>
      <p:sp>
        <p:nvSpPr>
          <p:cNvPr id="271" name="Google Shape;271;p37"/>
          <p:cNvSpPr txBox="1"/>
          <p:nvPr>
            <p:ph idx="1" type="body"/>
          </p:nvPr>
        </p:nvSpPr>
        <p:spPr>
          <a:xfrm>
            <a:off x="819150" y="1441975"/>
            <a:ext cx="7505700" cy="29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One of the highlights of RStudio is the text editor. It contains a lot of handy features that make coding easier. For now, we’ll just use some basic features.</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Let’s open a new R script. In the top left corner of your RStudio window, there should be a paper icon with a green plus sign over it. Click on it and select “R Script” from the dropdown menu. A new blank script should appear in your top left pane. This is essentially a text file, but since it has a “.R” extension, you can use it to “talk” to your R console. What I mean is that instead of typing commands directly into the console or copying and pasting, you can run code directly from the script.</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File </a:t>
            </a:r>
            <a:endParaRPr/>
          </a:p>
        </p:txBody>
      </p:sp>
      <p:sp>
        <p:nvSpPr>
          <p:cNvPr id="277" name="Google Shape;277;p38"/>
          <p:cNvSpPr txBox="1"/>
          <p:nvPr>
            <p:ph idx="1" type="body"/>
          </p:nvPr>
        </p:nvSpPr>
        <p:spPr>
          <a:xfrm>
            <a:off x="819150" y="1493475"/>
            <a:ext cx="7505700" cy="29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A nice feature of R is that it is interactive. You can run a single line of code at time without needing to run the entire script.</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Lets do some math in your script. Type </a:t>
            </a:r>
            <a:r>
              <a:rPr lang="en" sz="1400">
                <a:solidFill>
                  <a:srgbClr val="24292E"/>
                </a:solidFill>
                <a:highlight>
                  <a:srgbClr val="FFFFFF"/>
                </a:highlight>
                <a:latin typeface="Consolas"/>
                <a:ea typeface="Consolas"/>
                <a:cs typeface="Consolas"/>
                <a:sym typeface="Consolas"/>
              </a:rPr>
              <a:t>3 + 3</a:t>
            </a:r>
            <a:r>
              <a:rPr lang="en" sz="1400">
                <a:solidFill>
                  <a:srgbClr val="24292E"/>
                </a:solidFill>
                <a:highlight>
                  <a:srgbClr val="FFFFFF"/>
                </a:highlight>
                <a:latin typeface="Arial"/>
                <a:ea typeface="Arial"/>
                <a:cs typeface="Arial"/>
                <a:sym typeface="Arial"/>
              </a:rPr>
              <a:t> into your R script. Place your cursor at the end of the line and press </a:t>
            </a:r>
            <a:r>
              <a:rPr lang="en" sz="1400">
                <a:solidFill>
                  <a:srgbClr val="444D56"/>
                </a:solidFill>
                <a:highlight>
                  <a:srgbClr val="FAFBFC"/>
                </a:highlight>
                <a:latin typeface="Consolas"/>
                <a:ea typeface="Consolas"/>
                <a:cs typeface="Consolas"/>
                <a:sym typeface="Consolas"/>
              </a:rPr>
              <a:t>Cmd</a:t>
            </a:r>
            <a:r>
              <a:rPr lang="en" sz="1400">
                <a:solidFill>
                  <a:srgbClr val="24292E"/>
                </a:solidFill>
                <a:highlight>
                  <a:srgbClr val="FFFFFF"/>
                </a:highlight>
                <a:latin typeface="Arial"/>
                <a:ea typeface="Arial"/>
                <a:cs typeface="Arial"/>
                <a:sym typeface="Arial"/>
              </a:rPr>
              <a:t>-</a:t>
            </a:r>
            <a:r>
              <a:rPr lang="en" sz="1400">
                <a:solidFill>
                  <a:srgbClr val="444D56"/>
                </a:solidFill>
                <a:highlight>
                  <a:srgbClr val="FAFBFC"/>
                </a:highlight>
                <a:latin typeface="Consolas"/>
                <a:ea typeface="Consolas"/>
                <a:cs typeface="Consolas"/>
                <a:sym typeface="Consolas"/>
              </a:rPr>
              <a:t>Enter</a:t>
            </a:r>
            <a:r>
              <a:rPr lang="en" sz="1400">
                <a:solidFill>
                  <a:srgbClr val="24292E"/>
                </a:solidFill>
                <a:highlight>
                  <a:srgbClr val="FFFFFF"/>
                </a:highlight>
                <a:latin typeface="Arial"/>
                <a:ea typeface="Arial"/>
                <a:cs typeface="Arial"/>
                <a:sym typeface="Arial"/>
              </a:rPr>
              <a:t> (</a:t>
            </a:r>
            <a:r>
              <a:rPr lang="en" sz="1400">
                <a:solidFill>
                  <a:srgbClr val="444D56"/>
                </a:solidFill>
                <a:highlight>
                  <a:srgbClr val="FAFBFC"/>
                </a:highlight>
                <a:latin typeface="Consolas"/>
                <a:ea typeface="Consolas"/>
                <a:cs typeface="Consolas"/>
                <a:sym typeface="Consolas"/>
              </a:rPr>
              <a:t>Ctrl</a:t>
            </a:r>
            <a:r>
              <a:rPr lang="en" sz="1400">
                <a:solidFill>
                  <a:srgbClr val="24292E"/>
                </a:solidFill>
                <a:highlight>
                  <a:srgbClr val="FFFFFF"/>
                </a:highlight>
                <a:latin typeface="Arial"/>
                <a:ea typeface="Arial"/>
                <a:cs typeface="Arial"/>
                <a:sym typeface="Arial"/>
              </a:rPr>
              <a:t>-</a:t>
            </a:r>
            <a:r>
              <a:rPr lang="en" sz="1400">
                <a:solidFill>
                  <a:srgbClr val="444D56"/>
                </a:solidFill>
                <a:highlight>
                  <a:srgbClr val="FAFBFC"/>
                </a:highlight>
                <a:latin typeface="Consolas"/>
                <a:ea typeface="Consolas"/>
                <a:cs typeface="Consolas"/>
                <a:sym typeface="Consolas"/>
              </a:rPr>
              <a:t>Enter</a:t>
            </a:r>
            <a:r>
              <a:rPr lang="en" sz="1400">
                <a:solidFill>
                  <a:srgbClr val="24292E"/>
                </a:solidFill>
                <a:highlight>
                  <a:srgbClr val="FFFFFF"/>
                </a:highlight>
                <a:latin typeface="Arial"/>
                <a:ea typeface="Arial"/>
                <a:cs typeface="Arial"/>
                <a:sym typeface="Arial"/>
              </a:rPr>
              <a:t> if you have a Windows). You should now see the output in your R console! If you want to run more than one line of code, you can highlight the code you want to run and press </a:t>
            </a:r>
            <a:r>
              <a:rPr lang="en" sz="1400">
                <a:solidFill>
                  <a:srgbClr val="444D56"/>
                </a:solidFill>
                <a:highlight>
                  <a:srgbClr val="FAFBFC"/>
                </a:highlight>
                <a:latin typeface="Consolas"/>
                <a:ea typeface="Consolas"/>
                <a:cs typeface="Consolas"/>
                <a:sym typeface="Consolas"/>
              </a:rPr>
              <a:t>Cmd</a:t>
            </a:r>
            <a:r>
              <a:rPr lang="en" sz="1400">
                <a:solidFill>
                  <a:srgbClr val="24292E"/>
                </a:solidFill>
                <a:highlight>
                  <a:srgbClr val="FFFFFF"/>
                </a:highlight>
                <a:latin typeface="Arial"/>
                <a:ea typeface="Arial"/>
                <a:cs typeface="Arial"/>
                <a:sym typeface="Arial"/>
              </a:rPr>
              <a:t>-</a:t>
            </a:r>
            <a:r>
              <a:rPr lang="en" sz="1400">
                <a:solidFill>
                  <a:srgbClr val="444D56"/>
                </a:solidFill>
                <a:highlight>
                  <a:srgbClr val="FAFBFC"/>
                </a:highlight>
                <a:latin typeface="Consolas"/>
                <a:ea typeface="Consolas"/>
                <a:cs typeface="Consolas"/>
                <a:sym typeface="Consolas"/>
              </a:rPr>
              <a:t>Enter</a:t>
            </a:r>
            <a:r>
              <a:rPr lang="en" sz="1400">
                <a:solidFill>
                  <a:srgbClr val="24292E"/>
                </a:solidFill>
                <a:highlight>
                  <a:srgbClr val="FFFFFF"/>
                </a:highlight>
                <a:latin typeface="Arial"/>
                <a:ea typeface="Arial"/>
                <a:cs typeface="Arial"/>
                <a:sym typeface="Arial"/>
              </a:rPr>
              <a:t>.</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Now, let’s save our script with File -&gt; Save or File -&gt; Save As. R should default to your working directory. Save it wherever the .RProj file is located.</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File </a:t>
            </a:r>
            <a:endParaRPr/>
          </a:p>
        </p:txBody>
      </p:sp>
      <p:sp>
        <p:nvSpPr>
          <p:cNvPr id="283" name="Google Shape;283;p39"/>
          <p:cNvSpPr txBox="1"/>
          <p:nvPr>
            <p:ph idx="1" type="body"/>
          </p:nvPr>
        </p:nvSpPr>
        <p:spPr>
          <a:xfrm>
            <a:off x="819150" y="1448425"/>
            <a:ext cx="7505700" cy="29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Now, quit your RStudio session. You may be confronted with a message that asks “Save Workspace Image?” ALWAYS SAY NO. It will create headaches if you save it. It takes forever if you have a lot of stuff in your environment and writes all of your objects to disk. While saving everything you’re working with may sound like a good idea, but you’re now responsible for remembering what each file is for. Also, what R saves may not actually reflect what was in your environment. Just suffice it to say that saving your workspace image is a bad idea.</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Rproject </a:t>
            </a:r>
            <a:endParaRPr/>
          </a:p>
        </p:txBody>
      </p:sp>
      <p:sp>
        <p:nvSpPr>
          <p:cNvPr id="289" name="Google Shape;289;p40"/>
          <p:cNvSpPr txBox="1"/>
          <p:nvPr>
            <p:ph idx="1" type="body"/>
          </p:nvPr>
        </p:nvSpPr>
        <p:spPr>
          <a:xfrm>
            <a:off x="819150" y="1544975"/>
            <a:ext cx="7505700" cy="28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We’re gonna learn how to open your R project again. There are two avenues:</a:t>
            </a:r>
            <a:endParaRPr sz="1400">
              <a:solidFill>
                <a:srgbClr val="24292E"/>
              </a:solidFill>
              <a:highlight>
                <a:srgbClr val="FFFFFF"/>
              </a:highlight>
              <a:latin typeface="Arial"/>
              <a:ea typeface="Arial"/>
              <a:cs typeface="Arial"/>
              <a:sym typeface="Arial"/>
            </a:endParaRPr>
          </a:p>
          <a:p>
            <a:pPr indent="-317500" lvl="0" marL="457200" rtl="0" algn="l">
              <a:spcBef>
                <a:spcPts val="120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Double click your .RProj file. This will open your R project in a new window and everything will be there ready to go.</a:t>
            </a:r>
            <a:endParaRPr sz="14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Open RStudio. RStudio may automatically open your most recent project. In that case, you don’t have to do anything. Otherwise, go to File -&gt; Open Project and navigate to your .RProj file. Open this and you’ll be good to go!</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Note: Don’t just double click the .R file or open the .R file in RStudio without opening your .RProj first. If you don’t open your R Project, things may break.</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and Functions</a:t>
            </a:r>
            <a:endParaRPr/>
          </a:p>
        </p:txBody>
      </p:sp>
      <p:sp>
        <p:nvSpPr>
          <p:cNvPr id="295" name="Google Shape;295;p41"/>
          <p:cNvSpPr txBox="1"/>
          <p:nvPr>
            <p:ph idx="1" type="body"/>
          </p:nvPr>
        </p:nvSpPr>
        <p:spPr>
          <a:xfrm>
            <a:off x="819150" y="1512800"/>
            <a:ext cx="7505700" cy="2925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400">
                <a:solidFill>
                  <a:srgbClr val="24292E"/>
                </a:solidFill>
                <a:highlight>
                  <a:srgbClr val="FFFFFF"/>
                </a:highlight>
                <a:latin typeface="Arial"/>
                <a:ea typeface="Arial"/>
                <a:cs typeface="Arial"/>
                <a:sym typeface="Arial"/>
              </a:rPr>
              <a:t>Creating objects</a:t>
            </a:r>
            <a:endParaRPr b="1"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You can get output from R simply by typing math in the console:H</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24292E"/>
                </a:solidFill>
                <a:highlight>
                  <a:srgbClr val="FFFFFF"/>
                </a:highlight>
                <a:latin typeface="Arial"/>
                <a:ea typeface="Arial"/>
                <a:cs typeface="Arial"/>
                <a:sym typeface="Arial"/>
              </a:rPr>
              <a:t>However, you often need to save output or </a:t>
            </a:r>
            <a:r>
              <a:rPr i="1" lang="en" sz="1400">
                <a:solidFill>
                  <a:srgbClr val="24292E"/>
                </a:solidFill>
                <a:highlight>
                  <a:srgbClr val="FFFFFF"/>
                </a:highlight>
                <a:latin typeface="Arial"/>
                <a:ea typeface="Arial"/>
                <a:cs typeface="Arial"/>
                <a:sym typeface="Arial"/>
              </a:rPr>
              <a:t>values</a:t>
            </a:r>
            <a:r>
              <a:rPr lang="en" sz="1400">
                <a:solidFill>
                  <a:srgbClr val="24292E"/>
                </a:solidFill>
                <a:highlight>
                  <a:srgbClr val="FFFFFF"/>
                </a:highlight>
                <a:latin typeface="Arial"/>
                <a:ea typeface="Arial"/>
                <a:cs typeface="Arial"/>
                <a:sym typeface="Arial"/>
              </a:rPr>
              <a:t> to </a:t>
            </a:r>
            <a:r>
              <a:rPr i="1" lang="en" sz="1400">
                <a:solidFill>
                  <a:srgbClr val="24292E"/>
                </a:solidFill>
                <a:highlight>
                  <a:srgbClr val="FFFFFF"/>
                </a:highlight>
                <a:latin typeface="Arial"/>
                <a:ea typeface="Arial"/>
                <a:cs typeface="Arial"/>
                <a:sym typeface="Arial"/>
              </a:rPr>
              <a:t>objects</a:t>
            </a:r>
            <a:r>
              <a:rPr lang="en" sz="1400">
                <a:solidFill>
                  <a:srgbClr val="24292E"/>
                </a:solidFill>
                <a:highlight>
                  <a:srgbClr val="FFFFFF"/>
                </a:highlight>
                <a:latin typeface="Arial"/>
                <a:ea typeface="Arial"/>
                <a:cs typeface="Arial"/>
                <a:sym typeface="Arial"/>
              </a:rPr>
              <a:t>. Storing values in objects allows you to do interesting things with them later. To create an object, you pick a succinct, easy to remember name and then use the assignment operator </a:t>
            </a:r>
            <a:r>
              <a:rPr lang="en" sz="1400">
                <a:solidFill>
                  <a:srgbClr val="24292E"/>
                </a:solidFill>
                <a:latin typeface="Consolas"/>
                <a:ea typeface="Consolas"/>
                <a:cs typeface="Consolas"/>
                <a:sym typeface="Consolas"/>
              </a:rPr>
              <a:t>&lt;-</a:t>
            </a:r>
            <a:r>
              <a:rPr lang="en" sz="1400">
                <a:solidFill>
                  <a:srgbClr val="24292E"/>
                </a:solidFill>
                <a:highlight>
                  <a:srgbClr val="FFFFFF"/>
                </a:highlight>
                <a:latin typeface="Arial"/>
                <a:ea typeface="Arial"/>
                <a:cs typeface="Arial"/>
                <a:sym typeface="Arial"/>
              </a:rPr>
              <a:t> to give the name a value. The format is </a:t>
            </a:r>
            <a:r>
              <a:rPr lang="en" sz="1400">
                <a:solidFill>
                  <a:srgbClr val="24292E"/>
                </a:solidFill>
                <a:latin typeface="Consolas"/>
                <a:ea typeface="Consolas"/>
                <a:cs typeface="Consolas"/>
                <a:sym typeface="Consolas"/>
              </a:rPr>
              <a:t>name &lt;- value</a:t>
            </a:r>
            <a:r>
              <a:rPr lang="en" sz="1400">
                <a:solidFill>
                  <a:srgbClr val="24292E"/>
                </a:solidFill>
                <a:highlight>
                  <a:srgbClr val="FFFFFF"/>
                </a:highlight>
                <a:latin typeface="Arial"/>
                <a:ea typeface="Arial"/>
                <a:cs typeface="Arial"/>
                <a:sym typeface="Arial"/>
              </a:rPr>
              <a:t>. The value on the right is assigned to the object on the left.</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24292E"/>
                </a:solidFill>
                <a:highlight>
                  <a:srgbClr val="FFFFFF"/>
                </a:highlight>
                <a:latin typeface="Arial"/>
                <a:ea typeface="Arial"/>
                <a:cs typeface="Arial"/>
                <a:sym typeface="Arial"/>
              </a:rPr>
              <a:t>For instance: </a:t>
            </a:r>
            <a:r>
              <a:rPr lang="en" sz="1400">
                <a:solidFill>
                  <a:srgbClr val="24292E"/>
                </a:solidFill>
                <a:highlight>
                  <a:srgbClr val="F6F8FA"/>
                </a:highlight>
                <a:latin typeface="Consolas"/>
                <a:ea typeface="Consolas"/>
                <a:cs typeface="Consolas"/>
                <a:sym typeface="Consolas"/>
              </a:rPr>
              <a:t>head_size </a:t>
            </a:r>
            <a:r>
              <a:rPr lang="en" sz="1400">
                <a:solidFill>
                  <a:srgbClr val="D73A49"/>
                </a:solidFill>
                <a:highlight>
                  <a:srgbClr val="F6F8FA"/>
                </a:highlight>
                <a:latin typeface="Consolas"/>
                <a:ea typeface="Consolas"/>
                <a:cs typeface="Consolas"/>
                <a:sym typeface="Consolas"/>
              </a:rPr>
              <a:t>&lt;-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40</a:t>
            </a:r>
            <a:endParaRPr sz="1400">
              <a:solidFill>
                <a:srgbClr val="005CC5"/>
              </a:solidFill>
              <a:highlight>
                <a:srgbClr val="F6F8FA"/>
              </a:highlight>
              <a:latin typeface="Consolas"/>
              <a:ea typeface="Consolas"/>
              <a:cs typeface="Consolas"/>
              <a:sym typeface="Consolas"/>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Fellowship Opportunities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1D1C1D"/>
                </a:solidFill>
                <a:highlight>
                  <a:srgbClr val="FFFFFF"/>
                </a:highlight>
              </a:rPr>
              <a:t>5 graduate student fellowships at the NYCT: application deadline is 2/18/20</a:t>
            </a:r>
            <a:r>
              <a:rPr lang="en" sz="2400">
                <a:solidFill>
                  <a:srgbClr val="1D1C1D"/>
                </a:solidFill>
                <a:highlight>
                  <a:srgbClr val="FFFFFF"/>
                </a:highlight>
                <a:uFill>
                  <a:noFill/>
                </a:uFill>
                <a:hlinkClick r:id="rId3"/>
              </a:rPr>
              <a:t> </a:t>
            </a:r>
            <a:r>
              <a:rPr lang="en" sz="2400">
                <a:solidFill>
                  <a:schemeClr val="hlink"/>
                </a:solidFill>
                <a:highlight>
                  <a:srgbClr val="FFFFFF"/>
                </a:highlight>
                <a:uFill>
                  <a:noFill/>
                </a:uFill>
                <a:hlinkClick r:id="rId4"/>
              </a:rPr>
              <a:t>https://www.nycommunitytrust.org/jobs-fellowships/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t>
            </a:r>
            <a:endParaRPr/>
          </a:p>
        </p:txBody>
      </p:sp>
      <p:sp>
        <p:nvSpPr>
          <p:cNvPr id="301" name="Google Shape;301;p42"/>
          <p:cNvSpPr txBox="1"/>
          <p:nvPr>
            <p:ph idx="1" type="body"/>
          </p:nvPr>
        </p:nvSpPr>
        <p:spPr>
          <a:xfrm>
            <a:off x="819150" y="1519225"/>
            <a:ext cx="7505700" cy="29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This statement can be interpreted as “40 goes into head_size”. For historical reasons, you can also use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for assignments, but not in every context. Because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can throw unexpected results in some situations, it is good practice to always use </a:t>
            </a:r>
            <a:r>
              <a:rPr lang="en" sz="1400">
                <a:solidFill>
                  <a:srgbClr val="24292E"/>
                </a:solidFill>
                <a:highlight>
                  <a:srgbClr val="FFFFFF"/>
                </a:highlight>
                <a:latin typeface="Consolas"/>
                <a:ea typeface="Consolas"/>
                <a:cs typeface="Consolas"/>
                <a:sym typeface="Consolas"/>
              </a:rPr>
              <a:t>&lt;-</a:t>
            </a:r>
            <a:r>
              <a:rPr lang="en" sz="1400">
                <a:solidFill>
                  <a:srgbClr val="24292E"/>
                </a:solidFill>
                <a:highlight>
                  <a:srgbClr val="FFFFFF"/>
                </a:highlight>
                <a:latin typeface="Arial"/>
                <a:ea typeface="Arial"/>
                <a:cs typeface="Arial"/>
                <a:sym typeface="Arial"/>
              </a:rPr>
              <a:t> for assignments.</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a:t>
            </a:r>
            <a:endParaRPr/>
          </a:p>
        </p:txBody>
      </p:sp>
      <p:sp>
        <p:nvSpPr>
          <p:cNvPr id="307" name="Google Shape;307;p43"/>
          <p:cNvSpPr txBox="1"/>
          <p:nvPr>
            <p:ph idx="1" type="body"/>
          </p:nvPr>
        </p:nvSpPr>
        <p:spPr>
          <a:xfrm>
            <a:off x="819150" y="1422675"/>
            <a:ext cx="7505700" cy="30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latin typeface="Arial"/>
                <a:ea typeface="Arial"/>
                <a:cs typeface="Arial"/>
                <a:sym typeface="Arial"/>
              </a:rPr>
              <a:t>Objects can be given any name such as </a:t>
            </a:r>
            <a:r>
              <a:rPr lang="en" sz="1000">
                <a:solidFill>
                  <a:srgbClr val="24292E"/>
                </a:solidFill>
                <a:highlight>
                  <a:srgbClr val="FFFFFF"/>
                </a:highlight>
                <a:latin typeface="Consolas"/>
                <a:ea typeface="Consolas"/>
                <a:cs typeface="Consolas"/>
                <a:sym typeface="Consolas"/>
              </a:rPr>
              <a:t>x</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body_size</a:t>
            </a:r>
            <a:r>
              <a:rPr lang="en" sz="1200">
                <a:solidFill>
                  <a:srgbClr val="24292E"/>
                </a:solidFill>
                <a:highlight>
                  <a:srgbClr val="FFFFFF"/>
                </a:highlight>
                <a:latin typeface="Arial"/>
                <a:ea typeface="Arial"/>
                <a:cs typeface="Arial"/>
                <a:sym typeface="Arial"/>
              </a:rPr>
              <a:t>, or </a:t>
            </a:r>
            <a:r>
              <a:rPr lang="en" sz="1000">
                <a:solidFill>
                  <a:srgbClr val="24292E"/>
                </a:solidFill>
                <a:highlight>
                  <a:srgbClr val="FFFFFF"/>
                </a:highlight>
                <a:latin typeface="Consolas"/>
                <a:ea typeface="Consolas"/>
                <a:cs typeface="Consolas"/>
                <a:sym typeface="Consolas"/>
              </a:rPr>
              <a:t>signal_length</a:t>
            </a:r>
            <a:r>
              <a:rPr lang="en" sz="1200">
                <a:solidFill>
                  <a:srgbClr val="24292E"/>
                </a:solidFill>
                <a:highlight>
                  <a:srgbClr val="FFFFFF"/>
                </a:highlight>
                <a:latin typeface="Arial"/>
                <a:ea typeface="Arial"/>
                <a:cs typeface="Arial"/>
                <a:sym typeface="Arial"/>
              </a:rPr>
              <a:t>. You want your object names to be explicit and not too long. They cannot start with a number (</a:t>
            </a:r>
            <a:r>
              <a:rPr lang="en" sz="1000">
                <a:solidFill>
                  <a:srgbClr val="24292E"/>
                </a:solidFill>
                <a:highlight>
                  <a:srgbClr val="FFFFFF"/>
                </a:highlight>
                <a:latin typeface="Consolas"/>
                <a:ea typeface="Consolas"/>
                <a:cs typeface="Consolas"/>
                <a:sym typeface="Consolas"/>
              </a:rPr>
              <a:t>2x</a:t>
            </a:r>
            <a:r>
              <a:rPr lang="en" sz="1200">
                <a:solidFill>
                  <a:srgbClr val="24292E"/>
                </a:solidFill>
                <a:highlight>
                  <a:srgbClr val="FFFFFF"/>
                </a:highlight>
                <a:latin typeface="Arial"/>
                <a:ea typeface="Arial"/>
                <a:cs typeface="Arial"/>
                <a:sym typeface="Arial"/>
              </a:rPr>
              <a:t> is not valid, but </a:t>
            </a:r>
            <a:r>
              <a:rPr lang="en" sz="1000">
                <a:solidFill>
                  <a:srgbClr val="24292E"/>
                </a:solidFill>
                <a:highlight>
                  <a:srgbClr val="FFFFFF"/>
                </a:highlight>
                <a:latin typeface="Consolas"/>
                <a:ea typeface="Consolas"/>
                <a:cs typeface="Consolas"/>
                <a:sym typeface="Consolas"/>
              </a:rPr>
              <a:t>x2</a:t>
            </a:r>
            <a:r>
              <a:rPr lang="en" sz="1200">
                <a:solidFill>
                  <a:srgbClr val="24292E"/>
                </a:solidFill>
                <a:highlight>
                  <a:srgbClr val="FFFFFF"/>
                </a:highlight>
                <a:latin typeface="Arial"/>
                <a:ea typeface="Arial"/>
                <a:cs typeface="Arial"/>
                <a:sym typeface="Arial"/>
              </a:rPr>
              <a:t> is). R is case sensitive (e.g., </a:t>
            </a:r>
            <a:r>
              <a:rPr lang="en" sz="1000">
                <a:solidFill>
                  <a:srgbClr val="24292E"/>
                </a:solidFill>
                <a:highlight>
                  <a:srgbClr val="FFFFFF"/>
                </a:highlight>
                <a:latin typeface="Consolas"/>
                <a:ea typeface="Consolas"/>
                <a:cs typeface="Consolas"/>
                <a:sym typeface="Consolas"/>
              </a:rPr>
              <a:t>weight_kg</a:t>
            </a:r>
            <a:r>
              <a:rPr lang="en" sz="1200">
                <a:solidFill>
                  <a:srgbClr val="24292E"/>
                </a:solidFill>
                <a:highlight>
                  <a:srgbClr val="FFFFFF"/>
                </a:highlight>
                <a:latin typeface="Arial"/>
                <a:ea typeface="Arial"/>
                <a:cs typeface="Arial"/>
                <a:sym typeface="Arial"/>
              </a:rPr>
              <a:t> is different from </a:t>
            </a:r>
            <a:r>
              <a:rPr lang="en" sz="1000">
                <a:solidFill>
                  <a:srgbClr val="24292E"/>
                </a:solidFill>
                <a:highlight>
                  <a:srgbClr val="FFFFFF"/>
                </a:highlight>
                <a:latin typeface="Consolas"/>
                <a:ea typeface="Consolas"/>
                <a:cs typeface="Consolas"/>
                <a:sym typeface="Consolas"/>
              </a:rPr>
              <a:t>Weight_kg</a:t>
            </a:r>
            <a:r>
              <a:rPr lang="en" sz="1200">
                <a:solidFill>
                  <a:srgbClr val="24292E"/>
                </a:solidFill>
                <a:highlight>
                  <a:srgbClr val="FFFFFF"/>
                </a:highlight>
                <a:latin typeface="Arial"/>
                <a:ea typeface="Arial"/>
                <a:cs typeface="Arial"/>
                <a:sym typeface="Arial"/>
              </a:rPr>
              <a:t>). There are some names that cannot be used because they are the names of fundamental functions in R (e.g., </a:t>
            </a:r>
            <a:r>
              <a:rPr lang="en" sz="1000">
                <a:solidFill>
                  <a:srgbClr val="24292E"/>
                </a:solidFill>
                <a:highlight>
                  <a:srgbClr val="FFFFFF"/>
                </a:highlight>
                <a:latin typeface="Consolas"/>
                <a:ea typeface="Consolas"/>
                <a:cs typeface="Consolas"/>
                <a:sym typeface="Consolas"/>
              </a:rPr>
              <a:t>if</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else</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for</a:t>
            </a:r>
            <a:r>
              <a:rPr lang="en" sz="1200">
                <a:solidFill>
                  <a:srgbClr val="24292E"/>
                </a:solidFill>
                <a:highlight>
                  <a:srgbClr val="FFFFFF"/>
                </a:highlight>
                <a:latin typeface="Arial"/>
                <a:ea typeface="Arial"/>
                <a:cs typeface="Arial"/>
                <a:sym typeface="Arial"/>
              </a:rPr>
              <a:t>, see </a:t>
            </a:r>
            <a:r>
              <a:rPr lang="en" sz="1200">
                <a:solidFill>
                  <a:srgbClr val="0366D6"/>
                </a:solidFill>
                <a:highlight>
                  <a:srgbClr val="FFFFFF"/>
                </a:highlight>
                <a:uFill>
                  <a:noFill/>
                </a:uFill>
                <a:latin typeface="Arial"/>
                <a:ea typeface="Arial"/>
                <a:cs typeface="Arial"/>
                <a:sym typeface="Arial"/>
                <a:hlinkClick r:id="rId3"/>
              </a:rPr>
              <a:t>here</a:t>
            </a:r>
            <a:r>
              <a:rPr lang="en" sz="1200">
                <a:solidFill>
                  <a:srgbClr val="24292E"/>
                </a:solidFill>
                <a:highlight>
                  <a:srgbClr val="FFFFFF"/>
                </a:highlight>
                <a:latin typeface="Arial"/>
                <a:ea typeface="Arial"/>
                <a:cs typeface="Arial"/>
                <a:sym typeface="Arial"/>
              </a:rPr>
              <a:t> for a complete list). In general, even if it’s allowed, it’s best to not use other function names (e.g., </a:t>
            </a:r>
            <a:r>
              <a:rPr lang="en" sz="1000">
                <a:solidFill>
                  <a:srgbClr val="24292E"/>
                </a:solidFill>
                <a:highlight>
                  <a:srgbClr val="FFFFFF"/>
                </a:highlight>
                <a:latin typeface="Consolas"/>
                <a:ea typeface="Consolas"/>
                <a:cs typeface="Consolas"/>
                <a:sym typeface="Consolas"/>
              </a:rPr>
              <a:t>c</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T</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mean</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data</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df</a:t>
            </a:r>
            <a:r>
              <a:rPr lang="en" sz="1200">
                <a:solidFill>
                  <a:srgbClr val="24292E"/>
                </a:solidFill>
                <a:highlight>
                  <a:srgbClr val="FFFFFF"/>
                </a:highlight>
                <a:latin typeface="Arial"/>
                <a:ea typeface="Arial"/>
                <a:cs typeface="Arial"/>
                <a:sym typeface="Arial"/>
              </a:rPr>
              <a:t>, </a:t>
            </a:r>
            <a:r>
              <a:rPr lang="en" sz="1000">
                <a:solidFill>
                  <a:srgbClr val="24292E"/>
                </a:solidFill>
                <a:highlight>
                  <a:srgbClr val="FFFFFF"/>
                </a:highlight>
                <a:latin typeface="Consolas"/>
                <a:ea typeface="Consolas"/>
                <a:cs typeface="Consolas"/>
                <a:sym typeface="Consolas"/>
              </a:rPr>
              <a:t>weights</a:t>
            </a:r>
            <a:r>
              <a:rPr lang="en" sz="1200">
                <a:solidFill>
                  <a:srgbClr val="24292E"/>
                </a:solidFill>
                <a:highlight>
                  <a:srgbClr val="FFFFFF"/>
                </a:highlight>
                <a:latin typeface="Arial"/>
                <a:ea typeface="Arial"/>
                <a:cs typeface="Arial"/>
                <a:sym typeface="Arial"/>
              </a:rPr>
              <a:t>). If in doubt, check the help to see if the name is already in use. It’s also best to avoid dots (</a:t>
            </a:r>
            <a:r>
              <a:rPr lang="en" sz="1000">
                <a:solidFill>
                  <a:srgbClr val="24292E"/>
                </a:solidFill>
                <a:highlight>
                  <a:srgbClr val="FFFFFF"/>
                </a:highlight>
                <a:latin typeface="Consolas"/>
                <a:ea typeface="Consolas"/>
                <a:cs typeface="Consolas"/>
                <a:sym typeface="Consolas"/>
              </a:rPr>
              <a:t>.</a:t>
            </a:r>
            <a:r>
              <a:rPr lang="en" sz="1200">
                <a:solidFill>
                  <a:srgbClr val="24292E"/>
                </a:solidFill>
                <a:highlight>
                  <a:srgbClr val="FFFFFF"/>
                </a:highlight>
                <a:latin typeface="Arial"/>
                <a:ea typeface="Arial"/>
                <a:cs typeface="Arial"/>
                <a:sym typeface="Arial"/>
              </a:rPr>
              <a:t>) within an object name as in </a:t>
            </a:r>
            <a:r>
              <a:rPr lang="en" sz="1000">
                <a:solidFill>
                  <a:srgbClr val="24292E"/>
                </a:solidFill>
                <a:highlight>
                  <a:srgbClr val="FFFFFF"/>
                </a:highlight>
                <a:latin typeface="Consolas"/>
                <a:ea typeface="Consolas"/>
                <a:cs typeface="Consolas"/>
                <a:sym typeface="Consolas"/>
              </a:rPr>
              <a:t>my.data</a:t>
            </a:r>
            <a:r>
              <a:rPr lang="en" sz="1200">
                <a:solidFill>
                  <a:srgbClr val="24292E"/>
                </a:solidFill>
                <a:highlight>
                  <a:srgbClr val="FFFFFF"/>
                </a:highlight>
                <a:latin typeface="Arial"/>
                <a:ea typeface="Arial"/>
                <a:cs typeface="Arial"/>
                <a:sym typeface="Arial"/>
              </a:rPr>
              <a:t>. There are many functions in R with dots in their names for historical reasons, but because dots have a special meaning in R (for methods) and other programming languages, it’s best to avoid them. It is also recommended to use nouns for object names, and verbs for function names. It’s important to be consistent in the styling of your code (where you put spaces, how you name objects, etc.). Using a consistent coding style makes your code clearer to read for your future self and your collaborators. In R, three popular style guides are </a:t>
            </a:r>
            <a:r>
              <a:rPr lang="en" sz="1200">
                <a:solidFill>
                  <a:srgbClr val="0366D6"/>
                </a:solidFill>
                <a:highlight>
                  <a:srgbClr val="FFFFFF"/>
                </a:highlight>
                <a:uFill>
                  <a:noFill/>
                </a:uFill>
                <a:latin typeface="Arial"/>
                <a:ea typeface="Arial"/>
                <a:cs typeface="Arial"/>
                <a:sym typeface="Arial"/>
                <a:hlinkClick r:id="rId4"/>
              </a:rPr>
              <a:t>Google’s</a:t>
            </a:r>
            <a:r>
              <a:rPr lang="en" sz="1200">
                <a:solidFill>
                  <a:srgbClr val="24292E"/>
                </a:solidFill>
                <a:highlight>
                  <a:srgbClr val="FFFFFF"/>
                </a:highlight>
                <a:latin typeface="Arial"/>
                <a:ea typeface="Arial"/>
                <a:cs typeface="Arial"/>
                <a:sym typeface="Arial"/>
              </a:rPr>
              <a:t>, </a:t>
            </a:r>
            <a:r>
              <a:rPr lang="en" sz="1200">
                <a:solidFill>
                  <a:srgbClr val="0366D6"/>
                </a:solidFill>
                <a:highlight>
                  <a:srgbClr val="FFFFFF"/>
                </a:highlight>
                <a:uFill>
                  <a:noFill/>
                </a:uFill>
                <a:latin typeface="Arial"/>
                <a:ea typeface="Arial"/>
                <a:cs typeface="Arial"/>
                <a:sym typeface="Arial"/>
                <a:hlinkClick r:id="rId5"/>
              </a:rPr>
              <a:t>Jean Fan’s</a:t>
            </a:r>
            <a:r>
              <a:rPr lang="en" sz="1200">
                <a:solidFill>
                  <a:srgbClr val="24292E"/>
                </a:solidFill>
                <a:highlight>
                  <a:srgbClr val="FFFFFF"/>
                </a:highlight>
                <a:latin typeface="Arial"/>
                <a:ea typeface="Arial"/>
                <a:cs typeface="Arial"/>
                <a:sym typeface="Arial"/>
              </a:rPr>
              <a:t> and the </a:t>
            </a:r>
            <a:r>
              <a:rPr lang="en" sz="1200">
                <a:solidFill>
                  <a:srgbClr val="0366D6"/>
                </a:solidFill>
                <a:highlight>
                  <a:srgbClr val="FFFFFF"/>
                </a:highlight>
                <a:uFill>
                  <a:noFill/>
                </a:uFill>
                <a:latin typeface="Arial"/>
                <a:ea typeface="Arial"/>
                <a:cs typeface="Arial"/>
                <a:sym typeface="Arial"/>
                <a:hlinkClick r:id="rId6"/>
              </a:rPr>
              <a:t>tidyverse’s</a:t>
            </a:r>
            <a:r>
              <a:rPr lang="en" sz="1200">
                <a:solidFill>
                  <a:srgbClr val="24292E"/>
                </a:solidFill>
                <a:highlight>
                  <a:srgbClr val="FFFFFF"/>
                </a:highlight>
                <a:latin typeface="Arial"/>
                <a:ea typeface="Arial"/>
                <a:cs typeface="Arial"/>
                <a:sym typeface="Arial"/>
              </a:rPr>
              <a:t>. The tidyverse’s is very comprehensive and may seem overwhelming at first. You can install the </a:t>
            </a:r>
            <a:r>
              <a:rPr lang="en" sz="1200">
                <a:solidFill>
                  <a:srgbClr val="0366D6"/>
                </a:solidFill>
                <a:highlight>
                  <a:srgbClr val="FFFFFF"/>
                </a:highlight>
                <a:uFill>
                  <a:noFill/>
                </a:uFill>
                <a:latin typeface="Arial"/>
                <a:ea typeface="Arial"/>
                <a:cs typeface="Arial"/>
                <a:sym typeface="Arial"/>
                <a:hlinkClick r:id="rId7"/>
              </a:rPr>
              <a:t>lintr</a:t>
            </a:r>
            <a:r>
              <a:rPr lang="en" sz="1200">
                <a:solidFill>
                  <a:srgbClr val="24292E"/>
                </a:solidFill>
                <a:highlight>
                  <a:srgbClr val="FFFFFF"/>
                </a:highlight>
                <a:latin typeface="Arial"/>
                <a:ea typeface="Arial"/>
                <a:cs typeface="Arial"/>
                <a:sym typeface="Arial"/>
              </a:rPr>
              <a:t> package to automatically check for issues in the styling of your code.</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a:t>
            </a:r>
            <a:endParaRPr/>
          </a:p>
        </p:txBody>
      </p:sp>
      <p:sp>
        <p:nvSpPr>
          <p:cNvPr id="313" name="Google Shape;313;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92E"/>
                </a:solidFill>
                <a:highlight>
                  <a:srgbClr val="FFFFFF"/>
                </a:highlight>
                <a:latin typeface="Arial"/>
                <a:ea typeface="Arial"/>
                <a:cs typeface="Arial"/>
                <a:sym typeface="Arial"/>
              </a:rPr>
              <a:t>Which of the following object names is </a:t>
            </a:r>
            <a:r>
              <a:rPr i="1" lang="en" sz="1500">
                <a:solidFill>
                  <a:srgbClr val="24292E"/>
                </a:solidFill>
                <a:highlight>
                  <a:srgbClr val="FFFFFF"/>
                </a:highlight>
                <a:latin typeface="Arial"/>
                <a:ea typeface="Arial"/>
                <a:cs typeface="Arial"/>
                <a:sym typeface="Arial"/>
              </a:rPr>
              <a:t>invalid</a:t>
            </a:r>
            <a:r>
              <a:rPr lang="en" sz="1500">
                <a:solidFill>
                  <a:srgbClr val="24292E"/>
                </a:solidFill>
                <a:highlight>
                  <a:srgbClr val="FFFFFF"/>
                </a:highlight>
                <a:latin typeface="Arial"/>
                <a:ea typeface="Arial"/>
                <a:cs typeface="Arial"/>
                <a:sym typeface="Arial"/>
              </a:rPr>
              <a:t>?</a:t>
            </a:r>
            <a:endParaRPr sz="1500">
              <a:solidFill>
                <a:srgbClr val="24292E"/>
              </a:solidFill>
              <a:highlight>
                <a:srgbClr val="FFFFFF"/>
              </a:highlight>
              <a:latin typeface="Arial"/>
              <a:ea typeface="Arial"/>
              <a:cs typeface="Arial"/>
              <a:sym typeface="Arial"/>
            </a:endParaRPr>
          </a:p>
          <a:p>
            <a:pPr indent="-323850" lvl="0" marL="457200" rtl="0" algn="l">
              <a:spcBef>
                <a:spcPts val="1200"/>
              </a:spcBef>
              <a:spcAft>
                <a:spcPts val="0"/>
              </a:spcAft>
              <a:buClr>
                <a:srgbClr val="24292E"/>
              </a:buClr>
              <a:buSzPts val="1500"/>
              <a:buFont typeface="Arial"/>
              <a:buAutoNum type="arabicPeriod"/>
            </a:pPr>
            <a:r>
              <a:rPr lang="en" sz="1500">
                <a:solidFill>
                  <a:srgbClr val="24292E"/>
                </a:solidFill>
                <a:highlight>
                  <a:srgbClr val="FFFFFF"/>
                </a:highlight>
                <a:latin typeface="Arial"/>
                <a:ea typeface="Arial"/>
                <a:cs typeface="Arial"/>
                <a:sym typeface="Arial"/>
              </a:rPr>
              <a:t>site_num</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AutoNum type="arabicPeriod"/>
            </a:pPr>
            <a:r>
              <a:rPr lang="en" sz="1500">
                <a:solidFill>
                  <a:srgbClr val="24292E"/>
                </a:solidFill>
                <a:highlight>
                  <a:srgbClr val="FFFFFF"/>
                </a:highlight>
                <a:latin typeface="Arial"/>
                <a:ea typeface="Arial"/>
                <a:cs typeface="Arial"/>
                <a:sym typeface="Arial"/>
              </a:rPr>
              <a:t>R2</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AutoNum type="arabicPeriod"/>
            </a:pPr>
            <a:r>
              <a:rPr lang="en" sz="1500">
                <a:solidFill>
                  <a:srgbClr val="24292E"/>
                </a:solidFill>
                <a:highlight>
                  <a:srgbClr val="FFFFFF"/>
                </a:highlight>
                <a:latin typeface="Arial"/>
                <a:ea typeface="Arial"/>
                <a:cs typeface="Arial"/>
                <a:sym typeface="Arial"/>
              </a:rPr>
              <a:t>1st_try</a:t>
            </a:r>
            <a:endParaRPr sz="1500">
              <a:solidFill>
                <a:srgbClr val="24292E"/>
              </a:solidFill>
              <a:highlight>
                <a:srgbClr val="FFFFFF"/>
              </a:highlight>
              <a:latin typeface="Arial"/>
              <a:ea typeface="Arial"/>
              <a:cs typeface="Arial"/>
              <a:sym typeface="Arial"/>
            </a:endParaRPr>
          </a:p>
          <a:p>
            <a:pPr indent="-323850" lvl="0" marL="457200" rtl="0" algn="l">
              <a:spcBef>
                <a:spcPts val="0"/>
              </a:spcBef>
              <a:spcAft>
                <a:spcPts val="0"/>
              </a:spcAft>
              <a:buClr>
                <a:srgbClr val="24292E"/>
              </a:buClr>
              <a:buSzPts val="1500"/>
              <a:buFont typeface="Arial"/>
              <a:buAutoNum type="arabicPeriod"/>
            </a:pPr>
            <a:r>
              <a:rPr lang="en" sz="1500">
                <a:solidFill>
                  <a:srgbClr val="24292E"/>
                </a:solidFill>
                <a:highlight>
                  <a:srgbClr val="FFFFFF"/>
                </a:highlight>
                <a:latin typeface="Arial"/>
                <a:ea typeface="Arial"/>
                <a:cs typeface="Arial"/>
                <a:sym typeface="Arial"/>
              </a:rPr>
              <a:t>fish.scale.size</a:t>
            </a:r>
            <a:endParaRPr sz="15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319" name="Google Shape;319;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92E"/>
                </a:solidFill>
                <a:highlight>
                  <a:srgbClr val="FFFFFF"/>
                </a:highlight>
                <a:latin typeface="Arial"/>
                <a:ea typeface="Arial"/>
                <a:cs typeface="Arial"/>
                <a:sym typeface="Arial"/>
              </a:rPr>
              <a:t>You might have noticed that assigning a value to an object doesn’t print anything. To print the value, you can either use parentheses around the assignment or type the object name:</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head_size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a:t>
            </a:r>
            <a:r>
              <a:rPr lang="en" sz="1500">
                <a:solidFill>
                  <a:srgbClr val="005CC5"/>
                </a:solidFill>
                <a:highlight>
                  <a:srgbClr val="F6F8FA"/>
                </a:highlight>
                <a:latin typeface="Consolas"/>
                <a:ea typeface="Consolas"/>
                <a:cs typeface="Consolas"/>
                <a:sym typeface="Consolas"/>
              </a:rPr>
              <a:t>40</a:t>
            </a:r>
            <a:r>
              <a:rPr lang="en" sz="1500">
                <a:solidFill>
                  <a:srgbClr val="24292E"/>
                </a:solidFill>
                <a:highlight>
                  <a:srgbClr val="F6F8FA"/>
                </a:highlight>
                <a:latin typeface="Consolas"/>
                <a:ea typeface="Consolas"/>
                <a:cs typeface="Consolas"/>
                <a:sym typeface="Consolas"/>
              </a:rPr>
              <a:t> </a:t>
            </a:r>
            <a:r>
              <a:rPr lang="en" sz="1500">
                <a:solidFill>
                  <a:srgbClr val="6A737D"/>
                </a:solidFill>
                <a:highlight>
                  <a:srgbClr val="F6F8FA"/>
                </a:highlight>
                <a:latin typeface="Consolas"/>
                <a:ea typeface="Consolas"/>
                <a:cs typeface="Consolas"/>
                <a:sym typeface="Consolas"/>
              </a:rPr>
              <a:t># doesn't print anything</a:t>
            </a:r>
            <a:endParaRPr sz="15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500">
                <a:solidFill>
                  <a:srgbClr val="24292E"/>
                </a:solidFill>
                <a:highlight>
                  <a:srgbClr val="F6F8FA"/>
                </a:highlight>
                <a:latin typeface="Consolas"/>
                <a:ea typeface="Consolas"/>
                <a:cs typeface="Consolas"/>
                <a:sym typeface="Consolas"/>
              </a:rPr>
              <a:t>(head_size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a:t>
            </a:r>
            <a:r>
              <a:rPr lang="en" sz="1500">
                <a:solidFill>
                  <a:srgbClr val="005CC5"/>
                </a:solidFill>
                <a:highlight>
                  <a:srgbClr val="F6F8FA"/>
                </a:highlight>
                <a:latin typeface="Consolas"/>
                <a:ea typeface="Consolas"/>
                <a:cs typeface="Consolas"/>
                <a:sym typeface="Consolas"/>
              </a:rPr>
              <a:t>40</a:t>
            </a:r>
            <a:r>
              <a:rPr lang="en" sz="1500">
                <a:solidFill>
                  <a:srgbClr val="24292E"/>
                </a:solidFill>
                <a:highlight>
                  <a:srgbClr val="F6F8FA"/>
                </a:highlight>
                <a:latin typeface="Consolas"/>
                <a:ea typeface="Consolas"/>
                <a:cs typeface="Consolas"/>
                <a:sym typeface="Consolas"/>
              </a:rPr>
              <a:t>) </a:t>
            </a:r>
            <a:r>
              <a:rPr lang="en" sz="1500">
                <a:solidFill>
                  <a:srgbClr val="6A737D"/>
                </a:solidFill>
                <a:highlight>
                  <a:srgbClr val="F6F8FA"/>
                </a:highlight>
                <a:latin typeface="Consolas"/>
                <a:ea typeface="Consolas"/>
                <a:cs typeface="Consolas"/>
                <a:sym typeface="Consolas"/>
              </a:rPr>
              <a:t># prints output</a:t>
            </a:r>
            <a:endParaRPr sz="1500">
              <a:solidFill>
                <a:srgbClr val="6A737D"/>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500">
              <a:solidFill>
                <a:srgbClr val="24292E"/>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325" name="Google Shape;325;p46"/>
          <p:cNvSpPr txBox="1"/>
          <p:nvPr>
            <p:ph idx="1" type="body"/>
          </p:nvPr>
        </p:nvSpPr>
        <p:spPr>
          <a:xfrm>
            <a:off x="819150" y="1667300"/>
            <a:ext cx="7505700" cy="27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Important aside: The comments written to the right of the hash mark don’t get run as code. Using informative comments is good coding practice. Clear comments are essential for when you want someone else to run your code and be able to interpret what you’re typing. In addition, they’re critical for you to understand what you did when you have to read your code two months (</a:t>
            </a:r>
            <a:r>
              <a:rPr i="1" lang="en" sz="1400">
                <a:solidFill>
                  <a:srgbClr val="24292E"/>
                </a:solidFill>
                <a:highlight>
                  <a:srgbClr val="FFFFFF"/>
                </a:highlight>
                <a:latin typeface="Arial"/>
                <a:ea typeface="Arial"/>
                <a:cs typeface="Arial"/>
                <a:sym typeface="Arial"/>
              </a:rPr>
              <a:t>years</a:t>
            </a:r>
            <a:r>
              <a:rPr lang="en" sz="1400">
                <a:solidFill>
                  <a:srgbClr val="24292E"/>
                </a:solidFill>
                <a:highlight>
                  <a:srgbClr val="FFFFFF"/>
                </a:highlight>
                <a:latin typeface="Arial"/>
                <a:ea typeface="Arial"/>
                <a:cs typeface="Arial"/>
                <a:sym typeface="Arial"/>
              </a:rPr>
              <a:t>, </a:t>
            </a:r>
            <a:r>
              <a:rPr i="1" lang="en" sz="1400">
                <a:solidFill>
                  <a:srgbClr val="24292E"/>
                </a:solidFill>
                <a:highlight>
                  <a:srgbClr val="FFFFFF"/>
                </a:highlight>
                <a:latin typeface="Arial"/>
                <a:ea typeface="Arial"/>
                <a:cs typeface="Arial"/>
                <a:sym typeface="Arial"/>
              </a:rPr>
              <a:t>decades</a:t>
            </a:r>
            <a:r>
              <a:rPr lang="en" sz="1400">
                <a:solidFill>
                  <a:srgbClr val="24292E"/>
                </a:solidFill>
                <a:highlight>
                  <a:srgbClr val="FFFFFF"/>
                </a:highlight>
                <a:latin typeface="Arial"/>
                <a:ea typeface="Arial"/>
                <a:cs typeface="Arial"/>
                <a:sym typeface="Arial"/>
              </a:rPr>
              <a:t>) later. Clear comments should state what you are doing, define your objects, and clarify any non-standard code you may employ. Don’t assume that you’ll know what your code means down the line!</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a:t>
            </a:r>
            <a:endParaRPr/>
          </a:p>
        </p:txBody>
      </p:sp>
      <p:sp>
        <p:nvSpPr>
          <p:cNvPr id="331" name="Google Shape;331;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Okay, now that </a:t>
            </a:r>
            <a:r>
              <a:rPr lang="en" sz="1400">
                <a:solidFill>
                  <a:srgbClr val="24292E"/>
                </a:solidFill>
                <a:latin typeface="Consolas"/>
                <a:ea typeface="Consolas"/>
                <a:cs typeface="Consolas"/>
                <a:sym typeface="Consolas"/>
              </a:rPr>
              <a:t>head_size</a:t>
            </a:r>
            <a:r>
              <a:rPr lang="en" sz="1400">
                <a:solidFill>
                  <a:srgbClr val="24292E"/>
                </a:solidFill>
                <a:highlight>
                  <a:srgbClr val="FFFFFF"/>
                </a:highlight>
                <a:latin typeface="Arial"/>
                <a:ea typeface="Arial"/>
                <a:cs typeface="Arial"/>
                <a:sym typeface="Arial"/>
              </a:rPr>
              <a:t> is in memory, you can do things with it! Let’s try some math.</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6A737D"/>
                </a:solidFill>
                <a:highlight>
                  <a:srgbClr val="F6F8FA"/>
                </a:highlight>
                <a:latin typeface="Consolas"/>
                <a:ea typeface="Consolas"/>
                <a:cs typeface="Consolas"/>
                <a:sym typeface="Consolas"/>
              </a:rPr>
              <a:t># take the square of head_size</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head_size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2</a:t>
            </a:r>
            <a:endParaRPr sz="1400">
              <a:solidFill>
                <a:srgbClr val="005CC5"/>
              </a:solidFill>
              <a:highlight>
                <a:srgbClr val="F6F8FA"/>
              </a:highlight>
              <a:latin typeface="Consolas"/>
              <a:ea typeface="Consolas"/>
              <a:cs typeface="Consolas"/>
              <a:sym typeface="Consolas"/>
            </a:endParaRPr>
          </a:p>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what is the value of head size now? Why do you think that is?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Modifying Objects </a:t>
            </a:r>
            <a:endParaRPr/>
          </a:p>
        </p:txBody>
      </p:sp>
      <p:sp>
        <p:nvSpPr>
          <p:cNvPr id="337" name="Google Shape;337;p48"/>
          <p:cNvSpPr txBox="1"/>
          <p:nvPr>
            <p:ph idx="1" type="body"/>
          </p:nvPr>
        </p:nvSpPr>
        <p:spPr>
          <a:xfrm>
            <a:off x="819150" y="1429100"/>
            <a:ext cx="7505700" cy="30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If you want to change an object’s value, just assign it a new one. Your object’s value doesn’t change until a new assignment is made. R will not hesitate to overwrite the value, giving you no warnings when you are doing so. So, be careful and always double-check that the object doesn’t already exist or you are sure in your intent to overwrite!</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6A737D"/>
                </a:solidFill>
                <a:highlight>
                  <a:srgbClr val="F6F8FA"/>
                </a:highlight>
                <a:latin typeface="Consolas"/>
                <a:ea typeface="Consolas"/>
                <a:cs typeface="Consolas"/>
                <a:sym typeface="Consolas"/>
              </a:rPr>
              <a:t># assign a new number</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(head_size </a:t>
            </a:r>
            <a:r>
              <a:rPr lang="en" sz="1400">
                <a:solidFill>
                  <a:srgbClr val="D73A49"/>
                </a:solidFill>
                <a:highlight>
                  <a:srgbClr val="F6F8FA"/>
                </a:highlight>
                <a:latin typeface="Consolas"/>
                <a:ea typeface="Consolas"/>
                <a:cs typeface="Consolas"/>
                <a:sym typeface="Consolas"/>
              </a:rPr>
              <a:t>&lt;-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45</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rPr lang="en" sz="1400">
                <a:solidFill>
                  <a:srgbClr val="6A737D"/>
                </a:solidFill>
                <a:highlight>
                  <a:srgbClr val="F6F8FA"/>
                </a:highlight>
                <a:latin typeface="Consolas"/>
                <a:ea typeface="Consolas"/>
                <a:cs typeface="Consolas"/>
                <a:sym typeface="Consolas"/>
              </a:rPr>
              <a:t># assign a new value with arithmetic</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(head_size </a:t>
            </a:r>
            <a:r>
              <a:rPr lang="en" sz="1400">
                <a:solidFill>
                  <a:srgbClr val="D73A49"/>
                </a:solidFill>
                <a:highlight>
                  <a:srgbClr val="F6F8FA"/>
                </a:highlight>
                <a:latin typeface="Consolas"/>
                <a:ea typeface="Consolas"/>
                <a:cs typeface="Consolas"/>
                <a:sym typeface="Consolas"/>
              </a:rPr>
              <a:t>&lt;-</a:t>
            </a:r>
            <a:r>
              <a:rPr lang="en" sz="1400">
                <a:solidFill>
                  <a:srgbClr val="24292E"/>
                </a:solidFill>
                <a:highlight>
                  <a:srgbClr val="F6F8FA"/>
                </a:highlight>
                <a:latin typeface="Consolas"/>
                <a:ea typeface="Consolas"/>
                <a:cs typeface="Consolas"/>
                <a:sym typeface="Consolas"/>
              </a:rPr>
              <a:t> head_size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1.25</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343" name="Google Shape;343;p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Create a new object called </a:t>
            </a:r>
            <a:r>
              <a:rPr lang="en" sz="1400">
                <a:solidFill>
                  <a:srgbClr val="24292E"/>
                </a:solidFill>
                <a:latin typeface="Consolas"/>
                <a:ea typeface="Consolas"/>
                <a:cs typeface="Consolas"/>
                <a:sym typeface="Consolas"/>
              </a:rPr>
              <a:t>weight_kg</a:t>
            </a:r>
            <a:r>
              <a:rPr lang="en" sz="1400">
                <a:solidFill>
                  <a:srgbClr val="24292E"/>
                </a:solidFill>
                <a:highlight>
                  <a:srgbClr val="FFFFFF"/>
                </a:highlight>
                <a:latin typeface="Arial"/>
                <a:ea typeface="Arial"/>
                <a:cs typeface="Arial"/>
                <a:sym typeface="Arial"/>
              </a:rPr>
              <a:t> and assign it the value 70. Now, divide it by two and convert it to pounds, using the conversion factor 2.2. Assign this new value to the object </a:t>
            </a:r>
            <a:r>
              <a:rPr lang="en" sz="1400">
                <a:solidFill>
                  <a:srgbClr val="24292E"/>
                </a:solidFill>
                <a:latin typeface="Consolas"/>
                <a:ea typeface="Consolas"/>
                <a:cs typeface="Consolas"/>
                <a:sym typeface="Consolas"/>
              </a:rPr>
              <a:t>weight_lb</a:t>
            </a:r>
            <a:r>
              <a:rPr lang="en" sz="1400">
                <a:solidFill>
                  <a:srgbClr val="24292E"/>
                </a:solidFill>
                <a:highlight>
                  <a:srgbClr val="FFFFFF"/>
                </a:highlight>
                <a:latin typeface="Arial"/>
                <a:ea typeface="Arial"/>
                <a:cs typeface="Arial"/>
                <a:sym typeface="Arial"/>
              </a:rPr>
              <a:t>.</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a:t>
            </a:r>
            <a:endParaRPr/>
          </a:p>
        </p:txBody>
      </p:sp>
      <p:sp>
        <p:nvSpPr>
          <p:cNvPr id="349" name="Google Shape;349;p50"/>
          <p:cNvSpPr txBox="1"/>
          <p:nvPr>
            <p:ph idx="1" type="body"/>
          </p:nvPr>
        </p:nvSpPr>
        <p:spPr>
          <a:xfrm>
            <a:off x="819150" y="1422675"/>
            <a:ext cx="7505700" cy="30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When you want to make something happen in R, you can call a function. Most functions will produce results that you can see immediately, such as the </a:t>
            </a:r>
            <a:r>
              <a:rPr lang="en" sz="1400">
                <a:solidFill>
                  <a:srgbClr val="24292E"/>
                </a:solidFill>
                <a:latin typeface="Consolas"/>
                <a:ea typeface="Consolas"/>
                <a:cs typeface="Consolas"/>
                <a:sym typeface="Consolas"/>
              </a:rPr>
              <a:t>sqrt()</a:t>
            </a:r>
            <a:r>
              <a:rPr lang="en" sz="1400">
                <a:solidFill>
                  <a:srgbClr val="24292E"/>
                </a:solidFill>
                <a:highlight>
                  <a:srgbClr val="FFFFFF"/>
                </a:highlight>
                <a:latin typeface="Arial"/>
                <a:ea typeface="Arial"/>
                <a:cs typeface="Arial"/>
                <a:sym typeface="Arial"/>
              </a:rPr>
              <a:t> (square root) function in R. </a:t>
            </a:r>
            <a:r>
              <a:rPr lang="en" sz="1400">
                <a:solidFill>
                  <a:srgbClr val="24292E"/>
                </a:solidFill>
                <a:latin typeface="Consolas"/>
                <a:ea typeface="Consolas"/>
                <a:cs typeface="Consolas"/>
                <a:sym typeface="Consolas"/>
              </a:rPr>
              <a:t>sqrt()</a:t>
            </a:r>
            <a:r>
              <a:rPr lang="en" sz="1400">
                <a:solidFill>
                  <a:srgbClr val="24292E"/>
                </a:solidFill>
                <a:highlight>
                  <a:srgbClr val="FFFFFF"/>
                </a:highlight>
                <a:latin typeface="Arial"/>
                <a:ea typeface="Arial"/>
                <a:cs typeface="Arial"/>
                <a:sym typeface="Arial"/>
              </a:rPr>
              <a:t> is part of the base R package that comes with your installation of R.</a:t>
            </a:r>
            <a:endParaRPr sz="14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sqrt(</a:t>
            </a:r>
            <a:r>
              <a:rPr lang="en" sz="1400">
                <a:solidFill>
                  <a:srgbClr val="005CC5"/>
                </a:solidFill>
                <a:highlight>
                  <a:srgbClr val="F6F8FA"/>
                </a:highlight>
                <a:latin typeface="Consolas"/>
                <a:ea typeface="Consolas"/>
                <a:cs typeface="Consolas"/>
                <a:sym typeface="Consolas"/>
              </a:rPr>
              <a:t>16</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You can think of functions as “canned scripts” that automate more complicated sets of commands. The structure of “calling” (or “running” or “executing”) a function is: </a:t>
            </a:r>
            <a:r>
              <a:rPr lang="en" sz="1400">
                <a:solidFill>
                  <a:srgbClr val="24292E"/>
                </a:solidFill>
                <a:latin typeface="Consolas"/>
                <a:ea typeface="Consolas"/>
                <a:cs typeface="Consolas"/>
                <a:sym typeface="Consolas"/>
              </a:rPr>
              <a:t>function(argument1, argument2, ...)</a:t>
            </a:r>
            <a:r>
              <a:rPr lang="en" sz="1400">
                <a:solidFill>
                  <a:srgbClr val="24292E"/>
                </a:solidFill>
                <a:highlight>
                  <a:srgbClr val="FFFFFF"/>
                </a:highlight>
                <a:latin typeface="Arial"/>
                <a:ea typeface="Arial"/>
                <a:cs typeface="Arial"/>
                <a:sym typeface="Arial"/>
              </a:rPr>
              <a:t>. Calling the function results in some sort of output. Functions can take one or a few inputs, or </a:t>
            </a:r>
            <a:r>
              <a:rPr i="1" lang="en" sz="1400">
                <a:solidFill>
                  <a:srgbClr val="24292E"/>
                </a:solidFill>
                <a:highlight>
                  <a:srgbClr val="FFFFFF"/>
                </a:highlight>
                <a:latin typeface="Arial"/>
                <a:ea typeface="Arial"/>
                <a:cs typeface="Arial"/>
                <a:sym typeface="Arial"/>
              </a:rPr>
              <a:t>arguments</a:t>
            </a:r>
            <a:r>
              <a:rPr lang="en" sz="1400">
                <a:solidFill>
                  <a:srgbClr val="24292E"/>
                </a:solidFill>
                <a:highlight>
                  <a:srgbClr val="FFFFFF"/>
                </a:highlight>
                <a:latin typeface="Arial"/>
                <a:ea typeface="Arial"/>
                <a:cs typeface="Arial"/>
                <a:sym typeface="Arial"/>
              </a:rPr>
              <a:t> (see below). The </a:t>
            </a:r>
            <a:r>
              <a:rPr lang="en" sz="1400">
                <a:solidFill>
                  <a:srgbClr val="24292E"/>
                </a:solidFill>
                <a:latin typeface="Consolas"/>
                <a:ea typeface="Consolas"/>
                <a:cs typeface="Consolas"/>
                <a:sym typeface="Consolas"/>
              </a:rPr>
              <a:t>sqrt()</a:t>
            </a:r>
            <a:r>
              <a:rPr lang="en" sz="1400">
                <a:solidFill>
                  <a:srgbClr val="24292E"/>
                </a:solidFill>
                <a:highlight>
                  <a:srgbClr val="FFFFFF"/>
                </a:highlight>
                <a:latin typeface="Arial"/>
                <a:ea typeface="Arial"/>
                <a:cs typeface="Arial"/>
                <a:sym typeface="Arial"/>
              </a:rPr>
              <a:t> function has one argument, which we supply the value 16 to. It outputs, or </a:t>
            </a:r>
            <a:r>
              <a:rPr i="1" lang="en" sz="1400">
                <a:solidFill>
                  <a:srgbClr val="24292E"/>
                </a:solidFill>
                <a:highlight>
                  <a:srgbClr val="FFFFFF"/>
                </a:highlight>
                <a:latin typeface="Arial"/>
                <a:ea typeface="Arial"/>
                <a:cs typeface="Arial"/>
                <a:sym typeface="Arial"/>
              </a:rPr>
              <a:t>returns</a:t>
            </a:r>
            <a:r>
              <a:rPr lang="en" sz="1400">
                <a:solidFill>
                  <a:srgbClr val="24292E"/>
                </a:solidFill>
                <a:highlight>
                  <a:srgbClr val="FFFFFF"/>
                </a:highlight>
                <a:latin typeface="Arial"/>
                <a:ea typeface="Arial"/>
                <a:cs typeface="Arial"/>
                <a:sym typeface="Arial"/>
              </a:rPr>
              <a:t>, a single numeric value.</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Arguments </a:t>
            </a:r>
            <a:endParaRPr/>
          </a:p>
        </p:txBody>
      </p:sp>
      <p:sp>
        <p:nvSpPr>
          <p:cNvPr id="355" name="Google Shape;355;p51"/>
          <p:cNvSpPr txBox="1"/>
          <p:nvPr>
            <p:ph idx="1" type="body"/>
          </p:nvPr>
        </p:nvSpPr>
        <p:spPr>
          <a:xfrm>
            <a:off x="819150" y="1617575"/>
            <a:ext cx="7505700" cy="32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The input you provide for your function are called arguments. Some functions take a single argument while others take multiple.</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6A737D"/>
                </a:solidFill>
                <a:highlight>
                  <a:srgbClr val="F6F8FA"/>
                </a:highlight>
                <a:latin typeface="Consolas"/>
                <a:ea typeface="Consolas"/>
                <a:cs typeface="Consolas"/>
                <a:sym typeface="Consolas"/>
              </a:rPr>
              <a:t>#Example of a function that takes a single argument:</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factorial(</a:t>
            </a:r>
            <a:r>
              <a:rPr lang="en" sz="1400">
                <a:solidFill>
                  <a:srgbClr val="005CC5"/>
                </a:solidFill>
                <a:highlight>
                  <a:srgbClr val="F6F8FA"/>
                </a:highlight>
                <a:latin typeface="Consolas"/>
                <a:ea typeface="Consolas"/>
                <a:cs typeface="Consolas"/>
                <a:sym typeface="Consolas"/>
              </a:rPr>
              <a:t>3</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0"/>
              </a:spcAft>
              <a:buNone/>
            </a:pPr>
            <a:r>
              <a:rPr lang="en" sz="1400">
                <a:solidFill>
                  <a:srgbClr val="24292E"/>
                </a:solidFill>
                <a:highlight>
                  <a:srgbClr val="F6F8FA"/>
                </a:highlight>
                <a:latin typeface="Consolas"/>
                <a:ea typeface="Consolas"/>
                <a:cs typeface="Consolas"/>
                <a:sym typeface="Consolas"/>
              </a:rPr>
              <a:t>## [1] 6</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6A737D"/>
                </a:solidFill>
                <a:highlight>
                  <a:srgbClr val="F6F8FA"/>
                </a:highlight>
                <a:latin typeface="Consolas"/>
                <a:ea typeface="Consolas"/>
                <a:cs typeface="Consolas"/>
                <a:sym typeface="Consolas"/>
              </a:rPr>
              <a:t>#Example of a function that takes multiple arguments:</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paste(</a:t>
            </a:r>
            <a:r>
              <a:rPr lang="en" sz="1400">
                <a:solidFill>
                  <a:srgbClr val="032F62"/>
                </a:solidFill>
                <a:highlight>
                  <a:srgbClr val="F6F8FA"/>
                </a:highlight>
                <a:latin typeface="Consolas"/>
                <a:ea typeface="Consolas"/>
                <a:cs typeface="Consolas"/>
                <a:sym typeface="Consolas"/>
              </a:rPr>
              <a:t>"Hello"</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 World!"</a:t>
            </a:r>
            <a:r>
              <a:rPr lang="en" sz="1400">
                <a:solidFill>
                  <a:srgbClr val="24292E"/>
                </a:solidFill>
                <a:highlight>
                  <a:srgbClr val="F6F8FA"/>
                </a:highlight>
                <a:latin typeface="Consolas"/>
                <a:ea typeface="Consolas"/>
                <a:cs typeface="Consolas"/>
                <a:sym typeface="Consolas"/>
              </a:rPr>
              <a:t>, </a:t>
            </a:r>
            <a:r>
              <a:rPr lang="en" sz="1400">
                <a:solidFill>
                  <a:srgbClr val="E36209"/>
                </a:solidFill>
                <a:highlight>
                  <a:srgbClr val="F6F8FA"/>
                </a:highlight>
                <a:latin typeface="Consolas"/>
                <a:ea typeface="Consolas"/>
                <a:cs typeface="Consolas"/>
                <a:sym typeface="Consolas"/>
              </a:rPr>
              <a:t>sep</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200"/>
              </a:spcBef>
              <a:spcAft>
                <a:spcPts val="0"/>
              </a:spcAft>
              <a:buNone/>
            </a:pPr>
            <a:r>
              <a:rPr lang="en" sz="1400">
                <a:solidFill>
                  <a:srgbClr val="24292E"/>
                </a:solidFill>
                <a:highlight>
                  <a:srgbClr val="F6F8FA"/>
                </a:highlight>
                <a:latin typeface="Consolas"/>
                <a:ea typeface="Consolas"/>
                <a:cs typeface="Consolas"/>
                <a:sym typeface="Consolas"/>
              </a:rPr>
              <a:t>## [1] "Hello World!"</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a:t>
            </a:r>
            <a:endParaRPr/>
          </a:p>
        </p:txBody>
      </p:sp>
      <p:sp>
        <p:nvSpPr>
          <p:cNvPr id="361" name="Google Shape;361;p5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50">
                <a:solidFill>
                  <a:srgbClr val="24292E"/>
                </a:solidFill>
                <a:highlight>
                  <a:srgbClr val="FFFFFF"/>
                </a:highlight>
                <a:latin typeface="Arial"/>
                <a:ea typeface="Arial"/>
                <a:cs typeface="Arial"/>
                <a:sym typeface="Arial"/>
              </a:rPr>
              <a:t>args()</a:t>
            </a:r>
            <a:endParaRPr b="1" sz="165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E"/>
                </a:solidFill>
                <a:highlight>
                  <a:srgbClr val="FFFFFF"/>
                </a:highlight>
                <a:latin typeface="Arial"/>
                <a:ea typeface="Arial"/>
                <a:cs typeface="Arial"/>
                <a:sym typeface="Arial"/>
              </a:rPr>
              <a:t>The </a:t>
            </a:r>
            <a:r>
              <a:rPr lang="en" sz="1000">
                <a:solidFill>
                  <a:srgbClr val="24292E"/>
                </a:solidFill>
                <a:highlight>
                  <a:srgbClr val="FFFFFF"/>
                </a:highlight>
                <a:latin typeface="Consolas"/>
                <a:ea typeface="Consolas"/>
                <a:cs typeface="Consolas"/>
                <a:sym typeface="Consolas"/>
              </a:rPr>
              <a:t>args()</a:t>
            </a:r>
            <a:r>
              <a:rPr lang="en" sz="1200">
                <a:solidFill>
                  <a:srgbClr val="24292E"/>
                </a:solidFill>
                <a:highlight>
                  <a:srgbClr val="FFFFFF"/>
                </a:highlight>
                <a:latin typeface="Arial"/>
                <a:ea typeface="Arial"/>
                <a:cs typeface="Arial"/>
                <a:sym typeface="Arial"/>
              </a:rPr>
              <a:t> function tells you what inputs, or </a:t>
            </a:r>
            <a:r>
              <a:rPr i="1" lang="en" sz="1200">
                <a:solidFill>
                  <a:srgbClr val="24292E"/>
                </a:solidFill>
                <a:highlight>
                  <a:srgbClr val="FFFFFF"/>
                </a:highlight>
                <a:latin typeface="Arial"/>
                <a:ea typeface="Arial"/>
                <a:cs typeface="Arial"/>
                <a:sym typeface="Arial"/>
              </a:rPr>
              <a:t>arguments</a:t>
            </a:r>
            <a:r>
              <a:rPr lang="en" sz="1200">
                <a:solidFill>
                  <a:srgbClr val="24292E"/>
                </a:solidFill>
                <a:highlight>
                  <a:srgbClr val="FFFFFF"/>
                </a:highlight>
                <a:latin typeface="Arial"/>
                <a:ea typeface="Arial"/>
                <a:cs typeface="Arial"/>
                <a:sym typeface="Arial"/>
              </a:rPr>
              <a:t> a function recognizes.</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000">
                <a:solidFill>
                  <a:srgbClr val="6A737D"/>
                </a:solidFill>
                <a:highlight>
                  <a:srgbClr val="F6F8FA"/>
                </a:highlight>
                <a:latin typeface="Consolas"/>
                <a:ea typeface="Consolas"/>
                <a:cs typeface="Consolas"/>
                <a:sym typeface="Consolas"/>
              </a:rPr>
              <a:t>#For example:</a:t>
            </a:r>
            <a:endParaRPr sz="10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000">
                <a:solidFill>
                  <a:srgbClr val="24292E"/>
                </a:solidFill>
                <a:highlight>
                  <a:srgbClr val="F6F8FA"/>
                </a:highlight>
                <a:latin typeface="Consolas"/>
                <a:ea typeface="Consolas"/>
                <a:cs typeface="Consolas"/>
                <a:sym typeface="Consolas"/>
              </a:rPr>
              <a:t>args(round)</a:t>
            </a:r>
            <a:endParaRPr sz="1000">
              <a:solidFill>
                <a:srgbClr val="24292E"/>
              </a:solidFill>
              <a:highlight>
                <a:srgbClr val="F6F8FA"/>
              </a:highlight>
              <a:latin typeface="Consolas"/>
              <a:ea typeface="Consolas"/>
              <a:cs typeface="Consolas"/>
              <a:sym typeface="Consolas"/>
            </a:endParaRPr>
          </a:p>
          <a:p>
            <a:pPr indent="0" lvl="0" marL="0" rtl="0" algn="l">
              <a:spcBef>
                <a:spcPts val="1200"/>
              </a:spcBef>
              <a:spcAft>
                <a:spcPts val="0"/>
              </a:spcAft>
              <a:buNone/>
            </a:pPr>
            <a:r>
              <a:rPr lang="en" sz="1000">
                <a:solidFill>
                  <a:srgbClr val="24292E"/>
                </a:solidFill>
                <a:highlight>
                  <a:srgbClr val="F6F8FA"/>
                </a:highlight>
                <a:latin typeface="Consolas"/>
                <a:ea typeface="Consolas"/>
                <a:cs typeface="Consolas"/>
                <a:sym typeface="Consolas"/>
              </a:rPr>
              <a:t>## function (x, digits = 0) </a:t>
            </a:r>
            <a:endParaRPr sz="10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000">
                <a:solidFill>
                  <a:srgbClr val="24292E"/>
                </a:solidFill>
                <a:highlight>
                  <a:srgbClr val="F6F8FA"/>
                </a:highlight>
                <a:latin typeface="Consolas"/>
                <a:ea typeface="Consolas"/>
                <a:cs typeface="Consolas"/>
                <a:sym typeface="Consolas"/>
              </a:rPr>
              <a:t>## NULL</a:t>
            </a:r>
            <a:endParaRPr sz="10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a:t>
            </a:r>
            <a:endParaRPr/>
          </a:p>
        </p:txBody>
      </p:sp>
      <p:sp>
        <p:nvSpPr>
          <p:cNvPr id="367" name="Google Shape;367;p5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From the output of </a:t>
            </a:r>
            <a:r>
              <a:rPr lang="en" sz="1400">
                <a:solidFill>
                  <a:srgbClr val="24292E"/>
                </a:solidFill>
                <a:latin typeface="Consolas"/>
                <a:ea typeface="Consolas"/>
                <a:cs typeface="Consolas"/>
                <a:sym typeface="Consolas"/>
              </a:rPr>
              <a:t>args(round)</a:t>
            </a:r>
            <a:r>
              <a:rPr lang="en" sz="1400">
                <a:solidFill>
                  <a:srgbClr val="24292E"/>
                </a:solidFill>
                <a:highlight>
                  <a:srgbClr val="FFFFFF"/>
                </a:highlight>
                <a:latin typeface="Arial"/>
                <a:ea typeface="Arial"/>
                <a:cs typeface="Arial"/>
                <a:sym typeface="Arial"/>
              </a:rPr>
              <a:t>, we know that this function takes 2 arguments, </a:t>
            </a:r>
            <a:r>
              <a:rPr lang="en" sz="1400">
                <a:solidFill>
                  <a:srgbClr val="24292E"/>
                </a:solidFill>
                <a:latin typeface="Consolas"/>
                <a:ea typeface="Consolas"/>
                <a:cs typeface="Consolas"/>
                <a:sym typeface="Consolas"/>
              </a:rPr>
              <a:t>x</a:t>
            </a:r>
            <a:r>
              <a:rPr lang="en" sz="1400">
                <a:solidFill>
                  <a:srgbClr val="24292E"/>
                </a:solidFill>
                <a:highlight>
                  <a:srgbClr val="FFFFFF"/>
                </a:highlight>
                <a:latin typeface="Arial"/>
                <a:ea typeface="Arial"/>
                <a:cs typeface="Arial"/>
                <a:sym typeface="Arial"/>
              </a:rPr>
              <a:t> and </a:t>
            </a:r>
            <a:r>
              <a:rPr lang="en" sz="1400">
                <a:solidFill>
                  <a:srgbClr val="24292E"/>
                </a:solidFill>
                <a:latin typeface="Consolas"/>
                <a:ea typeface="Consolas"/>
                <a:cs typeface="Consolas"/>
                <a:sym typeface="Consolas"/>
              </a:rPr>
              <a:t>digits</a:t>
            </a:r>
            <a:r>
              <a:rPr lang="en" sz="1400">
                <a:solidFill>
                  <a:srgbClr val="24292E"/>
                </a:solidFill>
                <a:highlight>
                  <a:srgbClr val="FFFFFF"/>
                </a:highlight>
                <a:latin typeface="Arial"/>
                <a:ea typeface="Arial"/>
                <a:cs typeface="Arial"/>
                <a:sym typeface="Arial"/>
              </a:rPr>
              <a:t>. Looking at the help documentation (you’ll learn how to access that in a second), the </a:t>
            </a:r>
            <a:r>
              <a:rPr lang="en" sz="1400">
                <a:solidFill>
                  <a:srgbClr val="24292E"/>
                </a:solidFill>
                <a:latin typeface="Consolas"/>
                <a:ea typeface="Consolas"/>
                <a:cs typeface="Consolas"/>
                <a:sym typeface="Consolas"/>
              </a:rPr>
              <a:t>x</a:t>
            </a:r>
            <a:r>
              <a:rPr lang="en" sz="1400">
                <a:solidFill>
                  <a:srgbClr val="24292E"/>
                </a:solidFill>
                <a:highlight>
                  <a:srgbClr val="FFFFFF"/>
                </a:highlight>
                <a:latin typeface="Arial"/>
                <a:ea typeface="Arial"/>
                <a:cs typeface="Arial"/>
                <a:sym typeface="Arial"/>
              </a:rPr>
              <a:t> argument requires a number or a set of numbers that you wish to round. The </a:t>
            </a:r>
            <a:r>
              <a:rPr lang="en" sz="1400">
                <a:solidFill>
                  <a:srgbClr val="24292E"/>
                </a:solidFill>
                <a:latin typeface="Consolas"/>
                <a:ea typeface="Consolas"/>
                <a:cs typeface="Consolas"/>
                <a:sym typeface="Consolas"/>
              </a:rPr>
              <a:t>digits</a:t>
            </a:r>
            <a:r>
              <a:rPr lang="en" sz="1400">
                <a:solidFill>
                  <a:srgbClr val="24292E"/>
                </a:solidFill>
                <a:highlight>
                  <a:srgbClr val="FFFFFF"/>
                </a:highlight>
                <a:latin typeface="Arial"/>
                <a:ea typeface="Arial"/>
                <a:cs typeface="Arial"/>
                <a:sym typeface="Arial"/>
              </a:rPr>
              <a:t> argument requires a whole number that determines the number of decimal places you want to round to. The </a:t>
            </a:r>
            <a:r>
              <a:rPr lang="en" sz="1400">
                <a:solidFill>
                  <a:srgbClr val="24292E"/>
                </a:solidFill>
                <a:latin typeface="Consolas"/>
                <a:ea typeface="Consolas"/>
                <a:cs typeface="Consolas"/>
                <a:sym typeface="Consolas"/>
              </a:rPr>
              <a:t>= 0</a:t>
            </a:r>
            <a:r>
              <a:rPr lang="en" sz="1400">
                <a:solidFill>
                  <a:srgbClr val="24292E"/>
                </a:solidFill>
                <a:highlight>
                  <a:srgbClr val="FFFFFF"/>
                </a:highlight>
                <a:latin typeface="Arial"/>
                <a:ea typeface="Arial"/>
                <a:cs typeface="Arial"/>
                <a:sym typeface="Arial"/>
              </a:rPr>
              <a:t> part of </a:t>
            </a:r>
            <a:r>
              <a:rPr lang="en" sz="1400">
                <a:solidFill>
                  <a:srgbClr val="24292E"/>
                </a:solidFill>
                <a:latin typeface="Consolas"/>
                <a:ea typeface="Consolas"/>
                <a:cs typeface="Consolas"/>
                <a:sym typeface="Consolas"/>
              </a:rPr>
              <a:t>digits = 0</a:t>
            </a:r>
            <a:r>
              <a:rPr lang="en" sz="1400">
                <a:solidFill>
                  <a:srgbClr val="24292E"/>
                </a:solidFill>
                <a:highlight>
                  <a:srgbClr val="FFFFFF"/>
                </a:highlight>
                <a:latin typeface="Arial"/>
                <a:ea typeface="Arial"/>
                <a:cs typeface="Arial"/>
                <a:sym typeface="Arial"/>
              </a:rPr>
              <a:t> denotes a default value. In this instance, the </a:t>
            </a:r>
            <a:r>
              <a:rPr lang="en" sz="1400">
                <a:solidFill>
                  <a:srgbClr val="24292E"/>
                </a:solidFill>
                <a:latin typeface="Consolas"/>
                <a:ea typeface="Consolas"/>
                <a:cs typeface="Consolas"/>
                <a:sym typeface="Consolas"/>
              </a:rPr>
              <a:t>round()</a:t>
            </a:r>
            <a:r>
              <a:rPr lang="en" sz="1400">
                <a:solidFill>
                  <a:srgbClr val="24292E"/>
                </a:solidFill>
                <a:highlight>
                  <a:srgbClr val="FFFFFF"/>
                </a:highlight>
                <a:latin typeface="Arial"/>
                <a:ea typeface="Arial"/>
                <a:cs typeface="Arial"/>
                <a:sym typeface="Arial"/>
              </a:rPr>
              <a:t> function will round to the first whole number if you don’t supply the </a:t>
            </a:r>
            <a:r>
              <a:rPr lang="en" sz="1400">
                <a:solidFill>
                  <a:srgbClr val="24292E"/>
                </a:solidFill>
                <a:latin typeface="Consolas"/>
                <a:ea typeface="Consolas"/>
                <a:cs typeface="Consolas"/>
                <a:sym typeface="Consolas"/>
              </a:rPr>
              <a:t>digits</a:t>
            </a:r>
            <a:r>
              <a:rPr lang="en" sz="1400">
                <a:solidFill>
                  <a:srgbClr val="24292E"/>
                </a:solidFill>
                <a:highlight>
                  <a:srgbClr val="FFFFFF"/>
                </a:highlight>
                <a:latin typeface="Arial"/>
                <a:ea typeface="Arial"/>
                <a:cs typeface="Arial"/>
                <a:sym typeface="Arial"/>
              </a:rPr>
              <a:t> argument with a value.</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a:t>
            </a:r>
            <a:endParaRPr/>
          </a:p>
        </p:txBody>
      </p:sp>
      <p:sp>
        <p:nvSpPr>
          <p:cNvPr id="373" name="Google Shape;373;p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See what arguments are within the </a:t>
            </a:r>
            <a:r>
              <a:rPr lang="en" sz="1400">
                <a:solidFill>
                  <a:srgbClr val="24292E"/>
                </a:solidFill>
                <a:latin typeface="Consolas"/>
                <a:ea typeface="Consolas"/>
                <a:cs typeface="Consolas"/>
                <a:sym typeface="Consolas"/>
              </a:rPr>
              <a:t>sum()</a:t>
            </a:r>
            <a:r>
              <a:rPr lang="en" sz="1400">
                <a:solidFill>
                  <a:srgbClr val="24292E"/>
                </a:solidFill>
                <a:highlight>
                  <a:srgbClr val="FFFFFF"/>
                </a:highlight>
                <a:latin typeface="Arial"/>
                <a:ea typeface="Arial"/>
                <a:cs typeface="Arial"/>
                <a:sym typeface="Arial"/>
              </a:rPr>
              <a:t> function. </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819150" y="713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Marching Arguments</a:t>
            </a:r>
            <a:endParaRPr/>
          </a:p>
        </p:txBody>
      </p:sp>
      <p:sp>
        <p:nvSpPr>
          <p:cNvPr id="379" name="Google Shape;379;p55"/>
          <p:cNvSpPr txBox="1"/>
          <p:nvPr>
            <p:ph idx="1" type="body"/>
          </p:nvPr>
        </p:nvSpPr>
        <p:spPr>
          <a:xfrm>
            <a:off x="482800" y="1668525"/>
            <a:ext cx="8310000" cy="29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You can also use the names of the arguments to specify the input. If you don’t use argument names, R will match your inputs based on the order that they are written.</a:t>
            </a:r>
            <a:endParaRPr sz="1400">
              <a:solidFill>
                <a:srgbClr val="24292E"/>
              </a:solidFill>
              <a:highlight>
                <a:srgbClr val="FFFFFF"/>
              </a:highlight>
              <a:latin typeface="Arial"/>
              <a:ea typeface="Arial"/>
              <a:cs typeface="Arial"/>
              <a:sym typeface="Arial"/>
            </a:endParaRPr>
          </a:p>
          <a:p>
            <a:pPr indent="0" lvl="0" marL="0" marR="152400" rtl="0" algn="l">
              <a:lnSpc>
                <a:spcPct val="145000"/>
              </a:lnSpc>
              <a:spcBef>
                <a:spcPts val="1200"/>
              </a:spcBef>
              <a:spcAft>
                <a:spcPts val="0"/>
              </a:spcAft>
              <a:buNone/>
            </a:pPr>
            <a:r>
              <a:rPr lang="en" sz="1400">
                <a:solidFill>
                  <a:srgbClr val="24292E"/>
                </a:solidFill>
                <a:highlight>
                  <a:srgbClr val="F6F8FA"/>
                </a:highlight>
                <a:latin typeface="Consolas"/>
                <a:ea typeface="Consolas"/>
                <a:cs typeface="Consolas"/>
                <a:sym typeface="Consolas"/>
              </a:rPr>
              <a:t>log(</a:t>
            </a:r>
            <a:r>
              <a:rPr lang="en" sz="1400">
                <a:solidFill>
                  <a:srgbClr val="005CC5"/>
                </a:solidFill>
                <a:highlight>
                  <a:srgbClr val="F6F8FA"/>
                </a:highlight>
                <a:latin typeface="Consolas"/>
                <a:ea typeface="Consolas"/>
                <a:cs typeface="Consolas"/>
                <a:sym typeface="Consolas"/>
              </a:rPr>
              <a:t>100</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0"/>
              </a:spcAft>
              <a:buNone/>
            </a:pPr>
            <a:r>
              <a:rPr lang="en" sz="1400">
                <a:solidFill>
                  <a:srgbClr val="24292E"/>
                </a:solidFill>
                <a:highlight>
                  <a:srgbClr val="F6F8FA"/>
                </a:highlight>
                <a:latin typeface="Consolas"/>
                <a:ea typeface="Consolas"/>
                <a:cs typeface="Consolas"/>
                <a:sym typeface="Consolas"/>
              </a:rPr>
              <a:t>## [1] 2</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6A737D"/>
                </a:solidFill>
                <a:highlight>
                  <a:srgbClr val="F6F8FA"/>
                </a:highlight>
                <a:latin typeface="Consolas"/>
                <a:ea typeface="Consolas"/>
                <a:cs typeface="Consolas"/>
                <a:sym typeface="Consolas"/>
              </a:rPr>
              <a:t>#is different from </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log(</a:t>
            </a:r>
            <a:r>
              <a:rPr lang="en" sz="1400">
                <a:solidFill>
                  <a:srgbClr val="005CC5"/>
                </a:solidFill>
                <a:highlight>
                  <a:srgbClr val="F6F8FA"/>
                </a:highlight>
                <a:latin typeface="Consolas"/>
                <a:ea typeface="Consolas"/>
                <a:cs typeface="Consolas"/>
                <a:sym typeface="Consolas"/>
              </a:rPr>
              <a:t>10</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100</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None/>
            </a:pPr>
            <a:r>
              <a:rPr lang="en" sz="1400">
                <a:solidFill>
                  <a:srgbClr val="24292E"/>
                </a:solidFill>
                <a:highlight>
                  <a:srgbClr val="F6F8FA"/>
                </a:highlight>
                <a:latin typeface="Consolas"/>
                <a:ea typeface="Consolas"/>
                <a:cs typeface="Consolas"/>
                <a:sym typeface="Consolas"/>
              </a:rPr>
              <a:t>## [1] 0.5</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Argument</a:t>
            </a:r>
            <a:endParaRPr/>
          </a:p>
        </p:txBody>
      </p:sp>
      <p:sp>
        <p:nvSpPr>
          <p:cNvPr id="385" name="Google Shape;385;p56"/>
          <p:cNvSpPr txBox="1"/>
          <p:nvPr>
            <p:ph idx="1" type="body"/>
          </p:nvPr>
        </p:nvSpPr>
        <p:spPr>
          <a:xfrm>
            <a:off x="819150" y="1467725"/>
            <a:ext cx="7505700" cy="29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Specifying your input with the argument names can help avoid potential errors.</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6A737D"/>
                </a:solidFill>
                <a:highlight>
                  <a:srgbClr val="F6F8FA"/>
                </a:highlight>
                <a:latin typeface="Consolas"/>
                <a:ea typeface="Consolas"/>
                <a:cs typeface="Consolas"/>
                <a:sym typeface="Consolas"/>
              </a:rPr>
              <a:t># both of these return the same value</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log(</a:t>
            </a:r>
            <a:r>
              <a:rPr lang="en" sz="1400">
                <a:solidFill>
                  <a:srgbClr val="E36209"/>
                </a:solidFill>
                <a:highlight>
                  <a:srgbClr val="F6F8FA"/>
                </a:highlight>
                <a:latin typeface="Consolas"/>
                <a:ea typeface="Consolas"/>
                <a:cs typeface="Consolas"/>
                <a:sym typeface="Consolas"/>
              </a:rPr>
              <a:t>x</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100</a:t>
            </a:r>
            <a:r>
              <a:rPr lang="en" sz="1400">
                <a:solidFill>
                  <a:srgbClr val="24292E"/>
                </a:solidFill>
                <a:highlight>
                  <a:srgbClr val="F6F8FA"/>
                </a:highlight>
                <a:latin typeface="Consolas"/>
                <a:ea typeface="Consolas"/>
                <a:cs typeface="Consolas"/>
                <a:sym typeface="Consolas"/>
              </a:rPr>
              <a:t>, </a:t>
            </a:r>
            <a:r>
              <a:rPr lang="en" sz="1400">
                <a:solidFill>
                  <a:srgbClr val="E36209"/>
                </a:solidFill>
                <a:highlight>
                  <a:srgbClr val="F6F8FA"/>
                </a:highlight>
                <a:latin typeface="Consolas"/>
                <a:ea typeface="Consolas"/>
                <a:cs typeface="Consolas"/>
                <a:sym typeface="Consolas"/>
              </a:rPr>
              <a:t>base</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0"/>
              </a:spcAft>
              <a:buNone/>
            </a:pPr>
            <a:r>
              <a:rPr lang="en" sz="1400">
                <a:solidFill>
                  <a:srgbClr val="24292E"/>
                </a:solidFill>
                <a:highlight>
                  <a:srgbClr val="F6F8FA"/>
                </a:highlight>
                <a:latin typeface="Consolas"/>
                <a:ea typeface="Consolas"/>
                <a:cs typeface="Consolas"/>
                <a:sym typeface="Consolas"/>
              </a:rPr>
              <a:t>## [1] 2</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log(</a:t>
            </a:r>
            <a:r>
              <a:rPr lang="en" sz="1400">
                <a:solidFill>
                  <a:srgbClr val="E36209"/>
                </a:solidFill>
                <a:highlight>
                  <a:srgbClr val="F6F8FA"/>
                </a:highlight>
                <a:latin typeface="Consolas"/>
                <a:ea typeface="Consolas"/>
                <a:cs typeface="Consolas"/>
                <a:sym typeface="Consolas"/>
              </a:rPr>
              <a:t>base</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a:t>
            </a:r>
            <a:r>
              <a:rPr lang="en" sz="1400">
                <a:solidFill>
                  <a:srgbClr val="24292E"/>
                </a:solidFill>
                <a:highlight>
                  <a:srgbClr val="F6F8FA"/>
                </a:highlight>
                <a:latin typeface="Consolas"/>
                <a:ea typeface="Consolas"/>
                <a:cs typeface="Consolas"/>
                <a:sym typeface="Consolas"/>
              </a:rPr>
              <a:t>, </a:t>
            </a:r>
            <a:r>
              <a:rPr lang="en" sz="1400">
                <a:solidFill>
                  <a:srgbClr val="E36209"/>
                </a:solidFill>
                <a:highlight>
                  <a:srgbClr val="F6F8FA"/>
                </a:highlight>
                <a:latin typeface="Consolas"/>
                <a:ea typeface="Consolas"/>
                <a:cs typeface="Consolas"/>
                <a:sym typeface="Consolas"/>
              </a:rPr>
              <a:t>x</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100</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None/>
            </a:pPr>
            <a:r>
              <a:rPr lang="en" sz="1400">
                <a:solidFill>
                  <a:srgbClr val="24292E"/>
                </a:solidFill>
                <a:highlight>
                  <a:srgbClr val="F6F8FA"/>
                </a:highlight>
                <a:latin typeface="Consolas"/>
                <a:ea typeface="Consolas"/>
                <a:cs typeface="Consolas"/>
                <a:sym typeface="Consolas"/>
              </a:rPr>
              <a:t>## [1] 2</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Arguments </a:t>
            </a:r>
            <a:endParaRPr/>
          </a:p>
        </p:txBody>
      </p:sp>
      <p:sp>
        <p:nvSpPr>
          <p:cNvPr id="391" name="Google Shape;391;p5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Some arguments are optional, such as </a:t>
            </a:r>
            <a:r>
              <a:rPr lang="en" sz="1400">
                <a:solidFill>
                  <a:srgbClr val="24292E"/>
                </a:solidFill>
                <a:latin typeface="Consolas"/>
                <a:ea typeface="Consolas"/>
                <a:cs typeface="Consolas"/>
                <a:sym typeface="Consolas"/>
              </a:rPr>
              <a:t>base</a:t>
            </a:r>
            <a:r>
              <a:rPr lang="en" sz="1400">
                <a:solidFill>
                  <a:srgbClr val="24292E"/>
                </a:solidFill>
                <a:highlight>
                  <a:srgbClr val="FFFFFF"/>
                </a:highlight>
                <a:latin typeface="Arial"/>
                <a:ea typeface="Arial"/>
                <a:cs typeface="Arial"/>
                <a:sym typeface="Arial"/>
              </a:rPr>
              <a:t> in </a:t>
            </a:r>
            <a:r>
              <a:rPr lang="en" sz="1400">
                <a:solidFill>
                  <a:srgbClr val="24292E"/>
                </a:solidFill>
                <a:latin typeface="Consolas"/>
                <a:ea typeface="Consolas"/>
                <a:cs typeface="Consolas"/>
                <a:sym typeface="Consolas"/>
              </a:rPr>
              <a:t>log()</a:t>
            </a:r>
            <a:r>
              <a:rPr lang="en" sz="1400">
                <a:solidFill>
                  <a:srgbClr val="24292E"/>
                </a:solidFill>
                <a:highlight>
                  <a:srgbClr val="FFFFFF"/>
                </a:highlight>
                <a:latin typeface="Arial"/>
                <a:ea typeface="Arial"/>
                <a:cs typeface="Arial"/>
                <a:sym typeface="Arial"/>
              </a:rPr>
              <a:t>. In the case of an optional argument, you need not supply a value and the function will still run. In this case, the </a:t>
            </a:r>
            <a:r>
              <a:rPr lang="en" sz="1400">
                <a:solidFill>
                  <a:srgbClr val="24292E"/>
                </a:solidFill>
                <a:latin typeface="Consolas"/>
                <a:ea typeface="Consolas"/>
                <a:cs typeface="Consolas"/>
                <a:sym typeface="Consolas"/>
              </a:rPr>
              <a:t>base</a:t>
            </a:r>
            <a:r>
              <a:rPr lang="en" sz="1400">
                <a:solidFill>
                  <a:srgbClr val="24292E"/>
                </a:solidFill>
                <a:highlight>
                  <a:srgbClr val="FFFFFF"/>
                </a:highlight>
                <a:latin typeface="Arial"/>
                <a:ea typeface="Arial"/>
                <a:cs typeface="Arial"/>
                <a:sym typeface="Arial"/>
              </a:rPr>
              <a:t> argument has a default value of </a:t>
            </a:r>
            <a:r>
              <a:rPr i="1" lang="en" sz="1400">
                <a:solidFill>
                  <a:srgbClr val="24292E"/>
                </a:solidFill>
                <a:highlight>
                  <a:srgbClr val="FFFFFF"/>
                </a:highlight>
                <a:latin typeface="Arial"/>
                <a:ea typeface="Arial"/>
                <a:cs typeface="Arial"/>
                <a:sym typeface="Arial"/>
              </a:rPr>
              <a:t>exp(1)</a:t>
            </a:r>
            <a:r>
              <a:rPr lang="en" sz="1400">
                <a:solidFill>
                  <a:srgbClr val="24292E"/>
                </a:solidFill>
                <a:highlight>
                  <a:srgbClr val="FFFFFF"/>
                </a:highlight>
                <a:latin typeface="Arial"/>
                <a:ea typeface="Arial"/>
                <a:cs typeface="Arial"/>
                <a:sym typeface="Arial"/>
              </a:rPr>
              <a:t> and if you do not provide an alternative base value it will use its default value. However, the argument of </a:t>
            </a:r>
            <a:r>
              <a:rPr lang="en" sz="1400">
                <a:solidFill>
                  <a:srgbClr val="24292E"/>
                </a:solidFill>
                <a:latin typeface="Consolas"/>
                <a:ea typeface="Consolas"/>
                <a:cs typeface="Consolas"/>
                <a:sym typeface="Consolas"/>
              </a:rPr>
              <a:t>x</a:t>
            </a:r>
            <a:r>
              <a:rPr lang="en" sz="1400">
                <a:solidFill>
                  <a:srgbClr val="24292E"/>
                </a:solidFill>
                <a:highlight>
                  <a:srgbClr val="FFFFFF"/>
                </a:highlight>
                <a:latin typeface="Arial"/>
                <a:ea typeface="Arial"/>
                <a:cs typeface="Arial"/>
                <a:sym typeface="Arial"/>
              </a:rPr>
              <a:t> is not optional and requires an input or the function will not run.</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Body</a:t>
            </a:r>
            <a:endParaRPr/>
          </a:p>
        </p:txBody>
      </p:sp>
      <p:sp>
        <p:nvSpPr>
          <p:cNvPr id="397" name="Google Shape;397;p5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Typing the name of the function without the parentheses will return the code that is stored in the function. A couple examples of where this can be helpful are if you are performing a statistical test and you want to know exactly how R is performing the calculations, or you are looking for inspiration for writing your own functions. Here is an example with the </a:t>
            </a:r>
            <a:r>
              <a:rPr lang="en" sz="1400">
                <a:solidFill>
                  <a:srgbClr val="24292E"/>
                </a:solidFill>
                <a:latin typeface="Consolas"/>
                <a:ea typeface="Consolas"/>
                <a:cs typeface="Consolas"/>
                <a:sym typeface="Consolas"/>
              </a:rPr>
              <a:t>cor()</a:t>
            </a:r>
            <a:r>
              <a:rPr lang="en" sz="1400">
                <a:solidFill>
                  <a:srgbClr val="24292E"/>
                </a:solidFill>
                <a:highlight>
                  <a:srgbClr val="FFFFFF"/>
                </a:highlight>
                <a:latin typeface="Arial"/>
                <a:ea typeface="Arial"/>
                <a:cs typeface="Arial"/>
                <a:sym typeface="Arial"/>
              </a:rPr>
              <a:t> function, which calculates correlations among variables. I restricted the output to only the first ten lines here- there is a lot of underlying code to calculate a correlation!</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 </a:t>
            </a:r>
            <a:endParaRPr/>
          </a:p>
        </p:txBody>
      </p:sp>
      <p:sp>
        <p:nvSpPr>
          <p:cNvPr id="403" name="Google Shape;403;p59"/>
          <p:cNvSpPr txBox="1"/>
          <p:nvPr>
            <p:ph idx="1" type="body"/>
          </p:nvPr>
        </p:nvSpPr>
        <p:spPr>
          <a:xfrm>
            <a:off x="819150" y="1523175"/>
            <a:ext cx="7505700" cy="291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function (x, y = NULL, use = "everything", method = c("pearson",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"kendall", "spearman"))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na.method &lt;- pmatch(use, c("all.obs", "complete.obs", "pairwise.complete.obs",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"everything", "na.or.complete"))</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if (is.na(na.method))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stop("invalid 'use' argument")</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method &lt;- match.arg(method)</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if (is.data.frame(y)) </a:t>
            </a:r>
            <a:endParaRPr sz="1400">
              <a:solidFill>
                <a:srgbClr val="24292E"/>
              </a:solidFill>
              <a:highlight>
                <a:srgbClr val="F6F8FA"/>
              </a:highlight>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         y &lt;- as.matrix(y)</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Help </a:t>
            </a:r>
            <a:endParaRPr/>
          </a:p>
        </p:txBody>
      </p:sp>
      <p:sp>
        <p:nvSpPr>
          <p:cNvPr id="409" name="Google Shape;409;p60"/>
          <p:cNvSpPr txBox="1"/>
          <p:nvPr>
            <p:ph idx="1" type="body"/>
          </p:nvPr>
        </p:nvSpPr>
        <p:spPr>
          <a:xfrm>
            <a:off x="819150" y="1474175"/>
            <a:ext cx="7505700" cy="29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I don’t think I have ever had a coding session where I didn’t have to get help at least once. Effectively getting help for a problem in R is a crucial skill. Programmers often joke that they don’t actually code, they’re just really good at using Google. While a bit of an exaggeration, this isn’t far off from the truth. However, before jumping straight to Google, there are a few places within R and RStudio where you can get help.</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Adding a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in front of a function will open up the documentation for that particular function. If you’re using RStudio, it’ll open in your help tab. It can help explain what that function can do and serves as a pretty useful help page when you are learning or troubleshooting.</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6A737D"/>
                </a:solidFill>
                <a:highlight>
                  <a:srgbClr val="F6F8FA"/>
                </a:highlight>
                <a:latin typeface="Consolas"/>
                <a:ea typeface="Consolas"/>
                <a:cs typeface="Consolas"/>
                <a:sym typeface="Consolas"/>
              </a:rPr>
              <a:t># you don't need the parentheses, but ?sum() also works</a:t>
            </a:r>
            <a:endParaRPr sz="14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?sum</a:t>
            </a:r>
            <a:endParaRPr sz="1400">
              <a:solidFill>
                <a:srgbClr val="24292E"/>
              </a:solidFill>
              <a:highlight>
                <a:srgbClr val="F6F8FA"/>
              </a:highlight>
              <a:latin typeface="Consolas"/>
              <a:ea typeface="Consolas"/>
              <a:cs typeface="Consolas"/>
              <a:sym typeface="Consolas"/>
            </a:endParaRPr>
          </a:p>
          <a:p>
            <a:pPr indent="0" lvl="0" marL="0" rtl="0" algn="l">
              <a:spcBef>
                <a:spcPts val="1200"/>
              </a:spcBef>
              <a:spcAft>
                <a:spcPts val="1600"/>
              </a:spcAft>
              <a:buNone/>
            </a:pPr>
            <a:r>
              <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 </a:t>
            </a:r>
            <a:endParaRPr/>
          </a:p>
        </p:txBody>
      </p:sp>
      <p:sp>
        <p:nvSpPr>
          <p:cNvPr id="415" name="Google Shape;415;p6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A typical help page has these sections: Description, Usage, Arguments, Details, Value, S* methods, References, See Also, and Examples.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Patreon Case Study </a:t>
            </a:r>
            <a:endParaRPr/>
          </a:p>
        </p:txBody>
      </p:sp>
      <p:sp>
        <p:nvSpPr>
          <p:cNvPr id="152" name="Google Shape;152;p17"/>
          <p:cNvSpPr txBox="1"/>
          <p:nvPr>
            <p:ph idx="1" type="body"/>
          </p:nvPr>
        </p:nvSpPr>
        <p:spPr>
          <a:xfrm>
            <a:off x="819150" y="1498250"/>
            <a:ext cx="7505700" cy="29406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262626"/>
              </a:buClr>
              <a:buSzPts val="1500"/>
              <a:buFont typeface="Calibri"/>
              <a:buAutoNum type="arabicPeriod"/>
            </a:pPr>
            <a:r>
              <a:rPr lang="en" sz="1500">
                <a:solidFill>
                  <a:srgbClr val="262626"/>
                </a:solidFill>
              </a:rPr>
              <a:t>Does the illegal nature of the data collection and the release of private data taint the data in the release that was already publicly available?</a:t>
            </a:r>
            <a:endParaRPr sz="1500">
              <a:solidFill>
                <a:srgbClr val="262626"/>
              </a:solidFill>
            </a:endParaRPr>
          </a:p>
          <a:p>
            <a:pPr indent="-323850" lvl="0" marL="457200" rtl="0" algn="l">
              <a:spcBef>
                <a:spcPts val="0"/>
              </a:spcBef>
              <a:spcAft>
                <a:spcPts val="0"/>
              </a:spcAft>
              <a:buClr>
                <a:srgbClr val="262626"/>
              </a:buClr>
              <a:buSzPts val="1500"/>
              <a:buFont typeface="Calibri"/>
              <a:buAutoNum type="arabicPeriod"/>
            </a:pPr>
            <a:r>
              <a:rPr lang="en" sz="1500">
                <a:solidFill>
                  <a:srgbClr val="262626"/>
                </a:solidFill>
              </a:rPr>
              <a:t>Users of Patreon initially had an expectation of privacy, but that privacy no longer exists. Do researchers need to respect the intent or the reality?</a:t>
            </a:r>
            <a:endParaRPr sz="1500">
              <a:solidFill>
                <a:srgbClr val="262626"/>
              </a:solidFill>
            </a:endParaRPr>
          </a:p>
          <a:p>
            <a:pPr indent="-323850" lvl="0" marL="457200" rtl="0" algn="l">
              <a:spcBef>
                <a:spcPts val="0"/>
              </a:spcBef>
              <a:spcAft>
                <a:spcPts val="0"/>
              </a:spcAft>
              <a:buClr>
                <a:srgbClr val="262626"/>
              </a:buClr>
              <a:buSzPts val="1500"/>
              <a:buFont typeface="Calibri"/>
              <a:buAutoNum type="arabicPeriod"/>
            </a:pPr>
            <a:r>
              <a:rPr lang="en" sz="1500">
                <a:solidFill>
                  <a:srgbClr val="262626"/>
                </a:solidFill>
              </a:rPr>
              <a:t>Scholars and journalists share some functions in dealing with information and making it accessible to the public, but are the ethical considerations the same? If not, why not?</a:t>
            </a:r>
            <a:endParaRPr sz="1500">
              <a:solidFill>
                <a:srgbClr val="262626"/>
              </a:solidFill>
            </a:endParaRPr>
          </a:p>
          <a:p>
            <a:pPr indent="-323850" lvl="0" marL="457200" rtl="0" algn="l">
              <a:spcBef>
                <a:spcPts val="0"/>
              </a:spcBef>
              <a:spcAft>
                <a:spcPts val="0"/>
              </a:spcAft>
              <a:buClr>
                <a:srgbClr val="262626"/>
              </a:buClr>
              <a:buSzPts val="1500"/>
              <a:buFont typeface="Calibri"/>
              <a:buAutoNum type="arabicPeriod"/>
            </a:pPr>
            <a:r>
              <a:rPr lang="en" sz="1500">
                <a:solidFill>
                  <a:srgbClr val="262626"/>
                </a:solidFill>
              </a:rPr>
              <a:t>Researchers will nearly always claim that their research will have a net public benefit and thus their methods are justified. Who gets to decide is that is accurate in any given case?</a:t>
            </a:r>
            <a:endParaRPr sz="1500">
              <a:solidFill>
                <a:srgbClr val="262626"/>
              </a:solidFill>
            </a:endParaRPr>
          </a:p>
          <a:p>
            <a:pPr indent="0" lvl="0" marL="0" rtl="0" algn="l">
              <a:spcBef>
                <a:spcPts val="1200"/>
              </a:spcBef>
              <a:spcAft>
                <a:spcPts val="1600"/>
              </a:spcAft>
              <a:buNone/>
            </a:pPr>
            <a:r>
              <a:t/>
            </a: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p62"/>
          <p:cNvPicPr preferRelativeResize="0"/>
          <p:nvPr/>
        </p:nvPicPr>
        <p:blipFill>
          <a:blip r:embed="rId3">
            <a:alphaModFix/>
          </a:blip>
          <a:stretch>
            <a:fillRect/>
          </a:stretch>
        </p:blipFill>
        <p:spPr>
          <a:xfrm>
            <a:off x="2039725" y="488900"/>
            <a:ext cx="4105275" cy="3581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a:t>
            </a:r>
            <a:endParaRPr/>
          </a:p>
        </p:txBody>
      </p:sp>
      <p:sp>
        <p:nvSpPr>
          <p:cNvPr id="426" name="Google Shape;426;p63"/>
          <p:cNvSpPr txBox="1"/>
          <p:nvPr>
            <p:ph idx="1" type="body"/>
          </p:nvPr>
        </p:nvSpPr>
        <p:spPr>
          <a:xfrm>
            <a:off x="819150" y="1577175"/>
            <a:ext cx="7505700" cy="28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Explore the </a:t>
            </a:r>
            <a:r>
              <a:rPr lang="en" sz="1400">
                <a:solidFill>
                  <a:srgbClr val="24292E"/>
                </a:solidFill>
                <a:highlight>
                  <a:srgbClr val="FFFFFF"/>
                </a:highlight>
                <a:latin typeface="Consolas"/>
                <a:ea typeface="Consolas"/>
                <a:cs typeface="Consolas"/>
                <a:sym typeface="Consolas"/>
              </a:rPr>
              <a:t>sum()</a:t>
            </a:r>
            <a:r>
              <a:rPr lang="en" sz="1400">
                <a:solidFill>
                  <a:srgbClr val="24292E"/>
                </a:solidFill>
                <a:highlight>
                  <a:srgbClr val="FFFFFF"/>
                </a:highlight>
                <a:latin typeface="Arial"/>
                <a:ea typeface="Arial"/>
                <a:cs typeface="Arial"/>
                <a:sym typeface="Arial"/>
              </a:rPr>
              <a:t> help page to get an idea of what a help page looks like. Feel free to look around at the help pages for different functions when you’re comfortable with the sum() page.</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Sometimes you may not know the exact name of the function you need help with or you only know the package it came in (we’ll get to what a package is later. For now, think of it as a folder that holds a suite of functions). In this case,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is helpful. </a:t>
            </a:r>
            <a:r>
              <a:rPr lang="en" sz="1400">
                <a:solidFill>
                  <a:srgbClr val="24292E"/>
                </a:solidFill>
                <a:highlight>
                  <a:srgbClr val="FFFFFF"/>
                </a:highlight>
                <a:latin typeface="Consolas"/>
                <a:ea typeface="Consolas"/>
                <a:cs typeface="Consolas"/>
                <a:sym typeface="Consolas"/>
              </a:rPr>
              <a:t>??</a:t>
            </a:r>
            <a:r>
              <a:rPr lang="en" sz="1400">
                <a:solidFill>
                  <a:srgbClr val="24292E"/>
                </a:solidFill>
                <a:highlight>
                  <a:srgbClr val="FFFFFF"/>
                </a:highlight>
                <a:latin typeface="Arial"/>
                <a:ea typeface="Arial"/>
                <a:cs typeface="Arial"/>
                <a:sym typeface="Arial"/>
              </a:rPr>
              <a:t> executes a broader search of R, looking for functions and packages that contain your search terms. It will return Vignettes, Code demonstrations, and Help pages that contain your search term.</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Try this in your console:</a:t>
            </a:r>
            <a:endParaRPr sz="14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200"/>
              </a:spcBef>
              <a:spcAft>
                <a:spcPts val="0"/>
              </a:spcAft>
              <a:buNone/>
            </a:pPr>
            <a:r>
              <a:rPr lang="en" sz="1400">
                <a:solidFill>
                  <a:srgbClr val="24292E"/>
                </a:solidFill>
                <a:highlight>
                  <a:srgbClr val="F6F8FA"/>
                </a:highlight>
                <a:latin typeface="Consolas"/>
                <a:ea typeface="Consolas"/>
                <a:cs typeface="Consolas"/>
                <a:sym typeface="Consolas"/>
              </a:rPr>
              <a:t>??mean</a:t>
            </a:r>
            <a:endParaRPr sz="14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a:t>
            </a:r>
            <a:endParaRPr/>
          </a:p>
        </p:txBody>
      </p:sp>
      <p:sp>
        <p:nvSpPr>
          <p:cNvPr id="432" name="Google Shape;432;p64"/>
          <p:cNvSpPr txBox="1"/>
          <p:nvPr>
            <p:ph idx="1" type="body"/>
          </p:nvPr>
        </p:nvSpPr>
        <p:spPr>
          <a:xfrm>
            <a:off x="819150" y="1419850"/>
            <a:ext cx="7505700" cy="32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Depending on the function author, the help pages can either be very informative and clear, or they can be opaque. They may have plenty of information about one use of the function, but nothing about the use you’re interested in. Maybe you’re trying to run your function and a weird error message keeps popping up. Maybe you want to perform an analysis, but don’t know which function(s) are appropriate. In this case, Google is your friend. In most cases, especially for beginners, your question has already been answered somewhere. The hard part is entering the correct search terms and knowing where quality answers are.</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4292E"/>
                </a:solidFill>
                <a:highlight>
                  <a:srgbClr val="FFFFFF"/>
                </a:highlight>
                <a:latin typeface="Arial"/>
                <a:ea typeface="Arial"/>
                <a:cs typeface="Arial"/>
                <a:sym typeface="Arial"/>
              </a:rPr>
              <a:t>I’ll demonstrate a typical Google search here. You’re interested in rounding a bunch of numbers to the nearest tens place (e.g. 46 rounds to 50), but the </a:t>
            </a:r>
            <a:r>
              <a:rPr lang="en" sz="1400">
                <a:solidFill>
                  <a:srgbClr val="24292E"/>
                </a:solidFill>
                <a:highlight>
                  <a:srgbClr val="FFFFFF"/>
                </a:highlight>
                <a:latin typeface="Consolas"/>
                <a:ea typeface="Consolas"/>
                <a:cs typeface="Consolas"/>
                <a:sym typeface="Consolas"/>
              </a:rPr>
              <a:t>round()</a:t>
            </a:r>
            <a:r>
              <a:rPr lang="en" sz="1400">
                <a:solidFill>
                  <a:srgbClr val="24292E"/>
                </a:solidFill>
                <a:highlight>
                  <a:srgbClr val="FFFFFF"/>
                </a:highlight>
                <a:latin typeface="Arial"/>
                <a:ea typeface="Arial"/>
                <a:cs typeface="Arial"/>
                <a:sym typeface="Arial"/>
              </a:rPr>
              <a:t> function appears to only round to digit values. You scanned the help page, but didn’t notice anything that solves your problem. So, using your R googling skills, you search “round to the tens place r”. R is sufficiently common that tacking on “r” or “r stats” to the end of the question is enough to find an R solution for your problem.</a:t>
            </a:r>
            <a:endParaRPr sz="14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id="437" name="Google Shape;437;p65"/>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pic>
        <p:nvPicPr>
          <p:cNvPr id="442" name="Google Shape;442;p66"/>
          <p:cNvPicPr preferRelativeResize="0"/>
          <p:nvPr/>
        </p:nvPicPr>
        <p:blipFill>
          <a:blip r:embed="rId3">
            <a:alphaModFix/>
          </a:blip>
          <a:stretch>
            <a:fillRect/>
          </a:stretch>
        </p:blipFill>
        <p:spPr>
          <a:xfrm>
            <a:off x="0" y="0"/>
            <a:ext cx="9144002" cy="514350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599850" y="1383850"/>
            <a:ext cx="82368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Break - 10 mins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 and Data Types </a:t>
            </a:r>
            <a:endParaRPr/>
          </a:p>
        </p:txBody>
      </p:sp>
      <p:sp>
        <p:nvSpPr>
          <p:cNvPr id="453" name="Google Shape;453;p68"/>
          <p:cNvSpPr txBox="1"/>
          <p:nvPr>
            <p:ph idx="1" type="body"/>
          </p:nvPr>
        </p:nvSpPr>
        <p:spPr>
          <a:xfrm>
            <a:off x="819150" y="1596475"/>
            <a:ext cx="7505700" cy="28422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800">
                <a:solidFill>
                  <a:srgbClr val="24292E"/>
                </a:solidFill>
                <a:highlight>
                  <a:srgbClr val="FFFFFF"/>
                </a:highlight>
                <a:latin typeface="Arial"/>
                <a:ea typeface="Arial"/>
                <a:cs typeface="Arial"/>
                <a:sym typeface="Arial"/>
              </a:rPr>
              <a:t>What is a vector?</a:t>
            </a:r>
            <a:endParaRPr b="1" sz="18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24292E"/>
                </a:solidFill>
                <a:highlight>
                  <a:srgbClr val="FFFFFF"/>
                </a:highlight>
                <a:latin typeface="Arial"/>
                <a:ea typeface="Arial"/>
                <a:cs typeface="Arial"/>
                <a:sym typeface="Arial"/>
              </a:rPr>
              <a:t>A vector is the most basic data structure in R and is foundational to coding in R. A vector is a series of values that all have the same </a:t>
            </a:r>
            <a:r>
              <a:rPr i="1" lang="en" sz="1500">
                <a:solidFill>
                  <a:srgbClr val="24292E"/>
                </a:solidFill>
                <a:highlight>
                  <a:srgbClr val="FFFFFF"/>
                </a:highlight>
                <a:latin typeface="Arial"/>
                <a:ea typeface="Arial"/>
                <a:cs typeface="Arial"/>
                <a:sym typeface="Arial"/>
              </a:rPr>
              <a:t>data type</a:t>
            </a:r>
            <a:r>
              <a:rPr lang="en" sz="1500">
                <a:solidFill>
                  <a:srgbClr val="24292E"/>
                </a:solidFill>
                <a:highlight>
                  <a:srgbClr val="FFFFFF"/>
                </a:highlight>
                <a:latin typeface="Arial"/>
                <a:ea typeface="Arial"/>
                <a:cs typeface="Arial"/>
                <a:sym typeface="Arial"/>
              </a:rPr>
              <a:t>. We will elaborate on data types later, but numbers and characters are two examples.</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my_vector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c(</a:t>
            </a:r>
            <a:r>
              <a:rPr lang="en" sz="1500">
                <a:solidFill>
                  <a:srgbClr val="005CC5"/>
                </a:solidFill>
                <a:highlight>
                  <a:srgbClr val="F6F8FA"/>
                </a:highlight>
                <a:latin typeface="Consolas"/>
                <a:ea typeface="Consolas"/>
                <a:cs typeface="Consolas"/>
                <a:sym typeface="Consolas"/>
              </a:rPr>
              <a:t>1</a:t>
            </a:r>
            <a:r>
              <a:rPr lang="en" sz="1500">
                <a:solidFill>
                  <a:srgbClr val="24292E"/>
                </a:solidFill>
                <a:highlight>
                  <a:srgbClr val="F6F8FA"/>
                </a:highlight>
                <a:latin typeface="Consolas"/>
                <a:ea typeface="Consolas"/>
                <a:cs typeface="Consolas"/>
                <a:sym typeface="Consolas"/>
              </a:rPr>
              <a:t>, </a:t>
            </a:r>
            <a:r>
              <a:rPr lang="en" sz="1500">
                <a:solidFill>
                  <a:srgbClr val="005CC5"/>
                </a:solidFill>
                <a:highlight>
                  <a:srgbClr val="F6F8FA"/>
                </a:highlight>
                <a:latin typeface="Consolas"/>
                <a:ea typeface="Consolas"/>
                <a:cs typeface="Consolas"/>
                <a:sym typeface="Consolas"/>
              </a:rPr>
              <a:t>2</a:t>
            </a:r>
            <a:r>
              <a:rPr lang="en" sz="1500">
                <a:solidFill>
                  <a:srgbClr val="24292E"/>
                </a:solidFill>
                <a:highlight>
                  <a:srgbClr val="F6F8FA"/>
                </a:highlight>
                <a:latin typeface="Consolas"/>
                <a:ea typeface="Consolas"/>
                <a:cs typeface="Consolas"/>
                <a:sym typeface="Consolas"/>
              </a:rPr>
              <a:t>, </a:t>
            </a:r>
            <a:r>
              <a:rPr lang="en" sz="1500">
                <a:solidFill>
                  <a:srgbClr val="005CC5"/>
                </a:solidFill>
                <a:highlight>
                  <a:srgbClr val="F6F8FA"/>
                </a:highlight>
                <a:latin typeface="Consolas"/>
                <a:ea typeface="Consolas"/>
                <a:cs typeface="Consolas"/>
                <a:sym typeface="Consolas"/>
              </a:rPr>
              <a:t>3</a:t>
            </a:r>
            <a:r>
              <a:rPr lang="en" sz="1500">
                <a:solidFill>
                  <a:srgbClr val="24292E"/>
                </a:solidFill>
                <a:highlight>
                  <a:srgbClr val="F6F8FA"/>
                </a:highlight>
                <a:latin typeface="Consolas"/>
                <a:ea typeface="Consolas"/>
                <a:cs typeface="Consolas"/>
                <a:sym typeface="Consolas"/>
              </a:rPr>
              <a:t>, </a:t>
            </a:r>
            <a:r>
              <a:rPr lang="en" sz="1500">
                <a:solidFill>
                  <a:srgbClr val="005CC5"/>
                </a:solidFill>
                <a:highlight>
                  <a:srgbClr val="F6F8FA"/>
                </a:highlight>
                <a:latin typeface="Consolas"/>
                <a:ea typeface="Consolas"/>
                <a:cs typeface="Consolas"/>
                <a:sym typeface="Consolas"/>
              </a:rPr>
              <a:t>4</a:t>
            </a:r>
            <a:r>
              <a:rPr lang="en" sz="1500">
                <a:solidFill>
                  <a:srgbClr val="24292E"/>
                </a:solidFill>
                <a:highlight>
                  <a:srgbClr val="F6F8FA"/>
                </a:highlight>
                <a:latin typeface="Consolas"/>
                <a:ea typeface="Consolas"/>
                <a:cs typeface="Consolas"/>
                <a:sym typeface="Consolas"/>
              </a:rPr>
              <a:t>)</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500">
                <a:solidFill>
                  <a:srgbClr val="6A737D"/>
                </a:solidFill>
                <a:highlight>
                  <a:srgbClr val="F6F8FA"/>
                </a:highlight>
                <a:latin typeface="Consolas"/>
                <a:ea typeface="Consolas"/>
                <a:cs typeface="Consolas"/>
                <a:sym typeface="Consolas"/>
              </a:rPr>
              <a:t>#print the vector</a:t>
            </a:r>
            <a:r>
              <a:rPr lang="en" sz="1500">
                <a:solidFill>
                  <a:srgbClr val="24292E"/>
                </a:solidFill>
                <a:highlight>
                  <a:srgbClr val="F6F8FA"/>
                </a:highlight>
                <a:latin typeface="Consolas"/>
                <a:ea typeface="Consolas"/>
                <a:cs typeface="Consolas"/>
                <a:sym typeface="Consolas"/>
              </a:rPr>
              <a:t>  my_vector</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1600"/>
              </a:spcAft>
              <a:buNone/>
            </a:pPr>
            <a:r>
              <a:t/>
            </a:r>
            <a:endParaRPr sz="1500">
              <a:solidFill>
                <a:srgbClr val="24292E"/>
              </a:solidFill>
              <a:highlight>
                <a:srgbClr val="FFFFFF"/>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a:t>
            </a:r>
            <a:endParaRPr/>
          </a:p>
        </p:txBody>
      </p:sp>
      <p:sp>
        <p:nvSpPr>
          <p:cNvPr id="459" name="Google Shape;459;p69"/>
          <p:cNvSpPr txBox="1"/>
          <p:nvPr>
            <p:ph idx="1" type="body"/>
          </p:nvPr>
        </p:nvSpPr>
        <p:spPr>
          <a:xfrm>
            <a:off x="819150" y="1602925"/>
            <a:ext cx="7505700" cy="28359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800">
                <a:solidFill>
                  <a:srgbClr val="24292E"/>
                </a:solidFill>
                <a:highlight>
                  <a:srgbClr val="FFFFFF"/>
                </a:highlight>
                <a:latin typeface="Arial"/>
                <a:ea typeface="Arial"/>
                <a:cs typeface="Arial"/>
                <a:sym typeface="Arial"/>
              </a:rPr>
              <a:t>c() function</a:t>
            </a:r>
            <a:endParaRPr b="1" sz="1800">
              <a:solidFill>
                <a:srgbClr val="24292E"/>
              </a:solidFill>
              <a:highlight>
                <a:srgbClr val="FFFFFF"/>
              </a:highlight>
              <a:latin typeface="Arial"/>
              <a:ea typeface="Arial"/>
              <a:cs typeface="Arial"/>
              <a:sym typeface="Arial"/>
            </a:endParaRPr>
          </a:p>
          <a:p>
            <a:pPr indent="0" lvl="0" marL="152400" marR="152400" rtl="0" algn="l">
              <a:lnSpc>
                <a:spcPct val="145000"/>
              </a:lnSpc>
              <a:spcBef>
                <a:spcPts val="1200"/>
              </a:spcBef>
              <a:spcAft>
                <a:spcPts val="0"/>
              </a:spcAft>
              <a:buNone/>
            </a:pPr>
            <a:r>
              <a:rPr lang="en" sz="1700">
                <a:solidFill>
                  <a:srgbClr val="24292E"/>
                </a:solidFill>
                <a:highlight>
                  <a:srgbClr val="F6F8FA"/>
                </a:highlight>
                <a:latin typeface="Consolas"/>
                <a:ea typeface="Consolas"/>
                <a:cs typeface="Consolas"/>
                <a:sym typeface="Consolas"/>
              </a:rPr>
              <a:t>b </a:t>
            </a:r>
            <a:r>
              <a:rPr lang="en" sz="1700">
                <a:solidFill>
                  <a:srgbClr val="D73A49"/>
                </a:solidFill>
                <a:highlight>
                  <a:srgbClr val="F6F8FA"/>
                </a:highlight>
                <a:latin typeface="Consolas"/>
                <a:ea typeface="Consolas"/>
                <a:cs typeface="Consolas"/>
                <a:sym typeface="Consolas"/>
              </a:rPr>
              <a:t>&lt;-</a:t>
            </a:r>
            <a:r>
              <a:rPr lang="en" sz="1700">
                <a:solidFill>
                  <a:srgbClr val="24292E"/>
                </a:solidFill>
                <a:highlight>
                  <a:srgbClr val="F6F8FA"/>
                </a:highlight>
                <a:latin typeface="Consolas"/>
                <a:ea typeface="Consolas"/>
                <a:cs typeface="Consolas"/>
                <a:sym typeface="Consolas"/>
              </a:rPr>
              <a:t> c(</a:t>
            </a:r>
            <a:r>
              <a:rPr lang="en" sz="1700">
                <a:solidFill>
                  <a:srgbClr val="005CC5"/>
                </a:solidFill>
                <a:highlight>
                  <a:srgbClr val="F6F8FA"/>
                </a:highlight>
                <a:latin typeface="Consolas"/>
                <a:ea typeface="Consolas"/>
                <a:cs typeface="Consolas"/>
                <a:sym typeface="Consolas"/>
              </a:rPr>
              <a:t>1</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2</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3</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4</a:t>
            </a:r>
            <a:r>
              <a:rPr lang="en" sz="1700">
                <a:solidFill>
                  <a:srgbClr val="24292E"/>
                </a:solidFill>
                <a:highlight>
                  <a:srgbClr val="F6F8FA"/>
                </a:highlight>
                <a:latin typeface="Consolas"/>
                <a:ea typeface="Consolas"/>
                <a:cs typeface="Consolas"/>
                <a:sym typeface="Consolas"/>
              </a:rPr>
              <a:t>)</a:t>
            </a:r>
            <a:endParaRPr sz="17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rPr lang="en" sz="1700">
                <a:solidFill>
                  <a:srgbClr val="6A737D"/>
                </a:solidFill>
                <a:highlight>
                  <a:srgbClr val="F6F8FA"/>
                </a:highlight>
                <a:latin typeface="Consolas"/>
                <a:ea typeface="Consolas"/>
                <a:cs typeface="Consolas"/>
                <a:sym typeface="Consolas"/>
              </a:rPr>
              <a:t># You can add one to each element of the vector</a:t>
            </a:r>
            <a:endParaRPr sz="1700">
              <a:solidFill>
                <a:srgbClr val="24292E"/>
              </a:solidFill>
              <a:highlight>
                <a:srgbClr val="F6F8FA"/>
              </a:highlight>
              <a:latin typeface="Consolas"/>
              <a:ea typeface="Consolas"/>
              <a:cs typeface="Consolas"/>
              <a:sym typeface="Consolas"/>
            </a:endParaRPr>
          </a:p>
          <a:p>
            <a:pPr indent="0" lvl="0" marL="152400" marR="152400" rtl="0" algn="l">
              <a:lnSpc>
                <a:spcPct val="145000"/>
              </a:lnSpc>
              <a:spcBef>
                <a:spcPts val="1600"/>
              </a:spcBef>
              <a:spcAft>
                <a:spcPts val="0"/>
              </a:spcAft>
              <a:buNone/>
            </a:pPr>
            <a:r>
              <a:rPr lang="en" sz="1700">
                <a:solidFill>
                  <a:srgbClr val="24292E"/>
                </a:solidFill>
                <a:highlight>
                  <a:srgbClr val="F6F8FA"/>
                </a:highlight>
                <a:latin typeface="Consolas"/>
                <a:ea typeface="Consolas"/>
                <a:cs typeface="Consolas"/>
                <a:sym typeface="Consolas"/>
              </a:rPr>
              <a:t>b </a:t>
            </a:r>
            <a:r>
              <a:rPr lang="en" sz="1700">
                <a:solidFill>
                  <a:srgbClr val="D73A49"/>
                </a:solidFill>
                <a:highlight>
                  <a:srgbClr val="F6F8FA"/>
                </a:highlight>
                <a:latin typeface="Consolas"/>
                <a:ea typeface="Consolas"/>
                <a:cs typeface="Consolas"/>
                <a:sym typeface="Consolas"/>
              </a:rPr>
              <a:t>+</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1</a:t>
            </a:r>
            <a:endParaRPr sz="1700">
              <a:solidFill>
                <a:srgbClr val="005CC5"/>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rPr lang="en" sz="1700">
                <a:solidFill>
                  <a:srgbClr val="24292E"/>
                </a:solidFill>
                <a:highlight>
                  <a:srgbClr val="FFFFFF"/>
                </a:highlight>
                <a:latin typeface="Arial"/>
                <a:ea typeface="Arial"/>
                <a:cs typeface="Arial"/>
                <a:sym typeface="Arial"/>
              </a:rPr>
              <a:t>You can also name the elements in your vector to increase their accessibility.</a:t>
            </a:r>
            <a:endParaRPr sz="17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rPr lang="en" sz="1700">
                <a:solidFill>
                  <a:srgbClr val="24292E"/>
                </a:solidFill>
                <a:highlight>
                  <a:srgbClr val="F6F8FA"/>
                </a:highlight>
                <a:latin typeface="Consolas"/>
                <a:ea typeface="Consolas"/>
                <a:cs typeface="Consolas"/>
                <a:sym typeface="Consolas"/>
              </a:rPr>
              <a:t>c </a:t>
            </a:r>
            <a:r>
              <a:rPr lang="en" sz="1700">
                <a:solidFill>
                  <a:srgbClr val="D73A49"/>
                </a:solidFill>
                <a:highlight>
                  <a:srgbClr val="F6F8FA"/>
                </a:highlight>
                <a:latin typeface="Consolas"/>
                <a:ea typeface="Consolas"/>
                <a:cs typeface="Consolas"/>
                <a:sym typeface="Consolas"/>
              </a:rPr>
              <a:t>&lt;-</a:t>
            </a:r>
            <a:r>
              <a:rPr lang="en" sz="1700">
                <a:solidFill>
                  <a:srgbClr val="24292E"/>
                </a:solidFill>
                <a:highlight>
                  <a:srgbClr val="F6F8FA"/>
                </a:highlight>
                <a:latin typeface="Consolas"/>
                <a:ea typeface="Consolas"/>
                <a:cs typeface="Consolas"/>
                <a:sym typeface="Consolas"/>
              </a:rPr>
              <a:t> c(</a:t>
            </a:r>
            <a:r>
              <a:rPr lang="en" sz="1700">
                <a:solidFill>
                  <a:srgbClr val="E36209"/>
                </a:solidFill>
                <a:highlight>
                  <a:srgbClr val="F6F8FA"/>
                </a:highlight>
                <a:latin typeface="Consolas"/>
                <a:ea typeface="Consolas"/>
                <a:cs typeface="Consolas"/>
                <a:sym typeface="Consolas"/>
              </a:rPr>
              <a:t>pop</a:t>
            </a:r>
            <a:r>
              <a:rPr lang="en" sz="1700">
                <a:solidFill>
                  <a:srgbClr val="24292E"/>
                </a:solidFill>
                <a:highlight>
                  <a:srgbClr val="F6F8FA"/>
                </a:highlight>
                <a:latin typeface="Consolas"/>
                <a:ea typeface="Consolas"/>
                <a:cs typeface="Consolas"/>
                <a:sym typeface="Consolas"/>
              </a:rPr>
              <a:t> </a:t>
            </a:r>
            <a:r>
              <a:rPr lang="en" sz="1700">
                <a:solidFill>
                  <a:srgbClr val="D73A49"/>
                </a:solidFill>
                <a:highlight>
                  <a:srgbClr val="F6F8FA"/>
                </a:highlight>
                <a:latin typeface="Consolas"/>
                <a:ea typeface="Consolas"/>
                <a:cs typeface="Consolas"/>
                <a:sym typeface="Consolas"/>
              </a:rPr>
              <a:t>=</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10</a:t>
            </a:r>
            <a:r>
              <a:rPr lang="en" sz="1700">
                <a:solidFill>
                  <a:srgbClr val="24292E"/>
                </a:solidFill>
                <a:highlight>
                  <a:srgbClr val="F6F8FA"/>
                </a:highlight>
                <a:latin typeface="Consolas"/>
                <a:ea typeface="Consolas"/>
                <a:cs typeface="Consolas"/>
                <a:sym typeface="Consolas"/>
              </a:rPr>
              <a:t>, </a:t>
            </a:r>
            <a:r>
              <a:rPr lang="en" sz="1700">
                <a:solidFill>
                  <a:srgbClr val="E36209"/>
                </a:solidFill>
                <a:highlight>
                  <a:srgbClr val="F6F8FA"/>
                </a:highlight>
                <a:latin typeface="Consolas"/>
                <a:ea typeface="Consolas"/>
                <a:cs typeface="Consolas"/>
                <a:sym typeface="Consolas"/>
              </a:rPr>
              <a:t>soda</a:t>
            </a:r>
            <a:r>
              <a:rPr lang="en" sz="1700">
                <a:solidFill>
                  <a:srgbClr val="24292E"/>
                </a:solidFill>
                <a:highlight>
                  <a:srgbClr val="F6F8FA"/>
                </a:highlight>
                <a:latin typeface="Consolas"/>
                <a:ea typeface="Consolas"/>
                <a:cs typeface="Consolas"/>
                <a:sym typeface="Consolas"/>
              </a:rPr>
              <a:t> </a:t>
            </a:r>
            <a:r>
              <a:rPr lang="en" sz="1700">
                <a:solidFill>
                  <a:srgbClr val="D73A49"/>
                </a:solidFill>
                <a:highlight>
                  <a:srgbClr val="F6F8FA"/>
                </a:highlight>
                <a:latin typeface="Consolas"/>
                <a:ea typeface="Consolas"/>
                <a:cs typeface="Consolas"/>
                <a:sym typeface="Consolas"/>
              </a:rPr>
              <a:t>=</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20</a:t>
            </a:r>
            <a:r>
              <a:rPr lang="en" sz="1700">
                <a:solidFill>
                  <a:srgbClr val="24292E"/>
                </a:solidFill>
                <a:highlight>
                  <a:srgbClr val="F6F8FA"/>
                </a:highlight>
                <a:latin typeface="Consolas"/>
                <a:ea typeface="Consolas"/>
                <a:cs typeface="Consolas"/>
                <a:sym typeface="Consolas"/>
              </a:rPr>
              <a:t>, </a:t>
            </a:r>
            <a:r>
              <a:rPr lang="en" sz="1700">
                <a:solidFill>
                  <a:srgbClr val="E36209"/>
                </a:solidFill>
                <a:highlight>
                  <a:srgbClr val="F6F8FA"/>
                </a:highlight>
                <a:latin typeface="Consolas"/>
                <a:ea typeface="Consolas"/>
                <a:cs typeface="Consolas"/>
                <a:sym typeface="Consolas"/>
              </a:rPr>
              <a:t>cola</a:t>
            </a:r>
            <a:r>
              <a:rPr lang="en" sz="1700">
                <a:solidFill>
                  <a:srgbClr val="24292E"/>
                </a:solidFill>
                <a:highlight>
                  <a:srgbClr val="F6F8FA"/>
                </a:highlight>
                <a:latin typeface="Consolas"/>
                <a:ea typeface="Consolas"/>
                <a:cs typeface="Consolas"/>
                <a:sym typeface="Consolas"/>
              </a:rPr>
              <a:t> </a:t>
            </a:r>
            <a:r>
              <a:rPr lang="en" sz="1700">
                <a:solidFill>
                  <a:srgbClr val="D73A49"/>
                </a:solidFill>
                <a:highlight>
                  <a:srgbClr val="F6F8FA"/>
                </a:highlight>
                <a:latin typeface="Consolas"/>
                <a:ea typeface="Consolas"/>
                <a:cs typeface="Consolas"/>
                <a:sym typeface="Consolas"/>
              </a:rPr>
              <a:t>=</a:t>
            </a:r>
            <a:r>
              <a:rPr lang="en" sz="1700">
                <a:solidFill>
                  <a:srgbClr val="24292E"/>
                </a:solidFill>
                <a:highlight>
                  <a:srgbClr val="F6F8FA"/>
                </a:highlight>
                <a:latin typeface="Consolas"/>
                <a:ea typeface="Consolas"/>
                <a:cs typeface="Consolas"/>
                <a:sym typeface="Consolas"/>
              </a:rPr>
              <a:t> </a:t>
            </a:r>
            <a:r>
              <a:rPr lang="en" sz="1700">
                <a:solidFill>
                  <a:srgbClr val="005CC5"/>
                </a:solidFill>
                <a:highlight>
                  <a:srgbClr val="F6F8FA"/>
                </a:highlight>
                <a:latin typeface="Consolas"/>
                <a:ea typeface="Consolas"/>
                <a:cs typeface="Consolas"/>
                <a:sym typeface="Consolas"/>
              </a:rPr>
              <a:t>30</a:t>
            </a:r>
            <a:r>
              <a:rPr lang="en" sz="1700">
                <a:solidFill>
                  <a:srgbClr val="24292E"/>
                </a:solidFill>
                <a:highlight>
                  <a:srgbClr val="F6F8FA"/>
                </a:highlight>
                <a:latin typeface="Consolas"/>
                <a:ea typeface="Consolas"/>
                <a:cs typeface="Consolas"/>
                <a:sym typeface="Consolas"/>
              </a:rPr>
              <a:t>)</a:t>
            </a:r>
            <a:endParaRPr sz="17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7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t>
            </a:r>
            <a:endParaRPr/>
          </a:p>
        </p:txBody>
      </p:sp>
      <p:sp>
        <p:nvSpPr>
          <p:cNvPr id="465" name="Google Shape;465;p70"/>
          <p:cNvSpPr txBox="1"/>
          <p:nvPr>
            <p:ph idx="1" type="body"/>
          </p:nvPr>
        </p:nvSpPr>
        <p:spPr>
          <a:xfrm>
            <a:off x="819150" y="1518025"/>
            <a:ext cx="7505700" cy="292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24292E"/>
                </a:solidFill>
                <a:highlight>
                  <a:srgbClr val="FFFFFF"/>
                </a:highlight>
                <a:latin typeface="Arial"/>
                <a:ea typeface="Arial"/>
                <a:cs typeface="Arial"/>
                <a:sym typeface="Arial"/>
              </a:rPr>
              <a:t>R interprets the type of your vector based on the characteristics of its values.</a:t>
            </a:r>
            <a:endParaRPr sz="1400">
              <a:solidFill>
                <a:srgbClr val="24292E"/>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400">
                <a:solidFill>
                  <a:srgbClr val="24292E"/>
                </a:solidFill>
                <a:highlight>
                  <a:srgbClr val="FFFFFF"/>
                </a:highlight>
                <a:latin typeface="Arial"/>
                <a:ea typeface="Arial"/>
                <a:cs typeface="Arial"/>
                <a:sym typeface="Arial"/>
              </a:rPr>
              <a:t>Each </a:t>
            </a:r>
            <a:r>
              <a:rPr i="1" lang="en" sz="1400">
                <a:solidFill>
                  <a:srgbClr val="24292E"/>
                </a:solidFill>
                <a:highlight>
                  <a:srgbClr val="FFFFFF"/>
                </a:highlight>
                <a:latin typeface="Arial"/>
                <a:ea typeface="Arial"/>
                <a:cs typeface="Arial"/>
                <a:sym typeface="Arial"/>
              </a:rPr>
              <a:t>data type</a:t>
            </a:r>
            <a:r>
              <a:rPr lang="en" sz="1400">
                <a:solidFill>
                  <a:srgbClr val="24292E"/>
                </a:solidFill>
                <a:highlight>
                  <a:srgbClr val="FFFFFF"/>
                </a:highlight>
                <a:latin typeface="Arial"/>
                <a:ea typeface="Arial"/>
                <a:cs typeface="Arial"/>
                <a:sym typeface="Arial"/>
              </a:rPr>
              <a:t> has its own unique properties.</a:t>
            </a:r>
            <a:endParaRPr sz="1400">
              <a:solidFill>
                <a:srgbClr val="24292E"/>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lang="en" sz="1400">
                <a:solidFill>
                  <a:srgbClr val="24292E"/>
                </a:solidFill>
                <a:highlight>
                  <a:srgbClr val="FFFFFF"/>
                </a:highlight>
                <a:latin typeface="Arial"/>
                <a:ea typeface="Arial"/>
                <a:cs typeface="Arial"/>
                <a:sym typeface="Arial"/>
              </a:rPr>
              <a:t>Here is a list of the different data types:</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120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int</a:t>
            </a:r>
            <a:r>
              <a:rPr lang="en" sz="1400">
                <a:solidFill>
                  <a:srgbClr val="24292E"/>
                </a:solidFill>
                <a:highlight>
                  <a:srgbClr val="FFFFFF"/>
                </a:highlight>
                <a:latin typeface="Arial"/>
                <a:ea typeface="Arial"/>
                <a:cs typeface="Arial"/>
                <a:sym typeface="Arial"/>
              </a:rPr>
              <a:t> stands for integers, or whole numbers.</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dbl</a:t>
            </a:r>
            <a:r>
              <a:rPr lang="en" sz="1400">
                <a:solidFill>
                  <a:srgbClr val="24292E"/>
                </a:solidFill>
                <a:highlight>
                  <a:srgbClr val="FFFFFF"/>
                </a:highlight>
                <a:latin typeface="Arial"/>
                <a:ea typeface="Arial"/>
                <a:cs typeface="Arial"/>
                <a:sym typeface="Arial"/>
              </a:rPr>
              <a:t> stands for doubles, or numbers with decimals.</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chr</a:t>
            </a:r>
            <a:r>
              <a:rPr lang="en" sz="1400">
                <a:solidFill>
                  <a:srgbClr val="24292E"/>
                </a:solidFill>
                <a:highlight>
                  <a:srgbClr val="FFFFFF"/>
                </a:highlight>
                <a:latin typeface="Arial"/>
                <a:ea typeface="Arial"/>
                <a:cs typeface="Arial"/>
                <a:sym typeface="Arial"/>
              </a:rPr>
              <a:t> stands for character vectors, or strings.</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dttm</a:t>
            </a:r>
            <a:r>
              <a:rPr lang="en" sz="1400">
                <a:solidFill>
                  <a:srgbClr val="24292E"/>
                </a:solidFill>
                <a:highlight>
                  <a:srgbClr val="FFFFFF"/>
                </a:highlight>
                <a:latin typeface="Arial"/>
                <a:ea typeface="Arial"/>
                <a:cs typeface="Arial"/>
                <a:sym typeface="Arial"/>
              </a:rPr>
              <a:t> stands for date-times (a date + a time).</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lgl</a:t>
            </a:r>
            <a:r>
              <a:rPr lang="en" sz="1400">
                <a:solidFill>
                  <a:srgbClr val="24292E"/>
                </a:solidFill>
                <a:highlight>
                  <a:srgbClr val="FFFFFF"/>
                </a:highlight>
                <a:latin typeface="Arial"/>
                <a:ea typeface="Arial"/>
                <a:cs typeface="Arial"/>
                <a:sym typeface="Arial"/>
              </a:rPr>
              <a:t> stands for logical, vectors that contain only TRUE or FALSE.</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fctr</a:t>
            </a:r>
            <a:r>
              <a:rPr lang="en" sz="1400">
                <a:solidFill>
                  <a:srgbClr val="24292E"/>
                </a:solidFill>
                <a:highlight>
                  <a:srgbClr val="FFFFFF"/>
                </a:highlight>
                <a:latin typeface="Arial"/>
                <a:ea typeface="Arial"/>
                <a:cs typeface="Arial"/>
                <a:sym typeface="Arial"/>
              </a:rPr>
              <a:t> stands for factors, which R uses to represent categorical variables with fixed possible values.</a:t>
            </a:r>
            <a:endParaRPr sz="1400">
              <a:solidFill>
                <a:srgbClr val="24292E"/>
              </a:solidFill>
              <a:highlight>
                <a:srgbClr val="FFFFFF"/>
              </a:highlight>
              <a:latin typeface="Arial"/>
              <a:ea typeface="Arial"/>
              <a:cs typeface="Arial"/>
              <a:sym typeface="Arial"/>
            </a:endParaRPr>
          </a:p>
          <a:p>
            <a:pPr indent="-317500" lvl="0" marL="457200" rtl="0" algn="l">
              <a:lnSpc>
                <a:spcPct val="100000"/>
              </a:lnSpc>
              <a:spcBef>
                <a:spcPts val="0"/>
              </a:spcBef>
              <a:spcAft>
                <a:spcPts val="0"/>
              </a:spcAft>
              <a:buClr>
                <a:srgbClr val="24292E"/>
              </a:buClr>
              <a:buSzPts val="1400"/>
              <a:buFont typeface="Arial"/>
              <a:buChar char="●"/>
            </a:pPr>
            <a:r>
              <a:rPr lang="en" sz="1400">
                <a:solidFill>
                  <a:srgbClr val="24292E"/>
                </a:solidFill>
                <a:highlight>
                  <a:srgbClr val="FFFFFF"/>
                </a:highlight>
                <a:latin typeface="Consolas"/>
                <a:ea typeface="Consolas"/>
                <a:cs typeface="Consolas"/>
                <a:sym typeface="Consolas"/>
              </a:rPr>
              <a:t>date</a:t>
            </a:r>
            <a:r>
              <a:rPr lang="en" sz="1400">
                <a:solidFill>
                  <a:srgbClr val="24292E"/>
                </a:solidFill>
                <a:highlight>
                  <a:srgbClr val="FFFFFF"/>
                </a:highlight>
                <a:latin typeface="Arial"/>
                <a:ea typeface="Arial"/>
                <a:cs typeface="Arial"/>
                <a:sym typeface="Arial"/>
              </a:rPr>
              <a:t> stands for dates.</a:t>
            </a:r>
            <a:endParaRPr sz="1400">
              <a:solidFill>
                <a:srgbClr val="24292E"/>
              </a:solidFill>
              <a:highlight>
                <a:srgbClr val="FFFFFF"/>
              </a:highlight>
              <a:latin typeface="Arial"/>
              <a:ea typeface="Arial"/>
              <a:cs typeface="Arial"/>
              <a:sym typeface="Arial"/>
            </a:endParaRPr>
          </a:p>
          <a:p>
            <a:pPr indent="0" lvl="0" marL="0" rtl="0" algn="l">
              <a:lnSpc>
                <a:spcPct val="100000"/>
              </a:lnSpc>
              <a:spcBef>
                <a:spcPts val="1200"/>
              </a:spcBef>
              <a:spcAft>
                <a:spcPts val="1600"/>
              </a:spcAft>
              <a:buNone/>
            </a:pPr>
            <a:r>
              <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a:t>
            </a:r>
            <a:endParaRPr/>
          </a:p>
        </p:txBody>
      </p:sp>
      <p:sp>
        <p:nvSpPr>
          <p:cNvPr id="471" name="Google Shape;471;p71"/>
          <p:cNvSpPr txBox="1"/>
          <p:nvPr>
            <p:ph idx="1" type="body"/>
          </p:nvPr>
        </p:nvSpPr>
        <p:spPr>
          <a:xfrm>
            <a:off x="819150" y="1635100"/>
            <a:ext cx="7505700" cy="28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92E"/>
                </a:solidFill>
                <a:latin typeface="Consolas"/>
                <a:ea typeface="Consolas"/>
                <a:cs typeface="Consolas"/>
                <a:sym typeface="Consolas"/>
              </a:rPr>
              <a:t>typeof()</a:t>
            </a:r>
            <a:r>
              <a:rPr lang="en" sz="1800">
                <a:solidFill>
                  <a:srgbClr val="24292E"/>
                </a:solidFill>
                <a:highlight>
                  <a:srgbClr val="FFFFFF"/>
                </a:highlight>
                <a:latin typeface="Arial"/>
                <a:ea typeface="Arial"/>
                <a:cs typeface="Arial"/>
                <a:sym typeface="Arial"/>
              </a:rPr>
              <a:t> is a handy function that returns the data type of your vector. If you’re ever in doubt, check your vector with </a:t>
            </a:r>
            <a:r>
              <a:rPr lang="en" sz="1800">
                <a:solidFill>
                  <a:srgbClr val="24292E"/>
                </a:solidFill>
                <a:latin typeface="Consolas"/>
                <a:ea typeface="Consolas"/>
                <a:cs typeface="Consolas"/>
                <a:sym typeface="Consolas"/>
              </a:rPr>
              <a:t>typeof()</a:t>
            </a:r>
            <a:r>
              <a:rPr lang="en" sz="1800">
                <a:solidFill>
                  <a:srgbClr val="24292E"/>
                </a:solidFill>
                <a:highlight>
                  <a:srgbClr val="FFFFFF"/>
                </a:highlight>
                <a:latin typeface="Arial"/>
                <a:ea typeface="Arial"/>
                <a:cs typeface="Arial"/>
                <a:sym typeface="Arial"/>
              </a:rPr>
              <a:t>!</a:t>
            </a:r>
            <a:endParaRPr sz="18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800">
                <a:solidFill>
                  <a:srgbClr val="24292E"/>
                </a:solidFill>
                <a:highlight>
                  <a:srgbClr val="F6F8FA"/>
                </a:highlight>
                <a:latin typeface="Consolas"/>
                <a:ea typeface="Consolas"/>
                <a:cs typeface="Consolas"/>
                <a:sym typeface="Consolas"/>
              </a:rPr>
              <a:t>dec </a:t>
            </a:r>
            <a:r>
              <a:rPr lang="en" sz="1800">
                <a:solidFill>
                  <a:srgbClr val="D73A49"/>
                </a:solidFill>
                <a:highlight>
                  <a:srgbClr val="F6F8FA"/>
                </a:highlight>
                <a:latin typeface="Consolas"/>
                <a:ea typeface="Consolas"/>
                <a:cs typeface="Consolas"/>
                <a:sym typeface="Consolas"/>
              </a:rPr>
              <a:t>&lt;-</a:t>
            </a:r>
            <a:r>
              <a:rPr lang="en" sz="1800">
                <a:solidFill>
                  <a:srgbClr val="24292E"/>
                </a:solidFill>
                <a:highlight>
                  <a:srgbClr val="F6F8FA"/>
                </a:highlight>
                <a:latin typeface="Consolas"/>
                <a:ea typeface="Consolas"/>
                <a:cs typeface="Consolas"/>
                <a:sym typeface="Consolas"/>
              </a:rPr>
              <a:t> c(</a:t>
            </a:r>
            <a:r>
              <a:rPr lang="en" sz="1800">
                <a:solidFill>
                  <a:srgbClr val="005CC5"/>
                </a:solidFill>
                <a:highlight>
                  <a:srgbClr val="F6F8FA"/>
                </a:highlight>
                <a:latin typeface="Consolas"/>
                <a:ea typeface="Consolas"/>
                <a:cs typeface="Consolas"/>
                <a:sym typeface="Consolas"/>
              </a:rPr>
              <a:t>3.24</a:t>
            </a:r>
            <a:r>
              <a:rPr lang="en" sz="1800">
                <a:solidFill>
                  <a:srgbClr val="24292E"/>
                </a:solidFill>
                <a:highlight>
                  <a:srgbClr val="F6F8FA"/>
                </a:highlight>
                <a:latin typeface="Consolas"/>
                <a:ea typeface="Consolas"/>
                <a:cs typeface="Consolas"/>
                <a:sym typeface="Consolas"/>
              </a:rPr>
              <a:t>, </a:t>
            </a:r>
            <a:r>
              <a:rPr lang="en" sz="1800">
                <a:solidFill>
                  <a:srgbClr val="005CC5"/>
                </a:solidFill>
                <a:highlight>
                  <a:srgbClr val="F6F8FA"/>
                </a:highlight>
                <a:latin typeface="Consolas"/>
                <a:ea typeface="Consolas"/>
                <a:cs typeface="Consolas"/>
                <a:sym typeface="Consolas"/>
              </a:rPr>
              <a:t>5.4</a:t>
            </a:r>
            <a:r>
              <a:rPr lang="en" sz="1800">
                <a:solidFill>
                  <a:srgbClr val="24292E"/>
                </a:solidFill>
                <a:highlight>
                  <a:srgbClr val="F6F8FA"/>
                </a:highlight>
                <a:latin typeface="Consolas"/>
                <a:ea typeface="Consolas"/>
                <a:cs typeface="Consolas"/>
                <a:sym typeface="Consolas"/>
              </a:rPr>
              <a:t>, </a:t>
            </a:r>
            <a:r>
              <a:rPr lang="en" sz="1800">
                <a:solidFill>
                  <a:srgbClr val="005CC5"/>
                </a:solidFill>
                <a:highlight>
                  <a:srgbClr val="F6F8FA"/>
                </a:highlight>
                <a:latin typeface="Consolas"/>
                <a:ea typeface="Consolas"/>
                <a:cs typeface="Consolas"/>
                <a:sym typeface="Consolas"/>
              </a:rPr>
              <a:t>2.04</a:t>
            </a:r>
            <a:r>
              <a:rPr lang="en" sz="1800">
                <a:solidFill>
                  <a:srgbClr val="24292E"/>
                </a:solidFill>
                <a:highlight>
                  <a:srgbClr val="F6F8FA"/>
                </a:highlight>
                <a:latin typeface="Consolas"/>
                <a:ea typeface="Consolas"/>
                <a:cs typeface="Consolas"/>
                <a:sym typeface="Consolas"/>
              </a:rPr>
              <a:t>, </a:t>
            </a:r>
            <a:r>
              <a:rPr lang="en" sz="1800">
                <a:solidFill>
                  <a:srgbClr val="005CC5"/>
                </a:solidFill>
                <a:highlight>
                  <a:srgbClr val="F6F8FA"/>
                </a:highlight>
                <a:latin typeface="Consolas"/>
                <a:ea typeface="Consolas"/>
                <a:cs typeface="Consolas"/>
                <a:sym typeface="Consolas"/>
              </a:rPr>
              <a:t>6.55</a:t>
            </a:r>
            <a:r>
              <a:rPr lang="en" sz="1800">
                <a:solidFill>
                  <a:srgbClr val="24292E"/>
                </a:solidFill>
                <a:highlight>
                  <a:srgbClr val="F6F8FA"/>
                </a:highlight>
                <a:latin typeface="Consolas"/>
                <a:ea typeface="Consolas"/>
                <a:cs typeface="Consolas"/>
                <a:sym typeface="Consolas"/>
              </a:rPr>
              <a:t>)</a:t>
            </a:r>
            <a:endParaRPr sz="18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800">
                <a:solidFill>
                  <a:srgbClr val="24292E"/>
                </a:solidFill>
                <a:highlight>
                  <a:srgbClr val="F6F8FA"/>
                </a:highlight>
                <a:latin typeface="Consolas"/>
                <a:ea typeface="Consolas"/>
                <a:cs typeface="Consolas"/>
                <a:sym typeface="Consolas"/>
              </a:rPr>
              <a:t>typeof(dec)</a:t>
            </a:r>
            <a:endParaRPr sz="18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rPr lang="en" sz="1800">
                <a:solidFill>
                  <a:srgbClr val="24292E"/>
                </a:solidFill>
                <a:highlight>
                  <a:srgbClr val="F6F8FA"/>
                </a:highlight>
                <a:latin typeface="Consolas"/>
                <a:ea typeface="Consolas"/>
                <a:cs typeface="Consolas"/>
                <a:sym typeface="Consolas"/>
              </a:rPr>
              <a:t>## [1] "double"</a:t>
            </a:r>
            <a:endParaRPr sz="18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None/>
            </a:pPr>
            <a:r>
              <a:t/>
            </a:r>
            <a:endParaRPr sz="18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Projects </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 </a:t>
            </a:r>
            <a:endParaRPr/>
          </a:p>
        </p:txBody>
      </p:sp>
      <p:sp>
        <p:nvSpPr>
          <p:cNvPr id="477" name="Google Shape;477;p72"/>
          <p:cNvSpPr txBox="1"/>
          <p:nvPr>
            <p:ph idx="1" type="body"/>
          </p:nvPr>
        </p:nvSpPr>
        <p:spPr>
          <a:xfrm>
            <a:off x="819150" y="18362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Some functions require vectors. For example, the </a:t>
            </a:r>
            <a:r>
              <a:rPr lang="en" sz="1600">
                <a:solidFill>
                  <a:srgbClr val="24292E"/>
                </a:solidFill>
                <a:latin typeface="Consolas"/>
                <a:ea typeface="Consolas"/>
                <a:cs typeface="Consolas"/>
                <a:sym typeface="Consolas"/>
              </a:rPr>
              <a:t>mean()</a:t>
            </a:r>
            <a:r>
              <a:rPr lang="en" sz="1600">
                <a:solidFill>
                  <a:srgbClr val="24292E"/>
                </a:solidFill>
                <a:highlight>
                  <a:srgbClr val="FFFFFF"/>
                </a:highlight>
                <a:latin typeface="Arial"/>
                <a:ea typeface="Arial"/>
                <a:cs typeface="Arial"/>
                <a:sym typeface="Arial"/>
              </a:rPr>
              <a:t> function computes the mean of a vector.</a:t>
            </a:r>
            <a:endParaRPr sz="16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24292E"/>
                </a:solidFill>
                <a:highlight>
                  <a:srgbClr val="F6F8FA"/>
                </a:highlight>
                <a:latin typeface="Consolas"/>
                <a:ea typeface="Consolas"/>
                <a:cs typeface="Consolas"/>
                <a:sym typeface="Consolas"/>
              </a:rPr>
              <a:t>my_nums </a:t>
            </a:r>
            <a:r>
              <a:rPr lang="en" sz="1600">
                <a:solidFill>
                  <a:srgbClr val="D73A49"/>
                </a:solidFill>
                <a:highlight>
                  <a:srgbClr val="F6F8FA"/>
                </a:highlight>
                <a:latin typeface="Consolas"/>
                <a:ea typeface="Consolas"/>
                <a:cs typeface="Consolas"/>
                <a:sym typeface="Consolas"/>
              </a:rPr>
              <a:t>&lt;-</a:t>
            </a:r>
            <a:r>
              <a:rPr lang="en" sz="1600">
                <a:solidFill>
                  <a:srgbClr val="24292E"/>
                </a:solidFill>
                <a:highlight>
                  <a:srgbClr val="F6F8FA"/>
                </a:highlight>
                <a:latin typeface="Consolas"/>
                <a:ea typeface="Consolas"/>
                <a:cs typeface="Consolas"/>
                <a:sym typeface="Consolas"/>
              </a:rPr>
              <a:t> c(</a:t>
            </a:r>
            <a:r>
              <a:rPr lang="en" sz="1600">
                <a:solidFill>
                  <a:srgbClr val="005CC5"/>
                </a:solidFill>
                <a:highlight>
                  <a:srgbClr val="F6F8FA"/>
                </a:highlight>
                <a:latin typeface="Consolas"/>
                <a:ea typeface="Consolas"/>
                <a:cs typeface="Consolas"/>
                <a:sym typeface="Consolas"/>
              </a:rPr>
              <a:t>3</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5</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5</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mean(my_nums)</a:t>
            </a:r>
            <a:endParaRPr sz="16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6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None/>
            </a:pPr>
            <a:r>
              <a:rPr lang="en" sz="1600">
                <a:solidFill>
                  <a:srgbClr val="24292E"/>
                </a:solidFill>
                <a:highlight>
                  <a:srgbClr val="F6F8FA"/>
                </a:highlight>
                <a:latin typeface="Consolas"/>
                <a:ea typeface="Consolas"/>
                <a:cs typeface="Consolas"/>
                <a:sym typeface="Consolas"/>
              </a:rPr>
              <a:t>## [1] 4.333333</a:t>
            </a:r>
            <a:endParaRPr sz="16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200"/>
              </a:spcBef>
              <a:spcAft>
                <a:spcPts val="0"/>
              </a:spcAft>
              <a:buNone/>
            </a:pPr>
            <a:r>
              <a:t/>
            </a:r>
            <a:endParaRPr sz="16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600">
              <a:solidFill>
                <a:srgbClr val="24292E"/>
              </a:solidFill>
              <a:highlight>
                <a:srgbClr val="FFFFFF"/>
              </a:highlight>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a:t>
            </a:r>
            <a:endParaRPr/>
          </a:p>
        </p:txBody>
      </p:sp>
      <p:sp>
        <p:nvSpPr>
          <p:cNvPr id="483" name="Google Shape;483;p73"/>
          <p:cNvSpPr txBox="1"/>
          <p:nvPr>
            <p:ph idx="1" type="body"/>
          </p:nvPr>
        </p:nvSpPr>
        <p:spPr>
          <a:xfrm>
            <a:off x="819150" y="1544975"/>
            <a:ext cx="7505700" cy="2893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00">
                <a:solidFill>
                  <a:srgbClr val="24292E"/>
                </a:solidFill>
                <a:highlight>
                  <a:srgbClr val="FFFFFF"/>
                </a:highlight>
                <a:latin typeface="Arial"/>
                <a:ea typeface="Arial"/>
                <a:cs typeface="Arial"/>
                <a:sym typeface="Arial"/>
              </a:rPr>
              <a:t>Subsetting vectors</a:t>
            </a:r>
            <a:endParaRPr b="1" sz="1600">
              <a:solidFill>
                <a:srgbClr val="24292E"/>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lang="en" sz="1600">
                <a:solidFill>
                  <a:srgbClr val="24292E"/>
                </a:solidFill>
                <a:highlight>
                  <a:srgbClr val="FFFFFF"/>
                </a:highlight>
                <a:latin typeface="Arial"/>
                <a:ea typeface="Arial"/>
                <a:cs typeface="Arial"/>
                <a:sym typeface="Arial"/>
              </a:rPr>
              <a:t>What do you do if you wanted to extract a specific element or elements in a vector? Square brackets </a:t>
            </a:r>
            <a:r>
              <a:rPr lang="en" sz="1600">
                <a:solidFill>
                  <a:srgbClr val="24292E"/>
                </a:solidFill>
                <a:latin typeface="Consolas"/>
                <a:ea typeface="Consolas"/>
                <a:cs typeface="Consolas"/>
                <a:sym typeface="Consolas"/>
              </a:rPr>
              <a:t>[]</a:t>
            </a:r>
            <a:r>
              <a:rPr lang="en" sz="1600">
                <a:solidFill>
                  <a:srgbClr val="24292E"/>
                </a:solidFill>
                <a:highlight>
                  <a:srgbClr val="FFFFFF"/>
                </a:highlight>
                <a:latin typeface="Arial"/>
                <a:ea typeface="Arial"/>
                <a:cs typeface="Arial"/>
                <a:sym typeface="Arial"/>
              </a:rPr>
              <a:t> with one or more indices inside allow you to do this.</a:t>
            </a:r>
            <a:endParaRPr b="1"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6F8FA"/>
                </a:highlight>
                <a:latin typeface="Consolas"/>
                <a:ea typeface="Consolas"/>
                <a:cs typeface="Consolas"/>
                <a:sym typeface="Consolas"/>
              </a:rPr>
              <a:t>z </a:t>
            </a:r>
            <a:r>
              <a:rPr lang="en" sz="1600">
                <a:solidFill>
                  <a:srgbClr val="D73A49"/>
                </a:solidFill>
                <a:highlight>
                  <a:srgbClr val="F6F8FA"/>
                </a:highlight>
                <a:latin typeface="Consolas"/>
                <a:ea typeface="Consolas"/>
                <a:cs typeface="Consolas"/>
                <a:sym typeface="Consolas"/>
              </a:rPr>
              <a:t>&lt;-</a:t>
            </a:r>
            <a:r>
              <a:rPr lang="en" sz="1600">
                <a:solidFill>
                  <a:srgbClr val="24292E"/>
                </a:solidFill>
                <a:highlight>
                  <a:srgbClr val="F6F8FA"/>
                </a:highlight>
                <a:latin typeface="Consolas"/>
                <a:ea typeface="Consolas"/>
                <a:cs typeface="Consolas"/>
                <a:sym typeface="Consolas"/>
              </a:rPr>
              <a:t> c(</a:t>
            </a:r>
            <a:r>
              <a:rPr lang="en" sz="1600">
                <a:solidFill>
                  <a:srgbClr val="005CC5"/>
                </a:solidFill>
                <a:highlight>
                  <a:srgbClr val="F6F8FA"/>
                </a:highlight>
                <a:latin typeface="Consolas"/>
                <a:ea typeface="Consolas"/>
                <a:cs typeface="Consolas"/>
                <a:sym typeface="Consolas"/>
              </a:rPr>
              <a:t>10</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11</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12</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13</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14</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15</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z[</a:t>
            </a:r>
            <a:r>
              <a:rPr lang="en" sz="1600">
                <a:solidFill>
                  <a:srgbClr val="005CC5"/>
                </a:solidFill>
                <a:highlight>
                  <a:srgbClr val="F6F8FA"/>
                </a:highlight>
                <a:latin typeface="Consolas"/>
                <a:ea typeface="Consolas"/>
                <a:cs typeface="Consolas"/>
                <a:sym typeface="Consolas"/>
              </a:rPr>
              <a:t>3</a:t>
            </a:r>
            <a:r>
              <a:rPr lang="en" sz="1600">
                <a:solidFill>
                  <a:srgbClr val="24292E"/>
                </a:solidFill>
                <a:highlight>
                  <a:srgbClr val="F6F8FA"/>
                </a:highlight>
                <a:latin typeface="Consolas"/>
                <a:ea typeface="Consolas"/>
                <a:cs typeface="Consolas"/>
                <a:sym typeface="Consolas"/>
              </a:rPr>
              <a:t>]</a:t>
            </a:r>
            <a:endParaRPr sz="1600">
              <a:solidFill>
                <a:srgbClr val="24292E"/>
              </a:solidFill>
              <a:highlight>
                <a:srgbClr val="F6F8FA"/>
              </a:highlight>
              <a:latin typeface="Consolas"/>
              <a:ea typeface="Consolas"/>
              <a:cs typeface="Consolas"/>
              <a:sym typeface="Consolas"/>
            </a:endParaRPr>
          </a:p>
          <a:p>
            <a:pPr indent="0" lvl="0" marL="0" rtl="0" algn="l">
              <a:spcBef>
                <a:spcPts val="0"/>
              </a:spcBef>
              <a:spcAft>
                <a:spcPts val="1600"/>
              </a:spcAft>
              <a:buNone/>
            </a:pPr>
            <a:r>
              <a:t/>
            </a:r>
            <a:endParaRPr sz="1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489" name="Google Shape;489;p74"/>
          <p:cNvSpPr txBox="1"/>
          <p:nvPr>
            <p:ph idx="1" type="body"/>
          </p:nvPr>
        </p:nvSpPr>
        <p:spPr>
          <a:xfrm>
            <a:off x="819150" y="1712350"/>
            <a:ext cx="7505700" cy="272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Write your own function: </a:t>
            </a:r>
            <a:endParaRPr sz="1600"/>
          </a:p>
          <a:p>
            <a:pPr indent="0" lvl="0" marL="0" rtl="0" algn="l">
              <a:lnSpc>
                <a:spcPct val="100000"/>
              </a:lnSpc>
              <a:spcBef>
                <a:spcPts val="1600"/>
              </a:spcBef>
              <a:spcAft>
                <a:spcPts val="0"/>
              </a:spcAft>
              <a:buNone/>
            </a:pPr>
            <a:r>
              <a:rPr lang="en" sz="1600">
                <a:solidFill>
                  <a:srgbClr val="6F42C1"/>
                </a:solidFill>
                <a:highlight>
                  <a:srgbClr val="F6F8FA"/>
                </a:highlight>
                <a:latin typeface="Consolas"/>
                <a:ea typeface="Consolas"/>
                <a:cs typeface="Consolas"/>
                <a:sym typeface="Consolas"/>
              </a:rPr>
              <a:t>function_name</a:t>
            </a:r>
            <a:r>
              <a:rPr lang="en" sz="1600">
                <a:solidFill>
                  <a:srgbClr val="24292E"/>
                </a:solidFill>
                <a:highlight>
                  <a:srgbClr val="F6F8FA"/>
                </a:highlight>
                <a:latin typeface="Consolas"/>
                <a:ea typeface="Consolas"/>
                <a:cs typeface="Consolas"/>
                <a:sym typeface="Consolas"/>
              </a:rPr>
              <a:t> </a:t>
            </a:r>
            <a:r>
              <a:rPr lang="en" sz="1600">
                <a:solidFill>
                  <a:srgbClr val="D73A49"/>
                </a:solidFill>
                <a:highlight>
                  <a:srgbClr val="F6F8FA"/>
                </a:highlight>
                <a:latin typeface="Consolas"/>
                <a:ea typeface="Consolas"/>
                <a:cs typeface="Consolas"/>
                <a:sym typeface="Consolas"/>
              </a:rPr>
              <a:t>&lt;-</a:t>
            </a:r>
            <a:r>
              <a:rPr lang="en" sz="1600">
                <a:solidFill>
                  <a:srgbClr val="24292E"/>
                </a:solidFill>
                <a:highlight>
                  <a:srgbClr val="F6F8FA"/>
                </a:highlight>
                <a:latin typeface="Consolas"/>
                <a:ea typeface="Consolas"/>
                <a:cs typeface="Consolas"/>
                <a:sym typeface="Consolas"/>
              </a:rPr>
              <a:t> </a:t>
            </a:r>
            <a:r>
              <a:rPr lang="en" sz="1600">
                <a:solidFill>
                  <a:srgbClr val="D73A49"/>
                </a:solidFill>
                <a:highlight>
                  <a:srgbClr val="F6F8FA"/>
                </a:highlight>
                <a:latin typeface="Consolas"/>
                <a:ea typeface="Consolas"/>
                <a:cs typeface="Consolas"/>
                <a:sym typeface="Consolas"/>
              </a:rPr>
              <a:t>function</a:t>
            </a:r>
            <a:r>
              <a:rPr lang="en" sz="1600">
                <a:solidFill>
                  <a:srgbClr val="24292E"/>
                </a:solidFill>
                <a:highlight>
                  <a:srgbClr val="F6F8FA"/>
                </a:highlight>
                <a:latin typeface="Consolas"/>
                <a:ea typeface="Consolas"/>
                <a:cs typeface="Consolas"/>
                <a:sym typeface="Consolas"/>
              </a:rPr>
              <a:t>(arg_1, arg_2, </a:t>
            </a:r>
            <a:r>
              <a:rPr lang="en" sz="1600">
                <a:solidFill>
                  <a:srgbClr val="E36209"/>
                </a:solidFill>
                <a:highlight>
                  <a:srgbClr val="F6F8FA"/>
                </a:highlight>
                <a:latin typeface="Consolas"/>
                <a:ea typeface="Consolas"/>
                <a:cs typeface="Consolas"/>
                <a:sym typeface="Consolas"/>
              </a:rPr>
              <a:t>arg_3</a:t>
            </a:r>
            <a:r>
              <a:rPr lang="en" sz="1600">
                <a:solidFill>
                  <a:srgbClr val="24292E"/>
                </a:solidFill>
                <a:highlight>
                  <a:srgbClr val="F6F8FA"/>
                </a:highlight>
                <a:latin typeface="Consolas"/>
                <a:ea typeface="Consolas"/>
                <a:cs typeface="Consolas"/>
                <a:sym typeface="Consolas"/>
              </a:rPr>
              <a:t> </a:t>
            </a:r>
            <a:r>
              <a:rPr lang="en" sz="1600">
                <a:solidFill>
                  <a:srgbClr val="D73A49"/>
                </a:solidFill>
                <a:highlight>
                  <a:srgbClr val="F6F8FA"/>
                </a:highlight>
                <a:latin typeface="Consolas"/>
                <a:ea typeface="Consolas"/>
                <a:cs typeface="Consolas"/>
                <a:sym typeface="Consolas"/>
              </a:rPr>
              <a:t>=</a:t>
            </a:r>
            <a:r>
              <a:rPr lang="en" sz="1600">
                <a:solidFill>
                  <a:srgbClr val="24292E"/>
                </a:solidFill>
                <a:highlight>
                  <a:srgbClr val="F6F8FA"/>
                </a:highlight>
                <a:latin typeface="Consolas"/>
                <a:ea typeface="Consolas"/>
                <a:cs typeface="Consolas"/>
                <a:sym typeface="Consolas"/>
              </a:rPr>
              <a:t> </a:t>
            </a:r>
            <a:r>
              <a:rPr lang="en" sz="1600">
                <a:solidFill>
                  <a:srgbClr val="005CC5"/>
                </a:solidFill>
                <a:highlight>
                  <a:srgbClr val="F6F8FA"/>
                </a:highlight>
                <a:latin typeface="Consolas"/>
                <a:ea typeface="Consolas"/>
                <a:cs typeface="Consolas"/>
                <a:sym typeface="Consolas"/>
              </a:rPr>
              <a:t>2</a:t>
            </a:r>
            <a:r>
              <a:rPr lang="en" sz="1600">
                <a:solidFill>
                  <a:srgbClr val="24292E"/>
                </a:solidFill>
                <a:highlight>
                  <a:srgbClr val="F6F8FA"/>
                </a:highlight>
                <a:latin typeface="Consolas"/>
                <a:ea typeface="Consolas"/>
                <a:cs typeface="Consolas"/>
                <a:sym typeface="Consolas"/>
              </a:rPr>
              <a:t>) {</a:t>
            </a:r>
            <a:endParaRPr sz="1600">
              <a:solidFill>
                <a:srgbClr val="24292E"/>
              </a:solidFill>
              <a:highlight>
                <a:srgbClr val="F6F8FA"/>
              </a:highlight>
              <a:latin typeface="Consolas"/>
              <a:ea typeface="Consolas"/>
              <a:cs typeface="Consolas"/>
              <a:sym typeface="Consolas"/>
            </a:endParaRPr>
          </a:p>
          <a:p>
            <a:pPr indent="0" lvl="0" marL="0" rtl="0" algn="l">
              <a:lnSpc>
                <a:spcPct val="100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a:t>
            </a:r>
            <a:r>
              <a:rPr lang="en" sz="1600">
                <a:solidFill>
                  <a:srgbClr val="6A737D"/>
                </a:solidFill>
                <a:highlight>
                  <a:srgbClr val="F6F8FA"/>
                </a:highlight>
                <a:latin typeface="Consolas"/>
                <a:ea typeface="Consolas"/>
                <a:cs typeface="Consolas"/>
                <a:sym typeface="Consolas"/>
              </a:rPr>
              <a:t># do some useful stuff</a:t>
            </a:r>
            <a:r>
              <a:rPr lang="en" sz="1600">
                <a:solidFill>
                  <a:srgbClr val="24292E"/>
                </a:solidFill>
                <a:highlight>
                  <a:srgbClr val="F6F8FA"/>
                </a:highlight>
                <a:latin typeface="Consolas"/>
                <a:ea typeface="Consolas"/>
                <a:cs typeface="Consolas"/>
                <a:sym typeface="Consolas"/>
              </a:rPr>
              <a:t>  new_var </a:t>
            </a:r>
            <a:r>
              <a:rPr lang="en" sz="1600">
                <a:solidFill>
                  <a:srgbClr val="D73A49"/>
                </a:solidFill>
                <a:highlight>
                  <a:srgbClr val="F6F8FA"/>
                </a:highlight>
                <a:latin typeface="Consolas"/>
                <a:ea typeface="Consolas"/>
                <a:cs typeface="Consolas"/>
                <a:sym typeface="Consolas"/>
              </a:rPr>
              <a:t>&lt;-</a:t>
            </a:r>
            <a:r>
              <a:rPr lang="en" sz="1600">
                <a:solidFill>
                  <a:srgbClr val="24292E"/>
                </a:solidFill>
                <a:highlight>
                  <a:srgbClr val="F6F8FA"/>
                </a:highlight>
                <a:latin typeface="Consolas"/>
                <a:ea typeface="Consolas"/>
                <a:cs typeface="Consolas"/>
                <a:sym typeface="Consolas"/>
              </a:rPr>
              <a:t> sum(arg_1) </a:t>
            </a:r>
            <a:r>
              <a:rPr lang="en" sz="1600">
                <a:solidFill>
                  <a:srgbClr val="D73A49"/>
                </a:solidFill>
                <a:highlight>
                  <a:srgbClr val="F6F8FA"/>
                </a:highlight>
                <a:latin typeface="Consolas"/>
                <a:ea typeface="Consolas"/>
                <a:cs typeface="Consolas"/>
                <a:sym typeface="Consolas"/>
              </a:rPr>
              <a:t>+</a:t>
            </a:r>
            <a:r>
              <a:rPr lang="en" sz="1600">
                <a:solidFill>
                  <a:srgbClr val="24292E"/>
                </a:solidFill>
                <a:highlight>
                  <a:srgbClr val="F6F8FA"/>
                </a:highlight>
                <a:latin typeface="Consolas"/>
                <a:ea typeface="Consolas"/>
                <a:cs typeface="Consolas"/>
                <a:sym typeface="Consolas"/>
              </a:rPr>
              <a:t> sum(arg_2) </a:t>
            </a:r>
            <a:endParaRPr sz="1600">
              <a:solidFill>
                <a:srgbClr val="24292E"/>
              </a:solidFill>
              <a:highlight>
                <a:srgbClr val="F6F8FA"/>
              </a:highlight>
              <a:latin typeface="Consolas"/>
              <a:ea typeface="Consolas"/>
              <a:cs typeface="Consolas"/>
              <a:sym typeface="Consolas"/>
            </a:endParaRPr>
          </a:p>
          <a:p>
            <a:pPr indent="0" lvl="0" marL="0" rtl="0" algn="l">
              <a:lnSpc>
                <a:spcPct val="100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a:t>
            </a:r>
            <a:r>
              <a:rPr lang="en" sz="1600">
                <a:solidFill>
                  <a:srgbClr val="6A737D"/>
                </a:solidFill>
                <a:highlight>
                  <a:srgbClr val="F6F8FA"/>
                </a:highlight>
                <a:latin typeface="Consolas"/>
                <a:ea typeface="Consolas"/>
                <a:cs typeface="Consolas"/>
                <a:sym typeface="Consolas"/>
              </a:rPr>
              <a:t># do some more useful stuff</a:t>
            </a:r>
            <a:r>
              <a:rPr lang="en" sz="1600">
                <a:solidFill>
                  <a:srgbClr val="24292E"/>
                </a:solidFill>
                <a:highlight>
                  <a:srgbClr val="F6F8FA"/>
                </a:highlight>
                <a:latin typeface="Consolas"/>
                <a:ea typeface="Consolas"/>
                <a:cs typeface="Consolas"/>
                <a:sym typeface="Consolas"/>
              </a:rPr>
              <a:t> div_out </a:t>
            </a:r>
            <a:r>
              <a:rPr lang="en" sz="1600">
                <a:solidFill>
                  <a:srgbClr val="D73A49"/>
                </a:solidFill>
                <a:highlight>
                  <a:srgbClr val="F6F8FA"/>
                </a:highlight>
                <a:latin typeface="Consolas"/>
                <a:ea typeface="Consolas"/>
                <a:cs typeface="Consolas"/>
                <a:sym typeface="Consolas"/>
              </a:rPr>
              <a:t>&lt;-</a:t>
            </a:r>
            <a:r>
              <a:rPr lang="en" sz="1600">
                <a:solidFill>
                  <a:srgbClr val="24292E"/>
                </a:solidFill>
                <a:highlight>
                  <a:srgbClr val="F6F8FA"/>
                </a:highlight>
                <a:latin typeface="Consolas"/>
                <a:ea typeface="Consolas"/>
                <a:cs typeface="Consolas"/>
                <a:sym typeface="Consolas"/>
              </a:rPr>
              <a:t> new_var </a:t>
            </a:r>
            <a:r>
              <a:rPr lang="en" sz="1600">
                <a:solidFill>
                  <a:srgbClr val="D73A49"/>
                </a:solidFill>
                <a:highlight>
                  <a:srgbClr val="F6F8FA"/>
                </a:highlight>
                <a:latin typeface="Consolas"/>
                <a:ea typeface="Consolas"/>
                <a:cs typeface="Consolas"/>
                <a:sym typeface="Consolas"/>
              </a:rPr>
              <a:t>/</a:t>
            </a:r>
            <a:r>
              <a:rPr lang="en" sz="1600">
                <a:solidFill>
                  <a:srgbClr val="24292E"/>
                </a:solidFill>
                <a:highlight>
                  <a:srgbClr val="F6F8FA"/>
                </a:highlight>
                <a:latin typeface="Consolas"/>
                <a:ea typeface="Consolas"/>
                <a:cs typeface="Consolas"/>
                <a:sym typeface="Consolas"/>
              </a:rPr>
              <a:t> arg_3</a:t>
            </a:r>
            <a:endParaRPr sz="1600">
              <a:solidFill>
                <a:srgbClr val="24292E"/>
              </a:solidFill>
              <a:highlight>
                <a:srgbClr val="F6F8FA"/>
              </a:highlight>
              <a:latin typeface="Consolas"/>
              <a:ea typeface="Consolas"/>
              <a:cs typeface="Consolas"/>
              <a:sym typeface="Consolas"/>
            </a:endParaRPr>
          </a:p>
          <a:p>
            <a:pPr indent="0" lvl="0" marL="0" rtl="0" algn="l">
              <a:lnSpc>
                <a:spcPct val="100000"/>
              </a:lnSpc>
              <a:spcBef>
                <a:spcPts val="1600"/>
              </a:spcBef>
              <a:spcAft>
                <a:spcPts val="0"/>
              </a:spcAft>
              <a:buNone/>
            </a:pPr>
            <a:r>
              <a:rPr lang="en" sz="1600">
                <a:solidFill>
                  <a:srgbClr val="24292E"/>
                </a:solidFill>
                <a:highlight>
                  <a:srgbClr val="F6F8FA"/>
                </a:highlight>
                <a:latin typeface="Consolas"/>
                <a:ea typeface="Consolas"/>
                <a:cs typeface="Consolas"/>
                <a:sym typeface="Consolas"/>
              </a:rPr>
              <a:t>    </a:t>
            </a:r>
            <a:r>
              <a:rPr lang="en" sz="1600">
                <a:solidFill>
                  <a:srgbClr val="6A737D"/>
                </a:solidFill>
                <a:highlight>
                  <a:srgbClr val="F6F8FA"/>
                </a:highlight>
                <a:latin typeface="Consolas"/>
                <a:ea typeface="Consolas"/>
                <a:cs typeface="Consolas"/>
                <a:sym typeface="Consolas"/>
              </a:rPr>
              <a:t># return the value</a:t>
            </a:r>
            <a:r>
              <a:rPr lang="en" sz="1600">
                <a:solidFill>
                  <a:srgbClr val="24292E"/>
                </a:solidFill>
                <a:highlight>
                  <a:srgbClr val="F6F8FA"/>
                </a:highlight>
                <a:latin typeface="Consolas"/>
                <a:ea typeface="Consolas"/>
                <a:cs typeface="Consolas"/>
                <a:sym typeface="Consolas"/>
              </a:rPr>
              <a:t> </a:t>
            </a:r>
            <a:r>
              <a:rPr lang="en" sz="1600">
                <a:solidFill>
                  <a:srgbClr val="D73A49"/>
                </a:solidFill>
                <a:highlight>
                  <a:srgbClr val="F6F8FA"/>
                </a:highlight>
                <a:latin typeface="Consolas"/>
                <a:ea typeface="Consolas"/>
                <a:cs typeface="Consolas"/>
                <a:sym typeface="Consolas"/>
              </a:rPr>
              <a:t>return</a:t>
            </a:r>
            <a:r>
              <a:rPr lang="en" sz="1600">
                <a:solidFill>
                  <a:srgbClr val="24292E"/>
                </a:solidFill>
                <a:highlight>
                  <a:srgbClr val="F6F8FA"/>
                </a:highlight>
                <a:latin typeface="Consolas"/>
                <a:ea typeface="Consolas"/>
                <a:cs typeface="Consolas"/>
                <a:sym typeface="Consolas"/>
              </a:rPr>
              <a:t>(div_out) }</a:t>
            </a:r>
            <a:endParaRPr sz="1600">
              <a:solidFill>
                <a:srgbClr val="24292E"/>
              </a:solidFill>
              <a:highlight>
                <a:srgbClr val="F6F8FA"/>
              </a:highlight>
              <a:latin typeface="Consolas"/>
              <a:ea typeface="Consolas"/>
              <a:cs typeface="Consolas"/>
              <a:sym typeface="Consolas"/>
            </a:endParaRPr>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Average Function</a:t>
            </a:r>
            <a:endParaRPr/>
          </a:p>
        </p:txBody>
      </p:sp>
      <p:sp>
        <p:nvSpPr>
          <p:cNvPr id="495" name="Google Shape;495;p75"/>
          <p:cNvSpPr txBox="1"/>
          <p:nvPr>
            <p:ph idx="1" type="body"/>
          </p:nvPr>
        </p:nvSpPr>
        <p:spPr>
          <a:xfrm>
            <a:off x="572925" y="1625850"/>
            <a:ext cx="7752000" cy="28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6F42C1"/>
                </a:solidFill>
                <a:highlight>
                  <a:srgbClr val="F6F8FA"/>
                </a:highlight>
                <a:latin typeface="Consolas"/>
                <a:ea typeface="Consolas"/>
                <a:cs typeface="Consolas"/>
                <a:sym typeface="Consolas"/>
              </a:rPr>
              <a:t>take_avg</a:t>
            </a:r>
            <a:r>
              <a:rPr lang="en" sz="1500">
                <a:solidFill>
                  <a:srgbClr val="24292E"/>
                </a:solidFill>
                <a:highlight>
                  <a:srgbClr val="F6F8FA"/>
                </a:highlight>
                <a:latin typeface="Consolas"/>
                <a:ea typeface="Consolas"/>
                <a:cs typeface="Consolas"/>
                <a:sym typeface="Consolas"/>
              </a:rPr>
              <a:t>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a:t>
            </a:r>
            <a:r>
              <a:rPr lang="en" sz="1500">
                <a:solidFill>
                  <a:srgbClr val="D73A49"/>
                </a:solidFill>
                <a:highlight>
                  <a:srgbClr val="F6F8FA"/>
                </a:highlight>
                <a:latin typeface="Consolas"/>
                <a:ea typeface="Consolas"/>
                <a:cs typeface="Consolas"/>
                <a:sym typeface="Consolas"/>
              </a:rPr>
              <a:t>function</a:t>
            </a:r>
            <a:r>
              <a:rPr lang="en" sz="1500">
                <a:solidFill>
                  <a:srgbClr val="24292E"/>
                </a:solidFill>
                <a:highlight>
                  <a:srgbClr val="F6F8FA"/>
                </a:highlight>
                <a:latin typeface="Consolas"/>
                <a:ea typeface="Consolas"/>
                <a:cs typeface="Consolas"/>
                <a:sym typeface="Consolas"/>
              </a:rPr>
              <a:t>(x){  </a:t>
            </a:r>
            <a:r>
              <a:rPr lang="en" sz="1500">
                <a:solidFill>
                  <a:srgbClr val="6A737D"/>
                </a:solidFill>
                <a:highlight>
                  <a:srgbClr val="F6F8FA"/>
                </a:highlight>
                <a:latin typeface="Consolas"/>
                <a:ea typeface="Consolas"/>
                <a:cs typeface="Consolas"/>
                <a:sym typeface="Consolas"/>
              </a:rPr>
              <a:t># this function takes the same of all values in x. Assumes x is a numeric vector</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  s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sum(x)  </a:t>
            </a:r>
            <a:r>
              <a:rPr lang="en" sz="1500">
                <a:solidFill>
                  <a:srgbClr val="6A737D"/>
                </a:solidFill>
                <a:highlight>
                  <a:srgbClr val="F6F8FA"/>
                </a:highlight>
                <a:latin typeface="Consolas"/>
                <a:ea typeface="Consolas"/>
                <a:cs typeface="Consolas"/>
                <a:sym typeface="Consolas"/>
              </a:rPr>
              <a:t># this counts the number of elements in x</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  l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length(x)  </a:t>
            </a:r>
            <a:r>
              <a:rPr lang="en" sz="1500">
                <a:solidFill>
                  <a:srgbClr val="6A737D"/>
                </a:solidFill>
                <a:highlight>
                  <a:srgbClr val="F6F8FA"/>
                </a:highlight>
                <a:latin typeface="Consolas"/>
                <a:ea typeface="Consolas"/>
                <a:cs typeface="Consolas"/>
                <a:sym typeface="Consolas"/>
              </a:rPr>
              <a:t># we're dividing the sum of values by the number of values to calculate the mean</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  avg </a:t>
            </a:r>
            <a:r>
              <a:rPr lang="en" sz="1500">
                <a:solidFill>
                  <a:srgbClr val="D73A49"/>
                </a:solidFill>
                <a:highlight>
                  <a:srgbClr val="F6F8FA"/>
                </a:highlight>
                <a:latin typeface="Consolas"/>
                <a:ea typeface="Consolas"/>
                <a:cs typeface="Consolas"/>
                <a:sym typeface="Consolas"/>
              </a:rPr>
              <a:t>&lt;-</a:t>
            </a:r>
            <a:r>
              <a:rPr lang="en" sz="1500">
                <a:solidFill>
                  <a:srgbClr val="24292E"/>
                </a:solidFill>
                <a:highlight>
                  <a:srgbClr val="F6F8FA"/>
                </a:highlight>
                <a:latin typeface="Consolas"/>
                <a:ea typeface="Consolas"/>
                <a:cs typeface="Consolas"/>
                <a:sym typeface="Consolas"/>
              </a:rPr>
              <a:t> s </a:t>
            </a:r>
            <a:r>
              <a:rPr lang="en" sz="1500">
                <a:solidFill>
                  <a:srgbClr val="D73A49"/>
                </a:solidFill>
                <a:highlight>
                  <a:srgbClr val="F6F8FA"/>
                </a:highlight>
                <a:latin typeface="Consolas"/>
                <a:ea typeface="Consolas"/>
                <a:cs typeface="Consolas"/>
                <a:sym typeface="Consolas"/>
              </a:rPr>
              <a:t>/</a:t>
            </a:r>
            <a:r>
              <a:rPr lang="en" sz="1500">
                <a:solidFill>
                  <a:srgbClr val="24292E"/>
                </a:solidFill>
                <a:highlight>
                  <a:srgbClr val="F6F8FA"/>
                </a:highlight>
                <a:latin typeface="Consolas"/>
                <a:ea typeface="Consolas"/>
                <a:cs typeface="Consolas"/>
                <a:sym typeface="Consolas"/>
              </a:rPr>
              <a:t> l   </a:t>
            </a:r>
            <a:r>
              <a:rPr lang="en" sz="1500">
                <a:solidFill>
                  <a:srgbClr val="6A737D"/>
                </a:solidFill>
                <a:highlight>
                  <a:srgbClr val="F6F8FA"/>
                </a:highlight>
                <a:latin typeface="Consolas"/>
                <a:ea typeface="Consolas"/>
                <a:cs typeface="Consolas"/>
                <a:sym typeface="Consolas"/>
              </a:rPr>
              <a:t># this specifies the value to be returned by the function</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500">
                <a:solidFill>
                  <a:srgbClr val="24292E"/>
                </a:solidFill>
                <a:highlight>
                  <a:srgbClr val="F6F8FA"/>
                </a:highlight>
                <a:latin typeface="Consolas"/>
                <a:ea typeface="Consolas"/>
                <a:cs typeface="Consolas"/>
                <a:sym typeface="Consolas"/>
              </a:rPr>
              <a:t>  </a:t>
            </a:r>
            <a:r>
              <a:rPr lang="en" sz="1500">
                <a:solidFill>
                  <a:srgbClr val="D73A49"/>
                </a:solidFill>
                <a:highlight>
                  <a:srgbClr val="F6F8FA"/>
                </a:highlight>
                <a:latin typeface="Consolas"/>
                <a:ea typeface="Consolas"/>
                <a:cs typeface="Consolas"/>
                <a:sym typeface="Consolas"/>
              </a:rPr>
              <a:t>return</a:t>
            </a:r>
            <a:r>
              <a:rPr lang="en" sz="1500">
                <a:solidFill>
                  <a:srgbClr val="24292E"/>
                </a:solidFill>
                <a:highlight>
                  <a:srgbClr val="F6F8FA"/>
                </a:highlight>
                <a:latin typeface="Consolas"/>
                <a:ea typeface="Consolas"/>
                <a:cs typeface="Consolas"/>
                <a:sym typeface="Consolas"/>
              </a:rPr>
              <a:t>(avg) }</a:t>
            </a:r>
            <a:endParaRPr sz="1500">
              <a:solidFill>
                <a:srgbClr val="24292E"/>
              </a:solidFill>
              <a:highlight>
                <a:srgbClr val="F6F8FA"/>
              </a:highlight>
              <a:latin typeface="Consolas"/>
              <a:ea typeface="Consolas"/>
              <a:cs typeface="Consolas"/>
              <a:sym typeface="Consolas"/>
            </a:endParaRPr>
          </a:p>
          <a:p>
            <a:pPr indent="0" lvl="0" marL="0" rtl="0" algn="l">
              <a:spcBef>
                <a:spcPts val="1600"/>
              </a:spcBef>
              <a:spcAft>
                <a:spcPts val="1600"/>
              </a:spcAft>
              <a:buNone/>
            </a:pPr>
            <a:r>
              <a:t/>
            </a:r>
            <a:endParaRPr sz="15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Functions</a:t>
            </a:r>
            <a:endParaRPr/>
          </a:p>
        </p:txBody>
      </p:sp>
      <p:sp>
        <p:nvSpPr>
          <p:cNvPr id="501" name="Google Shape;501;p7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chemeClr val="hlink"/>
                </a:solidFill>
                <a:latin typeface="Arial"/>
                <a:ea typeface="Arial"/>
                <a:cs typeface="Arial"/>
                <a:sym typeface="Arial"/>
                <a:hlinkClick r:id="rId3"/>
              </a:rPr>
              <a:t>https://r4ds.had.co.nz/functions.html</a:t>
            </a:r>
            <a:endParaRPr sz="3000"/>
          </a:p>
          <a:p>
            <a:pPr indent="0" lvl="0" marL="91440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t>
            </a:r>
            <a:endParaRPr/>
          </a:p>
        </p:txBody>
      </p:sp>
      <p:sp>
        <p:nvSpPr>
          <p:cNvPr id="507" name="Google Shape;507;p7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arenR"/>
            </a:pPr>
            <a:r>
              <a:rPr lang="en" sz="3000"/>
              <a:t>Vectors</a:t>
            </a:r>
            <a:endParaRPr sz="3000"/>
          </a:p>
          <a:p>
            <a:pPr indent="-419100" lvl="0" marL="457200" rtl="0" algn="l">
              <a:spcBef>
                <a:spcPts val="0"/>
              </a:spcBef>
              <a:spcAft>
                <a:spcPts val="0"/>
              </a:spcAft>
              <a:buSzPts val="3000"/>
              <a:buAutoNum type="arabicParenR"/>
            </a:pPr>
            <a:r>
              <a:rPr lang="en" sz="3000"/>
              <a:t>Data Types </a:t>
            </a:r>
            <a:endParaRPr sz="3000"/>
          </a:p>
          <a:p>
            <a:pPr indent="-419100" lvl="0" marL="457200" rtl="0" algn="l">
              <a:spcBef>
                <a:spcPts val="0"/>
              </a:spcBef>
              <a:spcAft>
                <a:spcPts val="0"/>
              </a:spcAft>
              <a:buSzPts val="3000"/>
              <a:buAutoNum type="arabicParenR"/>
            </a:pPr>
            <a:r>
              <a:rPr lang="en" sz="3000"/>
              <a:t>Function </a:t>
            </a:r>
            <a:endParaRPr sz="30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a:t>
            </a:r>
            <a:endParaRPr/>
          </a:p>
        </p:txBody>
      </p:sp>
      <p:sp>
        <p:nvSpPr>
          <p:cNvPr id="513" name="Google Shape;513;p7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4292E"/>
                </a:solidFill>
                <a:highlight>
                  <a:srgbClr val="FFFFFF"/>
                </a:highlight>
                <a:latin typeface="Arial"/>
                <a:ea typeface="Arial"/>
                <a:cs typeface="Arial"/>
                <a:sym typeface="Arial"/>
              </a:rPr>
              <a:t>The primary data structures in R are vectors (which we’ve already introduced), lists, and data frames. Data frames are the </a:t>
            </a:r>
            <a:r>
              <a:rPr i="1" lang="en" sz="1800">
                <a:solidFill>
                  <a:srgbClr val="24292E"/>
                </a:solidFill>
                <a:highlight>
                  <a:srgbClr val="FFFFFF"/>
                </a:highlight>
                <a:latin typeface="Arial"/>
                <a:ea typeface="Arial"/>
                <a:cs typeface="Arial"/>
                <a:sym typeface="Arial"/>
              </a:rPr>
              <a:t>de facto</a:t>
            </a:r>
            <a:r>
              <a:rPr lang="en" sz="1800">
                <a:solidFill>
                  <a:srgbClr val="24292E"/>
                </a:solidFill>
                <a:highlight>
                  <a:srgbClr val="FFFFFF"/>
                </a:highlight>
                <a:latin typeface="Arial"/>
                <a:ea typeface="Arial"/>
                <a:cs typeface="Arial"/>
                <a:sym typeface="Arial"/>
              </a:rPr>
              <a:t> way to store tabular data, and are effectively a combination of vectors and lists. Therefore, I’ll introduce the concept of a list first, then jump right into data frames!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7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a:t>
            </a:r>
            <a:endParaRPr/>
          </a:p>
        </p:txBody>
      </p:sp>
      <p:sp>
        <p:nvSpPr>
          <p:cNvPr id="519" name="Google Shape;519;p79"/>
          <p:cNvSpPr txBox="1"/>
          <p:nvPr>
            <p:ph idx="1" type="body"/>
          </p:nvPr>
        </p:nvSpPr>
        <p:spPr>
          <a:xfrm>
            <a:off x="819150" y="1516425"/>
            <a:ext cx="7505700" cy="29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Arial"/>
                <a:ea typeface="Arial"/>
                <a:cs typeface="Arial"/>
                <a:sym typeface="Arial"/>
              </a:rPr>
              <a:t>Lists are objects where you can store different data types. While vectors only store a single data type, each “slot” in a list can contain something different, and they can be almost arbitrarily complex.</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list_data </a:t>
            </a:r>
            <a:r>
              <a:rPr lang="en" sz="1400">
                <a:solidFill>
                  <a:srgbClr val="D73A49"/>
                </a:solidFill>
                <a:highlight>
                  <a:srgbClr val="F6F8FA"/>
                </a:highlight>
                <a:latin typeface="Consolas"/>
                <a:ea typeface="Consolas"/>
                <a:cs typeface="Consolas"/>
                <a:sym typeface="Consolas"/>
              </a:rPr>
              <a:t>&lt;-</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list</a:t>
            </a:r>
            <a:r>
              <a:rPr lang="en" sz="1400">
                <a:solidFill>
                  <a:srgbClr val="24292E"/>
                </a:solidFill>
                <a:highlight>
                  <a:srgbClr val="F6F8FA"/>
                </a:highlight>
                <a:latin typeface="Consolas"/>
                <a:ea typeface="Consolas"/>
                <a:cs typeface="Consolas"/>
                <a:sym typeface="Consolas"/>
              </a:rPr>
              <a:t>(</a:t>
            </a:r>
            <a:r>
              <a:rPr lang="en" sz="1400">
                <a:solidFill>
                  <a:srgbClr val="032F62"/>
                </a:solidFill>
                <a:highlight>
                  <a:srgbClr val="F6F8FA"/>
                </a:highlight>
                <a:latin typeface="Consolas"/>
                <a:ea typeface="Consolas"/>
                <a:cs typeface="Consolas"/>
                <a:sym typeface="Consolas"/>
              </a:rPr>
              <a:t>"Bob"</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"Rachel"</a:t>
            </a:r>
            <a:r>
              <a:rPr lang="en" sz="1400">
                <a:solidFill>
                  <a:srgbClr val="24292E"/>
                </a:solidFill>
                <a:highlight>
                  <a:srgbClr val="F6F8FA"/>
                </a:highlight>
                <a:latin typeface="Consolas"/>
                <a:ea typeface="Consolas"/>
                <a:cs typeface="Consolas"/>
                <a:sym typeface="Consolas"/>
              </a:rPr>
              <a:t>, c(</a:t>
            </a:r>
            <a:r>
              <a:rPr lang="en" sz="1400">
                <a:solidFill>
                  <a:srgbClr val="005CC5"/>
                </a:solidFill>
                <a:highlight>
                  <a:srgbClr val="F6F8FA"/>
                </a:highlight>
                <a:latin typeface="Consolas"/>
                <a:ea typeface="Consolas"/>
                <a:cs typeface="Consolas"/>
                <a:sym typeface="Consolas"/>
              </a:rPr>
              <a:t>10</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2</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3</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TRUE</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FALSE</a:t>
            </a:r>
            <a:r>
              <a:rPr lang="en" sz="1400">
                <a:solidFill>
                  <a:srgbClr val="24292E"/>
                </a:solidFill>
                <a:highlight>
                  <a:srgbClr val="F6F8FA"/>
                </a:highlight>
                <a:latin typeface="Consolas"/>
                <a:ea typeface="Consolas"/>
                <a:cs typeface="Consolas"/>
                <a:sym typeface="Consolas"/>
              </a:rPr>
              <a:t>, </a:t>
            </a:r>
            <a:r>
              <a:rPr lang="en" sz="1400">
                <a:solidFill>
                  <a:srgbClr val="005CC5"/>
                </a:solidFill>
                <a:highlight>
                  <a:srgbClr val="F6F8FA"/>
                </a:highlight>
                <a:latin typeface="Consolas"/>
                <a:ea typeface="Consolas"/>
                <a:cs typeface="Consolas"/>
                <a:sym typeface="Consolas"/>
              </a:rPr>
              <a:t>22.4</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0"/>
              </a:spcAft>
              <a:buNone/>
            </a:pPr>
            <a:r>
              <a:rPr lang="en" sz="1400">
                <a:solidFill>
                  <a:srgbClr val="24292E"/>
                </a:solidFill>
                <a:highlight>
                  <a:srgbClr val="F6F8FA"/>
                </a:highlight>
                <a:latin typeface="Consolas"/>
                <a:ea typeface="Consolas"/>
                <a:cs typeface="Consolas"/>
                <a:sym typeface="Consolas"/>
              </a:rPr>
              <a:t>List_data #print your data</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1600"/>
              </a:spcBef>
              <a:spcAft>
                <a:spcPts val="0"/>
              </a:spcAft>
              <a:buNone/>
            </a:pPr>
            <a:r>
              <a:rPr lang="en" sz="1400">
                <a:solidFill>
                  <a:srgbClr val="24292E"/>
                </a:solidFill>
                <a:highlight>
                  <a:srgbClr val="F6F8FA"/>
                </a:highlight>
                <a:latin typeface="Consolas"/>
                <a:ea typeface="Consolas"/>
                <a:cs typeface="Consolas"/>
                <a:sym typeface="Consolas"/>
              </a:rPr>
              <a:t>Ex 2: my_list </a:t>
            </a:r>
            <a:r>
              <a:rPr lang="en" sz="1400">
                <a:solidFill>
                  <a:srgbClr val="D73A49"/>
                </a:solidFill>
                <a:highlight>
                  <a:srgbClr val="F6F8FA"/>
                </a:highlight>
                <a:latin typeface="Consolas"/>
                <a:ea typeface="Consolas"/>
                <a:cs typeface="Consolas"/>
                <a:sym typeface="Consolas"/>
              </a:rPr>
              <a:t>&lt;-</a:t>
            </a:r>
            <a:r>
              <a:rPr lang="en" sz="1400">
                <a:solidFill>
                  <a:srgbClr val="24292E"/>
                </a:solidFill>
                <a:highlight>
                  <a:srgbClr val="F6F8FA"/>
                </a:highlight>
                <a:latin typeface="Consolas"/>
                <a:ea typeface="Consolas"/>
                <a:cs typeface="Consolas"/>
                <a:sym typeface="Consolas"/>
              </a:rPr>
              <a:t> </a:t>
            </a:r>
            <a:r>
              <a:rPr lang="en" sz="1400">
                <a:solidFill>
                  <a:srgbClr val="D73A49"/>
                </a:solidFill>
                <a:highlight>
                  <a:srgbClr val="F6F8FA"/>
                </a:highlight>
                <a:latin typeface="Consolas"/>
                <a:ea typeface="Consolas"/>
                <a:cs typeface="Consolas"/>
                <a:sym typeface="Consolas"/>
              </a:rPr>
              <a:t>list</a:t>
            </a:r>
            <a:r>
              <a:rPr lang="en" sz="1400">
                <a:solidFill>
                  <a:srgbClr val="24292E"/>
                </a:solidFill>
                <a:highlight>
                  <a:srgbClr val="F6F8FA"/>
                </a:highlight>
                <a:latin typeface="Consolas"/>
                <a:ea typeface="Consolas"/>
                <a:cs typeface="Consolas"/>
                <a:sym typeface="Consolas"/>
              </a:rPr>
              <a:t>(</a:t>
            </a:r>
            <a:r>
              <a:rPr lang="en" sz="1400">
                <a:solidFill>
                  <a:srgbClr val="032F62"/>
                </a:solidFill>
                <a:highlight>
                  <a:srgbClr val="F6F8FA"/>
                </a:highlight>
                <a:latin typeface="Consolas"/>
                <a:ea typeface="Consolas"/>
                <a:cs typeface="Consolas"/>
                <a:sym typeface="Consolas"/>
              </a:rPr>
              <a:t>"All"</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"dogs"</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"are"</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"good"</a:t>
            </a:r>
            <a:r>
              <a:rPr lang="en" sz="1400">
                <a:solidFill>
                  <a:srgbClr val="24292E"/>
                </a:solidFill>
                <a:highlight>
                  <a:srgbClr val="F6F8FA"/>
                </a:highlight>
                <a:latin typeface="Consolas"/>
                <a:ea typeface="Consolas"/>
                <a:cs typeface="Consolas"/>
                <a:sym typeface="Consolas"/>
              </a:rPr>
              <a:t>, </a:t>
            </a:r>
            <a:r>
              <a:rPr lang="en" sz="1400">
                <a:solidFill>
                  <a:srgbClr val="032F62"/>
                </a:solidFill>
                <a:highlight>
                  <a:srgbClr val="F6F8FA"/>
                </a:highlight>
                <a:latin typeface="Consolas"/>
                <a:ea typeface="Consolas"/>
                <a:cs typeface="Consolas"/>
                <a:sym typeface="Consolas"/>
              </a:rPr>
              <a:t>"dogs"</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rPr lang="en" sz="1400">
                <a:solidFill>
                  <a:srgbClr val="24292E"/>
                </a:solidFill>
                <a:highlight>
                  <a:srgbClr val="F6F8FA"/>
                </a:highlight>
                <a:latin typeface="Consolas"/>
                <a:ea typeface="Consolas"/>
                <a:cs typeface="Consolas"/>
                <a:sym typeface="Consolas"/>
              </a:rPr>
              <a:t>What is my_list[[</a:t>
            </a:r>
            <a:r>
              <a:rPr lang="en" sz="1400">
                <a:solidFill>
                  <a:srgbClr val="005CC5"/>
                </a:solidFill>
                <a:highlight>
                  <a:srgbClr val="F6F8FA"/>
                </a:highlight>
                <a:latin typeface="Consolas"/>
                <a:ea typeface="Consolas"/>
                <a:cs typeface="Consolas"/>
                <a:sym typeface="Consolas"/>
              </a:rPr>
              <a:t>4</a:t>
            </a:r>
            <a:r>
              <a:rPr lang="en" sz="1400">
                <a:solidFill>
                  <a:srgbClr val="24292E"/>
                </a:solidFill>
                <a:highlight>
                  <a:srgbClr val="F6F8FA"/>
                </a:highlight>
                <a:latin typeface="Consolas"/>
                <a:ea typeface="Consolas"/>
                <a:cs typeface="Consolas"/>
                <a:sym typeface="Consolas"/>
              </a:rPr>
              <a:t>]]</a:t>
            </a:r>
            <a:endParaRPr sz="1400">
              <a:solidFill>
                <a:srgbClr val="24292E"/>
              </a:solidFill>
              <a:highlight>
                <a:srgbClr val="F6F8FA"/>
              </a:highlight>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sz="1400">
              <a:solidFill>
                <a:srgbClr val="24292E"/>
              </a:solidFill>
              <a:highlight>
                <a:srgbClr val="F6F8FA"/>
              </a:highlight>
              <a:latin typeface="Consolas"/>
              <a:ea typeface="Consolas"/>
              <a:cs typeface="Consolas"/>
              <a:sym typeface="Consolas"/>
            </a:endParaRPr>
          </a:p>
          <a:p>
            <a:pPr indent="0" lvl="0" marL="0" rtl="0" algn="l">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Frames</a:t>
            </a:r>
            <a:endParaRPr/>
          </a:p>
        </p:txBody>
      </p:sp>
      <p:sp>
        <p:nvSpPr>
          <p:cNvPr id="525" name="Google Shape;525;p80"/>
          <p:cNvSpPr txBox="1"/>
          <p:nvPr>
            <p:ph idx="1" type="body"/>
          </p:nvPr>
        </p:nvSpPr>
        <p:spPr>
          <a:xfrm>
            <a:off x="819150" y="1725225"/>
            <a:ext cx="7505700" cy="271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4292E"/>
                </a:solidFill>
                <a:highlight>
                  <a:srgbClr val="FFFFFF"/>
                </a:highlight>
                <a:latin typeface="Arial"/>
                <a:ea typeface="Arial"/>
                <a:cs typeface="Arial"/>
                <a:sym typeface="Arial"/>
              </a:rPr>
              <a:t>Data frames are tabular representations of data where the columns are vectors of equal length. Each column must contain a single type of data (remember, they’re vectors!). Typically, you’ll either load in data that is recorded in spreadsheet format (e.g. an Excel sheet), or you’ll coerce non-tabular data into a data frame format (e.g. JSON files, which aren’t natively represented as a table). R is optimized to use data frames for statistical analysis and data visualization, so it’s important you become familiar with them!</a:t>
            </a:r>
            <a:endParaRPr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Tidy Data </a:t>
            </a:r>
            <a:endParaRPr/>
          </a:p>
        </p:txBody>
      </p:sp>
      <p:sp>
        <p:nvSpPr>
          <p:cNvPr id="531" name="Google Shape;531;p8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24292E"/>
                </a:solidFill>
                <a:highlight>
                  <a:srgbClr val="FFFFFF"/>
                </a:highlight>
                <a:latin typeface="Arial"/>
                <a:ea typeface="Arial"/>
                <a:cs typeface="Arial"/>
                <a:sym typeface="Arial"/>
              </a:rPr>
              <a:t>Tidy data is tabular data, where each column is a </a:t>
            </a:r>
            <a:r>
              <a:rPr i="1" lang="en" sz="1800">
                <a:solidFill>
                  <a:srgbClr val="24292E"/>
                </a:solidFill>
                <a:highlight>
                  <a:srgbClr val="FFFFFF"/>
                </a:highlight>
                <a:latin typeface="Arial"/>
                <a:ea typeface="Arial"/>
                <a:cs typeface="Arial"/>
                <a:sym typeface="Arial"/>
              </a:rPr>
              <a:t>variable</a:t>
            </a:r>
            <a:r>
              <a:rPr lang="en" sz="1800">
                <a:solidFill>
                  <a:srgbClr val="24292E"/>
                </a:solidFill>
                <a:highlight>
                  <a:srgbClr val="FFFFFF"/>
                </a:highlight>
                <a:latin typeface="Arial"/>
                <a:ea typeface="Arial"/>
                <a:cs typeface="Arial"/>
                <a:sym typeface="Arial"/>
              </a:rPr>
              <a:t> and each row is an </a:t>
            </a:r>
            <a:r>
              <a:rPr i="1" lang="en" sz="1800">
                <a:solidFill>
                  <a:srgbClr val="24292E"/>
                </a:solidFill>
                <a:highlight>
                  <a:srgbClr val="FFFFFF"/>
                </a:highlight>
                <a:latin typeface="Arial"/>
                <a:ea typeface="Arial"/>
                <a:cs typeface="Arial"/>
                <a:sym typeface="Arial"/>
              </a:rPr>
              <a:t>observation</a:t>
            </a:r>
            <a:r>
              <a:rPr lang="en" sz="1800">
                <a:solidFill>
                  <a:srgbClr val="24292E"/>
                </a:solidFill>
                <a:highlight>
                  <a:srgbClr val="FFFFFF"/>
                </a:highlight>
                <a:latin typeface="Arial"/>
                <a:ea typeface="Arial"/>
                <a:cs typeface="Arial"/>
                <a:sym typeface="Arial"/>
              </a:rPr>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Introduction to R </a:t>
            </a:r>
            <a:endParaRPr sz="3600"/>
          </a:p>
        </p:txBody>
      </p:sp>
      <p:sp>
        <p:nvSpPr>
          <p:cNvPr id="164" name="Google Shape;164;p19"/>
          <p:cNvSpPr txBox="1"/>
          <p:nvPr>
            <p:ph idx="1" type="body"/>
          </p:nvPr>
        </p:nvSpPr>
        <p:spPr>
          <a:xfrm>
            <a:off x="819150" y="1565450"/>
            <a:ext cx="7505700" cy="28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What is R? What is RSTudio? </a:t>
            </a:r>
            <a:endParaRPr b="1" sz="3000"/>
          </a:p>
          <a:p>
            <a:pPr indent="0" lvl="0" marL="0" rtl="0" algn="l">
              <a:spcBef>
                <a:spcPts val="1600"/>
              </a:spcBef>
              <a:spcAft>
                <a:spcPts val="0"/>
              </a:spcAft>
              <a:buNone/>
            </a:pPr>
            <a:r>
              <a:rPr lang="en" sz="1800">
                <a:solidFill>
                  <a:srgbClr val="24292E"/>
                </a:solidFill>
                <a:highlight>
                  <a:srgbClr val="FFFFFF"/>
                </a:highlight>
                <a:latin typeface="Arial"/>
                <a:ea typeface="Arial"/>
                <a:cs typeface="Arial"/>
                <a:sym typeface="Arial"/>
              </a:rPr>
              <a:t>The term “R” is used to refer to both the programming language and the software that interprets the scripts written using it.</a:t>
            </a:r>
            <a:endParaRPr sz="18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sz="1800">
                <a:solidFill>
                  <a:srgbClr val="0366D6"/>
                </a:solidFill>
                <a:highlight>
                  <a:srgbClr val="FFFFFF"/>
                </a:highlight>
                <a:uFill>
                  <a:noFill/>
                </a:uFill>
                <a:latin typeface="Arial"/>
                <a:ea typeface="Arial"/>
                <a:cs typeface="Arial"/>
                <a:sym typeface="Arial"/>
                <a:hlinkClick r:id="rId3"/>
              </a:rPr>
              <a:t>RStudio</a:t>
            </a:r>
            <a:r>
              <a:rPr lang="en" sz="1800">
                <a:solidFill>
                  <a:srgbClr val="24292E"/>
                </a:solidFill>
                <a:highlight>
                  <a:srgbClr val="FFFFFF"/>
                </a:highlight>
                <a:latin typeface="Arial"/>
                <a:ea typeface="Arial"/>
                <a:cs typeface="Arial"/>
                <a:sym typeface="Arial"/>
              </a:rPr>
              <a:t> is currently a very popular way to not only write your R scripts but also to interact with the R software. To function correctly, RStudio needs R and therefore both need to be installed on your computer.</a:t>
            </a:r>
            <a:endParaRPr sz="1800">
              <a:solidFill>
                <a:srgbClr val="24292E"/>
              </a:solidFill>
              <a:highlight>
                <a:srgbClr val="FFFFFF"/>
              </a:highlight>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Assignment </a:t>
            </a:r>
            <a:endParaRPr sz="3600"/>
          </a:p>
        </p:txBody>
      </p:sp>
      <p:sp>
        <p:nvSpPr>
          <p:cNvPr id="537" name="Google Shape;537;p8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Datacamp assignment: Introduction to R course (4 hours of work, 15 videos,and exercises) - Due in 2 weeks (Feb - 17) </a:t>
            </a:r>
            <a:endParaRPr sz="3000"/>
          </a:p>
          <a:p>
            <a:pPr indent="0" lvl="0" marL="0" rtl="0" algn="l">
              <a:spcBef>
                <a:spcPts val="1600"/>
              </a:spcBef>
              <a:spcAft>
                <a:spcPts val="1600"/>
              </a:spcAft>
              <a:buNone/>
            </a:pPr>
            <a:r>
              <a:t/>
            </a:r>
            <a:endParaRPr sz="3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8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Camp</a:t>
            </a:r>
            <a:endParaRPr sz="3600"/>
          </a:p>
        </p:txBody>
      </p:sp>
      <p:sp>
        <p:nvSpPr>
          <p:cNvPr id="543" name="Google Shape;543;p8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chemeClr val="hlink"/>
                </a:solidFill>
                <a:hlinkClick r:id="rId3"/>
              </a:rPr>
              <a:t>https://www.datacamp.com/home</a:t>
            </a:r>
            <a:endParaRPr sz="3600"/>
          </a:p>
          <a:p>
            <a:pPr indent="0" lvl="0" marL="0" rtl="0" algn="l">
              <a:spcBef>
                <a:spcPts val="1600"/>
              </a:spcBef>
              <a:spcAft>
                <a:spcPts val="1600"/>
              </a:spcAft>
              <a:buNone/>
            </a:pPr>
            <a:r>
              <a:rPr lang="en" sz="3600"/>
              <a:t>Let me know if you have problem with Data Camp! </a:t>
            </a:r>
            <a:endParaRPr sz="36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Week 3 - Evaluation</a:t>
            </a:r>
            <a:endParaRPr sz="3600"/>
          </a:p>
        </p:txBody>
      </p:sp>
      <p:sp>
        <p:nvSpPr>
          <p:cNvPr id="549" name="Google Shape;549;p8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500">
                <a:solidFill>
                  <a:srgbClr val="000000"/>
                </a:solidFill>
                <a:highlight>
                  <a:srgbClr val="FFFFFF"/>
                </a:highlight>
              </a:rPr>
              <a:t>https://tinyurl.com/DM2020-W3</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R? </a:t>
            </a:r>
            <a:endParaRPr sz="3600"/>
          </a:p>
        </p:txBody>
      </p:sp>
      <p:sp>
        <p:nvSpPr>
          <p:cNvPr id="170" name="Google Shape;170;p20"/>
          <p:cNvSpPr txBox="1"/>
          <p:nvPr>
            <p:ph idx="1" type="body"/>
          </p:nvPr>
        </p:nvSpPr>
        <p:spPr>
          <a:xfrm>
            <a:off x="618475" y="1667875"/>
            <a:ext cx="7867800" cy="31602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800"/>
              </a:spcBef>
              <a:spcAft>
                <a:spcPts val="0"/>
              </a:spcAft>
              <a:buClr>
                <a:srgbClr val="24292E"/>
              </a:buClr>
              <a:buSzPts val="2000"/>
              <a:buChar char="●"/>
            </a:pPr>
            <a:r>
              <a:rPr lang="en" sz="2000">
                <a:solidFill>
                  <a:srgbClr val="24292E"/>
                </a:solidFill>
                <a:highlight>
                  <a:srgbClr val="FFFFFF"/>
                </a:highlight>
              </a:rPr>
              <a:t>R does not involve lots of pointing and clicking, and that’s a good thing</a:t>
            </a:r>
            <a:endParaRPr sz="2000">
              <a:solidFill>
                <a:srgbClr val="24292E"/>
              </a:solidFill>
              <a:highlight>
                <a:srgbClr val="FFFFFF"/>
              </a:highlight>
            </a:endParaRPr>
          </a:p>
          <a:p>
            <a:pPr indent="-355600" lvl="0" marL="457200" rtl="0" algn="l">
              <a:lnSpc>
                <a:spcPct val="100000"/>
              </a:lnSpc>
              <a:spcBef>
                <a:spcPts val="0"/>
              </a:spcBef>
              <a:spcAft>
                <a:spcPts val="0"/>
              </a:spcAft>
              <a:buClr>
                <a:srgbClr val="24292E"/>
              </a:buClr>
              <a:buSzPts val="2000"/>
              <a:buChar char="●"/>
            </a:pPr>
            <a:r>
              <a:rPr lang="en" sz="2000">
                <a:solidFill>
                  <a:srgbClr val="24292E"/>
                </a:solidFill>
                <a:highlight>
                  <a:srgbClr val="FFFFFF"/>
                </a:highlight>
              </a:rPr>
              <a:t>R code is great for reproducibility</a:t>
            </a:r>
            <a:endParaRPr sz="2000">
              <a:solidFill>
                <a:srgbClr val="24292E"/>
              </a:solidFill>
              <a:highlight>
                <a:srgbClr val="FFFFFF"/>
              </a:highlight>
            </a:endParaRPr>
          </a:p>
          <a:p>
            <a:pPr indent="-355600" lvl="0" marL="457200" rtl="0" algn="l">
              <a:lnSpc>
                <a:spcPct val="100000"/>
              </a:lnSpc>
              <a:spcBef>
                <a:spcPts val="0"/>
              </a:spcBef>
              <a:spcAft>
                <a:spcPts val="0"/>
              </a:spcAft>
              <a:buClr>
                <a:srgbClr val="24292E"/>
              </a:buClr>
              <a:buSzPts val="2000"/>
              <a:buChar char="●"/>
            </a:pPr>
            <a:r>
              <a:rPr lang="en" sz="2000">
                <a:solidFill>
                  <a:srgbClr val="24292E"/>
                </a:solidFill>
                <a:highlight>
                  <a:srgbClr val="FFFFFF"/>
                </a:highlight>
              </a:rPr>
              <a:t>R is interdisciplinary and extensible</a:t>
            </a:r>
            <a:endParaRPr sz="2000">
              <a:solidFill>
                <a:srgbClr val="24292E"/>
              </a:solidFill>
              <a:highlight>
                <a:srgbClr val="FFFFFF"/>
              </a:highlight>
            </a:endParaRPr>
          </a:p>
          <a:p>
            <a:pPr indent="-355600" lvl="0" marL="457200" rtl="0" algn="l">
              <a:lnSpc>
                <a:spcPct val="100000"/>
              </a:lnSpc>
              <a:spcBef>
                <a:spcPts val="0"/>
              </a:spcBef>
              <a:spcAft>
                <a:spcPts val="0"/>
              </a:spcAft>
              <a:buClr>
                <a:srgbClr val="24292E"/>
              </a:buClr>
              <a:buSzPts val="2000"/>
              <a:buChar char="●"/>
            </a:pPr>
            <a:r>
              <a:rPr lang="en" sz="2000">
                <a:solidFill>
                  <a:srgbClr val="24292E"/>
                </a:solidFill>
                <a:highlight>
                  <a:srgbClr val="FFFFFF"/>
                </a:highlight>
              </a:rPr>
              <a:t>R works on data of all shapes and sizes</a:t>
            </a:r>
            <a:endParaRPr sz="2000">
              <a:solidFill>
                <a:srgbClr val="24292E"/>
              </a:solidFill>
              <a:highlight>
                <a:srgbClr val="FFFFFF"/>
              </a:highlight>
            </a:endParaRPr>
          </a:p>
          <a:p>
            <a:pPr indent="-355600" lvl="0" marL="457200" rtl="0" algn="l">
              <a:lnSpc>
                <a:spcPct val="125000"/>
              </a:lnSpc>
              <a:spcBef>
                <a:spcPts val="0"/>
              </a:spcBef>
              <a:spcAft>
                <a:spcPts val="0"/>
              </a:spcAft>
              <a:buSzPts val="2000"/>
              <a:buChar char="●"/>
            </a:pPr>
            <a:r>
              <a:rPr lang="en" sz="2000">
                <a:solidFill>
                  <a:srgbClr val="24292E"/>
                </a:solidFill>
                <a:highlight>
                  <a:srgbClr val="FFFFFF"/>
                </a:highlight>
              </a:rPr>
              <a:t>R produces high-quality graphics</a:t>
            </a:r>
            <a:endParaRPr sz="2000">
              <a:solidFill>
                <a:srgbClr val="24292E"/>
              </a:solidFill>
              <a:highlight>
                <a:srgbClr val="FFFFFF"/>
              </a:highlight>
            </a:endParaRPr>
          </a:p>
          <a:p>
            <a:pPr indent="-355600" lvl="0" marL="457200" rtl="0" algn="l">
              <a:lnSpc>
                <a:spcPct val="125000"/>
              </a:lnSpc>
              <a:spcBef>
                <a:spcPts val="0"/>
              </a:spcBef>
              <a:spcAft>
                <a:spcPts val="0"/>
              </a:spcAft>
              <a:buSzPts val="2000"/>
              <a:buChar char="●"/>
            </a:pPr>
            <a:r>
              <a:rPr lang="en" sz="2000">
                <a:solidFill>
                  <a:srgbClr val="24292E"/>
                </a:solidFill>
                <a:highlight>
                  <a:srgbClr val="FFFFFF"/>
                </a:highlight>
              </a:rPr>
              <a:t>R has a large and welcoming community</a:t>
            </a:r>
            <a:endParaRPr sz="2000">
              <a:solidFill>
                <a:srgbClr val="24292E"/>
              </a:solidFill>
              <a:highlight>
                <a:srgbClr val="FFFFFF"/>
              </a:highlight>
            </a:endParaRPr>
          </a:p>
          <a:p>
            <a:pPr indent="-355600" lvl="0" marL="457200" rtl="0" algn="l">
              <a:lnSpc>
                <a:spcPct val="125000"/>
              </a:lnSpc>
              <a:spcBef>
                <a:spcPts val="0"/>
              </a:spcBef>
              <a:spcAft>
                <a:spcPts val="0"/>
              </a:spcAft>
              <a:buSzPts val="2000"/>
              <a:buChar char="●"/>
            </a:pPr>
            <a:r>
              <a:rPr lang="en" sz="2000">
                <a:solidFill>
                  <a:srgbClr val="24292E"/>
                </a:solidFill>
                <a:highlight>
                  <a:srgbClr val="FFFFFF"/>
                </a:highlight>
              </a:rPr>
              <a:t>Not only is R free, but it is also open-source and cross-platform</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 pointing and clicking</a:t>
            </a:r>
            <a:endParaRPr/>
          </a:p>
        </p:txBody>
      </p:sp>
      <p:sp>
        <p:nvSpPr>
          <p:cNvPr id="176" name="Google Shape;176;p21"/>
          <p:cNvSpPr txBox="1"/>
          <p:nvPr>
            <p:ph idx="1" type="body"/>
          </p:nvPr>
        </p:nvSpPr>
        <p:spPr>
          <a:xfrm>
            <a:off x="740300" y="1406975"/>
            <a:ext cx="7969500" cy="33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4292E"/>
                </a:solidFill>
                <a:highlight>
                  <a:srgbClr val="FFFFFF"/>
                </a:highlight>
                <a:latin typeface="Arial"/>
                <a:ea typeface="Arial"/>
                <a:cs typeface="Arial"/>
                <a:sym typeface="Arial"/>
              </a:rPr>
              <a:t>The learning curve might be steeper than with other software, but with R, the results of your analysis do not rely on remembering a succession of pointing and clicking, but instead on a series of written commands, and that’s a good thing! So, if you want to redo your analysis because you collected more data, you don’t have to remember which button you clicked in which order to obtain your results; you just have to run your script again.</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Working with scripts makes the steps you used in your analysis clear, and the code you write can be inspected by someone else who can give you feedback and spot mistakes.</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24292E"/>
                </a:solidFill>
                <a:highlight>
                  <a:srgbClr val="FFFFFF"/>
                </a:highlight>
                <a:latin typeface="Arial"/>
                <a:ea typeface="Arial"/>
                <a:cs typeface="Arial"/>
                <a:sym typeface="Arial"/>
              </a:rPr>
              <a:t>Working with scripts forces you to have a deeper understanding of what you are doing, and facilitates your learning and comprehension of the methods you use.</a:t>
            </a:r>
            <a:endParaRPr sz="16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