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Lst>
  <p:sldSz cx="9144000" cy="5143500" type="screen16x9"/>
  <p:notesSz cx="6858000" cy="9144000"/>
  <p:embeddedFontLst>
    <p:embeddedFont>
      <p:font typeface="Consolas" panose="020B0609020204030204" pitchFamily="49" charset="0"/>
      <p:regular r:id="rId66"/>
      <p:bold r:id="rId67"/>
      <p:italic r:id="rId68"/>
      <p:boldItalic r:id="rId69"/>
    </p:embeddedFont>
    <p:embeddedFont>
      <p:font typeface="Economica" panose="02000506040000020004" pitchFamily="2" charset="77"/>
      <p:regular r:id="rId70"/>
      <p:bold r:id="rId71"/>
      <p:italic r:id="rId72"/>
      <p:boldItalic r:id="rId73"/>
    </p:embeddedFont>
    <p:embeddedFont>
      <p:font typeface="Open Sans" panose="020B0606030504020204" pitchFamily="34" charset="0"/>
      <p:regular r:id="rId74"/>
      <p:bold r:id="rId75"/>
      <p:italic r:id="rId76"/>
      <p:boldItalic r:id="rId7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3.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9.fntdata"/><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4.fntdata"/><Relationship Id="rId77"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7.fntdata"/><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5.fntdata"/><Relationship Id="rId75"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73" Type="http://schemas.openxmlformats.org/officeDocument/2006/relationships/font" Target="fonts/font8.fntdata"/><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1.fntdata"/><Relationship Id="rId7" Type="http://schemas.openxmlformats.org/officeDocument/2006/relationships/slide" Target="slides/slide6.xml"/><Relationship Id="rId71" Type="http://schemas.openxmlformats.org/officeDocument/2006/relationships/font" Target="fonts/font6.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6f4ba1518a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6f4ba1518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6f4ba1518a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6f4ba1518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6f4ba1518a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6f4ba1518a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6f4ba1518a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6f4ba1518a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6f4ba1518a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6f4ba1518a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6f4ba1518a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6f4ba1518a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6f4ba1518a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6f4ba1518a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6f4ba1518a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6f4ba1518a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6f4ba1518a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6f4ba1518a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6f4ba1518a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6f4ba1518a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6fe32bc122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6fe32bc122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6f4ba1518a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6f4ba1518a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6f4ba1518a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6f4ba1518a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6f4ba1518a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6f4ba1518a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6f4ba1518a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6f4ba1518a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6f4ba1518a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6f4ba1518a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6f4ba1518a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6f4ba1518a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6f4ba1518a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6f4ba1518a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f4ba1518a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f4ba1518a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6f4ba1518a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6f4ba1518a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6f4ba1518a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6f4ba1518a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6f4ba1518a_0_3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6f4ba1518a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6f4ba1518a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6f4ba1518a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6f4ba1518a_0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6f4ba1518a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6f4ba1518a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6f4ba1518a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6f4ba1518a_0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6f4ba1518a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6f4ba1518a_0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6f4ba1518a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6f4ba1518a_0_1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6f4ba1518a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6f4ba1518a_0_1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6f4ba1518a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6f4ba1518a_0_1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6f4ba1518a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6f4ba1518a_0_2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6f4ba1518a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6f4ba1518a_0_2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6f4ba1518a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6fe32bc122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6fe32bc122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6f4ba1518a_0_2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6f4ba1518a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6f4ba1518a_0_2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6f4ba1518a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6f4ba1518a_0_2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6f4ba1518a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6f4ba1518a_0_2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6f4ba1518a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6f4ba1518a_0_2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6f4ba1518a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6f4ba1518a_0_2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6f4ba1518a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6f4ba1518a_0_2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6f4ba1518a_0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6f4ba1518a_0_2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6f4ba1518a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6f4ba1518a_0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6f4ba1518a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6f4ba1518a_0_2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6f4ba1518a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6fe32bc122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6fe32bc122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6f4ba1518a_0_3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6f4ba1518a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6f4ba1518a_0_3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6f4ba1518a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6f4ba1518a_0_3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6f4ba1518a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6f4ba1518a_0_3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6f4ba1518a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6f4ba1518a_0_3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6f4ba1518a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6f4ba1518a_0_3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6f4ba1518a_0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6f4ba1518a_0_2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6f4ba1518a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6f4ba1518a_0_2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6f4ba1518a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6f4ba1518a_0_2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6f4ba1518a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6f4ba1518a_0_2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6f4ba1518a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6fe32bc122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6fe32bc122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6f4ba1518a_0_3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6f4ba1518a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6f4ba1518a_0_3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6f4ba1518a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6f4ba1518a_0_3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6f4ba1518a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6f4ba1518a_0_3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6f4ba1518a_0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6fe32bc122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6fe32bc122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6fe32bc122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6fe32bc122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6f4ba1518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6f4ba1518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bstewart/stm"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readr.tidyverse.org/" TargetMode="External"/><Relationship Id="rId7" Type="http://schemas.openxmlformats.org/officeDocument/2006/relationships/hyperlink" Target="https://tidyverse.tidyverse.org/articles/paper.html"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hyperlink" Target="https://ggplot2.tidyverse.org/" TargetMode="External"/><Relationship Id="rId5" Type="http://schemas.openxmlformats.org/officeDocument/2006/relationships/hyperlink" Target="https://tidyr.tidyverse.org/" TargetMode="External"/><Relationship Id="rId4" Type="http://schemas.openxmlformats.org/officeDocument/2006/relationships/hyperlink" Target="https://dplyr.tidyverse.org/"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tidyverse/haven" TargetMode="External"/><Relationship Id="rId7" Type="http://schemas.openxmlformats.org/officeDocument/2006/relationships/hyperlink" Target="https://xml2.r-lib.org/" TargetMode="External"/><Relationship Id="rId2" Type="http://schemas.openxmlformats.org/officeDocument/2006/relationships/notesSlide" Target="../notesSlides/notesSlide39.xml"/><Relationship Id="rId1" Type="http://schemas.openxmlformats.org/officeDocument/2006/relationships/slideLayout" Target="../slideLayouts/slideLayout3.xml"/><Relationship Id="rId6" Type="http://schemas.openxmlformats.org/officeDocument/2006/relationships/hyperlink" Target="https://github.com/jeroen/jsonlite" TargetMode="External"/><Relationship Id="rId5" Type="http://schemas.openxmlformats.org/officeDocument/2006/relationships/hyperlink" Target="https://db.rstudio.com/odbc/" TargetMode="External"/><Relationship Id="rId4" Type="http://schemas.openxmlformats.org/officeDocument/2006/relationships/hyperlink" Target="https://readxl.tidyverse.or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cran.r-project.org/"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github.com/ngathan/R/blob/master/sections/github.com"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2628475" y="1444250"/>
            <a:ext cx="4143300" cy="153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a:t>Data Mining </a:t>
            </a:r>
            <a:endParaRPr sz="6000"/>
          </a:p>
        </p:txBody>
      </p:sp>
      <p:sp>
        <p:nvSpPr>
          <p:cNvPr id="63" name="Google Shape;63;p13"/>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Nga Than, Hunter College, 02/24/20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Installing Packages via devtools </a:t>
            </a:r>
            <a:endParaRPr/>
          </a:p>
        </p:txBody>
      </p:sp>
      <p:sp>
        <p:nvSpPr>
          <p:cNvPr id="118" name="Google Shape;118;p22"/>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24292E"/>
                </a:solidFill>
                <a:highlight>
                  <a:srgbClr val="FFFFFF"/>
                </a:highlight>
                <a:latin typeface="Arial"/>
                <a:ea typeface="Arial"/>
                <a:cs typeface="Arial"/>
                <a:sym typeface="Arial"/>
              </a:rPr>
              <a:t>Another way is to install packages is to use the </a:t>
            </a:r>
            <a:r>
              <a:rPr lang="en" sz="2400">
                <a:solidFill>
                  <a:srgbClr val="24292E"/>
                </a:solidFill>
                <a:latin typeface="Consolas"/>
                <a:ea typeface="Consolas"/>
                <a:cs typeface="Consolas"/>
                <a:sym typeface="Consolas"/>
              </a:rPr>
              <a:t>devtools</a:t>
            </a:r>
            <a:r>
              <a:rPr lang="en" sz="2400">
                <a:solidFill>
                  <a:srgbClr val="24292E"/>
                </a:solidFill>
                <a:highlight>
                  <a:srgbClr val="FFFFFF"/>
                </a:highlight>
                <a:latin typeface="Arial"/>
                <a:ea typeface="Arial"/>
                <a:cs typeface="Arial"/>
                <a:sym typeface="Arial"/>
              </a:rPr>
              <a:t> package. It contains specific functions for each repository, including CRAN.</a:t>
            </a:r>
            <a:endParaRPr sz="2400">
              <a:solidFill>
                <a:srgbClr val="24292E"/>
              </a:solidFill>
              <a:highlight>
                <a:srgbClr val="FFFFFF"/>
              </a:highlight>
              <a:latin typeface="Arial"/>
              <a:ea typeface="Arial"/>
              <a:cs typeface="Arial"/>
              <a:sym typeface="Arial"/>
            </a:endParaRPr>
          </a:p>
          <a:p>
            <a:pPr marL="0" lvl="0" indent="0" algn="l" rtl="0">
              <a:spcBef>
                <a:spcPts val="1600"/>
              </a:spcBef>
              <a:spcAft>
                <a:spcPts val="0"/>
              </a:spcAft>
              <a:buNone/>
            </a:pPr>
            <a:r>
              <a:rPr lang="en" sz="2400">
                <a:solidFill>
                  <a:srgbClr val="24292E"/>
                </a:solidFill>
                <a:latin typeface="Consolas"/>
                <a:ea typeface="Consolas"/>
                <a:cs typeface="Consolas"/>
                <a:sym typeface="Consolas"/>
              </a:rPr>
              <a:t>install.packages("devtools")</a:t>
            </a:r>
            <a:endParaRPr sz="2400">
              <a:solidFill>
                <a:srgbClr val="24292E"/>
              </a:solidFill>
              <a:latin typeface="Consolas"/>
              <a:ea typeface="Consolas"/>
              <a:cs typeface="Consolas"/>
              <a:sym typeface="Consolas"/>
            </a:endParaRPr>
          </a:p>
          <a:p>
            <a:pPr marL="0" lvl="0" indent="0" algn="l" rtl="0">
              <a:spcBef>
                <a:spcPts val="1600"/>
              </a:spcBef>
              <a:spcAft>
                <a:spcPts val="0"/>
              </a:spcAft>
              <a:buNone/>
            </a:pPr>
            <a:endParaRPr sz="2400">
              <a:solidFill>
                <a:srgbClr val="24292E"/>
              </a:solidFill>
              <a:latin typeface="Consolas"/>
              <a:ea typeface="Consolas"/>
              <a:cs typeface="Consolas"/>
              <a:sym typeface="Consolas"/>
            </a:endParaRPr>
          </a:p>
          <a:p>
            <a:pPr marL="0" lvl="0" indent="0" algn="l" rtl="0">
              <a:spcBef>
                <a:spcPts val="1600"/>
              </a:spcBef>
              <a:spcAft>
                <a:spcPts val="1600"/>
              </a:spcAft>
              <a:buNone/>
            </a:pPr>
            <a:endParaRPr sz="2400">
              <a:solidFill>
                <a:srgbClr val="24292E"/>
              </a:solidFill>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After devtools is installed </a:t>
            </a:r>
            <a:endParaRPr/>
          </a:p>
        </p:txBody>
      </p:sp>
      <p:sp>
        <p:nvSpPr>
          <p:cNvPr id="124" name="Google Shape;124;p23"/>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a:solidFill>
                  <a:srgbClr val="24292E"/>
                </a:solidFill>
                <a:highlight>
                  <a:srgbClr val="FFFFFF"/>
                </a:highlight>
                <a:latin typeface="Arial"/>
                <a:ea typeface="Arial"/>
                <a:cs typeface="Arial"/>
                <a:sym typeface="Arial"/>
              </a:rPr>
              <a:t>You will be able to use the utility functions to install other packages. The options are:</a:t>
            </a:r>
            <a:endParaRPr sz="1600">
              <a:solidFill>
                <a:srgbClr val="24292E"/>
              </a:solidFill>
              <a:highlight>
                <a:srgbClr val="FFFFFF"/>
              </a:highlight>
              <a:latin typeface="Arial"/>
              <a:ea typeface="Arial"/>
              <a:cs typeface="Arial"/>
              <a:sym typeface="Arial"/>
            </a:endParaRPr>
          </a:p>
          <a:p>
            <a:pPr marL="457200" lvl="0" indent="-330200" algn="l" rtl="0">
              <a:spcBef>
                <a:spcPts val="1200"/>
              </a:spcBef>
              <a:spcAft>
                <a:spcPts val="0"/>
              </a:spcAft>
              <a:buClr>
                <a:srgbClr val="24292E"/>
              </a:buClr>
              <a:buSzPts val="1600"/>
              <a:buFont typeface="Arial"/>
              <a:buChar char="●"/>
            </a:pPr>
            <a:r>
              <a:rPr lang="en" sz="1600">
                <a:solidFill>
                  <a:srgbClr val="24292E"/>
                </a:solidFill>
                <a:highlight>
                  <a:srgbClr val="FFFFFF"/>
                </a:highlight>
                <a:latin typeface="Consolas"/>
                <a:ea typeface="Consolas"/>
                <a:cs typeface="Consolas"/>
                <a:sym typeface="Consolas"/>
              </a:rPr>
              <a:t>install_bioc()</a:t>
            </a:r>
            <a:r>
              <a:rPr lang="en" sz="1600">
                <a:solidFill>
                  <a:srgbClr val="24292E"/>
                </a:solidFill>
                <a:highlight>
                  <a:srgbClr val="FFFFFF"/>
                </a:highlight>
                <a:latin typeface="Arial"/>
                <a:ea typeface="Arial"/>
                <a:cs typeface="Arial"/>
                <a:sym typeface="Arial"/>
              </a:rPr>
              <a:t> from Bioconductor,</a:t>
            </a:r>
            <a:endParaRPr sz="1600">
              <a:solidFill>
                <a:srgbClr val="24292E"/>
              </a:solidFill>
              <a:highlight>
                <a:srgbClr val="FFFFFF"/>
              </a:highlight>
              <a:latin typeface="Arial"/>
              <a:ea typeface="Arial"/>
              <a:cs typeface="Arial"/>
              <a:sym typeface="Arial"/>
            </a:endParaRPr>
          </a:p>
          <a:p>
            <a:pPr marL="457200" lvl="0" indent="-330200" algn="l" rtl="0">
              <a:spcBef>
                <a:spcPts val="0"/>
              </a:spcBef>
              <a:spcAft>
                <a:spcPts val="0"/>
              </a:spcAft>
              <a:buClr>
                <a:srgbClr val="24292E"/>
              </a:buClr>
              <a:buSzPts val="1600"/>
              <a:buFont typeface="Arial"/>
              <a:buChar char="●"/>
            </a:pPr>
            <a:r>
              <a:rPr lang="en" sz="1600">
                <a:solidFill>
                  <a:srgbClr val="24292E"/>
                </a:solidFill>
                <a:highlight>
                  <a:srgbClr val="FFFFFF"/>
                </a:highlight>
                <a:latin typeface="Consolas"/>
                <a:ea typeface="Consolas"/>
                <a:cs typeface="Consolas"/>
                <a:sym typeface="Consolas"/>
              </a:rPr>
              <a:t>install_bitbucket()</a:t>
            </a:r>
            <a:r>
              <a:rPr lang="en" sz="1600">
                <a:solidFill>
                  <a:srgbClr val="24292E"/>
                </a:solidFill>
                <a:highlight>
                  <a:srgbClr val="FFFFFF"/>
                </a:highlight>
                <a:latin typeface="Arial"/>
                <a:ea typeface="Arial"/>
                <a:cs typeface="Arial"/>
                <a:sym typeface="Arial"/>
              </a:rPr>
              <a:t> from Bitbucket,</a:t>
            </a:r>
            <a:endParaRPr sz="1600">
              <a:solidFill>
                <a:srgbClr val="24292E"/>
              </a:solidFill>
              <a:highlight>
                <a:srgbClr val="FFFFFF"/>
              </a:highlight>
              <a:latin typeface="Arial"/>
              <a:ea typeface="Arial"/>
              <a:cs typeface="Arial"/>
              <a:sym typeface="Arial"/>
            </a:endParaRPr>
          </a:p>
          <a:p>
            <a:pPr marL="457200" lvl="0" indent="-330200" algn="l" rtl="0">
              <a:spcBef>
                <a:spcPts val="0"/>
              </a:spcBef>
              <a:spcAft>
                <a:spcPts val="0"/>
              </a:spcAft>
              <a:buClr>
                <a:srgbClr val="24292E"/>
              </a:buClr>
              <a:buSzPts val="1600"/>
              <a:buFont typeface="Arial"/>
              <a:buChar char="●"/>
            </a:pPr>
            <a:r>
              <a:rPr lang="en" sz="1600">
                <a:solidFill>
                  <a:srgbClr val="24292E"/>
                </a:solidFill>
                <a:highlight>
                  <a:srgbClr val="FFFFFF"/>
                </a:highlight>
                <a:latin typeface="Consolas"/>
                <a:ea typeface="Consolas"/>
                <a:cs typeface="Consolas"/>
                <a:sym typeface="Consolas"/>
              </a:rPr>
              <a:t>install_cran()</a:t>
            </a:r>
            <a:r>
              <a:rPr lang="en" sz="1600">
                <a:solidFill>
                  <a:srgbClr val="24292E"/>
                </a:solidFill>
                <a:highlight>
                  <a:srgbClr val="FFFFFF"/>
                </a:highlight>
                <a:latin typeface="Arial"/>
                <a:ea typeface="Arial"/>
                <a:cs typeface="Arial"/>
                <a:sym typeface="Arial"/>
              </a:rPr>
              <a:t> from CRAN,</a:t>
            </a:r>
            <a:endParaRPr sz="1600">
              <a:solidFill>
                <a:srgbClr val="24292E"/>
              </a:solidFill>
              <a:highlight>
                <a:srgbClr val="FFFFFF"/>
              </a:highlight>
              <a:latin typeface="Arial"/>
              <a:ea typeface="Arial"/>
              <a:cs typeface="Arial"/>
              <a:sym typeface="Arial"/>
            </a:endParaRPr>
          </a:p>
          <a:p>
            <a:pPr marL="457200" lvl="0" indent="-330200" algn="l" rtl="0">
              <a:spcBef>
                <a:spcPts val="0"/>
              </a:spcBef>
              <a:spcAft>
                <a:spcPts val="0"/>
              </a:spcAft>
              <a:buClr>
                <a:srgbClr val="24292E"/>
              </a:buClr>
              <a:buSzPts val="1600"/>
              <a:buFont typeface="Arial"/>
              <a:buChar char="●"/>
            </a:pPr>
            <a:r>
              <a:rPr lang="en" sz="1600">
                <a:solidFill>
                  <a:srgbClr val="24292E"/>
                </a:solidFill>
                <a:highlight>
                  <a:srgbClr val="FFFFFF"/>
                </a:highlight>
                <a:latin typeface="Consolas"/>
                <a:ea typeface="Consolas"/>
                <a:cs typeface="Consolas"/>
                <a:sym typeface="Consolas"/>
              </a:rPr>
              <a:t>install_git()</a:t>
            </a:r>
            <a:r>
              <a:rPr lang="en" sz="1600">
                <a:solidFill>
                  <a:srgbClr val="24292E"/>
                </a:solidFill>
                <a:highlight>
                  <a:srgbClr val="FFFFFF"/>
                </a:highlight>
                <a:latin typeface="Arial"/>
                <a:ea typeface="Arial"/>
                <a:cs typeface="Arial"/>
                <a:sym typeface="Arial"/>
              </a:rPr>
              <a:t> from a git repository,</a:t>
            </a:r>
            <a:endParaRPr sz="1600">
              <a:solidFill>
                <a:srgbClr val="24292E"/>
              </a:solidFill>
              <a:highlight>
                <a:srgbClr val="FFFFFF"/>
              </a:highlight>
              <a:latin typeface="Arial"/>
              <a:ea typeface="Arial"/>
              <a:cs typeface="Arial"/>
              <a:sym typeface="Arial"/>
            </a:endParaRPr>
          </a:p>
          <a:p>
            <a:pPr marL="457200" lvl="0" indent="-330200" algn="l" rtl="0">
              <a:spcBef>
                <a:spcPts val="0"/>
              </a:spcBef>
              <a:spcAft>
                <a:spcPts val="0"/>
              </a:spcAft>
              <a:buClr>
                <a:srgbClr val="24292E"/>
              </a:buClr>
              <a:buSzPts val="1600"/>
              <a:buFont typeface="Arial"/>
              <a:buChar char="●"/>
            </a:pPr>
            <a:r>
              <a:rPr lang="en" sz="1600">
                <a:solidFill>
                  <a:srgbClr val="24292E"/>
                </a:solidFill>
                <a:highlight>
                  <a:srgbClr val="FFFFFF"/>
                </a:highlight>
                <a:latin typeface="Consolas"/>
                <a:ea typeface="Consolas"/>
                <a:cs typeface="Consolas"/>
                <a:sym typeface="Consolas"/>
              </a:rPr>
              <a:t>install_github()</a:t>
            </a:r>
            <a:r>
              <a:rPr lang="en" sz="1600">
                <a:solidFill>
                  <a:srgbClr val="24292E"/>
                </a:solidFill>
                <a:highlight>
                  <a:srgbClr val="FFFFFF"/>
                </a:highlight>
                <a:latin typeface="Arial"/>
                <a:ea typeface="Arial"/>
                <a:cs typeface="Arial"/>
                <a:sym typeface="Arial"/>
              </a:rPr>
              <a:t> from GitHub,</a:t>
            </a:r>
            <a:endParaRPr sz="1600">
              <a:solidFill>
                <a:srgbClr val="24292E"/>
              </a:solidFill>
              <a:highlight>
                <a:srgbClr val="FFFFFF"/>
              </a:highlight>
              <a:latin typeface="Arial"/>
              <a:ea typeface="Arial"/>
              <a:cs typeface="Arial"/>
              <a:sym typeface="Arial"/>
            </a:endParaRPr>
          </a:p>
          <a:p>
            <a:pPr marL="457200" lvl="0" indent="-330200" algn="l" rtl="0">
              <a:spcBef>
                <a:spcPts val="0"/>
              </a:spcBef>
              <a:spcAft>
                <a:spcPts val="0"/>
              </a:spcAft>
              <a:buClr>
                <a:srgbClr val="24292E"/>
              </a:buClr>
              <a:buSzPts val="1600"/>
              <a:buFont typeface="Arial"/>
              <a:buChar char="●"/>
            </a:pPr>
            <a:r>
              <a:rPr lang="en" sz="1600">
                <a:solidFill>
                  <a:srgbClr val="24292E"/>
                </a:solidFill>
                <a:highlight>
                  <a:srgbClr val="FFFFFF"/>
                </a:highlight>
                <a:latin typeface="Consolas"/>
                <a:ea typeface="Consolas"/>
                <a:cs typeface="Consolas"/>
                <a:sym typeface="Consolas"/>
              </a:rPr>
              <a:t>install_local()</a:t>
            </a:r>
            <a:r>
              <a:rPr lang="en" sz="1600">
                <a:solidFill>
                  <a:srgbClr val="24292E"/>
                </a:solidFill>
                <a:highlight>
                  <a:srgbClr val="FFFFFF"/>
                </a:highlight>
                <a:latin typeface="Arial"/>
                <a:ea typeface="Arial"/>
                <a:cs typeface="Arial"/>
                <a:sym typeface="Arial"/>
              </a:rPr>
              <a:t> from a local file,</a:t>
            </a:r>
            <a:endParaRPr sz="1600">
              <a:solidFill>
                <a:srgbClr val="24292E"/>
              </a:solidFill>
              <a:highlight>
                <a:srgbClr val="FFFFFF"/>
              </a:highlight>
              <a:latin typeface="Arial"/>
              <a:ea typeface="Arial"/>
              <a:cs typeface="Arial"/>
              <a:sym typeface="Arial"/>
            </a:endParaRPr>
          </a:p>
          <a:p>
            <a:pPr marL="457200" lvl="0" indent="-330200" algn="l" rtl="0">
              <a:spcBef>
                <a:spcPts val="0"/>
              </a:spcBef>
              <a:spcAft>
                <a:spcPts val="0"/>
              </a:spcAft>
              <a:buClr>
                <a:srgbClr val="24292E"/>
              </a:buClr>
              <a:buSzPts val="1600"/>
              <a:buFont typeface="Arial"/>
              <a:buChar char="●"/>
            </a:pPr>
            <a:r>
              <a:rPr lang="en" sz="1600">
                <a:solidFill>
                  <a:srgbClr val="24292E"/>
                </a:solidFill>
                <a:highlight>
                  <a:srgbClr val="FFFFFF"/>
                </a:highlight>
                <a:latin typeface="Consolas"/>
                <a:ea typeface="Consolas"/>
                <a:cs typeface="Consolas"/>
                <a:sym typeface="Consolas"/>
              </a:rPr>
              <a:t>install_svn()</a:t>
            </a:r>
            <a:r>
              <a:rPr lang="en" sz="1600">
                <a:solidFill>
                  <a:srgbClr val="24292E"/>
                </a:solidFill>
                <a:highlight>
                  <a:srgbClr val="FFFFFF"/>
                </a:highlight>
                <a:latin typeface="Arial"/>
                <a:ea typeface="Arial"/>
                <a:cs typeface="Arial"/>
                <a:sym typeface="Arial"/>
              </a:rPr>
              <a:t> from a SVN repository,</a:t>
            </a:r>
            <a:endParaRPr sz="1600">
              <a:solidFill>
                <a:srgbClr val="24292E"/>
              </a:solidFill>
              <a:highlight>
                <a:srgbClr val="FFFFFF"/>
              </a:highlight>
              <a:latin typeface="Arial"/>
              <a:ea typeface="Arial"/>
              <a:cs typeface="Arial"/>
              <a:sym typeface="Arial"/>
            </a:endParaRPr>
          </a:p>
          <a:p>
            <a:pPr marL="457200" lvl="0" indent="-330200" algn="l" rtl="0">
              <a:spcBef>
                <a:spcPts val="0"/>
              </a:spcBef>
              <a:spcAft>
                <a:spcPts val="0"/>
              </a:spcAft>
              <a:buClr>
                <a:srgbClr val="24292E"/>
              </a:buClr>
              <a:buSzPts val="1600"/>
              <a:buFont typeface="Arial"/>
              <a:buChar char="●"/>
            </a:pPr>
            <a:r>
              <a:rPr lang="en" sz="1600">
                <a:solidFill>
                  <a:srgbClr val="24292E"/>
                </a:solidFill>
                <a:highlight>
                  <a:srgbClr val="FFFFFF"/>
                </a:highlight>
                <a:latin typeface="Consolas"/>
                <a:ea typeface="Consolas"/>
                <a:cs typeface="Consolas"/>
                <a:sym typeface="Consolas"/>
              </a:rPr>
              <a:t>install_url()</a:t>
            </a:r>
            <a:r>
              <a:rPr lang="en" sz="1600">
                <a:solidFill>
                  <a:srgbClr val="24292E"/>
                </a:solidFill>
                <a:highlight>
                  <a:srgbClr val="FFFFFF"/>
                </a:highlight>
                <a:latin typeface="Arial"/>
                <a:ea typeface="Arial"/>
                <a:cs typeface="Arial"/>
                <a:sym typeface="Arial"/>
              </a:rPr>
              <a:t> from a URL, and</a:t>
            </a:r>
            <a:endParaRPr sz="1600">
              <a:solidFill>
                <a:srgbClr val="24292E"/>
              </a:solidFill>
              <a:highlight>
                <a:srgbClr val="FFFFFF"/>
              </a:highlight>
              <a:latin typeface="Arial"/>
              <a:ea typeface="Arial"/>
              <a:cs typeface="Arial"/>
              <a:sym typeface="Arial"/>
            </a:endParaRPr>
          </a:p>
          <a:p>
            <a:pPr marL="457200" lvl="0" indent="-330200" algn="l" rtl="0">
              <a:spcBef>
                <a:spcPts val="0"/>
              </a:spcBef>
              <a:spcAft>
                <a:spcPts val="0"/>
              </a:spcAft>
              <a:buClr>
                <a:srgbClr val="24292E"/>
              </a:buClr>
              <a:buSzPts val="1600"/>
              <a:buFont typeface="Arial"/>
              <a:buChar char="●"/>
            </a:pPr>
            <a:r>
              <a:rPr lang="en" sz="1600">
                <a:solidFill>
                  <a:srgbClr val="24292E"/>
                </a:solidFill>
                <a:highlight>
                  <a:srgbClr val="FFFFFF"/>
                </a:highlight>
                <a:latin typeface="Consolas"/>
                <a:ea typeface="Consolas"/>
                <a:cs typeface="Consolas"/>
                <a:sym typeface="Consolas"/>
              </a:rPr>
              <a:t>install_version()</a:t>
            </a:r>
            <a:r>
              <a:rPr lang="en" sz="1600">
                <a:solidFill>
                  <a:srgbClr val="24292E"/>
                </a:solidFill>
                <a:highlight>
                  <a:srgbClr val="FFFFFF"/>
                </a:highlight>
                <a:latin typeface="Arial"/>
                <a:ea typeface="Arial"/>
                <a:cs typeface="Arial"/>
                <a:sym typeface="Arial"/>
              </a:rPr>
              <a:t> from a specific version of a CRAN package.</a:t>
            </a:r>
            <a:endParaRPr sz="1600">
              <a:solidFill>
                <a:srgbClr val="24292E"/>
              </a:solidFill>
              <a:highlight>
                <a:srgbClr val="FFFFFF"/>
              </a:highlight>
              <a:latin typeface="Arial"/>
              <a:ea typeface="Arial"/>
              <a:cs typeface="Arial"/>
              <a:sym typeface="Arial"/>
            </a:endParaRPr>
          </a:p>
          <a:p>
            <a:pPr marL="0" lvl="0" indent="0" algn="l" rtl="0">
              <a:spcBef>
                <a:spcPts val="1200"/>
              </a:spcBef>
              <a:spcAft>
                <a:spcPts val="16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Example - Structural Topic Modeling Package </a:t>
            </a:r>
            <a:endParaRPr/>
          </a:p>
        </p:txBody>
      </p:sp>
      <p:sp>
        <p:nvSpPr>
          <p:cNvPr id="130" name="Google Shape;130;p2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marR="152400" lvl="0" indent="0" algn="l" rtl="0">
              <a:lnSpc>
                <a:spcPct val="145000"/>
              </a:lnSpc>
              <a:spcBef>
                <a:spcPts val="0"/>
              </a:spcBef>
              <a:spcAft>
                <a:spcPts val="0"/>
              </a:spcAft>
              <a:buClr>
                <a:schemeClr val="dk1"/>
              </a:buClr>
              <a:buSzPts val="1100"/>
              <a:buFont typeface="Arial"/>
              <a:buNone/>
            </a:pPr>
            <a:r>
              <a:rPr lang="en" sz="2400" u="sng">
                <a:solidFill>
                  <a:schemeClr val="accent5"/>
                </a:solidFill>
                <a:latin typeface="Arial"/>
                <a:ea typeface="Arial"/>
                <a:cs typeface="Arial"/>
                <a:sym typeface="Arial"/>
                <a:hlinkClick r:id="rId3"/>
              </a:rPr>
              <a:t>https://github.com/bstewart/stm</a:t>
            </a:r>
            <a:endParaRPr sz="2400">
              <a:solidFill>
                <a:srgbClr val="24292E"/>
              </a:solidFill>
              <a:highlight>
                <a:srgbClr val="F6F8FA"/>
              </a:highlight>
              <a:latin typeface="Consolas"/>
              <a:ea typeface="Consolas"/>
              <a:cs typeface="Consolas"/>
              <a:sym typeface="Consolas"/>
            </a:endParaRPr>
          </a:p>
          <a:p>
            <a:pPr marL="0" lvl="0" indent="0" algn="l" rtl="0">
              <a:spcBef>
                <a:spcPts val="1200"/>
              </a:spcBef>
              <a:spcAft>
                <a:spcPts val="0"/>
              </a:spcAft>
              <a:buNone/>
            </a:pPr>
            <a:r>
              <a:rPr lang="en" sz="2400">
                <a:solidFill>
                  <a:srgbClr val="24292E"/>
                </a:solidFill>
                <a:highlight>
                  <a:srgbClr val="F6F8FA"/>
                </a:highlight>
                <a:latin typeface="Consolas"/>
                <a:ea typeface="Consolas"/>
                <a:cs typeface="Consolas"/>
                <a:sym typeface="Consolas"/>
              </a:rPr>
              <a:t>library(devtools)</a:t>
            </a:r>
            <a:endParaRPr sz="2400">
              <a:solidFill>
                <a:srgbClr val="24292E"/>
              </a:solidFill>
              <a:highlight>
                <a:srgbClr val="F6F8FA"/>
              </a:highlight>
              <a:latin typeface="Consolas"/>
              <a:ea typeface="Consolas"/>
              <a:cs typeface="Consolas"/>
              <a:sym typeface="Consolas"/>
            </a:endParaRPr>
          </a:p>
          <a:p>
            <a:pPr marL="0" marR="152400" lvl="0" indent="0" algn="l" rtl="0">
              <a:lnSpc>
                <a:spcPct val="145000"/>
              </a:lnSpc>
              <a:spcBef>
                <a:spcPts val="1600"/>
              </a:spcBef>
              <a:spcAft>
                <a:spcPts val="0"/>
              </a:spcAft>
              <a:buNone/>
            </a:pPr>
            <a:r>
              <a:rPr lang="en" sz="2400">
                <a:solidFill>
                  <a:srgbClr val="24292E"/>
                </a:solidFill>
                <a:highlight>
                  <a:srgbClr val="F6F8FA"/>
                </a:highlight>
                <a:latin typeface="Consolas"/>
                <a:ea typeface="Consolas"/>
                <a:cs typeface="Consolas"/>
                <a:sym typeface="Consolas"/>
              </a:rPr>
              <a:t>install_github("bstewart/stm",dependencies=TRUE)</a:t>
            </a:r>
            <a:endParaRPr sz="2400">
              <a:solidFill>
                <a:srgbClr val="24292E"/>
              </a:solidFill>
              <a:highlight>
                <a:srgbClr val="F6F8FA"/>
              </a:highlight>
              <a:latin typeface="Consolas"/>
              <a:ea typeface="Consolas"/>
              <a:cs typeface="Consolas"/>
              <a:sym typeface="Consolas"/>
            </a:endParaRPr>
          </a:p>
          <a:p>
            <a:pPr marL="0" marR="152400" lvl="0" indent="0" algn="l" rtl="0">
              <a:lnSpc>
                <a:spcPct val="145000"/>
              </a:lnSpc>
              <a:spcBef>
                <a:spcPts val="1200"/>
              </a:spcBef>
              <a:spcAft>
                <a:spcPts val="0"/>
              </a:spcAft>
              <a:buClr>
                <a:schemeClr val="dk1"/>
              </a:buClr>
              <a:buSzPts val="1100"/>
              <a:buFont typeface="Arial"/>
              <a:buNone/>
            </a:pPr>
            <a:endParaRPr sz="2400">
              <a:solidFill>
                <a:srgbClr val="24292E"/>
              </a:solidFill>
              <a:highlight>
                <a:srgbClr val="F6F8FA"/>
              </a:highlight>
              <a:latin typeface="Consolas"/>
              <a:ea typeface="Consolas"/>
              <a:cs typeface="Consolas"/>
              <a:sym typeface="Consolas"/>
            </a:endParaRPr>
          </a:p>
          <a:p>
            <a:pPr marL="0" lvl="0" indent="0" algn="l" rtl="0">
              <a:spcBef>
                <a:spcPts val="1200"/>
              </a:spcBef>
              <a:spcAft>
                <a:spcPts val="1600"/>
              </a:spcAft>
              <a:buNone/>
            </a:pP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Update, Remove and Check Installed Packages</a:t>
            </a:r>
            <a:endParaRPr/>
          </a:p>
        </p:txBody>
      </p:sp>
      <p:sp>
        <p:nvSpPr>
          <p:cNvPr id="136" name="Google Shape;136;p2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t>To check packages that are installed on your computer: </a:t>
            </a:r>
            <a:endParaRPr sz="1700"/>
          </a:p>
          <a:p>
            <a:pPr marL="152400" marR="152400" lvl="0" indent="0" algn="l" rtl="0">
              <a:lnSpc>
                <a:spcPct val="145000"/>
              </a:lnSpc>
              <a:spcBef>
                <a:spcPts val="1600"/>
              </a:spcBef>
              <a:spcAft>
                <a:spcPts val="0"/>
              </a:spcAft>
              <a:buClr>
                <a:schemeClr val="dk1"/>
              </a:buClr>
              <a:buSzPts val="1100"/>
              <a:buFont typeface="Arial"/>
              <a:buNone/>
            </a:pPr>
            <a:r>
              <a:rPr lang="en" sz="1700">
                <a:solidFill>
                  <a:srgbClr val="24292E"/>
                </a:solidFill>
                <a:highlight>
                  <a:srgbClr val="F6F8FA"/>
                </a:highlight>
                <a:latin typeface="Consolas"/>
                <a:ea typeface="Consolas"/>
                <a:cs typeface="Consolas"/>
                <a:sym typeface="Consolas"/>
              </a:rPr>
              <a:t>installed.packages()</a:t>
            </a:r>
            <a:endParaRPr sz="1700">
              <a:solidFill>
                <a:srgbClr val="24292E"/>
              </a:solidFill>
              <a:highlight>
                <a:srgbClr val="F6F8FA"/>
              </a:highlight>
              <a:latin typeface="Consolas"/>
              <a:ea typeface="Consolas"/>
              <a:cs typeface="Consolas"/>
              <a:sym typeface="Consolas"/>
            </a:endParaRPr>
          </a:p>
          <a:p>
            <a:pPr marL="0" lvl="0" indent="0" algn="l" rtl="0">
              <a:spcBef>
                <a:spcPts val="0"/>
              </a:spcBef>
              <a:spcAft>
                <a:spcPts val="0"/>
              </a:spcAft>
              <a:buNone/>
            </a:pPr>
            <a:r>
              <a:rPr lang="en" sz="1700">
                <a:solidFill>
                  <a:srgbClr val="24292E"/>
                </a:solidFill>
                <a:highlight>
                  <a:srgbClr val="FFFFFF"/>
                </a:highlight>
                <a:latin typeface="Arial"/>
                <a:ea typeface="Arial"/>
                <a:cs typeface="Arial"/>
                <a:sym typeface="Arial"/>
              </a:rPr>
              <a:t>To uninstall a package:</a:t>
            </a:r>
            <a:endParaRPr sz="1700">
              <a:solidFill>
                <a:srgbClr val="24292E"/>
              </a:solidFill>
              <a:highlight>
                <a:srgbClr val="FFFFFF"/>
              </a:highlight>
              <a:latin typeface="Arial"/>
              <a:ea typeface="Arial"/>
              <a:cs typeface="Arial"/>
              <a:sym typeface="Arial"/>
            </a:endParaRPr>
          </a:p>
          <a:p>
            <a:pPr marL="152400" marR="152400" lvl="0" indent="0" algn="l" rtl="0">
              <a:lnSpc>
                <a:spcPct val="145000"/>
              </a:lnSpc>
              <a:spcBef>
                <a:spcPts val="1600"/>
              </a:spcBef>
              <a:spcAft>
                <a:spcPts val="0"/>
              </a:spcAft>
              <a:buNone/>
            </a:pPr>
            <a:r>
              <a:rPr lang="en" sz="1700">
                <a:solidFill>
                  <a:srgbClr val="24292E"/>
                </a:solidFill>
                <a:highlight>
                  <a:srgbClr val="F6F8FA"/>
                </a:highlight>
                <a:latin typeface="Consolas"/>
                <a:ea typeface="Consolas"/>
                <a:cs typeface="Consolas"/>
                <a:sym typeface="Consolas"/>
              </a:rPr>
              <a:t>remove.packages()</a:t>
            </a:r>
            <a:endParaRPr sz="1700">
              <a:solidFill>
                <a:srgbClr val="24292E"/>
              </a:solidFill>
              <a:highlight>
                <a:srgbClr val="F6F8FA"/>
              </a:highlight>
              <a:latin typeface="Consolas"/>
              <a:ea typeface="Consolas"/>
              <a:cs typeface="Consolas"/>
              <a:sym typeface="Consolas"/>
            </a:endParaRPr>
          </a:p>
          <a:p>
            <a:pPr marL="0" marR="152400" lvl="0" indent="0" algn="l" rtl="0">
              <a:lnSpc>
                <a:spcPct val="145000"/>
              </a:lnSpc>
              <a:spcBef>
                <a:spcPts val="0"/>
              </a:spcBef>
              <a:spcAft>
                <a:spcPts val="0"/>
              </a:spcAft>
              <a:buClr>
                <a:schemeClr val="dk1"/>
              </a:buClr>
              <a:buSzPts val="1100"/>
              <a:buFont typeface="Arial"/>
              <a:buNone/>
            </a:pPr>
            <a:r>
              <a:rPr lang="en" sz="1700">
                <a:solidFill>
                  <a:srgbClr val="24292E"/>
                </a:solidFill>
                <a:highlight>
                  <a:srgbClr val="FFFFFF"/>
                </a:highlight>
                <a:latin typeface="Arial"/>
                <a:ea typeface="Arial"/>
                <a:cs typeface="Arial"/>
                <a:sym typeface="Arial"/>
              </a:rPr>
              <a:t>You can check what packages need an update with a call to the function:</a:t>
            </a:r>
            <a:endParaRPr sz="1700">
              <a:solidFill>
                <a:srgbClr val="24292E"/>
              </a:solidFill>
              <a:highlight>
                <a:srgbClr val="F6F8FA"/>
              </a:highlight>
              <a:latin typeface="Consolas"/>
              <a:ea typeface="Consolas"/>
              <a:cs typeface="Consolas"/>
              <a:sym typeface="Consolas"/>
            </a:endParaRPr>
          </a:p>
          <a:p>
            <a:pPr marL="152400" marR="152400" lvl="0" indent="0" algn="l" rtl="0">
              <a:lnSpc>
                <a:spcPct val="145000"/>
              </a:lnSpc>
              <a:spcBef>
                <a:spcPts val="0"/>
              </a:spcBef>
              <a:spcAft>
                <a:spcPts val="0"/>
              </a:spcAft>
              <a:buClr>
                <a:schemeClr val="dk1"/>
              </a:buClr>
              <a:buSzPts val="1100"/>
              <a:buFont typeface="Arial"/>
              <a:buNone/>
            </a:pPr>
            <a:r>
              <a:rPr lang="en" sz="1700">
                <a:solidFill>
                  <a:srgbClr val="24292E"/>
                </a:solidFill>
                <a:highlight>
                  <a:srgbClr val="F6F8FA"/>
                </a:highlight>
                <a:latin typeface="Consolas"/>
                <a:ea typeface="Consolas"/>
                <a:cs typeface="Consolas"/>
                <a:sym typeface="Consolas"/>
              </a:rPr>
              <a:t>update.packages()</a:t>
            </a:r>
            <a:endParaRPr sz="1700">
              <a:solidFill>
                <a:srgbClr val="24292E"/>
              </a:solidFill>
              <a:highlight>
                <a:srgbClr val="F6F8FA"/>
              </a:highlight>
              <a:latin typeface="Consolas"/>
              <a:ea typeface="Consolas"/>
              <a:cs typeface="Consolas"/>
              <a:sym typeface="Consolas"/>
            </a:endParaRPr>
          </a:p>
          <a:p>
            <a:pPr marL="0" lvl="0" indent="0" algn="l" rtl="0">
              <a:spcBef>
                <a:spcPts val="0"/>
              </a:spcBef>
              <a:spcAft>
                <a:spcPts val="0"/>
              </a:spcAft>
              <a:buNone/>
            </a:pPr>
            <a:r>
              <a:rPr lang="en" sz="1700">
                <a:solidFill>
                  <a:srgbClr val="24292E"/>
                </a:solidFill>
                <a:highlight>
                  <a:srgbClr val="FFFFFF"/>
                </a:highlight>
                <a:latin typeface="Arial"/>
                <a:ea typeface="Arial"/>
                <a:cs typeface="Arial"/>
                <a:sym typeface="Arial"/>
              </a:rPr>
              <a:t>To update a specific package, just use </a:t>
            </a:r>
            <a:r>
              <a:rPr lang="en" sz="1700">
                <a:solidFill>
                  <a:srgbClr val="24292E"/>
                </a:solidFill>
                <a:latin typeface="Consolas"/>
                <a:ea typeface="Consolas"/>
                <a:cs typeface="Consolas"/>
                <a:sym typeface="Consolas"/>
              </a:rPr>
              <a:t>install.packages()</a:t>
            </a:r>
            <a:r>
              <a:rPr lang="en" sz="1700">
                <a:solidFill>
                  <a:srgbClr val="24292E"/>
                </a:solidFill>
                <a:highlight>
                  <a:srgbClr val="FFFFFF"/>
                </a:highlight>
                <a:latin typeface="Arial"/>
                <a:ea typeface="Arial"/>
                <a:cs typeface="Arial"/>
                <a:sym typeface="Arial"/>
              </a:rPr>
              <a:t> again:</a:t>
            </a:r>
            <a:endParaRPr sz="1700">
              <a:solidFill>
                <a:srgbClr val="24292E"/>
              </a:solidFill>
              <a:highlight>
                <a:srgbClr val="FFFFFF"/>
              </a:highlight>
              <a:latin typeface="Arial"/>
              <a:ea typeface="Arial"/>
              <a:cs typeface="Arial"/>
              <a:sym typeface="Arial"/>
            </a:endParaRPr>
          </a:p>
          <a:p>
            <a:pPr marL="152400" marR="152400" lvl="0" indent="0" algn="l" rtl="0">
              <a:lnSpc>
                <a:spcPct val="145000"/>
              </a:lnSpc>
              <a:spcBef>
                <a:spcPts val="1600"/>
              </a:spcBef>
              <a:spcAft>
                <a:spcPts val="0"/>
              </a:spcAft>
              <a:buClr>
                <a:schemeClr val="dk1"/>
              </a:buClr>
              <a:buSzPts val="1100"/>
              <a:buFont typeface="Arial"/>
              <a:buNone/>
            </a:pPr>
            <a:r>
              <a:rPr lang="en" sz="1700">
                <a:solidFill>
                  <a:srgbClr val="24292E"/>
                </a:solidFill>
                <a:highlight>
                  <a:srgbClr val="F6F8FA"/>
                </a:highlight>
                <a:latin typeface="Consolas"/>
                <a:ea typeface="Consolas"/>
                <a:cs typeface="Consolas"/>
                <a:sym typeface="Consolas"/>
              </a:rPr>
              <a:t>install.packages()</a:t>
            </a:r>
            <a:endParaRPr sz="1700">
              <a:solidFill>
                <a:srgbClr val="24292E"/>
              </a:solidFill>
              <a:highlight>
                <a:srgbClr val="F6F8FA"/>
              </a:highlight>
              <a:latin typeface="Consolas"/>
              <a:ea typeface="Consolas"/>
              <a:cs typeface="Consolas"/>
              <a:sym typeface="Consolas"/>
            </a:endParaRPr>
          </a:p>
          <a:p>
            <a:pPr marL="0" lvl="0" indent="0" algn="l" rtl="0">
              <a:spcBef>
                <a:spcPts val="0"/>
              </a:spcBef>
              <a:spcAft>
                <a:spcPts val="1600"/>
              </a:spcAft>
              <a:buNone/>
            </a:pPr>
            <a:endParaRPr sz="1700">
              <a:solidFill>
                <a:srgbClr val="24292E"/>
              </a:solidFill>
              <a:highlight>
                <a:srgbClr val="FFFFFF"/>
              </a:highlight>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Installing Packages with RStudio </a:t>
            </a:r>
            <a:endParaRPr/>
          </a:p>
        </p:txBody>
      </p:sp>
      <p:sp>
        <p:nvSpPr>
          <p:cNvPr id="142" name="Google Shape;142;p2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method is not recommended, but one can use the Rstudio interface to do it. </a:t>
            </a:r>
            <a:endParaRPr/>
          </a:p>
          <a:p>
            <a:pPr marL="0" lvl="0" indent="0" algn="l" rtl="0">
              <a:spcBef>
                <a:spcPts val="1600"/>
              </a:spcBef>
              <a:spcAft>
                <a:spcPts val="0"/>
              </a:spcAft>
              <a:buNone/>
            </a:pPr>
            <a:r>
              <a:rPr lang="en" sz="1200">
                <a:solidFill>
                  <a:srgbClr val="24292E"/>
                </a:solidFill>
                <a:highlight>
                  <a:srgbClr val="FFFFFF"/>
                </a:highlight>
                <a:latin typeface="Arial"/>
                <a:ea typeface="Arial"/>
                <a:cs typeface="Arial"/>
                <a:sym typeface="Arial"/>
              </a:rPr>
              <a:t>Tools -&gt; Install Package</a:t>
            </a:r>
            <a:endParaRPr sz="1200">
              <a:solidFill>
                <a:srgbClr val="24292E"/>
              </a:solidFill>
              <a:highlight>
                <a:srgbClr val="FFFFFF"/>
              </a:highlight>
              <a:latin typeface="Arial"/>
              <a:ea typeface="Arial"/>
              <a:cs typeface="Arial"/>
              <a:sym typeface="Arial"/>
            </a:endParaRPr>
          </a:p>
          <a:p>
            <a:pPr marL="0" lvl="0" indent="0" algn="l" rtl="0">
              <a:spcBef>
                <a:spcPts val="1600"/>
              </a:spcBef>
              <a:spcAft>
                <a:spcPts val="1600"/>
              </a:spcAft>
              <a:buNone/>
            </a:pPr>
            <a:endParaRPr sz="1200">
              <a:solidFill>
                <a:srgbClr val="24292E"/>
              </a:solidFill>
              <a:highlight>
                <a:srgbClr val="FFFFFF"/>
              </a:highlight>
              <a:latin typeface="Arial"/>
              <a:ea typeface="Arial"/>
              <a:cs typeface="Arial"/>
              <a:sym typeface="Arial"/>
            </a:endParaRPr>
          </a:p>
        </p:txBody>
      </p:sp>
      <p:pic>
        <p:nvPicPr>
          <p:cNvPr id="143" name="Google Shape;143;p26"/>
          <p:cNvPicPr preferRelativeResize="0"/>
          <p:nvPr/>
        </p:nvPicPr>
        <p:blipFill rotWithShape="1">
          <a:blip r:embed="rId3">
            <a:alphaModFix/>
          </a:blip>
          <a:srcRect l="6351" t="6401" r="28036" b="14169"/>
          <a:stretch/>
        </p:blipFill>
        <p:spPr>
          <a:xfrm>
            <a:off x="2512350" y="2050575"/>
            <a:ext cx="3401476" cy="25286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Load Packages </a:t>
            </a:r>
            <a:endParaRPr/>
          </a:p>
        </p:txBody>
      </p:sp>
      <p:sp>
        <p:nvSpPr>
          <p:cNvPr id="149" name="Google Shape;149;p27"/>
          <p:cNvSpPr txBox="1">
            <a:spLocks noGrp="1"/>
          </p:cNvSpPr>
          <p:nvPr>
            <p:ph type="body" idx="1"/>
          </p:nvPr>
        </p:nvSpPr>
        <p:spPr>
          <a:xfrm>
            <a:off x="244925" y="1225225"/>
            <a:ext cx="8587500" cy="379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solidFill>
                  <a:srgbClr val="24292E"/>
                </a:solidFill>
                <a:highlight>
                  <a:srgbClr val="FFFFFF"/>
                </a:highlight>
                <a:latin typeface="Arial"/>
                <a:ea typeface="Arial"/>
                <a:cs typeface="Arial"/>
                <a:sym typeface="Arial"/>
              </a:rPr>
              <a:t>After a package is installed, you are ready to use its functionalities.</a:t>
            </a:r>
            <a:endParaRPr sz="1700">
              <a:solidFill>
                <a:srgbClr val="24292E"/>
              </a:solidFill>
              <a:highlight>
                <a:srgbClr val="FFFFFF"/>
              </a:highlight>
              <a:latin typeface="Arial"/>
              <a:ea typeface="Arial"/>
              <a:cs typeface="Arial"/>
              <a:sym typeface="Arial"/>
            </a:endParaRPr>
          </a:p>
          <a:p>
            <a:pPr marL="0" lvl="0" indent="0" algn="l" rtl="0">
              <a:spcBef>
                <a:spcPts val="1600"/>
              </a:spcBef>
              <a:spcAft>
                <a:spcPts val="0"/>
              </a:spcAft>
              <a:buNone/>
            </a:pPr>
            <a:r>
              <a:rPr lang="en" sz="1700">
                <a:solidFill>
                  <a:srgbClr val="24292E"/>
                </a:solidFill>
                <a:highlight>
                  <a:srgbClr val="FFFFFF"/>
                </a:highlight>
                <a:latin typeface="Arial"/>
                <a:ea typeface="Arial"/>
                <a:cs typeface="Arial"/>
                <a:sym typeface="Arial"/>
              </a:rPr>
              <a:t>Let’s try Tidyverse package. It contains a number of other packages suitable for data science.</a:t>
            </a:r>
            <a:endParaRPr sz="1700">
              <a:solidFill>
                <a:srgbClr val="24292E"/>
              </a:solidFill>
              <a:highlight>
                <a:srgbClr val="FFFFFF"/>
              </a:highlight>
              <a:latin typeface="Arial"/>
              <a:ea typeface="Arial"/>
              <a:cs typeface="Arial"/>
              <a:sym typeface="Arial"/>
            </a:endParaRPr>
          </a:p>
          <a:p>
            <a:pPr marL="457200" lvl="0" indent="0" algn="l" rtl="0">
              <a:spcBef>
                <a:spcPts val="1600"/>
              </a:spcBef>
              <a:spcAft>
                <a:spcPts val="0"/>
              </a:spcAft>
              <a:buNone/>
            </a:pPr>
            <a:r>
              <a:rPr lang="en" sz="1700">
                <a:solidFill>
                  <a:srgbClr val="24292E"/>
                </a:solidFill>
                <a:highlight>
                  <a:srgbClr val="EFEFEF"/>
                </a:highlight>
                <a:latin typeface="Arial"/>
                <a:ea typeface="Arial"/>
                <a:cs typeface="Arial"/>
                <a:sym typeface="Arial"/>
              </a:rPr>
              <a:t>install.package(“tidyverse”)</a:t>
            </a:r>
            <a:endParaRPr sz="1700">
              <a:solidFill>
                <a:srgbClr val="24292E"/>
              </a:solidFill>
              <a:highlight>
                <a:srgbClr val="EFEFEF"/>
              </a:highlight>
              <a:latin typeface="Arial"/>
              <a:ea typeface="Arial"/>
              <a:cs typeface="Arial"/>
              <a:sym typeface="Arial"/>
            </a:endParaRPr>
          </a:p>
          <a:p>
            <a:pPr marL="0" lvl="0" indent="0" algn="l" rtl="0">
              <a:spcBef>
                <a:spcPts val="1600"/>
              </a:spcBef>
              <a:spcAft>
                <a:spcPts val="0"/>
              </a:spcAft>
              <a:buNone/>
            </a:pPr>
            <a:r>
              <a:rPr lang="en" sz="1700">
                <a:solidFill>
                  <a:srgbClr val="24292E"/>
                </a:solidFill>
                <a:highlight>
                  <a:srgbClr val="FFFFFF"/>
                </a:highlight>
                <a:latin typeface="Arial"/>
                <a:ea typeface="Arial"/>
                <a:cs typeface="Arial"/>
                <a:sym typeface="Arial"/>
              </a:rPr>
              <a:t>Access the band_instruments dataset </a:t>
            </a:r>
            <a:endParaRPr sz="1700">
              <a:solidFill>
                <a:srgbClr val="24292E"/>
              </a:solidFill>
              <a:highlight>
                <a:srgbClr val="FFFFFF"/>
              </a:highlight>
              <a:latin typeface="Arial"/>
              <a:ea typeface="Arial"/>
              <a:cs typeface="Arial"/>
              <a:sym typeface="Arial"/>
            </a:endParaRPr>
          </a:p>
          <a:p>
            <a:pPr marL="609600" marR="152400" lvl="0" indent="0" algn="l" rtl="0">
              <a:lnSpc>
                <a:spcPct val="145000"/>
              </a:lnSpc>
              <a:spcBef>
                <a:spcPts val="1600"/>
              </a:spcBef>
              <a:spcAft>
                <a:spcPts val="0"/>
              </a:spcAft>
              <a:buNone/>
            </a:pPr>
            <a:r>
              <a:rPr lang="en" sz="1700">
                <a:solidFill>
                  <a:srgbClr val="6F42C1"/>
                </a:solidFill>
                <a:highlight>
                  <a:srgbClr val="F6F8FA"/>
                </a:highlight>
                <a:latin typeface="Arial"/>
                <a:ea typeface="Arial"/>
                <a:cs typeface="Arial"/>
                <a:sym typeface="Arial"/>
              </a:rPr>
              <a:t>dplyr</a:t>
            </a:r>
            <a:r>
              <a:rPr lang="en" sz="1700">
                <a:solidFill>
                  <a:srgbClr val="D73A49"/>
                </a:solidFill>
                <a:highlight>
                  <a:srgbClr val="F6F8FA"/>
                </a:highlight>
                <a:latin typeface="Arial"/>
                <a:ea typeface="Arial"/>
                <a:cs typeface="Arial"/>
                <a:sym typeface="Arial"/>
              </a:rPr>
              <a:t>::</a:t>
            </a:r>
            <a:r>
              <a:rPr lang="en" sz="1700">
                <a:solidFill>
                  <a:srgbClr val="24292E"/>
                </a:solidFill>
                <a:highlight>
                  <a:srgbClr val="F6F8FA"/>
                </a:highlight>
                <a:latin typeface="Arial"/>
                <a:ea typeface="Arial"/>
                <a:cs typeface="Arial"/>
                <a:sym typeface="Arial"/>
              </a:rPr>
              <a:t>band_instruments</a:t>
            </a:r>
            <a:endParaRPr sz="1700">
              <a:solidFill>
                <a:srgbClr val="24292E"/>
              </a:solidFill>
              <a:highlight>
                <a:srgbClr val="F6F8FA"/>
              </a:highlight>
              <a:latin typeface="Arial"/>
              <a:ea typeface="Arial"/>
              <a:cs typeface="Arial"/>
              <a:sym typeface="Arial"/>
            </a:endParaRPr>
          </a:p>
          <a:p>
            <a:pPr marL="0" marR="152400" lvl="0" indent="0" algn="l" rtl="0">
              <a:lnSpc>
                <a:spcPct val="145000"/>
              </a:lnSpc>
              <a:spcBef>
                <a:spcPts val="0"/>
              </a:spcBef>
              <a:spcAft>
                <a:spcPts val="0"/>
              </a:spcAft>
              <a:buNone/>
            </a:pPr>
            <a:r>
              <a:rPr lang="en" sz="1700">
                <a:solidFill>
                  <a:srgbClr val="24292E"/>
                </a:solidFill>
                <a:latin typeface="Arial"/>
                <a:ea typeface="Arial"/>
                <a:cs typeface="Arial"/>
                <a:sym typeface="Arial"/>
              </a:rPr>
              <a:t>Or:</a:t>
            </a:r>
            <a:r>
              <a:rPr lang="en" sz="1700">
                <a:solidFill>
                  <a:srgbClr val="24292E"/>
                </a:solidFill>
                <a:highlight>
                  <a:srgbClr val="F6F8FA"/>
                </a:highlight>
                <a:latin typeface="Arial"/>
                <a:ea typeface="Arial"/>
                <a:cs typeface="Arial"/>
                <a:sym typeface="Arial"/>
              </a:rPr>
              <a:t> </a:t>
            </a:r>
            <a:endParaRPr sz="1700">
              <a:solidFill>
                <a:srgbClr val="24292E"/>
              </a:solidFill>
              <a:highlight>
                <a:srgbClr val="F6F8FA"/>
              </a:highlight>
              <a:latin typeface="Arial"/>
              <a:ea typeface="Arial"/>
              <a:cs typeface="Arial"/>
              <a:sym typeface="Arial"/>
            </a:endParaRPr>
          </a:p>
          <a:p>
            <a:pPr marL="457200" marR="152400" lvl="0" indent="0" algn="l" rtl="0">
              <a:lnSpc>
                <a:spcPct val="145000"/>
              </a:lnSpc>
              <a:spcBef>
                <a:spcPts val="0"/>
              </a:spcBef>
              <a:spcAft>
                <a:spcPts val="0"/>
              </a:spcAft>
              <a:buNone/>
            </a:pPr>
            <a:r>
              <a:rPr lang="en" sz="1700">
                <a:solidFill>
                  <a:srgbClr val="24292E"/>
                </a:solidFill>
                <a:highlight>
                  <a:srgbClr val="F6F8FA"/>
                </a:highlight>
                <a:latin typeface="Consolas"/>
                <a:ea typeface="Consolas"/>
                <a:cs typeface="Consolas"/>
                <a:sym typeface="Consolas"/>
              </a:rPr>
              <a:t>library(dplyr)</a:t>
            </a:r>
            <a:endParaRPr sz="1700">
              <a:solidFill>
                <a:srgbClr val="24292E"/>
              </a:solidFill>
              <a:highlight>
                <a:srgbClr val="F6F8FA"/>
              </a:highlight>
              <a:latin typeface="Consolas"/>
              <a:ea typeface="Consolas"/>
              <a:cs typeface="Consolas"/>
              <a:sym typeface="Consolas"/>
            </a:endParaRPr>
          </a:p>
          <a:p>
            <a:pPr marL="457200" marR="152400" lvl="0" indent="0" algn="l" rtl="0">
              <a:lnSpc>
                <a:spcPct val="145000"/>
              </a:lnSpc>
              <a:spcBef>
                <a:spcPts val="0"/>
              </a:spcBef>
              <a:spcAft>
                <a:spcPts val="0"/>
              </a:spcAft>
              <a:buNone/>
            </a:pPr>
            <a:r>
              <a:rPr lang="en" sz="1700">
                <a:solidFill>
                  <a:srgbClr val="24292E"/>
                </a:solidFill>
                <a:highlight>
                  <a:srgbClr val="F6F8FA"/>
                </a:highlight>
                <a:latin typeface="Consolas"/>
                <a:ea typeface="Consolas"/>
                <a:cs typeface="Consolas"/>
                <a:sym typeface="Consolas"/>
              </a:rPr>
              <a:t>band_instruments</a:t>
            </a:r>
            <a:endParaRPr sz="1700">
              <a:solidFill>
                <a:srgbClr val="24292E"/>
              </a:solidFill>
              <a:highlight>
                <a:srgbClr val="F6F8FA"/>
              </a:highlight>
              <a:latin typeface="Consolas"/>
              <a:ea typeface="Consolas"/>
              <a:cs typeface="Consolas"/>
              <a:sym typeface="Consolas"/>
            </a:endParaRPr>
          </a:p>
          <a:p>
            <a:pPr marL="0" marR="152400" lvl="0" indent="0" algn="l" rtl="0">
              <a:lnSpc>
                <a:spcPct val="145000"/>
              </a:lnSpc>
              <a:spcBef>
                <a:spcPts val="0"/>
              </a:spcBef>
              <a:spcAft>
                <a:spcPts val="0"/>
              </a:spcAft>
              <a:buClr>
                <a:schemeClr val="dk1"/>
              </a:buClr>
              <a:buSzPts val="1100"/>
              <a:buFont typeface="Arial"/>
              <a:buNone/>
            </a:pPr>
            <a:endParaRPr sz="1700">
              <a:solidFill>
                <a:srgbClr val="24292E"/>
              </a:solidFill>
              <a:highlight>
                <a:srgbClr val="F6F8FA"/>
              </a:highlight>
              <a:latin typeface="Arial"/>
              <a:ea typeface="Arial"/>
              <a:cs typeface="Arial"/>
              <a:sym typeface="Arial"/>
            </a:endParaRPr>
          </a:p>
          <a:p>
            <a:pPr marL="0" lvl="0" indent="0" algn="l" rtl="0">
              <a:spcBef>
                <a:spcPts val="0"/>
              </a:spcBef>
              <a:spcAft>
                <a:spcPts val="1600"/>
              </a:spcAft>
              <a:buNone/>
            </a:pPr>
            <a:endParaRPr sz="1700">
              <a:solidFill>
                <a:srgbClr val="24292E"/>
              </a:solidFill>
              <a:highlight>
                <a:srgbClr val="FFFFFF"/>
              </a:highlight>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Result</a:t>
            </a:r>
            <a:endParaRPr/>
          </a:p>
        </p:txBody>
      </p:sp>
      <p:sp>
        <p:nvSpPr>
          <p:cNvPr id="155" name="Google Shape;155;p28"/>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solidFill>
                  <a:srgbClr val="24292E"/>
                </a:solidFill>
                <a:highlight>
                  <a:srgbClr val="F6F8FA"/>
                </a:highlight>
                <a:latin typeface="Consolas"/>
                <a:ea typeface="Consolas"/>
                <a:cs typeface="Consolas"/>
                <a:sym typeface="Consolas"/>
              </a:rPr>
              <a:t>## # A tibble: 3 x 2</a:t>
            </a:r>
            <a:endParaRPr sz="1700">
              <a:solidFill>
                <a:srgbClr val="24292E"/>
              </a:solidFill>
              <a:highlight>
                <a:srgbClr val="F6F8FA"/>
              </a:highlight>
              <a:latin typeface="Consolas"/>
              <a:ea typeface="Consolas"/>
              <a:cs typeface="Consolas"/>
              <a:sym typeface="Consolas"/>
            </a:endParaRPr>
          </a:p>
          <a:p>
            <a:pPr marL="0" lvl="0" indent="0" algn="l" rtl="0">
              <a:spcBef>
                <a:spcPts val="1600"/>
              </a:spcBef>
              <a:spcAft>
                <a:spcPts val="0"/>
              </a:spcAft>
              <a:buNone/>
            </a:pPr>
            <a:r>
              <a:rPr lang="en" sz="1700">
                <a:solidFill>
                  <a:srgbClr val="24292E"/>
                </a:solidFill>
                <a:highlight>
                  <a:srgbClr val="F6F8FA"/>
                </a:highlight>
                <a:latin typeface="Consolas"/>
                <a:ea typeface="Consolas"/>
                <a:cs typeface="Consolas"/>
                <a:sym typeface="Consolas"/>
              </a:rPr>
              <a:t>##   name  plays </a:t>
            </a:r>
            <a:endParaRPr sz="1700">
              <a:solidFill>
                <a:srgbClr val="24292E"/>
              </a:solidFill>
              <a:highlight>
                <a:srgbClr val="F6F8FA"/>
              </a:highlight>
              <a:latin typeface="Consolas"/>
              <a:ea typeface="Consolas"/>
              <a:cs typeface="Consolas"/>
              <a:sym typeface="Consolas"/>
            </a:endParaRPr>
          </a:p>
          <a:p>
            <a:pPr marL="0" lvl="0" indent="0" algn="l" rtl="0">
              <a:spcBef>
                <a:spcPts val="1600"/>
              </a:spcBef>
              <a:spcAft>
                <a:spcPts val="0"/>
              </a:spcAft>
              <a:buNone/>
            </a:pPr>
            <a:r>
              <a:rPr lang="en" sz="1700">
                <a:solidFill>
                  <a:srgbClr val="24292E"/>
                </a:solidFill>
                <a:highlight>
                  <a:srgbClr val="F6F8FA"/>
                </a:highlight>
                <a:latin typeface="Consolas"/>
                <a:ea typeface="Consolas"/>
                <a:cs typeface="Consolas"/>
                <a:sym typeface="Consolas"/>
              </a:rPr>
              <a:t>##   &lt;chr&gt; &lt;chr&gt; </a:t>
            </a:r>
            <a:endParaRPr sz="1700">
              <a:solidFill>
                <a:srgbClr val="24292E"/>
              </a:solidFill>
              <a:highlight>
                <a:srgbClr val="F6F8FA"/>
              </a:highlight>
              <a:latin typeface="Consolas"/>
              <a:ea typeface="Consolas"/>
              <a:cs typeface="Consolas"/>
              <a:sym typeface="Consolas"/>
            </a:endParaRPr>
          </a:p>
          <a:p>
            <a:pPr marL="0" lvl="0" indent="0" algn="l" rtl="0">
              <a:spcBef>
                <a:spcPts val="1600"/>
              </a:spcBef>
              <a:spcAft>
                <a:spcPts val="0"/>
              </a:spcAft>
              <a:buNone/>
            </a:pPr>
            <a:r>
              <a:rPr lang="en" sz="1700">
                <a:solidFill>
                  <a:srgbClr val="24292E"/>
                </a:solidFill>
                <a:highlight>
                  <a:srgbClr val="F6F8FA"/>
                </a:highlight>
                <a:latin typeface="Consolas"/>
                <a:ea typeface="Consolas"/>
                <a:cs typeface="Consolas"/>
                <a:sym typeface="Consolas"/>
              </a:rPr>
              <a:t>## 1 John  guitar</a:t>
            </a:r>
            <a:endParaRPr sz="1700">
              <a:solidFill>
                <a:srgbClr val="24292E"/>
              </a:solidFill>
              <a:highlight>
                <a:srgbClr val="F6F8FA"/>
              </a:highlight>
              <a:latin typeface="Consolas"/>
              <a:ea typeface="Consolas"/>
              <a:cs typeface="Consolas"/>
              <a:sym typeface="Consolas"/>
            </a:endParaRPr>
          </a:p>
          <a:p>
            <a:pPr marL="0" lvl="0" indent="0" algn="l" rtl="0">
              <a:spcBef>
                <a:spcPts val="1600"/>
              </a:spcBef>
              <a:spcAft>
                <a:spcPts val="0"/>
              </a:spcAft>
              <a:buNone/>
            </a:pPr>
            <a:r>
              <a:rPr lang="en" sz="1700">
                <a:solidFill>
                  <a:srgbClr val="24292E"/>
                </a:solidFill>
                <a:highlight>
                  <a:srgbClr val="F6F8FA"/>
                </a:highlight>
                <a:latin typeface="Consolas"/>
                <a:ea typeface="Consolas"/>
                <a:cs typeface="Consolas"/>
                <a:sym typeface="Consolas"/>
              </a:rPr>
              <a:t>## 2 Paul  bass  </a:t>
            </a:r>
            <a:endParaRPr sz="1700">
              <a:solidFill>
                <a:srgbClr val="24292E"/>
              </a:solidFill>
              <a:highlight>
                <a:srgbClr val="F6F8FA"/>
              </a:highlight>
              <a:latin typeface="Consolas"/>
              <a:ea typeface="Consolas"/>
              <a:cs typeface="Consolas"/>
              <a:sym typeface="Consolas"/>
            </a:endParaRPr>
          </a:p>
          <a:p>
            <a:pPr marL="0" marR="152400" lvl="0" indent="0" algn="l" rtl="0">
              <a:lnSpc>
                <a:spcPct val="145000"/>
              </a:lnSpc>
              <a:spcBef>
                <a:spcPts val="1600"/>
              </a:spcBef>
              <a:spcAft>
                <a:spcPts val="0"/>
              </a:spcAft>
              <a:buClr>
                <a:schemeClr val="dk1"/>
              </a:buClr>
              <a:buSzPts val="1100"/>
              <a:buFont typeface="Arial"/>
              <a:buNone/>
            </a:pPr>
            <a:r>
              <a:rPr lang="en" sz="1700">
                <a:solidFill>
                  <a:srgbClr val="24292E"/>
                </a:solidFill>
                <a:highlight>
                  <a:srgbClr val="F6F8FA"/>
                </a:highlight>
                <a:latin typeface="Consolas"/>
                <a:ea typeface="Consolas"/>
                <a:cs typeface="Consolas"/>
                <a:sym typeface="Consolas"/>
              </a:rPr>
              <a:t>## 3 Keith guitar</a:t>
            </a:r>
            <a:endParaRPr sz="1700">
              <a:solidFill>
                <a:srgbClr val="24292E"/>
              </a:solidFill>
              <a:highlight>
                <a:srgbClr val="F6F8FA"/>
              </a:highlight>
              <a:latin typeface="Consolas"/>
              <a:ea typeface="Consolas"/>
              <a:cs typeface="Consolas"/>
              <a:sym typeface="Consolas"/>
            </a:endParaRPr>
          </a:p>
          <a:p>
            <a:pPr marL="0" lvl="0" indent="0" algn="l" rtl="0">
              <a:spcBef>
                <a:spcPts val="1200"/>
              </a:spcBef>
              <a:spcAft>
                <a:spcPts val="1600"/>
              </a:spcAft>
              <a:buNone/>
            </a:pPr>
            <a:endParaRPr sz="17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Notes</a:t>
            </a:r>
            <a:endParaRPr/>
          </a:p>
        </p:txBody>
      </p:sp>
      <p:sp>
        <p:nvSpPr>
          <p:cNvPr id="161" name="Google Shape;161;p29"/>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Require() can also help you to call functionalities of a package, but use library() instead. It’s a better practice.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Unload a package</a:t>
            </a:r>
            <a:endParaRPr/>
          </a:p>
        </p:txBody>
      </p:sp>
      <p:sp>
        <p:nvSpPr>
          <p:cNvPr id="167" name="Google Shape;167;p30"/>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4292E"/>
                </a:solidFill>
                <a:highlight>
                  <a:srgbClr val="FFFFFF"/>
                </a:highlight>
                <a:latin typeface="Arial"/>
                <a:ea typeface="Arial"/>
                <a:cs typeface="Arial"/>
                <a:sym typeface="Arial"/>
              </a:rPr>
              <a:t>To unload a given package, you can use the </a:t>
            </a:r>
            <a:r>
              <a:rPr lang="en">
                <a:solidFill>
                  <a:srgbClr val="24292E"/>
                </a:solidFill>
                <a:latin typeface="Arial"/>
                <a:ea typeface="Arial"/>
                <a:cs typeface="Arial"/>
                <a:sym typeface="Arial"/>
              </a:rPr>
              <a:t>detach()</a:t>
            </a:r>
            <a:r>
              <a:rPr lang="en">
                <a:solidFill>
                  <a:srgbClr val="24292E"/>
                </a:solidFill>
                <a:highlight>
                  <a:srgbClr val="FFFFFF"/>
                </a:highlight>
                <a:latin typeface="Arial"/>
                <a:ea typeface="Arial"/>
                <a:cs typeface="Arial"/>
                <a:sym typeface="Arial"/>
              </a:rPr>
              <a:t> function:</a:t>
            </a:r>
            <a:endParaRPr>
              <a:solidFill>
                <a:srgbClr val="24292E"/>
              </a:solidFill>
              <a:highlight>
                <a:srgbClr val="FFFFFF"/>
              </a:highlight>
              <a:latin typeface="Arial"/>
              <a:ea typeface="Arial"/>
              <a:cs typeface="Arial"/>
              <a:sym typeface="Arial"/>
            </a:endParaRPr>
          </a:p>
          <a:p>
            <a:pPr marL="152400" marR="152400" lvl="0" indent="0" algn="l" rtl="0">
              <a:lnSpc>
                <a:spcPct val="145000"/>
              </a:lnSpc>
              <a:spcBef>
                <a:spcPts val="1600"/>
              </a:spcBef>
              <a:spcAft>
                <a:spcPts val="0"/>
              </a:spcAft>
              <a:buClr>
                <a:schemeClr val="dk1"/>
              </a:buClr>
              <a:buSzPts val="1100"/>
              <a:buFont typeface="Arial"/>
              <a:buNone/>
            </a:pPr>
            <a:r>
              <a:rPr lang="en">
                <a:solidFill>
                  <a:srgbClr val="24292E"/>
                </a:solidFill>
                <a:highlight>
                  <a:srgbClr val="F6F8FA"/>
                </a:highlight>
                <a:latin typeface="Arial"/>
                <a:ea typeface="Arial"/>
                <a:cs typeface="Arial"/>
                <a:sym typeface="Arial"/>
              </a:rPr>
              <a:t>detach(</a:t>
            </a:r>
            <a:r>
              <a:rPr lang="en">
                <a:solidFill>
                  <a:srgbClr val="032F62"/>
                </a:solidFill>
                <a:highlight>
                  <a:srgbClr val="F6F8FA"/>
                </a:highlight>
                <a:latin typeface="Arial"/>
                <a:ea typeface="Arial"/>
                <a:cs typeface="Arial"/>
                <a:sym typeface="Arial"/>
              </a:rPr>
              <a:t>"package:dplyr"</a:t>
            </a:r>
            <a:r>
              <a:rPr lang="en">
                <a:solidFill>
                  <a:srgbClr val="24292E"/>
                </a:solidFill>
                <a:highlight>
                  <a:srgbClr val="F6F8FA"/>
                </a:highlight>
                <a:latin typeface="Arial"/>
                <a:ea typeface="Arial"/>
                <a:cs typeface="Arial"/>
                <a:sym typeface="Arial"/>
              </a:rPr>
              <a:t>, </a:t>
            </a:r>
            <a:r>
              <a:rPr lang="en">
                <a:solidFill>
                  <a:srgbClr val="E36209"/>
                </a:solidFill>
                <a:highlight>
                  <a:srgbClr val="F6F8FA"/>
                </a:highlight>
                <a:latin typeface="Arial"/>
                <a:ea typeface="Arial"/>
                <a:cs typeface="Arial"/>
                <a:sym typeface="Arial"/>
              </a:rPr>
              <a:t>unload</a:t>
            </a:r>
            <a:r>
              <a:rPr lang="en">
                <a:solidFill>
                  <a:srgbClr val="24292E"/>
                </a:solidFill>
                <a:highlight>
                  <a:srgbClr val="F6F8FA"/>
                </a:highlight>
                <a:latin typeface="Arial"/>
                <a:ea typeface="Arial"/>
                <a:cs typeface="Arial"/>
                <a:sym typeface="Arial"/>
              </a:rPr>
              <a:t> </a:t>
            </a:r>
            <a:r>
              <a:rPr lang="en">
                <a:solidFill>
                  <a:srgbClr val="D73A49"/>
                </a:solidFill>
                <a:highlight>
                  <a:srgbClr val="F6F8FA"/>
                </a:highlight>
                <a:latin typeface="Arial"/>
                <a:ea typeface="Arial"/>
                <a:cs typeface="Arial"/>
                <a:sym typeface="Arial"/>
              </a:rPr>
              <a:t>=</a:t>
            </a:r>
            <a:r>
              <a:rPr lang="en">
                <a:solidFill>
                  <a:srgbClr val="24292E"/>
                </a:solidFill>
                <a:highlight>
                  <a:srgbClr val="F6F8FA"/>
                </a:highlight>
                <a:latin typeface="Arial"/>
                <a:ea typeface="Arial"/>
                <a:cs typeface="Arial"/>
                <a:sym typeface="Arial"/>
              </a:rPr>
              <a:t> </a:t>
            </a:r>
            <a:r>
              <a:rPr lang="en">
                <a:solidFill>
                  <a:srgbClr val="005CC5"/>
                </a:solidFill>
                <a:highlight>
                  <a:srgbClr val="F6F8FA"/>
                </a:highlight>
                <a:latin typeface="Arial"/>
                <a:ea typeface="Arial"/>
                <a:cs typeface="Arial"/>
                <a:sym typeface="Arial"/>
              </a:rPr>
              <a:t>TRUE</a:t>
            </a:r>
            <a:r>
              <a:rPr lang="en">
                <a:solidFill>
                  <a:srgbClr val="24292E"/>
                </a:solidFill>
                <a:highlight>
                  <a:srgbClr val="F6F8FA"/>
                </a:highlight>
                <a:latin typeface="Arial"/>
                <a:ea typeface="Arial"/>
                <a:cs typeface="Arial"/>
                <a:sym typeface="Arial"/>
              </a:rPr>
              <a:t>)</a:t>
            </a:r>
            <a:endParaRPr>
              <a:solidFill>
                <a:srgbClr val="24292E"/>
              </a:solidFill>
              <a:highlight>
                <a:srgbClr val="F6F8FA"/>
              </a:highlight>
              <a:latin typeface="Arial"/>
              <a:ea typeface="Arial"/>
              <a:cs typeface="Arial"/>
              <a:sym typeface="Arial"/>
            </a:endParaRPr>
          </a:p>
          <a:p>
            <a:pPr marL="0" lvl="0" indent="0" algn="l" rtl="0">
              <a:spcBef>
                <a:spcPts val="0"/>
              </a:spcBef>
              <a:spcAft>
                <a:spcPts val="1600"/>
              </a:spcAft>
              <a:buNone/>
            </a:pPr>
            <a:endParaRPr>
              <a:solidFill>
                <a:srgbClr val="24292E"/>
              </a:solidFill>
              <a:highlight>
                <a:srgbClr val="FFFFFF"/>
              </a:highlight>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Vignettes </a:t>
            </a:r>
            <a:endParaRPr/>
          </a:p>
        </p:txBody>
      </p:sp>
      <p:sp>
        <p:nvSpPr>
          <p:cNvPr id="173" name="Google Shape;173;p31"/>
          <p:cNvSpPr txBox="1">
            <a:spLocks noGrp="1"/>
          </p:cNvSpPr>
          <p:nvPr>
            <p:ph type="body" idx="1"/>
          </p:nvPr>
        </p:nvSpPr>
        <p:spPr>
          <a:xfrm>
            <a:off x="311700" y="1147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Another useful source of help included in most of packages are the vignettes, which are documents where the authors show some functionalities of their package in a  more detailed way. </a:t>
            </a:r>
            <a:endParaRPr/>
          </a:p>
          <a:p>
            <a:pPr marL="0" lvl="0" indent="0" algn="l" rtl="0">
              <a:spcBef>
                <a:spcPts val="1600"/>
              </a:spcBef>
              <a:spcAft>
                <a:spcPts val="0"/>
              </a:spcAft>
              <a:buNone/>
            </a:pPr>
            <a:r>
              <a:rPr lang="en"/>
              <a:t>Example 1: </a:t>
            </a:r>
            <a:endParaRPr/>
          </a:p>
          <a:p>
            <a:pPr marL="0" lvl="0" indent="0" algn="l" rtl="0">
              <a:spcBef>
                <a:spcPts val="1600"/>
              </a:spcBef>
              <a:spcAft>
                <a:spcPts val="0"/>
              </a:spcAft>
              <a:buClr>
                <a:schemeClr val="dk1"/>
              </a:buClr>
              <a:buSzPts val="1100"/>
              <a:buFont typeface="Arial"/>
              <a:buNone/>
            </a:pPr>
            <a:r>
              <a:rPr lang="en"/>
              <a:t>vignette(package = "dplyr")</a:t>
            </a:r>
            <a:endParaRPr/>
          </a:p>
          <a:p>
            <a:pPr marL="0" lvl="0" indent="0" algn="l" rtl="0">
              <a:spcBef>
                <a:spcPts val="1600"/>
              </a:spcBef>
              <a:spcAft>
                <a:spcPts val="0"/>
              </a:spcAft>
              <a:buClr>
                <a:schemeClr val="dk1"/>
              </a:buClr>
              <a:buSzPts val="1100"/>
              <a:buFont typeface="Arial"/>
              <a:buNone/>
            </a:pPr>
            <a:r>
              <a:rPr lang="en"/>
              <a:t>vignette("dplyr")</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Announcements </a:t>
            </a:r>
            <a:endParaRPr/>
          </a:p>
        </p:txBody>
      </p:sp>
      <p:sp>
        <p:nvSpPr>
          <p:cNvPr id="69" name="Google Shape;69;p1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Problem set 2 have been graded </a:t>
            </a:r>
            <a:endParaRPr/>
          </a:p>
          <a:p>
            <a:pPr marL="457200" lvl="0" indent="-342900" algn="l" rtl="0">
              <a:spcBef>
                <a:spcPts val="0"/>
              </a:spcBef>
              <a:spcAft>
                <a:spcPts val="0"/>
              </a:spcAft>
              <a:buSzPts val="1800"/>
              <a:buChar char="●"/>
            </a:pPr>
            <a:r>
              <a:rPr lang="en"/>
              <a:t>Problem set 3 issues?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Example 1</a:t>
            </a:r>
            <a:endParaRPr/>
          </a:p>
        </p:txBody>
      </p:sp>
      <p:sp>
        <p:nvSpPr>
          <p:cNvPr id="179" name="Google Shape;179;p32"/>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80" name="Google Shape;180;p32"/>
          <p:cNvPicPr preferRelativeResize="0"/>
          <p:nvPr/>
        </p:nvPicPr>
        <p:blipFill>
          <a:blip r:embed="rId3">
            <a:alphaModFix/>
          </a:blip>
          <a:stretch>
            <a:fillRect/>
          </a:stretch>
        </p:blipFill>
        <p:spPr>
          <a:xfrm>
            <a:off x="311700" y="1147225"/>
            <a:ext cx="7046276" cy="3871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3"/>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Example 1</a:t>
            </a:r>
            <a:endParaRPr/>
          </a:p>
        </p:txBody>
      </p:sp>
      <p:sp>
        <p:nvSpPr>
          <p:cNvPr id="186" name="Google Shape;186;p33"/>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87" name="Google Shape;187;p33"/>
          <p:cNvPicPr preferRelativeResize="0"/>
          <p:nvPr/>
        </p:nvPicPr>
        <p:blipFill>
          <a:blip r:embed="rId3">
            <a:alphaModFix/>
          </a:blip>
          <a:stretch>
            <a:fillRect/>
          </a:stretch>
        </p:blipFill>
        <p:spPr>
          <a:xfrm>
            <a:off x="311700" y="1225225"/>
            <a:ext cx="3732398" cy="33540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Vignettes </a:t>
            </a:r>
            <a:endParaRPr/>
          </a:p>
        </p:txBody>
      </p:sp>
      <p:sp>
        <p:nvSpPr>
          <p:cNvPr id="193" name="Google Shape;193;p3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Example 2: </a:t>
            </a:r>
            <a:endParaRPr/>
          </a:p>
          <a:p>
            <a:pPr marL="457200" lvl="0" indent="0" algn="l" rtl="0">
              <a:spcBef>
                <a:spcPts val="1600"/>
              </a:spcBef>
              <a:spcAft>
                <a:spcPts val="0"/>
              </a:spcAft>
              <a:buClr>
                <a:schemeClr val="dk1"/>
              </a:buClr>
              <a:buSzPts val="1100"/>
              <a:buFont typeface="Arial"/>
              <a:buNone/>
            </a:pPr>
            <a:r>
              <a:rPr lang="en"/>
              <a:t>vignette(package = "stm")</a:t>
            </a:r>
            <a:endParaRPr/>
          </a:p>
          <a:p>
            <a:pPr marL="457200" lvl="0" indent="0" algn="l" rtl="0">
              <a:spcBef>
                <a:spcPts val="1600"/>
              </a:spcBef>
              <a:spcAft>
                <a:spcPts val="0"/>
              </a:spcAft>
              <a:buClr>
                <a:schemeClr val="dk1"/>
              </a:buClr>
              <a:buSzPts val="1100"/>
              <a:buFont typeface="Arial"/>
              <a:buNone/>
            </a:pPr>
            <a:r>
              <a:rPr lang="en"/>
              <a:t>vignette("stmVignette")</a:t>
            </a:r>
            <a:endParaRPr/>
          </a:p>
          <a:p>
            <a:pPr marL="0" lvl="0" indent="0" algn="l" rtl="0">
              <a:spcBef>
                <a:spcPts val="1600"/>
              </a:spcBef>
              <a:spcAft>
                <a:spcPts val="1600"/>
              </a:spcAft>
              <a:buClr>
                <a:schemeClr val="dk1"/>
              </a:buClr>
              <a:buSzPts val="1100"/>
              <a:buFont typeface="Arial"/>
              <a:buNone/>
            </a:pPr>
            <a:r>
              <a:rPr lang="en"/>
              <a:t>See what shows up!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5"/>
          <p:cNvSpPr txBox="1">
            <a:spLocks noGrp="1"/>
          </p:cNvSpPr>
          <p:nvPr>
            <p:ph type="title"/>
          </p:nvPr>
        </p:nvSpPr>
        <p:spPr>
          <a:xfrm>
            <a:off x="311700" y="4302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Useful Packages - Tidyverse </a:t>
            </a:r>
            <a:endParaRPr/>
          </a:p>
        </p:txBody>
      </p:sp>
      <p:sp>
        <p:nvSpPr>
          <p:cNvPr id="199" name="Google Shape;199;p3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It is an ecosystem of R packages </a:t>
            </a:r>
            <a:endParaRPr sz="2000"/>
          </a:p>
          <a:p>
            <a:pPr marL="0" lvl="0" indent="0" algn="l" rtl="0">
              <a:spcBef>
                <a:spcPts val="1600"/>
              </a:spcBef>
              <a:spcAft>
                <a:spcPts val="0"/>
              </a:spcAft>
              <a:buNone/>
            </a:pPr>
            <a:r>
              <a:rPr lang="en" sz="2000"/>
              <a:t>Official definition: </a:t>
            </a:r>
            <a:r>
              <a:rPr lang="en" sz="2000">
                <a:solidFill>
                  <a:srgbClr val="24292E"/>
                </a:solidFill>
                <a:highlight>
                  <a:srgbClr val="FFFFFF"/>
                </a:highlight>
                <a:latin typeface="Arial"/>
                <a:ea typeface="Arial"/>
                <a:cs typeface="Arial"/>
                <a:sym typeface="Arial"/>
              </a:rPr>
              <a:t>“The tidyverse is an opinionated collection of R packages designed for data science. All packages share an underlying design philosophy, grammar, and data structures.”</a:t>
            </a:r>
            <a:endParaRPr sz="2000">
              <a:solidFill>
                <a:srgbClr val="24292E"/>
              </a:solidFill>
              <a:highlight>
                <a:srgbClr val="FFFFFF"/>
              </a:highlight>
              <a:latin typeface="Arial"/>
              <a:ea typeface="Arial"/>
              <a:cs typeface="Arial"/>
              <a:sym typeface="Arial"/>
            </a:endParaRPr>
          </a:p>
          <a:p>
            <a:pPr marL="0" lvl="0" indent="0" algn="l" rtl="0">
              <a:spcBef>
                <a:spcPts val="1600"/>
              </a:spcBef>
              <a:spcAft>
                <a:spcPts val="1600"/>
              </a:spcAft>
              <a:buClr>
                <a:schemeClr val="dk1"/>
              </a:buClr>
              <a:buSzPts val="1100"/>
              <a:buFont typeface="Arial"/>
              <a:buNone/>
            </a:pPr>
            <a:r>
              <a:rPr lang="en" sz="2000"/>
              <a:t>Each package within this ecosystem works seamlessly together for many purposes in data science: cleaning, transforming data, reading specific types of data, etc. </a:t>
            </a:r>
            <a:endParaRPr sz="2000">
              <a:solidFill>
                <a:srgbClr val="24292E"/>
              </a:solidFill>
              <a:highlight>
                <a:srgbClr val="FFFFFF"/>
              </a:highlight>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Common used packages within tidyverse</a:t>
            </a:r>
            <a:endParaRPr/>
          </a:p>
        </p:txBody>
      </p:sp>
      <p:sp>
        <p:nvSpPr>
          <p:cNvPr id="205" name="Google Shape;205;p3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24292E"/>
              </a:buClr>
              <a:buSzPts val="2000"/>
              <a:buFont typeface="Arial"/>
              <a:buChar char="●"/>
            </a:pPr>
            <a:r>
              <a:rPr lang="en" sz="2000">
                <a:solidFill>
                  <a:srgbClr val="0366D6"/>
                </a:solidFill>
                <a:highlight>
                  <a:srgbClr val="FFFFFF"/>
                </a:highlight>
                <a:uFill>
                  <a:noFill/>
                </a:uFill>
                <a:latin typeface="Arial"/>
                <a:ea typeface="Arial"/>
                <a:cs typeface="Arial"/>
                <a:sym typeface="Arial"/>
                <a:hlinkClick r:id="rId3"/>
              </a:rPr>
              <a:t>readr</a:t>
            </a:r>
            <a:r>
              <a:rPr lang="en" sz="2000">
                <a:solidFill>
                  <a:srgbClr val="24292E"/>
                </a:solidFill>
                <a:highlight>
                  <a:srgbClr val="FFFFFF"/>
                </a:highlight>
                <a:latin typeface="Arial"/>
                <a:ea typeface="Arial"/>
                <a:cs typeface="Arial"/>
                <a:sym typeface="Arial"/>
              </a:rPr>
              <a:t> for importing data,</a:t>
            </a:r>
            <a:endParaRPr sz="2000">
              <a:solidFill>
                <a:srgbClr val="24292E"/>
              </a:solidFill>
              <a:highlight>
                <a:srgbClr val="FFFFFF"/>
              </a:highlight>
              <a:latin typeface="Arial"/>
              <a:ea typeface="Arial"/>
              <a:cs typeface="Arial"/>
              <a:sym typeface="Arial"/>
            </a:endParaRPr>
          </a:p>
          <a:p>
            <a:pPr marL="457200" lvl="0" indent="-355600" algn="l" rtl="0">
              <a:spcBef>
                <a:spcPts val="0"/>
              </a:spcBef>
              <a:spcAft>
                <a:spcPts val="0"/>
              </a:spcAft>
              <a:buClr>
                <a:srgbClr val="24292E"/>
              </a:buClr>
              <a:buSzPts val="2000"/>
              <a:buFont typeface="Arial"/>
              <a:buChar char="●"/>
            </a:pPr>
            <a:r>
              <a:rPr lang="en" sz="2000">
                <a:solidFill>
                  <a:srgbClr val="0366D6"/>
                </a:solidFill>
                <a:highlight>
                  <a:srgbClr val="FFFFFF"/>
                </a:highlight>
                <a:uFill>
                  <a:noFill/>
                </a:uFill>
                <a:latin typeface="Arial"/>
                <a:ea typeface="Arial"/>
                <a:cs typeface="Arial"/>
                <a:sym typeface="Arial"/>
                <a:hlinkClick r:id="rId4"/>
              </a:rPr>
              <a:t>dplyr</a:t>
            </a:r>
            <a:r>
              <a:rPr lang="en" sz="2000">
                <a:solidFill>
                  <a:srgbClr val="24292E"/>
                </a:solidFill>
                <a:highlight>
                  <a:srgbClr val="FFFFFF"/>
                </a:highlight>
                <a:latin typeface="Arial"/>
                <a:ea typeface="Arial"/>
                <a:cs typeface="Arial"/>
                <a:sym typeface="Arial"/>
              </a:rPr>
              <a:t> and </a:t>
            </a:r>
            <a:r>
              <a:rPr lang="en" sz="2000">
                <a:solidFill>
                  <a:srgbClr val="0366D6"/>
                </a:solidFill>
                <a:highlight>
                  <a:srgbClr val="FFFFFF"/>
                </a:highlight>
                <a:uFill>
                  <a:noFill/>
                </a:uFill>
                <a:latin typeface="Arial"/>
                <a:ea typeface="Arial"/>
                <a:cs typeface="Arial"/>
                <a:sym typeface="Arial"/>
                <a:hlinkClick r:id="rId5"/>
              </a:rPr>
              <a:t>tidyr</a:t>
            </a:r>
            <a:r>
              <a:rPr lang="en" sz="2000">
                <a:solidFill>
                  <a:srgbClr val="24292E"/>
                </a:solidFill>
                <a:highlight>
                  <a:srgbClr val="FFFFFF"/>
                </a:highlight>
                <a:latin typeface="Arial"/>
                <a:ea typeface="Arial"/>
                <a:cs typeface="Arial"/>
                <a:sym typeface="Arial"/>
              </a:rPr>
              <a:t> for manipulating data, and</a:t>
            </a:r>
            <a:endParaRPr sz="2000">
              <a:solidFill>
                <a:srgbClr val="24292E"/>
              </a:solidFill>
              <a:highlight>
                <a:srgbClr val="FFFFFF"/>
              </a:highlight>
              <a:latin typeface="Arial"/>
              <a:ea typeface="Arial"/>
              <a:cs typeface="Arial"/>
              <a:sym typeface="Arial"/>
            </a:endParaRPr>
          </a:p>
          <a:p>
            <a:pPr marL="457200" lvl="0" indent="-355600" algn="l" rtl="0">
              <a:spcBef>
                <a:spcPts val="0"/>
              </a:spcBef>
              <a:spcAft>
                <a:spcPts val="0"/>
              </a:spcAft>
              <a:buClr>
                <a:srgbClr val="24292E"/>
              </a:buClr>
              <a:buSzPts val="2000"/>
              <a:buFont typeface="Arial"/>
              <a:buChar char="●"/>
            </a:pPr>
            <a:r>
              <a:rPr lang="en" sz="2000">
                <a:solidFill>
                  <a:srgbClr val="0366D6"/>
                </a:solidFill>
                <a:highlight>
                  <a:srgbClr val="FFFFFF"/>
                </a:highlight>
                <a:uFill>
                  <a:noFill/>
                </a:uFill>
                <a:latin typeface="Arial"/>
                <a:ea typeface="Arial"/>
                <a:cs typeface="Arial"/>
                <a:sym typeface="Arial"/>
                <a:hlinkClick r:id="rId6"/>
              </a:rPr>
              <a:t>ggplot2</a:t>
            </a:r>
            <a:r>
              <a:rPr lang="en" sz="2000">
                <a:solidFill>
                  <a:srgbClr val="24292E"/>
                </a:solidFill>
                <a:highlight>
                  <a:srgbClr val="FFFFFF"/>
                </a:highlight>
                <a:latin typeface="Arial"/>
                <a:ea typeface="Arial"/>
                <a:cs typeface="Arial"/>
                <a:sym typeface="Arial"/>
              </a:rPr>
              <a:t> for visualizing data</a:t>
            </a:r>
            <a:endParaRPr sz="2000">
              <a:solidFill>
                <a:srgbClr val="24292E"/>
              </a:solidFill>
              <a:highlight>
                <a:srgbClr val="FFFFFF"/>
              </a:highlight>
              <a:latin typeface="Arial"/>
              <a:ea typeface="Arial"/>
              <a:cs typeface="Arial"/>
              <a:sym typeface="Arial"/>
            </a:endParaRPr>
          </a:p>
          <a:p>
            <a:pPr marL="457200" lvl="0" indent="-355600" algn="l" rtl="0">
              <a:spcBef>
                <a:spcPts val="0"/>
              </a:spcBef>
              <a:spcAft>
                <a:spcPts val="0"/>
              </a:spcAft>
              <a:buClr>
                <a:srgbClr val="24292E"/>
              </a:buClr>
              <a:buSzPts val="2000"/>
              <a:buFont typeface="Arial"/>
              <a:buChar char="●"/>
            </a:pPr>
            <a:r>
              <a:rPr lang="en" sz="2000">
                <a:solidFill>
                  <a:srgbClr val="24292E"/>
                </a:solidFill>
                <a:highlight>
                  <a:srgbClr val="FFFFFF"/>
                </a:highlight>
                <a:latin typeface="Arial"/>
                <a:ea typeface="Arial"/>
                <a:cs typeface="Arial"/>
                <a:sym typeface="Arial"/>
              </a:rPr>
              <a:t>You will learn more how to use each of them in the HW of this week</a:t>
            </a:r>
            <a:endParaRPr sz="2000">
              <a:solidFill>
                <a:srgbClr val="24292E"/>
              </a:solidFill>
              <a:highlight>
                <a:srgbClr val="FFFFFF"/>
              </a:highlight>
              <a:latin typeface="Arial"/>
              <a:ea typeface="Arial"/>
              <a:cs typeface="Arial"/>
              <a:sym typeface="Arial"/>
            </a:endParaRPr>
          </a:p>
          <a:p>
            <a:pPr marL="457200" lvl="0" indent="-355600" algn="l" rtl="0">
              <a:spcBef>
                <a:spcPts val="0"/>
              </a:spcBef>
              <a:spcAft>
                <a:spcPts val="0"/>
              </a:spcAft>
              <a:buClr>
                <a:srgbClr val="24292E"/>
              </a:buClr>
              <a:buSzPts val="2000"/>
              <a:buFont typeface="Arial"/>
              <a:buChar char="●"/>
            </a:pPr>
            <a:r>
              <a:rPr lang="en" sz="2000">
                <a:solidFill>
                  <a:srgbClr val="24292E"/>
                </a:solidFill>
                <a:highlight>
                  <a:srgbClr val="FFFFFF"/>
                </a:highlight>
                <a:latin typeface="Arial"/>
                <a:ea typeface="Arial"/>
                <a:cs typeface="Arial"/>
                <a:sym typeface="Arial"/>
              </a:rPr>
              <a:t>More on tidyverse: </a:t>
            </a:r>
            <a:r>
              <a:rPr lang="en" sz="2000" u="sng">
                <a:solidFill>
                  <a:schemeClr val="hlink"/>
                </a:solidFill>
                <a:latin typeface="Arial"/>
                <a:ea typeface="Arial"/>
                <a:cs typeface="Arial"/>
                <a:sym typeface="Arial"/>
                <a:hlinkClick r:id="rId7"/>
              </a:rPr>
              <a:t>https://tidyverse.tidyverse.org/articles/paper.html</a:t>
            </a:r>
            <a:endParaRPr sz="2000">
              <a:solidFill>
                <a:srgbClr val="24292E"/>
              </a:solidFill>
              <a:highlight>
                <a:srgbClr val="FFFFFF"/>
              </a:highlight>
              <a:latin typeface="Arial"/>
              <a:ea typeface="Arial"/>
              <a:cs typeface="Arial"/>
              <a:sym typeface="Arial"/>
            </a:endParaRPr>
          </a:p>
          <a:p>
            <a:pPr marL="0" lvl="0" indent="0" algn="l" rtl="0">
              <a:spcBef>
                <a:spcPts val="1200"/>
              </a:spcBef>
              <a:spcAft>
                <a:spcPts val="1600"/>
              </a:spcAft>
              <a:buNone/>
            </a:pPr>
            <a:endParaRPr sz="2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Workflow</a:t>
            </a:r>
            <a:endParaRPr/>
          </a:p>
        </p:txBody>
      </p:sp>
      <p:sp>
        <p:nvSpPr>
          <p:cNvPr id="211" name="Google Shape;211;p37"/>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12" name="Google Shape;212;p37"/>
          <p:cNvPicPr preferRelativeResize="0"/>
          <p:nvPr/>
        </p:nvPicPr>
        <p:blipFill>
          <a:blip r:embed="rId3">
            <a:alphaModFix/>
          </a:blip>
          <a:stretch>
            <a:fillRect/>
          </a:stretch>
        </p:blipFill>
        <p:spPr>
          <a:xfrm>
            <a:off x="311700" y="1225225"/>
            <a:ext cx="8848173" cy="32351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Reproducibility </a:t>
            </a:r>
            <a:endParaRPr/>
          </a:p>
        </p:txBody>
      </p:sp>
      <p:sp>
        <p:nvSpPr>
          <p:cNvPr id="218" name="Google Shape;218;p38"/>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After you finish a project, you might want to share your code with others. </a:t>
            </a:r>
            <a:endParaRPr/>
          </a:p>
          <a:p>
            <a:pPr marL="0" lvl="0" indent="0" algn="l" rtl="0">
              <a:spcBef>
                <a:spcPts val="1600"/>
              </a:spcBef>
              <a:spcAft>
                <a:spcPts val="0"/>
              </a:spcAft>
              <a:buNone/>
            </a:pPr>
            <a:r>
              <a:rPr lang="en"/>
              <a:t>You can use sessionInfo() function to capture the specifics of your R code, your computer information, and what packages you used. </a:t>
            </a:r>
            <a:endParaRPr/>
          </a:p>
          <a:p>
            <a:pPr marL="0" lvl="0" indent="0" algn="l" rtl="0">
              <a:spcBef>
                <a:spcPts val="1600"/>
              </a:spcBef>
              <a:spcAft>
                <a:spcPts val="0"/>
              </a:spcAft>
              <a:buNone/>
            </a:pPr>
            <a:r>
              <a:rPr lang="en"/>
              <a:t>If you want to save the information: </a:t>
            </a:r>
            <a:endParaRPr/>
          </a:p>
          <a:p>
            <a:pPr marL="457200" lvl="0" indent="0" algn="l" rtl="0">
              <a:spcBef>
                <a:spcPts val="1600"/>
              </a:spcBef>
              <a:spcAft>
                <a:spcPts val="0"/>
              </a:spcAft>
              <a:buNone/>
            </a:pPr>
            <a:r>
              <a:rPr lang="en" sz="2000">
                <a:solidFill>
                  <a:srgbClr val="24292E"/>
                </a:solidFill>
                <a:highlight>
                  <a:srgbClr val="F6F8FA"/>
                </a:highlight>
                <a:latin typeface="Consolas"/>
                <a:ea typeface="Consolas"/>
                <a:cs typeface="Consolas"/>
                <a:sym typeface="Consolas"/>
              </a:rPr>
              <a:t>si </a:t>
            </a:r>
            <a:r>
              <a:rPr lang="en" sz="2000">
                <a:solidFill>
                  <a:srgbClr val="D73A49"/>
                </a:solidFill>
                <a:highlight>
                  <a:srgbClr val="F6F8FA"/>
                </a:highlight>
                <a:latin typeface="Consolas"/>
                <a:ea typeface="Consolas"/>
                <a:cs typeface="Consolas"/>
                <a:sym typeface="Consolas"/>
              </a:rPr>
              <a:t>&lt;-</a:t>
            </a:r>
            <a:r>
              <a:rPr lang="en" sz="2000">
                <a:solidFill>
                  <a:srgbClr val="24292E"/>
                </a:solidFill>
                <a:highlight>
                  <a:srgbClr val="F6F8FA"/>
                </a:highlight>
                <a:latin typeface="Consolas"/>
                <a:ea typeface="Consolas"/>
                <a:cs typeface="Consolas"/>
                <a:sym typeface="Consolas"/>
              </a:rPr>
              <a:t> sessionInfo()</a:t>
            </a:r>
            <a:endParaRPr sz="2000">
              <a:solidFill>
                <a:srgbClr val="24292E"/>
              </a:solidFill>
              <a:highlight>
                <a:srgbClr val="F6F8FA"/>
              </a:highlight>
              <a:latin typeface="Consolas"/>
              <a:ea typeface="Consolas"/>
              <a:cs typeface="Consolas"/>
              <a:sym typeface="Consolas"/>
            </a:endParaRPr>
          </a:p>
          <a:p>
            <a:pPr marL="457200" marR="152400" lvl="0" indent="0" algn="l" rtl="0">
              <a:lnSpc>
                <a:spcPct val="145000"/>
              </a:lnSpc>
              <a:spcBef>
                <a:spcPts val="1600"/>
              </a:spcBef>
              <a:spcAft>
                <a:spcPts val="0"/>
              </a:spcAft>
              <a:buClr>
                <a:schemeClr val="dk1"/>
              </a:buClr>
              <a:buSzPts val="1100"/>
              <a:buFont typeface="Arial"/>
              <a:buNone/>
            </a:pPr>
            <a:r>
              <a:rPr lang="en" sz="2000">
                <a:solidFill>
                  <a:srgbClr val="24292E"/>
                </a:solidFill>
                <a:highlight>
                  <a:srgbClr val="F6F8FA"/>
                </a:highlight>
                <a:latin typeface="Consolas"/>
                <a:ea typeface="Consolas"/>
                <a:cs typeface="Consolas"/>
                <a:sym typeface="Consolas"/>
              </a:rPr>
              <a:t>capture.output(si, </a:t>
            </a:r>
            <a:r>
              <a:rPr lang="en" sz="2000">
                <a:solidFill>
                  <a:srgbClr val="E36209"/>
                </a:solidFill>
                <a:highlight>
                  <a:srgbClr val="F6F8FA"/>
                </a:highlight>
                <a:latin typeface="Consolas"/>
                <a:ea typeface="Consolas"/>
                <a:cs typeface="Consolas"/>
                <a:sym typeface="Consolas"/>
              </a:rPr>
              <a:t>file</a:t>
            </a:r>
            <a:r>
              <a:rPr lang="en" sz="2000">
                <a:solidFill>
                  <a:srgbClr val="24292E"/>
                </a:solidFill>
                <a:highlight>
                  <a:srgbClr val="F6F8FA"/>
                </a:highlight>
                <a:latin typeface="Consolas"/>
                <a:ea typeface="Consolas"/>
                <a:cs typeface="Consolas"/>
                <a:sym typeface="Consolas"/>
              </a:rPr>
              <a:t> </a:t>
            </a:r>
            <a:r>
              <a:rPr lang="en" sz="2000">
                <a:solidFill>
                  <a:srgbClr val="D73A49"/>
                </a:solidFill>
                <a:highlight>
                  <a:srgbClr val="F6F8FA"/>
                </a:highlight>
                <a:latin typeface="Consolas"/>
                <a:ea typeface="Consolas"/>
                <a:cs typeface="Consolas"/>
                <a:sym typeface="Consolas"/>
              </a:rPr>
              <a:t>=</a:t>
            </a:r>
            <a:r>
              <a:rPr lang="en" sz="2000">
                <a:solidFill>
                  <a:srgbClr val="24292E"/>
                </a:solidFill>
                <a:highlight>
                  <a:srgbClr val="F6F8FA"/>
                </a:highlight>
                <a:latin typeface="Consolas"/>
                <a:ea typeface="Consolas"/>
                <a:cs typeface="Consolas"/>
                <a:sym typeface="Consolas"/>
              </a:rPr>
              <a:t> </a:t>
            </a:r>
            <a:r>
              <a:rPr lang="en" sz="2000">
                <a:solidFill>
                  <a:srgbClr val="032F62"/>
                </a:solidFill>
                <a:highlight>
                  <a:srgbClr val="F6F8FA"/>
                </a:highlight>
                <a:latin typeface="Consolas"/>
                <a:ea typeface="Consolas"/>
                <a:cs typeface="Consolas"/>
                <a:sym typeface="Consolas"/>
              </a:rPr>
              <a:t>"session_info.txt"</a:t>
            </a:r>
            <a:r>
              <a:rPr lang="en" sz="2000">
                <a:solidFill>
                  <a:srgbClr val="24292E"/>
                </a:solidFill>
                <a:highlight>
                  <a:srgbClr val="F6F8FA"/>
                </a:highlight>
                <a:latin typeface="Consolas"/>
                <a:ea typeface="Consolas"/>
                <a:cs typeface="Consolas"/>
                <a:sym typeface="Consolas"/>
              </a:rPr>
              <a:t>) # Save to txt file</a:t>
            </a:r>
            <a:endParaRPr sz="2000">
              <a:solidFill>
                <a:srgbClr val="24292E"/>
              </a:solidFill>
              <a:highlight>
                <a:srgbClr val="F6F8FA"/>
              </a:highlight>
              <a:latin typeface="Consolas"/>
              <a:ea typeface="Consolas"/>
              <a:cs typeface="Consolas"/>
              <a:sym typeface="Consolas"/>
            </a:endParaRPr>
          </a:p>
          <a:p>
            <a:pPr marL="0" lvl="0" indent="0" algn="l" rtl="0">
              <a:spcBef>
                <a:spcPts val="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Example</a:t>
            </a:r>
            <a:endParaRPr/>
          </a:p>
        </p:txBody>
      </p:sp>
      <p:sp>
        <p:nvSpPr>
          <p:cNvPr id="224" name="Google Shape;224;p39"/>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sessionInfo()</a:t>
            </a:r>
            <a:endParaRPr/>
          </a:p>
          <a:p>
            <a:pPr marL="0" lvl="0" indent="0" algn="l" rtl="0">
              <a:spcBef>
                <a:spcPts val="1600"/>
              </a:spcBef>
              <a:spcAft>
                <a:spcPts val="1600"/>
              </a:spcAft>
              <a:buNone/>
            </a:pPr>
            <a:endParaRPr/>
          </a:p>
        </p:txBody>
      </p:sp>
      <p:pic>
        <p:nvPicPr>
          <p:cNvPr id="225" name="Google Shape;225;p39"/>
          <p:cNvPicPr preferRelativeResize="0"/>
          <p:nvPr/>
        </p:nvPicPr>
        <p:blipFill>
          <a:blip r:embed="rId3">
            <a:alphaModFix/>
          </a:blip>
          <a:stretch>
            <a:fillRect/>
          </a:stretch>
        </p:blipFill>
        <p:spPr>
          <a:xfrm>
            <a:off x="2208525" y="1475050"/>
            <a:ext cx="4859451" cy="344802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Citing Packages </a:t>
            </a:r>
            <a:endParaRPr/>
          </a:p>
        </p:txBody>
      </p:sp>
      <p:sp>
        <p:nvSpPr>
          <p:cNvPr id="231" name="Google Shape;231;p40"/>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Packages should be cited like an academic paper in a research paper. </a:t>
            </a:r>
            <a:endParaRPr sz="2000"/>
          </a:p>
          <a:p>
            <a:pPr marL="0" lvl="0" indent="0" algn="l" rtl="0">
              <a:spcBef>
                <a:spcPts val="1600"/>
              </a:spcBef>
              <a:spcAft>
                <a:spcPts val="0"/>
              </a:spcAft>
              <a:buNone/>
            </a:pPr>
            <a:r>
              <a:rPr lang="en" sz="2000"/>
              <a:t>You can find out how you </a:t>
            </a:r>
            <a:r>
              <a:rPr lang="en" sz="2000">
                <a:solidFill>
                  <a:srgbClr val="24292E"/>
                </a:solidFill>
                <a:highlight>
                  <a:srgbClr val="F6F8FA"/>
                </a:highlight>
                <a:latin typeface="Consolas"/>
                <a:ea typeface="Consolas"/>
                <a:cs typeface="Consolas"/>
                <a:sym typeface="Consolas"/>
              </a:rPr>
              <a:t>citation() </a:t>
            </a:r>
            <a:r>
              <a:rPr lang="en" sz="2000"/>
              <a:t> to find out how to cite packages. </a:t>
            </a:r>
            <a:endParaRPr sz="2000"/>
          </a:p>
          <a:p>
            <a:pPr marL="457200" lvl="0" indent="0" algn="l" rtl="0">
              <a:spcBef>
                <a:spcPts val="1600"/>
              </a:spcBef>
              <a:spcAft>
                <a:spcPts val="0"/>
              </a:spcAft>
              <a:buNone/>
            </a:pPr>
            <a:r>
              <a:rPr lang="en" sz="2000">
                <a:highlight>
                  <a:srgbClr val="D9D9D9"/>
                </a:highlight>
              </a:rPr>
              <a:t>citation()</a:t>
            </a:r>
            <a:endParaRPr sz="2000">
              <a:highlight>
                <a:srgbClr val="D9D9D9"/>
              </a:highlight>
            </a:endParaRPr>
          </a:p>
          <a:p>
            <a:pPr marL="0" lvl="0" indent="0" algn="l" rtl="0">
              <a:spcBef>
                <a:spcPts val="1600"/>
              </a:spcBef>
              <a:spcAft>
                <a:spcPts val="0"/>
              </a:spcAft>
              <a:buNone/>
            </a:pPr>
            <a:endParaRPr sz="2000"/>
          </a:p>
          <a:p>
            <a:pPr marL="0" lvl="0" indent="0" algn="l" rtl="0">
              <a:spcBef>
                <a:spcPts val="1600"/>
              </a:spcBef>
              <a:spcAft>
                <a:spcPts val="0"/>
              </a:spcAft>
              <a:buNone/>
            </a:pPr>
            <a:endParaRPr sz="2000"/>
          </a:p>
          <a:p>
            <a:pPr marL="0" lvl="0" indent="0" algn="l" rtl="0">
              <a:spcBef>
                <a:spcPts val="1600"/>
              </a:spcBef>
              <a:spcAft>
                <a:spcPts val="0"/>
              </a:spcAft>
              <a:buNone/>
            </a:pPr>
            <a:r>
              <a:rPr lang="en" sz="2000"/>
              <a:t> </a:t>
            </a:r>
            <a:endParaRPr sz="2000"/>
          </a:p>
          <a:p>
            <a:pPr marL="152400" marR="152400" lvl="0" indent="0" algn="l" rtl="0">
              <a:lnSpc>
                <a:spcPct val="145000"/>
              </a:lnSpc>
              <a:spcBef>
                <a:spcPts val="1600"/>
              </a:spcBef>
              <a:spcAft>
                <a:spcPts val="0"/>
              </a:spcAft>
              <a:buClr>
                <a:schemeClr val="dk1"/>
              </a:buClr>
              <a:buSzPts val="1100"/>
              <a:buFont typeface="Arial"/>
              <a:buNone/>
            </a:pPr>
            <a:endParaRPr sz="2000">
              <a:solidFill>
                <a:srgbClr val="24292E"/>
              </a:solidFill>
              <a:highlight>
                <a:srgbClr val="F6F8FA"/>
              </a:highlight>
              <a:latin typeface="Consolas"/>
              <a:ea typeface="Consolas"/>
              <a:cs typeface="Consolas"/>
              <a:sym typeface="Consolas"/>
            </a:endParaRPr>
          </a:p>
          <a:p>
            <a:pPr marL="0" lvl="0" indent="0" algn="l" rtl="0">
              <a:spcBef>
                <a:spcPts val="0"/>
              </a:spcBef>
              <a:spcAft>
                <a:spcPts val="1600"/>
              </a:spcAft>
              <a:buNone/>
            </a:pPr>
            <a:endParaRPr sz="2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Citing Packages</a:t>
            </a:r>
            <a:endParaRPr/>
          </a:p>
        </p:txBody>
      </p:sp>
      <p:sp>
        <p:nvSpPr>
          <p:cNvPr id="237" name="Google Shape;237;p41"/>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152400" marR="152400" lvl="0" indent="0" algn="l" rtl="0">
              <a:lnSpc>
                <a:spcPct val="145000"/>
              </a:lnSpc>
              <a:spcBef>
                <a:spcPts val="0"/>
              </a:spcBef>
              <a:spcAft>
                <a:spcPts val="0"/>
              </a:spcAft>
              <a:buClr>
                <a:schemeClr val="dk1"/>
              </a:buClr>
              <a:buSzPts val="1100"/>
              <a:buFont typeface="Arial"/>
              <a:buNone/>
            </a:pPr>
            <a:endParaRPr/>
          </a:p>
        </p:txBody>
      </p:sp>
      <p:pic>
        <p:nvPicPr>
          <p:cNvPr id="238" name="Google Shape;238;p41"/>
          <p:cNvPicPr preferRelativeResize="0"/>
          <p:nvPr/>
        </p:nvPicPr>
        <p:blipFill>
          <a:blip r:embed="rId3">
            <a:alphaModFix/>
          </a:blip>
          <a:stretch>
            <a:fillRect/>
          </a:stretch>
        </p:blipFill>
        <p:spPr>
          <a:xfrm>
            <a:off x="351100" y="1225225"/>
            <a:ext cx="5698624" cy="3293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Research Pitch  </a:t>
            </a:r>
            <a:endParaRPr/>
          </a:p>
        </p:txBody>
      </p:sp>
      <p:sp>
        <p:nvSpPr>
          <p:cNvPr id="75" name="Google Shape;75;p1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a:t>What are your ideas for a research project? </a:t>
            </a:r>
            <a:endParaRPr sz="2400"/>
          </a:p>
          <a:p>
            <a:pPr marL="914400" lvl="1" indent="-381000" algn="l" rtl="0">
              <a:spcBef>
                <a:spcPts val="0"/>
              </a:spcBef>
              <a:spcAft>
                <a:spcPts val="0"/>
              </a:spcAft>
              <a:buSzPts val="2400"/>
              <a:buChar char="○"/>
            </a:pPr>
            <a:r>
              <a:rPr lang="en" sz="2400"/>
              <a:t>What is your research topic? </a:t>
            </a:r>
            <a:endParaRPr sz="2400"/>
          </a:p>
          <a:p>
            <a:pPr marL="914400" lvl="1" indent="-381000" algn="l" rtl="0">
              <a:spcBef>
                <a:spcPts val="0"/>
              </a:spcBef>
              <a:spcAft>
                <a:spcPts val="0"/>
              </a:spcAft>
              <a:buSzPts val="2400"/>
              <a:buChar char="○"/>
            </a:pPr>
            <a:r>
              <a:rPr lang="en" sz="2400"/>
              <a:t>Why do you think it’s feasible for this semester?</a:t>
            </a:r>
            <a:endParaRPr sz="2400"/>
          </a:p>
          <a:p>
            <a:pPr marL="914400" lvl="1" indent="-381000" algn="l" rtl="0">
              <a:spcBef>
                <a:spcPts val="0"/>
              </a:spcBef>
              <a:spcAft>
                <a:spcPts val="0"/>
              </a:spcAft>
              <a:buSzPts val="2400"/>
              <a:buChar char="○"/>
            </a:pPr>
            <a:r>
              <a:rPr lang="en" sz="2400"/>
              <a:t>Where do you find the data? </a:t>
            </a:r>
            <a:endParaRPr sz="2400"/>
          </a:p>
          <a:p>
            <a:pPr marL="914400" lvl="1" indent="-381000" algn="l" rtl="0">
              <a:spcBef>
                <a:spcPts val="0"/>
              </a:spcBef>
              <a:spcAft>
                <a:spcPts val="0"/>
              </a:spcAft>
              <a:buSzPts val="2400"/>
              <a:buChar char="○"/>
            </a:pPr>
            <a:r>
              <a:rPr lang="en" sz="2400"/>
              <a:t>Why should other work with you? </a:t>
            </a:r>
            <a:endParaRPr sz="2400"/>
          </a:p>
          <a:p>
            <a:pPr marL="914400" lvl="0" indent="0" algn="l" rtl="0">
              <a:spcBef>
                <a:spcPts val="1600"/>
              </a:spcBef>
              <a:spcAft>
                <a:spcPts val="1600"/>
              </a:spcAft>
              <a:buNone/>
            </a:pP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2"/>
          <p:cNvSpPr txBox="1">
            <a:spLocks noGrp="1"/>
          </p:cNvSpPr>
          <p:nvPr>
            <p:ph type="title"/>
          </p:nvPr>
        </p:nvSpPr>
        <p:spPr>
          <a:xfrm>
            <a:off x="262725"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Citing a specific package - citation(“stm”)</a:t>
            </a:r>
            <a:endParaRPr/>
          </a:p>
        </p:txBody>
      </p:sp>
      <p:sp>
        <p:nvSpPr>
          <p:cNvPr id="244" name="Google Shape;244;p42"/>
          <p:cNvSpPr txBox="1">
            <a:spLocks noGrp="1"/>
          </p:cNvSpPr>
          <p:nvPr>
            <p:ph type="body" idx="1"/>
          </p:nvPr>
        </p:nvSpPr>
        <p:spPr>
          <a:xfrm>
            <a:off x="262725"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sz="1000">
              <a:solidFill>
                <a:srgbClr val="24292E"/>
              </a:solidFill>
              <a:highlight>
                <a:srgbClr val="F6F8FA"/>
              </a:highlight>
              <a:latin typeface="Consolas"/>
              <a:ea typeface="Consolas"/>
              <a:cs typeface="Consolas"/>
              <a:sym typeface="Consolas"/>
            </a:endParaRPr>
          </a:p>
        </p:txBody>
      </p:sp>
      <p:pic>
        <p:nvPicPr>
          <p:cNvPr id="245" name="Google Shape;245;p42"/>
          <p:cNvPicPr preferRelativeResize="0"/>
          <p:nvPr/>
        </p:nvPicPr>
        <p:blipFill>
          <a:blip r:embed="rId3">
            <a:alphaModFix/>
          </a:blip>
          <a:stretch>
            <a:fillRect/>
          </a:stretch>
        </p:blipFill>
        <p:spPr>
          <a:xfrm>
            <a:off x="1012724" y="1225225"/>
            <a:ext cx="6090200" cy="372539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3"/>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Importing Data </a:t>
            </a:r>
            <a:endParaRPr/>
          </a:p>
        </p:txBody>
      </p:sp>
      <p:sp>
        <p:nvSpPr>
          <p:cNvPr id="251" name="Google Shape;251;p43"/>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4292E"/>
                </a:solidFill>
                <a:highlight>
                  <a:srgbClr val="FFFFFF"/>
                </a:highlight>
                <a:latin typeface="Arial"/>
                <a:ea typeface="Arial"/>
                <a:cs typeface="Arial"/>
                <a:sym typeface="Arial"/>
              </a:rPr>
              <a:t>Most often, you will import data from another source, unless you generate your own data. </a:t>
            </a:r>
            <a:endParaRPr>
              <a:solidFill>
                <a:srgbClr val="24292E"/>
              </a:solidFill>
              <a:highlight>
                <a:srgbClr val="FFFFFF"/>
              </a:highlight>
              <a:latin typeface="Arial"/>
              <a:ea typeface="Arial"/>
              <a:cs typeface="Arial"/>
              <a:sym typeface="Arial"/>
            </a:endParaRPr>
          </a:p>
          <a:p>
            <a:pPr marL="0" lvl="0" indent="0" algn="l" rtl="0">
              <a:spcBef>
                <a:spcPts val="1600"/>
              </a:spcBef>
              <a:spcAft>
                <a:spcPts val="1600"/>
              </a:spcAft>
              <a:buNone/>
            </a:pPr>
            <a:r>
              <a:rPr lang="en">
                <a:solidFill>
                  <a:srgbClr val="24292E"/>
                </a:solidFill>
                <a:highlight>
                  <a:srgbClr val="FFFFFF"/>
                </a:highlight>
                <a:latin typeface="Arial"/>
                <a:ea typeface="Arial"/>
                <a:cs typeface="Arial"/>
                <a:sym typeface="Arial"/>
              </a:rPr>
              <a:t>Importing data as a task is not always straightforward as one would assume. It can lead to a lot of confusion, and frustration. </a:t>
            </a:r>
            <a:endParaRPr>
              <a:solidFill>
                <a:srgbClr val="24292E"/>
              </a:solidFill>
              <a:highlight>
                <a:srgbClr val="FFFFFF"/>
              </a:highlight>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Reading in rectangular data </a:t>
            </a:r>
            <a:endParaRPr/>
          </a:p>
        </p:txBody>
      </p:sp>
      <p:sp>
        <p:nvSpPr>
          <p:cNvPr id="257" name="Google Shape;257;p4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t>This is the most common data format ( csv files, excel spreadsheet, etc). </a:t>
            </a:r>
            <a:endParaRPr sz="1700"/>
          </a:p>
          <a:p>
            <a:pPr marL="0" lvl="0" indent="0" algn="l" rtl="0">
              <a:spcBef>
                <a:spcPts val="1600"/>
              </a:spcBef>
              <a:spcAft>
                <a:spcPts val="0"/>
              </a:spcAft>
              <a:buNone/>
            </a:pPr>
            <a:r>
              <a:rPr lang="en" sz="1700"/>
              <a:t>We use the readr  package from the tidyverse ecosystem, which works for most rectangular datasets. </a:t>
            </a:r>
            <a:endParaRPr sz="1700"/>
          </a:p>
          <a:p>
            <a:pPr marL="457200" lvl="0" indent="-336550" algn="l" rtl="0">
              <a:spcBef>
                <a:spcPts val="1600"/>
              </a:spcBef>
              <a:spcAft>
                <a:spcPts val="0"/>
              </a:spcAft>
              <a:buClr>
                <a:srgbClr val="24292E"/>
              </a:buClr>
              <a:buSzPts val="1700"/>
              <a:buFont typeface="Arial"/>
              <a:buChar char="●"/>
            </a:pPr>
            <a:r>
              <a:rPr lang="en" sz="1700">
                <a:solidFill>
                  <a:srgbClr val="24292E"/>
                </a:solidFill>
                <a:highlight>
                  <a:srgbClr val="FFFFFF"/>
                </a:highlight>
                <a:latin typeface="Consolas"/>
                <a:ea typeface="Consolas"/>
                <a:cs typeface="Consolas"/>
                <a:sym typeface="Consolas"/>
              </a:rPr>
              <a:t>read_csv()</a:t>
            </a:r>
            <a:r>
              <a:rPr lang="en" sz="1700">
                <a:solidFill>
                  <a:srgbClr val="24292E"/>
                </a:solidFill>
                <a:highlight>
                  <a:srgbClr val="FFFFFF"/>
                </a:highlight>
                <a:latin typeface="Arial"/>
                <a:ea typeface="Arial"/>
                <a:cs typeface="Arial"/>
                <a:sym typeface="Arial"/>
              </a:rPr>
              <a:t> reads comma-delimited files. .csv .txt</a:t>
            </a:r>
            <a:endParaRPr sz="1700">
              <a:solidFill>
                <a:srgbClr val="24292E"/>
              </a:solidFill>
              <a:highlight>
                <a:srgbClr val="FFFFFF"/>
              </a:highlight>
              <a:latin typeface="Arial"/>
              <a:ea typeface="Arial"/>
              <a:cs typeface="Arial"/>
              <a:sym typeface="Arial"/>
            </a:endParaRPr>
          </a:p>
          <a:p>
            <a:pPr marL="457200" lvl="0" indent="-336550" algn="l" rtl="0">
              <a:spcBef>
                <a:spcPts val="0"/>
              </a:spcBef>
              <a:spcAft>
                <a:spcPts val="0"/>
              </a:spcAft>
              <a:buClr>
                <a:srgbClr val="24292E"/>
              </a:buClr>
              <a:buSzPts val="1700"/>
              <a:buFont typeface="Arial"/>
              <a:buChar char="●"/>
            </a:pPr>
            <a:r>
              <a:rPr lang="en" sz="1700">
                <a:solidFill>
                  <a:srgbClr val="24292E"/>
                </a:solidFill>
                <a:highlight>
                  <a:srgbClr val="FFFFFF"/>
                </a:highlight>
                <a:latin typeface="Consolas"/>
                <a:ea typeface="Consolas"/>
                <a:cs typeface="Consolas"/>
                <a:sym typeface="Consolas"/>
              </a:rPr>
              <a:t>read_csv2()</a:t>
            </a:r>
            <a:r>
              <a:rPr lang="en" sz="1700">
                <a:solidFill>
                  <a:srgbClr val="24292E"/>
                </a:solidFill>
                <a:highlight>
                  <a:srgbClr val="FFFFFF"/>
                </a:highlight>
                <a:latin typeface="Arial"/>
                <a:ea typeface="Arial"/>
                <a:cs typeface="Arial"/>
                <a:sym typeface="Arial"/>
              </a:rPr>
              <a:t> reads semicolon separated files (common in countries where , is used as the decimal place). .csv .txt</a:t>
            </a:r>
            <a:endParaRPr sz="1700">
              <a:solidFill>
                <a:srgbClr val="24292E"/>
              </a:solidFill>
              <a:highlight>
                <a:srgbClr val="FFFFFF"/>
              </a:highlight>
              <a:latin typeface="Arial"/>
              <a:ea typeface="Arial"/>
              <a:cs typeface="Arial"/>
              <a:sym typeface="Arial"/>
            </a:endParaRPr>
          </a:p>
          <a:p>
            <a:pPr marL="457200" lvl="0" indent="-336550" algn="l" rtl="0">
              <a:spcBef>
                <a:spcPts val="0"/>
              </a:spcBef>
              <a:spcAft>
                <a:spcPts val="0"/>
              </a:spcAft>
              <a:buClr>
                <a:srgbClr val="24292E"/>
              </a:buClr>
              <a:buSzPts val="1700"/>
              <a:buFont typeface="Arial"/>
              <a:buChar char="●"/>
            </a:pPr>
            <a:r>
              <a:rPr lang="en" sz="1700">
                <a:solidFill>
                  <a:srgbClr val="24292E"/>
                </a:solidFill>
                <a:highlight>
                  <a:srgbClr val="FFFFFF"/>
                </a:highlight>
                <a:latin typeface="Consolas"/>
                <a:ea typeface="Consolas"/>
                <a:cs typeface="Consolas"/>
                <a:sym typeface="Consolas"/>
              </a:rPr>
              <a:t>read_tsv()</a:t>
            </a:r>
            <a:r>
              <a:rPr lang="en" sz="1700">
                <a:solidFill>
                  <a:srgbClr val="24292E"/>
                </a:solidFill>
                <a:highlight>
                  <a:srgbClr val="FFFFFF"/>
                </a:highlight>
                <a:latin typeface="Arial"/>
                <a:ea typeface="Arial"/>
                <a:cs typeface="Arial"/>
                <a:sym typeface="Arial"/>
              </a:rPr>
              <a:t> reads tab-delimited files. .tsv .txt</a:t>
            </a:r>
            <a:endParaRPr sz="1700">
              <a:solidFill>
                <a:srgbClr val="24292E"/>
              </a:solidFill>
              <a:highlight>
                <a:srgbClr val="FFFFFF"/>
              </a:highlight>
              <a:latin typeface="Arial"/>
              <a:ea typeface="Arial"/>
              <a:cs typeface="Arial"/>
              <a:sym typeface="Arial"/>
            </a:endParaRPr>
          </a:p>
          <a:p>
            <a:pPr marL="457200" lvl="0" indent="-336550" algn="l" rtl="0">
              <a:spcBef>
                <a:spcPts val="0"/>
              </a:spcBef>
              <a:spcAft>
                <a:spcPts val="0"/>
              </a:spcAft>
              <a:buClr>
                <a:srgbClr val="24292E"/>
              </a:buClr>
              <a:buSzPts val="1700"/>
              <a:buFont typeface="Arial"/>
              <a:buChar char="●"/>
            </a:pPr>
            <a:r>
              <a:rPr lang="en" sz="1700">
                <a:solidFill>
                  <a:srgbClr val="24292E"/>
                </a:solidFill>
                <a:highlight>
                  <a:srgbClr val="FFFFFF"/>
                </a:highlight>
                <a:latin typeface="Consolas"/>
                <a:ea typeface="Consolas"/>
                <a:cs typeface="Consolas"/>
                <a:sym typeface="Consolas"/>
              </a:rPr>
              <a:t>read_text()</a:t>
            </a:r>
            <a:r>
              <a:rPr lang="en" sz="1700">
                <a:solidFill>
                  <a:srgbClr val="24292E"/>
                </a:solidFill>
                <a:highlight>
                  <a:srgbClr val="FFFFFF"/>
                </a:highlight>
                <a:latin typeface="Arial"/>
                <a:ea typeface="Arial"/>
                <a:cs typeface="Arial"/>
                <a:sym typeface="Arial"/>
              </a:rPr>
              <a:t> reads in space-delimited files. .txt</a:t>
            </a:r>
            <a:endParaRPr sz="1700">
              <a:solidFill>
                <a:srgbClr val="24292E"/>
              </a:solidFill>
              <a:highlight>
                <a:srgbClr val="FFFFFF"/>
              </a:highlight>
              <a:latin typeface="Arial"/>
              <a:ea typeface="Arial"/>
              <a:cs typeface="Arial"/>
              <a:sym typeface="Arial"/>
            </a:endParaRPr>
          </a:p>
          <a:p>
            <a:pPr marL="457200" lvl="0" indent="-336550" algn="l" rtl="0">
              <a:spcBef>
                <a:spcPts val="0"/>
              </a:spcBef>
              <a:spcAft>
                <a:spcPts val="0"/>
              </a:spcAft>
              <a:buClr>
                <a:srgbClr val="24292E"/>
              </a:buClr>
              <a:buSzPts val="1700"/>
              <a:buFont typeface="Arial"/>
              <a:buChar char="●"/>
            </a:pPr>
            <a:r>
              <a:rPr lang="en" sz="1700">
                <a:solidFill>
                  <a:srgbClr val="24292E"/>
                </a:solidFill>
                <a:highlight>
                  <a:srgbClr val="FFFFFF"/>
                </a:highlight>
                <a:latin typeface="Consolas"/>
                <a:ea typeface="Consolas"/>
                <a:cs typeface="Consolas"/>
                <a:sym typeface="Consolas"/>
              </a:rPr>
              <a:t>read_delim()</a:t>
            </a:r>
            <a:r>
              <a:rPr lang="en" sz="1700">
                <a:solidFill>
                  <a:srgbClr val="24292E"/>
                </a:solidFill>
                <a:highlight>
                  <a:srgbClr val="FFFFFF"/>
                </a:highlight>
                <a:latin typeface="Arial"/>
                <a:ea typeface="Arial"/>
                <a:cs typeface="Arial"/>
                <a:sym typeface="Arial"/>
              </a:rPr>
              <a:t> reads in files with any delimiter (you specify it within the function). .txt</a:t>
            </a:r>
            <a:endParaRPr sz="1700">
              <a:solidFill>
                <a:srgbClr val="24292E"/>
              </a:solidFill>
              <a:highlight>
                <a:srgbClr val="FFFFFF"/>
              </a:highlight>
              <a:latin typeface="Arial"/>
              <a:ea typeface="Arial"/>
              <a:cs typeface="Arial"/>
              <a:sym typeface="Arial"/>
            </a:endParaRPr>
          </a:p>
          <a:p>
            <a:pPr marL="0" lvl="0" indent="0" algn="l" rtl="0">
              <a:spcBef>
                <a:spcPts val="1200"/>
              </a:spcBef>
              <a:spcAft>
                <a:spcPts val="0"/>
              </a:spcAft>
              <a:buNone/>
            </a:pPr>
            <a:endParaRPr sz="1700"/>
          </a:p>
          <a:p>
            <a:pPr marL="0" lvl="0" indent="0" algn="l" rtl="0">
              <a:spcBef>
                <a:spcPts val="1600"/>
              </a:spcBef>
              <a:spcAft>
                <a:spcPts val="0"/>
              </a:spcAft>
              <a:buNone/>
            </a:pPr>
            <a:endParaRPr sz="1700"/>
          </a:p>
          <a:p>
            <a:pPr marL="0" lvl="0" indent="0" algn="l" rtl="0">
              <a:spcBef>
                <a:spcPts val="1600"/>
              </a:spcBef>
              <a:spcAft>
                <a:spcPts val="1600"/>
              </a:spcAft>
              <a:buNone/>
            </a:pPr>
            <a:endParaRPr sz="17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Example</a:t>
            </a:r>
            <a:endParaRPr/>
          </a:p>
        </p:txBody>
      </p:sp>
      <p:sp>
        <p:nvSpPr>
          <p:cNvPr id="263" name="Google Shape;263;p4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marR="152400" lvl="0" indent="0" algn="l" rtl="0">
              <a:lnSpc>
                <a:spcPct val="145000"/>
              </a:lnSpc>
              <a:spcBef>
                <a:spcPts val="0"/>
              </a:spcBef>
              <a:spcAft>
                <a:spcPts val="0"/>
              </a:spcAft>
              <a:buNone/>
            </a:pPr>
            <a:r>
              <a:rPr lang="en">
                <a:solidFill>
                  <a:srgbClr val="24292E"/>
                </a:solidFill>
                <a:highlight>
                  <a:srgbClr val="F6F8FA"/>
                </a:highlight>
                <a:latin typeface="Consolas"/>
                <a:ea typeface="Consolas"/>
                <a:cs typeface="Consolas"/>
                <a:sym typeface="Consolas"/>
              </a:rPr>
              <a:t>library(readr)</a:t>
            </a:r>
            <a:endParaRPr>
              <a:solidFill>
                <a:srgbClr val="24292E"/>
              </a:solidFill>
              <a:highlight>
                <a:srgbClr val="F6F8FA"/>
              </a:highlight>
              <a:latin typeface="Consolas"/>
              <a:ea typeface="Consolas"/>
              <a:cs typeface="Consolas"/>
              <a:sym typeface="Consolas"/>
            </a:endParaRPr>
          </a:p>
          <a:p>
            <a:pPr marL="0" marR="152400" lvl="0" indent="0" algn="l" rtl="0">
              <a:lnSpc>
                <a:spcPct val="145000"/>
              </a:lnSpc>
              <a:spcBef>
                <a:spcPts val="0"/>
              </a:spcBef>
              <a:spcAft>
                <a:spcPts val="0"/>
              </a:spcAft>
              <a:buNone/>
            </a:pPr>
            <a:endParaRPr>
              <a:solidFill>
                <a:srgbClr val="24292E"/>
              </a:solidFill>
              <a:highlight>
                <a:srgbClr val="F6F8FA"/>
              </a:highlight>
              <a:latin typeface="Consolas"/>
              <a:ea typeface="Consolas"/>
              <a:cs typeface="Consolas"/>
              <a:sym typeface="Consolas"/>
            </a:endParaRPr>
          </a:p>
          <a:p>
            <a:pPr marL="0" lvl="0" indent="0" algn="l" rtl="0">
              <a:spcBef>
                <a:spcPts val="0"/>
              </a:spcBef>
              <a:spcAft>
                <a:spcPts val="0"/>
              </a:spcAft>
              <a:buNone/>
            </a:pPr>
            <a:r>
              <a:rPr lang="en"/>
              <a:t>Let’s try to read the data from this csv file from github: </a:t>
            </a:r>
            <a:endParaRPr/>
          </a:p>
          <a:p>
            <a:pPr marL="0" lvl="0" indent="0" algn="l" rtl="0">
              <a:spcBef>
                <a:spcPts val="1600"/>
              </a:spcBef>
              <a:spcAft>
                <a:spcPts val="0"/>
              </a:spcAft>
              <a:buNone/>
            </a:pPr>
            <a:r>
              <a:rPr lang="en"/>
              <a:t> </a:t>
            </a:r>
            <a:r>
              <a:rPr lang="en">
                <a:solidFill>
                  <a:srgbClr val="032F62"/>
                </a:solidFill>
                <a:highlight>
                  <a:srgbClr val="F6F8FA"/>
                </a:highlight>
                <a:latin typeface="Consolas"/>
                <a:ea typeface="Consolas"/>
                <a:cs typeface="Consolas"/>
                <a:sym typeface="Consolas"/>
              </a:rPr>
              <a:t>https://github.com/connor-french/intro-r/blob/master/data/spotify.csv?raw=true</a:t>
            </a:r>
            <a:endParaRPr>
              <a:solidFill>
                <a:srgbClr val="032F62"/>
              </a:solidFill>
              <a:highlight>
                <a:srgbClr val="F6F8FA"/>
              </a:highlight>
              <a:latin typeface="Consolas"/>
              <a:ea typeface="Consolas"/>
              <a:cs typeface="Consolas"/>
              <a:sym typeface="Consolas"/>
            </a:endParaRPr>
          </a:p>
          <a:p>
            <a:pPr marL="0" lvl="0" indent="0" algn="l" rtl="0">
              <a:spcBef>
                <a:spcPts val="1600"/>
              </a:spcBef>
              <a:spcAft>
                <a:spcPts val="0"/>
              </a:spcAft>
              <a:buNone/>
            </a:pPr>
            <a:r>
              <a:rPr lang="en"/>
              <a:t>This is a csv file, which means it should be a rectangular data file. </a:t>
            </a:r>
            <a:endParaRPr/>
          </a:p>
          <a:p>
            <a:pPr marL="0" lvl="0" indent="0" algn="l" rtl="0">
              <a:spcBef>
                <a:spcPts val="1600"/>
              </a:spcBef>
              <a:spcAft>
                <a:spcPts val="160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Example - Importing data</a:t>
            </a:r>
            <a:endParaRPr/>
          </a:p>
        </p:txBody>
      </p:sp>
      <p:sp>
        <p:nvSpPr>
          <p:cNvPr id="269" name="Google Shape;269;p4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1: Store the path to file as an object: </a:t>
            </a:r>
            <a:endParaRPr/>
          </a:p>
          <a:p>
            <a:pPr marL="0" lvl="0" indent="0" algn="l" rtl="0">
              <a:spcBef>
                <a:spcPts val="1600"/>
              </a:spcBef>
              <a:spcAft>
                <a:spcPts val="0"/>
              </a:spcAft>
              <a:buNone/>
            </a:pPr>
            <a:r>
              <a:rPr lang="en">
                <a:solidFill>
                  <a:srgbClr val="24292E"/>
                </a:solidFill>
                <a:highlight>
                  <a:srgbClr val="F6F8FA"/>
                </a:highlight>
                <a:latin typeface="Consolas"/>
                <a:ea typeface="Consolas"/>
                <a:cs typeface="Consolas"/>
                <a:sym typeface="Consolas"/>
              </a:rPr>
              <a:t>spotify_path </a:t>
            </a:r>
            <a:r>
              <a:rPr lang="en">
                <a:solidFill>
                  <a:srgbClr val="D73A49"/>
                </a:solidFill>
                <a:highlight>
                  <a:srgbClr val="F6F8FA"/>
                </a:highlight>
                <a:latin typeface="Consolas"/>
                <a:ea typeface="Consolas"/>
                <a:cs typeface="Consolas"/>
                <a:sym typeface="Consolas"/>
              </a:rPr>
              <a:t>&lt;-</a:t>
            </a:r>
            <a:r>
              <a:rPr lang="en">
                <a:solidFill>
                  <a:srgbClr val="24292E"/>
                </a:solidFill>
                <a:highlight>
                  <a:srgbClr val="F6F8FA"/>
                </a:highlight>
                <a:latin typeface="Consolas"/>
                <a:ea typeface="Consolas"/>
                <a:cs typeface="Consolas"/>
                <a:sym typeface="Consolas"/>
              </a:rPr>
              <a:t> </a:t>
            </a:r>
            <a:r>
              <a:rPr lang="en">
                <a:solidFill>
                  <a:srgbClr val="032F62"/>
                </a:solidFill>
                <a:highlight>
                  <a:srgbClr val="F6F8FA"/>
                </a:highlight>
                <a:latin typeface="Consolas"/>
                <a:ea typeface="Consolas"/>
                <a:cs typeface="Consolas"/>
                <a:sym typeface="Consolas"/>
              </a:rPr>
              <a:t>"https://github.com/connor-french/intro-r/blob/master/data/spotify.csv?raw=true"</a:t>
            </a:r>
            <a:endParaRPr>
              <a:solidFill>
                <a:srgbClr val="24292E"/>
              </a:solidFill>
              <a:highlight>
                <a:srgbClr val="F6F8FA"/>
              </a:highlight>
              <a:latin typeface="Consolas"/>
              <a:ea typeface="Consolas"/>
              <a:cs typeface="Consolas"/>
              <a:sym typeface="Consolas"/>
            </a:endParaRPr>
          </a:p>
          <a:p>
            <a:pPr marL="0" lvl="0" indent="0" algn="l" rtl="0">
              <a:spcBef>
                <a:spcPts val="1600"/>
              </a:spcBef>
              <a:spcAft>
                <a:spcPts val="0"/>
              </a:spcAft>
              <a:buNone/>
            </a:pPr>
            <a:r>
              <a:rPr lang="en">
                <a:solidFill>
                  <a:srgbClr val="24292E"/>
                </a:solidFill>
                <a:latin typeface="Consolas"/>
                <a:ea typeface="Consolas"/>
                <a:cs typeface="Consolas"/>
                <a:sym typeface="Consolas"/>
              </a:rPr>
              <a:t>Step 2: Read the csv file</a:t>
            </a:r>
            <a:endParaRPr>
              <a:solidFill>
                <a:srgbClr val="24292E"/>
              </a:solidFill>
              <a:latin typeface="Consolas"/>
              <a:ea typeface="Consolas"/>
              <a:cs typeface="Consolas"/>
              <a:sym typeface="Consolas"/>
            </a:endParaRPr>
          </a:p>
          <a:p>
            <a:pPr marL="0" marR="152400" lvl="0" indent="0" algn="l" rtl="0">
              <a:lnSpc>
                <a:spcPct val="145000"/>
              </a:lnSpc>
              <a:spcBef>
                <a:spcPts val="1600"/>
              </a:spcBef>
              <a:spcAft>
                <a:spcPts val="0"/>
              </a:spcAft>
              <a:buClr>
                <a:schemeClr val="dk1"/>
              </a:buClr>
              <a:buSzPts val="1100"/>
              <a:buFont typeface="Arial"/>
              <a:buNone/>
            </a:pPr>
            <a:r>
              <a:rPr lang="en">
                <a:solidFill>
                  <a:srgbClr val="24292E"/>
                </a:solidFill>
                <a:highlight>
                  <a:srgbClr val="F6F8FA"/>
                </a:highlight>
                <a:latin typeface="Consolas"/>
                <a:ea typeface="Consolas"/>
                <a:cs typeface="Consolas"/>
                <a:sym typeface="Consolas"/>
              </a:rPr>
              <a:t>spotify </a:t>
            </a:r>
            <a:r>
              <a:rPr lang="en">
                <a:solidFill>
                  <a:srgbClr val="D73A49"/>
                </a:solidFill>
                <a:highlight>
                  <a:srgbClr val="F6F8FA"/>
                </a:highlight>
                <a:latin typeface="Consolas"/>
                <a:ea typeface="Consolas"/>
                <a:cs typeface="Consolas"/>
                <a:sym typeface="Consolas"/>
              </a:rPr>
              <a:t>&lt;-</a:t>
            </a:r>
            <a:r>
              <a:rPr lang="en">
                <a:solidFill>
                  <a:srgbClr val="24292E"/>
                </a:solidFill>
                <a:highlight>
                  <a:srgbClr val="F6F8FA"/>
                </a:highlight>
                <a:latin typeface="Consolas"/>
                <a:ea typeface="Consolas"/>
                <a:cs typeface="Consolas"/>
                <a:sym typeface="Consolas"/>
              </a:rPr>
              <a:t> read_csv(spotify_path)</a:t>
            </a:r>
            <a:endParaRPr>
              <a:solidFill>
                <a:srgbClr val="24292E"/>
              </a:solidFill>
              <a:highlight>
                <a:srgbClr val="F6F8FA"/>
              </a:highlight>
              <a:latin typeface="Consolas"/>
              <a:ea typeface="Consolas"/>
              <a:cs typeface="Consolas"/>
              <a:sym typeface="Consolas"/>
            </a:endParaRPr>
          </a:p>
          <a:p>
            <a:pPr marL="0" lvl="0" indent="0" algn="l" rtl="0">
              <a:spcBef>
                <a:spcPts val="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Example 1 - spotify </a:t>
            </a:r>
            <a:endParaRPr/>
          </a:p>
        </p:txBody>
      </p:sp>
      <p:sp>
        <p:nvSpPr>
          <p:cNvPr id="275" name="Google Shape;275;p47"/>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Examine the data: </a:t>
            </a:r>
            <a:endParaRPr b="1"/>
          </a:p>
          <a:p>
            <a:pPr marL="0" lvl="0" indent="0" algn="l" rtl="0">
              <a:spcBef>
                <a:spcPts val="1600"/>
              </a:spcBef>
              <a:spcAft>
                <a:spcPts val="0"/>
              </a:spcAft>
              <a:buNone/>
            </a:pPr>
            <a:r>
              <a:rPr lang="en"/>
              <a:t>summary(spotify)</a:t>
            </a:r>
            <a:endParaRPr/>
          </a:p>
          <a:p>
            <a:pPr marL="0" lvl="0" indent="0" algn="l" rtl="0">
              <a:spcBef>
                <a:spcPts val="1600"/>
              </a:spcBef>
              <a:spcAft>
                <a:spcPts val="0"/>
              </a:spcAft>
              <a:buNone/>
            </a:pPr>
            <a:r>
              <a:rPr lang="en"/>
              <a:t>colnames(spotify)</a:t>
            </a:r>
            <a:endParaRPr/>
          </a:p>
          <a:p>
            <a:pPr marL="457200" lvl="0" indent="0" algn="l" rtl="0">
              <a:spcBef>
                <a:spcPts val="1600"/>
              </a:spcBef>
              <a:spcAft>
                <a:spcPts val="0"/>
              </a:spcAft>
              <a:buNone/>
            </a:pPr>
            <a:r>
              <a:rPr lang="en"/>
              <a:t>[1] "genre"        "energy"       "loudness"     "tempo"       </a:t>
            </a:r>
            <a:endParaRPr/>
          </a:p>
          <a:p>
            <a:pPr marL="457200" lvl="0" indent="0" algn="l" rtl="0">
              <a:spcBef>
                <a:spcPts val="1600"/>
              </a:spcBef>
              <a:spcAft>
                <a:spcPts val="0"/>
              </a:spcAft>
              <a:buClr>
                <a:schemeClr val="dk1"/>
              </a:buClr>
              <a:buSzPts val="1100"/>
              <a:buFont typeface="Arial"/>
              <a:buNone/>
            </a:pPr>
            <a:r>
              <a:rPr lang="en"/>
              <a:t>[5] "danceability" "lyrics"</a:t>
            </a:r>
            <a:endParaRPr/>
          </a:p>
          <a:p>
            <a:pPr marL="0" lvl="0" indent="0" algn="l" rtl="0">
              <a:spcBef>
                <a:spcPts val="1600"/>
              </a:spcBef>
              <a:spcAft>
                <a:spcPts val="1600"/>
              </a:spcAft>
              <a:buNone/>
            </a:pPr>
            <a:r>
              <a:rPr lang="en"/>
              <a:t>Look at the data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Write Data </a:t>
            </a:r>
            <a:endParaRPr/>
          </a:p>
        </p:txBody>
      </p:sp>
      <p:sp>
        <p:nvSpPr>
          <p:cNvPr id="281" name="Google Shape;281;p48"/>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marR="152400" lvl="0" indent="0" algn="l" rtl="0">
              <a:lnSpc>
                <a:spcPct val="145000"/>
              </a:lnSpc>
              <a:spcBef>
                <a:spcPts val="0"/>
              </a:spcBef>
              <a:spcAft>
                <a:spcPts val="0"/>
              </a:spcAft>
              <a:buNone/>
            </a:pPr>
            <a:r>
              <a:rPr lang="en">
                <a:solidFill>
                  <a:srgbClr val="24292E"/>
                </a:solidFill>
                <a:latin typeface="Consolas"/>
                <a:ea typeface="Consolas"/>
                <a:cs typeface="Consolas"/>
                <a:sym typeface="Consolas"/>
              </a:rPr>
              <a:t>After working with dataframes in R, you also want to produce data for others to use: </a:t>
            </a:r>
            <a:endParaRPr>
              <a:solidFill>
                <a:srgbClr val="24292E"/>
              </a:solidFill>
              <a:latin typeface="Consolas"/>
              <a:ea typeface="Consolas"/>
              <a:cs typeface="Consolas"/>
              <a:sym typeface="Consolas"/>
            </a:endParaRPr>
          </a:p>
          <a:p>
            <a:pPr marL="0" marR="152400" lvl="0" indent="0" algn="l" rtl="0">
              <a:lnSpc>
                <a:spcPct val="145000"/>
              </a:lnSpc>
              <a:spcBef>
                <a:spcPts val="0"/>
              </a:spcBef>
              <a:spcAft>
                <a:spcPts val="0"/>
              </a:spcAft>
              <a:buNone/>
            </a:pPr>
            <a:endParaRPr>
              <a:solidFill>
                <a:srgbClr val="24292E"/>
              </a:solidFill>
              <a:latin typeface="Consolas"/>
              <a:ea typeface="Consolas"/>
              <a:cs typeface="Consolas"/>
              <a:sym typeface="Consolas"/>
            </a:endParaRPr>
          </a:p>
          <a:p>
            <a:pPr marL="0" marR="152400" lvl="0" indent="0" algn="l" rtl="0">
              <a:lnSpc>
                <a:spcPct val="145000"/>
              </a:lnSpc>
              <a:spcBef>
                <a:spcPts val="0"/>
              </a:spcBef>
              <a:spcAft>
                <a:spcPts val="0"/>
              </a:spcAft>
              <a:buClr>
                <a:schemeClr val="dk1"/>
              </a:buClr>
              <a:buSzPts val="1100"/>
              <a:buFont typeface="Arial"/>
              <a:buNone/>
            </a:pPr>
            <a:r>
              <a:rPr lang="en">
                <a:solidFill>
                  <a:srgbClr val="24292E"/>
                </a:solidFill>
                <a:highlight>
                  <a:srgbClr val="F6F8FA"/>
                </a:highlight>
                <a:latin typeface="Consolas"/>
                <a:ea typeface="Consolas"/>
                <a:cs typeface="Consolas"/>
                <a:sym typeface="Consolas"/>
              </a:rPr>
              <a:t>write_csv(spotify, "spotify.csv")</a:t>
            </a:r>
            <a:endParaRPr>
              <a:solidFill>
                <a:srgbClr val="24292E"/>
              </a:solidFill>
              <a:highlight>
                <a:srgbClr val="F6F8FA"/>
              </a:highlight>
              <a:latin typeface="Consolas"/>
              <a:ea typeface="Consolas"/>
              <a:cs typeface="Consolas"/>
              <a:sym typeface="Consolas"/>
            </a:endParaRPr>
          </a:p>
          <a:p>
            <a:pPr marL="0" lvl="0" indent="0" algn="l" rtl="0">
              <a:spcBef>
                <a:spcPts val="0"/>
              </a:spcBef>
              <a:spcAft>
                <a:spcPts val="160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Create a csv in R </a:t>
            </a:r>
            <a:endParaRPr/>
          </a:p>
        </p:txBody>
      </p:sp>
      <p:sp>
        <p:nvSpPr>
          <p:cNvPr id="287" name="Google Shape;287;p49"/>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solidFill>
                  <a:srgbClr val="24292E"/>
                </a:solidFill>
                <a:highlight>
                  <a:srgbClr val="F6F8FA"/>
                </a:highlight>
                <a:latin typeface="Consolas"/>
                <a:ea typeface="Consolas"/>
                <a:cs typeface="Consolas"/>
                <a:sym typeface="Consolas"/>
              </a:rPr>
              <a:t>read_csv("a,b,c</a:t>
            </a:r>
            <a:endParaRPr sz="1400">
              <a:solidFill>
                <a:srgbClr val="24292E"/>
              </a:solidFill>
              <a:highlight>
                <a:srgbClr val="F6F8FA"/>
              </a:highlight>
              <a:latin typeface="Consolas"/>
              <a:ea typeface="Consolas"/>
              <a:cs typeface="Consolas"/>
              <a:sym typeface="Consolas"/>
            </a:endParaRPr>
          </a:p>
          <a:p>
            <a:pPr marL="0" lvl="0" indent="0" algn="l" rtl="0">
              <a:spcBef>
                <a:spcPts val="1600"/>
              </a:spcBef>
              <a:spcAft>
                <a:spcPts val="0"/>
              </a:spcAft>
              <a:buClr>
                <a:schemeClr val="dk1"/>
              </a:buClr>
              <a:buSzPts val="1100"/>
              <a:buFont typeface="Arial"/>
              <a:buNone/>
            </a:pPr>
            <a:r>
              <a:rPr lang="en" sz="1400">
                <a:solidFill>
                  <a:srgbClr val="24292E"/>
                </a:solidFill>
                <a:highlight>
                  <a:srgbClr val="F6F8FA"/>
                </a:highlight>
                <a:latin typeface="Consolas"/>
                <a:ea typeface="Consolas"/>
                <a:cs typeface="Consolas"/>
                <a:sym typeface="Consolas"/>
              </a:rPr>
              <a:t>         1,2,3</a:t>
            </a:r>
            <a:endParaRPr sz="1400">
              <a:solidFill>
                <a:srgbClr val="24292E"/>
              </a:solidFill>
              <a:highlight>
                <a:srgbClr val="F6F8FA"/>
              </a:highlight>
              <a:latin typeface="Consolas"/>
              <a:ea typeface="Consolas"/>
              <a:cs typeface="Consolas"/>
              <a:sym typeface="Consolas"/>
            </a:endParaRPr>
          </a:p>
          <a:p>
            <a:pPr marL="0" lvl="0" indent="0" algn="l" rtl="0">
              <a:spcBef>
                <a:spcPts val="1600"/>
              </a:spcBef>
              <a:spcAft>
                <a:spcPts val="0"/>
              </a:spcAft>
              <a:buNone/>
            </a:pPr>
            <a:r>
              <a:rPr lang="en" sz="1400">
                <a:solidFill>
                  <a:srgbClr val="24292E"/>
                </a:solidFill>
                <a:highlight>
                  <a:srgbClr val="F6F8FA"/>
                </a:highlight>
                <a:latin typeface="Consolas"/>
                <a:ea typeface="Consolas"/>
                <a:cs typeface="Consolas"/>
                <a:sym typeface="Consolas"/>
              </a:rPr>
              <a:t>         4,5,6")</a:t>
            </a:r>
            <a:endParaRPr sz="1400">
              <a:solidFill>
                <a:srgbClr val="24292E"/>
              </a:solidFill>
              <a:highlight>
                <a:srgbClr val="F6F8FA"/>
              </a:highlight>
              <a:latin typeface="Consolas"/>
              <a:ea typeface="Consolas"/>
              <a:cs typeface="Consolas"/>
              <a:sym typeface="Consolas"/>
            </a:endParaRPr>
          </a:p>
          <a:p>
            <a:pPr marL="0" lvl="0" indent="0" algn="l" rtl="0">
              <a:spcBef>
                <a:spcPts val="1600"/>
              </a:spcBef>
              <a:spcAft>
                <a:spcPts val="0"/>
              </a:spcAft>
              <a:buNone/>
            </a:pPr>
            <a:r>
              <a:rPr lang="en" sz="1400">
                <a:solidFill>
                  <a:srgbClr val="24292E"/>
                </a:solidFill>
                <a:highlight>
                  <a:srgbClr val="F6F8FA"/>
                </a:highlight>
                <a:latin typeface="Consolas"/>
                <a:ea typeface="Consolas"/>
                <a:cs typeface="Consolas"/>
                <a:sym typeface="Consolas"/>
              </a:rPr>
              <a:t># A tibble: 2 x 3</a:t>
            </a:r>
            <a:endParaRPr sz="1400">
              <a:solidFill>
                <a:srgbClr val="24292E"/>
              </a:solidFill>
              <a:highlight>
                <a:srgbClr val="F6F8FA"/>
              </a:highlight>
              <a:latin typeface="Consolas"/>
              <a:ea typeface="Consolas"/>
              <a:cs typeface="Consolas"/>
              <a:sym typeface="Consolas"/>
            </a:endParaRPr>
          </a:p>
          <a:p>
            <a:pPr marL="0" lvl="0" indent="0" algn="l" rtl="0">
              <a:spcBef>
                <a:spcPts val="1600"/>
              </a:spcBef>
              <a:spcAft>
                <a:spcPts val="0"/>
              </a:spcAft>
              <a:buNone/>
            </a:pPr>
            <a:r>
              <a:rPr lang="en" sz="1400">
                <a:solidFill>
                  <a:srgbClr val="24292E"/>
                </a:solidFill>
                <a:highlight>
                  <a:srgbClr val="F6F8FA"/>
                </a:highlight>
                <a:latin typeface="Consolas"/>
                <a:ea typeface="Consolas"/>
                <a:cs typeface="Consolas"/>
                <a:sym typeface="Consolas"/>
              </a:rPr>
              <a:t>      a     b     c</a:t>
            </a:r>
            <a:endParaRPr sz="1400">
              <a:solidFill>
                <a:srgbClr val="24292E"/>
              </a:solidFill>
              <a:highlight>
                <a:srgbClr val="F6F8FA"/>
              </a:highlight>
              <a:latin typeface="Consolas"/>
              <a:ea typeface="Consolas"/>
              <a:cs typeface="Consolas"/>
              <a:sym typeface="Consolas"/>
            </a:endParaRPr>
          </a:p>
          <a:p>
            <a:pPr marL="0" lvl="0" indent="0" algn="l" rtl="0">
              <a:spcBef>
                <a:spcPts val="1600"/>
              </a:spcBef>
              <a:spcAft>
                <a:spcPts val="0"/>
              </a:spcAft>
              <a:buNone/>
            </a:pPr>
            <a:r>
              <a:rPr lang="en" sz="1400">
                <a:solidFill>
                  <a:srgbClr val="24292E"/>
                </a:solidFill>
                <a:highlight>
                  <a:srgbClr val="F6F8FA"/>
                </a:highlight>
                <a:latin typeface="Consolas"/>
                <a:ea typeface="Consolas"/>
                <a:cs typeface="Consolas"/>
                <a:sym typeface="Consolas"/>
              </a:rPr>
              <a:t>  &lt;dbl&gt; &lt;dbl&gt; &lt;dbl&gt;</a:t>
            </a:r>
            <a:endParaRPr sz="1400">
              <a:solidFill>
                <a:srgbClr val="24292E"/>
              </a:solidFill>
              <a:highlight>
                <a:srgbClr val="F6F8FA"/>
              </a:highlight>
              <a:latin typeface="Consolas"/>
              <a:ea typeface="Consolas"/>
              <a:cs typeface="Consolas"/>
              <a:sym typeface="Consolas"/>
            </a:endParaRPr>
          </a:p>
          <a:p>
            <a:pPr marL="0" lvl="0" indent="0" algn="l" rtl="0">
              <a:spcBef>
                <a:spcPts val="1600"/>
              </a:spcBef>
              <a:spcAft>
                <a:spcPts val="0"/>
              </a:spcAft>
              <a:buNone/>
            </a:pPr>
            <a:r>
              <a:rPr lang="en" sz="1400">
                <a:solidFill>
                  <a:srgbClr val="24292E"/>
                </a:solidFill>
                <a:highlight>
                  <a:srgbClr val="F6F8FA"/>
                </a:highlight>
                <a:latin typeface="Consolas"/>
                <a:ea typeface="Consolas"/>
                <a:cs typeface="Consolas"/>
                <a:sym typeface="Consolas"/>
              </a:rPr>
              <a:t>1     1     2     3</a:t>
            </a:r>
            <a:endParaRPr sz="1400">
              <a:solidFill>
                <a:srgbClr val="24292E"/>
              </a:solidFill>
              <a:highlight>
                <a:srgbClr val="F6F8FA"/>
              </a:highlight>
              <a:latin typeface="Consolas"/>
              <a:ea typeface="Consolas"/>
              <a:cs typeface="Consolas"/>
              <a:sym typeface="Consolas"/>
            </a:endParaRPr>
          </a:p>
          <a:p>
            <a:pPr marL="0" lvl="0" indent="0" algn="l" rtl="0">
              <a:spcBef>
                <a:spcPts val="1600"/>
              </a:spcBef>
              <a:spcAft>
                <a:spcPts val="0"/>
              </a:spcAft>
              <a:buNone/>
            </a:pPr>
            <a:r>
              <a:rPr lang="en" sz="1400">
                <a:solidFill>
                  <a:srgbClr val="24292E"/>
                </a:solidFill>
                <a:highlight>
                  <a:srgbClr val="F6F8FA"/>
                </a:highlight>
                <a:latin typeface="Consolas"/>
                <a:ea typeface="Consolas"/>
                <a:cs typeface="Consolas"/>
                <a:sym typeface="Consolas"/>
              </a:rPr>
              <a:t>2     4     5     6</a:t>
            </a:r>
            <a:endParaRPr sz="1400">
              <a:solidFill>
                <a:srgbClr val="24292E"/>
              </a:solidFill>
              <a:highlight>
                <a:srgbClr val="F6F8FA"/>
              </a:highlight>
              <a:latin typeface="Consolas"/>
              <a:ea typeface="Consolas"/>
              <a:cs typeface="Consolas"/>
              <a:sym typeface="Consolas"/>
            </a:endParaRPr>
          </a:p>
          <a:p>
            <a:pPr marL="0" lvl="0" indent="0" algn="l" rtl="0">
              <a:spcBef>
                <a:spcPts val="1600"/>
              </a:spcBef>
              <a:spcAft>
                <a:spcPts val="0"/>
              </a:spcAft>
              <a:buClr>
                <a:schemeClr val="dk1"/>
              </a:buClr>
              <a:buSzPts val="1100"/>
              <a:buFont typeface="Arial"/>
              <a:buNone/>
            </a:pPr>
            <a:endParaRPr sz="1400">
              <a:solidFill>
                <a:srgbClr val="24292E"/>
              </a:solidFill>
              <a:highlight>
                <a:srgbClr val="F6F8FA"/>
              </a:highlight>
              <a:latin typeface="Consolas"/>
              <a:ea typeface="Consolas"/>
              <a:cs typeface="Consolas"/>
              <a:sym typeface="Consolas"/>
            </a:endParaRPr>
          </a:p>
          <a:p>
            <a:pPr marL="0" lvl="0" indent="0" algn="l" rtl="0">
              <a:spcBef>
                <a:spcPts val="1600"/>
              </a:spcBef>
              <a:spcAft>
                <a:spcPts val="0"/>
              </a:spcAft>
              <a:buClr>
                <a:schemeClr val="dk1"/>
              </a:buClr>
              <a:buSzPts val="1100"/>
              <a:buFont typeface="Arial"/>
              <a:buNone/>
            </a:pPr>
            <a:endParaRPr sz="1400">
              <a:solidFill>
                <a:srgbClr val="24292E"/>
              </a:solidFill>
              <a:highlight>
                <a:srgbClr val="F6F8FA"/>
              </a:highlight>
              <a:latin typeface="Consolas"/>
              <a:ea typeface="Consolas"/>
              <a:cs typeface="Consolas"/>
              <a:sym typeface="Consolas"/>
            </a:endParaRPr>
          </a:p>
          <a:p>
            <a:pPr marL="0" lvl="0" indent="0" algn="l" rtl="0">
              <a:spcBef>
                <a:spcPts val="1600"/>
              </a:spcBef>
              <a:spcAft>
                <a:spcPts val="1600"/>
              </a:spcAft>
              <a:buNone/>
            </a:pPr>
            <a:endParaRPr sz="1400">
              <a:solidFill>
                <a:srgbClr val="24292E"/>
              </a:solidFill>
              <a:highlight>
                <a:srgbClr val="F6F8FA"/>
              </a:highlight>
              <a:latin typeface="Consolas"/>
              <a:ea typeface="Consolas"/>
              <a:cs typeface="Consolas"/>
              <a:sym typeface="Consola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5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Read_csv()</a:t>
            </a:r>
            <a:endParaRPr/>
          </a:p>
        </p:txBody>
      </p:sp>
      <p:sp>
        <p:nvSpPr>
          <p:cNvPr id="293" name="Google Shape;293;p50"/>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a:solidFill>
                  <a:srgbClr val="24292E"/>
                </a:solidFill>
                <a:highlight>
                  <a:srgbClr val="FFFFFF"/>
                </a:highlight>
                <a:latin typeface="Arial"/>
                <a:ea typeface="Arial"/>
                <a:cs typeface="Arial"/>
                <a:sym typeface="Arial"/>
              </a:rPr>
              <a:t>In both cases </a:t>
            </a:r>
            <a:r>
              <a:rPr lang="en" sz="2400">
                <a:solidFill>
                  <a:srgbClr val="24292E"/>
                </a:solidFill>
                <a:latin typeface="Consolas"/>
                <a:ea typeface="Consolas"/>
                <a:cs typeface="Consolas"/>
                <a:sym typeface="Consolas"/>
              </a:rPr>
              <a:t>read_csv()</a:t>
            </a:r>
            <a:r>
              <a:rPr lang="en" sz="2400">
                <a:solidFill>
                  <a:srgbClr val="24292E"/>
                </a:solidFill>
                <a:highlight>
                  <a:srgbClr val="FFFFFF"/>
                </a:highlight>
                <a:latin typeface="Arial"/>
                <a:ea typeface="Arial"/>
                <a:cs typeface="Arial"/>
                <a:sym typeface="Arial"/>
              </a:rPr>
              <a:t> uses the first line of the data for the column names, which is a very common convention. </a:t>
            </a:r>
            <a:endParaRPr sz="2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5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Reading other types of data</a:t>
            </a:r>
            <a:endParaRPr/>
          </a:p>
        </p:txBody>
      </p:sp>
      <p:sp>
        <p:nvSpPr>
          <p:cNvPr id="299" name="Google Shape;299;p51"/>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4292E"/>
                </a:solidFill>
                <a:highlight>
                  <a:srgbClr val="FFFFFF"/>
                </a:highlight>
                <a:latin typeface="Arial"/>
                <a:ea typeface="Arial"/>
                <a:cs typeface="Arial"/>
                <a:sym typeface="Arial"/>
              </a:rPr>
              <a:t>For rectangular data:</a:t>
            </a:r>
            <a:endParaRPr/>
          </a:p>
          <a:p>
            <a:pPr marL="457200" lvl="0" indent="-342900" algn="l" rtl="0">
              <a:spcBef>
                <a:spcPts val="1200"/>
              </a:spcBef>
              <a:spcAft>
                <a:spcPts val="0"/>
              </a:spcAft>
              <a:buClr>
                <a:srgbClr val="24292E"/>
              </a:buClr>
              <a:buSzPts val="1800"/>
              <a:buFont typeface="Arial"/>
              <a:buChar char="●"/>
            </a:pPr>
            <a:r>
              <a:rPr lang="en">
                <a:solidFill>
                  <a:srgbClr val="0366D6"/>
                </a:solidFill>
                <a:highlight>
                  <a:srgbClr val="FFFFFF"/>
                </a:highlight>
                <a:uFill>
                  <a:noFill/>
                </a:uFill>
                <a:latin typeface="Arial"/>
                <a:ea typeface="Arial"/>
                <a:cs typeface="Arial"/>
                <a:sym typeface="Arial"/>
                <a:hlinkClick r:id="rId3"/>
              </a:rPr>
              <a:t>haven</a:t>
            </a:r>
            <a:r>
              <a:rPr lang="en">
                <a:solidFill>
                  <a:srgbClr val="24292E"/>
                </a:solidFill>
                <a:highlight>
                  <a:srgbClr val="FFFFFF"/>
                </a:highlight>
                <a:latin typeface="Arial"/>
                <a:ea typeface="Arial"/>
                <a:cs typeface="Arial"/>
                <a:sym typeface="Arial"/>
              </a:rPr>
              <a:t> reads SPSS, Stata, and SAS files.</a:t>
            </a:r>
            <a:endParaRPr>
              <a:solidFill>
                <a:srgbClr val="24292E"/>
              </a:solidFill>
              <a:highlight>
                <a:srgbClr val="FFFFFF"/>
              </a:highlight>
              <a:latin typeface="Arial"/>
              <a:ea typeface="Arial"/>
              <a:cs typeface="Arial"/>
              <a:sym typeface="Arial"/>
            </a:endParaRPr>
          </a:p>
          <a:p>
            <a:pPr marL="457200" lvl="0" indent="-342900" algn="l" rtl="0">
              <a:spcBef>
                <a:spcPts val="0"/>
              </a:spcBef>
              <a:spcAft>
                <a:spcPts val="0"/>
              </a:spcAft>
              <a:buClr>
                <a:srgbClr val="24292E"/>
              </a:buClr>
              <a:buSzPts val="1800"/>
              <a:buFont typeface="Arial"/>
              <a:buChar char="●"/>
            </a:pPr>
            <a:r>
              <a:rPr lang="en">
                <a:solidFill>
                  <a:srgbClr val="0366D6"/>
                </a:solidFill>
                <a:highlight>
                  <a:srgbClr val="FFFFFF"/>
                </a:highlight>
                <a:uFill>
                  <a:noFill/>
                </a:uFill>
                <a:latin typeface="Arial"/>
                <a:ea typeface="Arial"/>
                <a:cs typeface="Arial"/>
                <a:sym typeface="Arial"/>
                <a:hlinkClick r:id="rId4"/>
              </a:rPr>
              <a:t>readxl</a:t>
            </a:r>
            <a:r>
              <a:rPr lang="en">
                <a:solidFill>
                  <a:srgbClr val="24292E"/>
                </a:solidFill>
                <a:highlight>
                  <a:srgbClr val="FFFFFF"/>
                </a:highlight>
                <a:latin typeface="Arial"/>
                <a:ea typeface="Arial"/>
                <a:cs typeface="Arial"/>
                <a:sym typeface="Arial"/>
              </a:rPr>
              <a:t> reads excel files (both .xls and .xlsx).</a:t>
            </a:r>
            <a:endParaRPr>
              <a:solidFill>
                <a:srgbClr val="24292E"/>
              </a:solidFill>
              <a:highlight>
                <a:srgbClr val="FFFFFF"/>
              </a:highlight>
              <a:latin typeface="Arial"/>
              <a:ea typeface="Arial"/>
              <a:cs typeface="Arial"/>
              <a:sym typeface="Arial"/>
            </a:endParaRPr>
          </a:p>
          <a:p>
            <a:pPr marL="457200" lvl="0" indent="-342900" algn="l" rtl="0">
              <a:spcBef>
                <a:spcPts val="0"/>
              </a:spcBef>
              <a:spcAft>
                <a:spcPts val="0"/>
              </a:spcAft>
              <a:buClr>
                <a:srgbClr val="24292E"/>
              </a:buClr>
              <a:buSzPts val="1800"/>
              <a:buFont typeface="Arial"/>
              <a:buChar char="●"/>
            </a:pPr>
            <a:r>
              <a:rPr lang="en">
                <a:solidFill>
                  <a:srgbClr val="0366D6"/>
                </a:solidFill>
                <a:highlight>
                  <a:srgbClr val="FFFFFF"/>
                </a:highlight>
                <a:uFill>
                  <a:noFill/>
                </a:uFill>
                <a:latin typeface="Arial"/>
                <a:ea typeface="Arial"/>
                <a:cs typeface="Arial"/>
                <a:sym typeface="Arial"/>
                <a:hlinkClick r:id="rId5"/>
              </a:rPr>
              <a:t>odbc</a:t>
            </a:r>
            <a:r>
              <a:rPr lang="en">
                <a:solidFill>
                  <a:srgbClr val="24292E"/>
                </a:solidFill>
                <a:highlight>
                  <a:srgbClr val="FFFFFF"/>
                </a:highlight>
                <a:latin typeface="Arial"/>
                <a:ea typeface="Arial"/>
                <a:cs typeface="Arial"/>
                <a:sym typeface="Arial"/>
              </a:rPr>
              <a:t>, along with a database specific backend (e.g. RMySQL, RSQLite, RPostgreSQL etc) allows you to run SQL queries against a database and return a data frame.</a:t>
            </a:r>
            <a:endParaRPr>
              <a:solidFill>
                <a:srgbClr val="24292E"/>
              </a:solidFill>
              <a:highlight>
                <a:srgbClr val="FFFFFF"/>
              </a:highlight>
              <a:latin typeface="Arial"/>
              <a:ea typeface="Arial"/>
              <a:cs typeface="Arial"/>
              <a:sym typeface="Arial"/>
            </a:endParaRPr>
          </a:p>
          <a:p>
            <a:pPr marL="0" lvl="0" indent="0" algn="l" rtl="0">
              <a:spcBef>
                <a:spcPts val="1200"/>
              </a:spcBef>
              <a:spcAft>
                <a:spcPts val="0"/>
              </a:spcAft>
              <a:buNone/>
            </a:pPr>
            <a:r>
              <a:rPr lang="en">
                <a:solidFill>
                  <a:srgbClr val="24292E"/>
                </a:solidFill>
                <a:highlight>
                  <a:srgbClr val="FFFFFF"/>
                </a:highlight>
                <a:latin typeface="Arial"/>
                <a:ea typeface="Arial"/>
                <a:cs typeface="Arial"/>
                <a:sym typeface="Arial"/>
              </a:rPr>
              <a:t>For hierarchical data:</a:t>
            </a:r>
            <a:endParaRPr>
              <a:solidFill>
                <a:srgbClr val="24292E"/>
              </a:solidFill>
              <a:highlight>
                <a:srgbClr val="FFFFFF"/>
              </a:highlight>
              <a:latin typeface="Arial"/>
              <a:ea typeface="Arial"/>
              <a:cs typeface="Arial"/>
              <a:sym typeface="Arial"/>
            </a:endParaRPr>
          </a:p>
          <a:p>
            <a:pPr marL="457200" lvl="0" indent="-342900" algn="l" rtl="0">
              <a:spcBef>
                <a:spcPts val="1200"/>
              </a:spcBef>
              <a:spcAft>
                <a:spcPts val="0"/>
              </a:spcAft>
              <a:buClr>
                <a:srgbClr val="24292E"/>
              </a:buClr>
              <a:buSzPts val="1800"/>
              <a:buFont typeface="Arial"/>
              <a:buChar char="●"/>
            </a:pPr>
            <a:r>
              <a:rPr lang="en">
                <a:solidFill>
                  <a:srgbClr val="0366D6"/>
                </a:solidFill>
                <a:highlight>
                  <a:srgbClr val="FFFFFF"/>
                </a:highlight>
                <a:uFill>
                  <a:noFill/>
                </a:uFill>
                <a:latin typeface="Arial"/>
                <a:ea typeface="Arial"/>
                <a:cs typeface="Arial"/>
                <a:sym typeface="Arial"/>
                <a:hlinkClick r:id="rId6"/>
              </a:rPr>
              <a:t>jsonlite</a:t>
            </a:r>
            <a:r>
              <a:rPr lang="en">
                <a:solidFill>
                  <a:srgbClr val="24292E"/>
                </a:solidFill>
                <a:highlight>
                  <a:srgbClr val="FFFFFF"/>
                </a:highlight>
                <a:latin typeface="Arial"/>
                <a:ea typeface="Arial"/>
                <a:cs typeface="Arial"/>
                <a:sym typeface="Arial"/>
              </a:rPr>
              <a:t> for the headache-inducing json format</a:t>
            </a:r>
            <a:endParaRPr>
              <a:solidFill>
                <a:srgbClr val="24292E"/>
              </a:solidFill>
              <a:highlight>
                <a:srgbClr val="FFFFFF"/>
              </a:highlight>
              <a:latin typeface="Arial"/>
              <a:ea typeface="Arial"/>
              <a:cs typeface="Arial"/>
              <a:sym typeface="Arial"/>
            </a:endParaRPr>
          </a:p>
          <a:p>
            <a:pPr marL="457200" lvl="0" indent="-342900" algn="l" rtl="0">
              <a:spcBef>
                <a:spcPts val="0"/>
              </a:spcBef>
              <a:spcAft>
                <a:spcPts val="0"/>
              </a:spcAft>
              <a:buClr>
                <a:srgbClr val="24292E"/>
              </a:buClr>
              <a:buSzPts val="1800"/>
              <a:buFont typeface="Arial"/>
              <a:buChar char="●"/>
            </a:pPr>
            <a:r>
              <a:rPr lang="en">
                <a:solidFill>
                  <a:srgbClr val="0366D6"/>
                </a:solidFill>
                <a:highlight>
                  <a:srgbClr val="FFFFFF"/>
                </a:highlight>
                <a:uFill>
                  <a:noFill/>
                </a:uFill>
                <a:latin typeface="Arial"/>
                <a:ea typeface="Arial"/>
                <a:cs typeface="Arial"/>
                <a:sym typeface="Arial"/>
                <a:hlinkClick r:id="rId7"/>
              </a:rPr>
              <a:t>xml2</a:t>
            </a:r>
            <a:r>
              <a:rPr lang="en">
                <a:solidFill>
                  <a:srgbClr val="24292E"/>
                </a:solidFill>
                <a:highlight>
                  <a:srgbClr val="FFFFFF"/>
                </a:highlight>
                <a:latin typeface="Arial"/>
                <a:ea typeface="Arial"/>
                <a:cs typeface="Arial"/>
                <a:sym typeface="Arial"/>
              </a:rPr>
              <a:t> for the equally frustrating xml format</a:t>
            </a:r>
            <a:endParaRPr>
              <a:solidFill>
                <a:srgbClr val="24292E"/>
              </a:solidFill>
              <a:highlight>
                <a:srgbClr val="FFFFFF"/>
              </a:highlight>
              <a:latin typeface="Arial"/>
              <a:ea typeface="Arial"/>
              <a:cs typeface="Arial"/>
              <a:sym typeface="Arial"/>
            </a:endParaRPr>
          </a:p>
          <a:p>
            <a:pPr marL="0" lvl="0" indent="0" algn="l" rtl="0">
              <a:spcBef>
                <a:spcPts val="12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Packages</a:t>
            </a:r>
            <a:endParaRPr/>
          </a:p>
        </p:txBody>
      </p:sp>
      <p:sp>
        <p:nvSpPr>
          <p:cNvPr id="81" name="Google Shape;81;p1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t>What is package? </a:t>
            </a:r>
            <a:endParaRPr sz="2400" b="1" dirty="0"/>
          </a:p>
          <a:p>
            <a:pPr marL="457200" lvl="0" indent="-381000" algn="l" rtl="0">
              <a:spcBef>
                <a:spcPts val="1600"/>
              </a:spcBef>
              <a:spcAft>
                <a:spcPts val="0"/>
              </a:spcAft>
              <a:buClr>
                <a:srgbClr val="24292E"/>
              </a:buClr>
              <a:buSzPts val="2400"/>
              <a:buFont typeface="Arial"/>
              <a:buChar char="●"/>
            </a:pPr>
            <a:r>
              <a:rPr lang="en" sz="2400" dirty="0">
                <a:solidFill>
                  <a:srgbClr val="24292E"/>
                </a:solidFill>
                <a:highlight>
                  <a:srgbClr val="FFFFFF"/>
                </a:highlight>
                <a:latin typeface="Arial"/>
                <a:ea typeface="Arial"/>
                <a:cs typeface="Arial"/>
                <a:sym typeface="Arial"/>
              </a:rPr>
              <a:t>A package is a suitable way to organize your own work and, if you want to, share it with others.</a:t>
            </a:r>
            <a:endParaRPr sz="2400" dirty="0">
              <a:solidFill>
                <a:srgbClr val="24292E"/>
              </a:solidFill>
              <a:highlight>
                <a:srgbClr val="FFFFFF"/>
              </a:highlight>
              <a:latin typeface="Arial"/>
              <a:ea typeface="Arial"/>
              <a:cs typeface="Arial"/>
              <a:sym typeface="Arial"/>
            </a:endParaRPr>
          </a:p>
          <a:p>
            <a:pPr marL="457200" lvl="0" indent="-381000" algn="l" rtl="0">
              <a:spcBef>
                <a:spcPts val="0"/>
              </a:spcBef>
              <a:spcAft>
                <a:spcPts val="0"/>
              </a:spcAft>
              <a:buClr>
                <a:srgbClr val="24292E"/>
              </a:buClr>
              <a:buSzPts val="2400"/>
              <a:buFont typeface="Arial"/>
              <a:buChar char="●"/>
            </a:pPr>
            <a:r>
              <a:rPr lang="en" sz="2400" dirty="0">
                <a:solidFill>
                  <a:srgbClr val="24292E"/>
                </a:solidFill>
                <a:highlight>
                  <a:srgbClr val="FFFFFF"/>
                </a:highlight>
                <a:latin typeface="Arial"/>
                <a:ea typeface="Arial"/>
                <a:cs typeface="Arial"/>
                <a:sym typeface="Arial"/>
              </a:rPr>
              <a:t>Typically, a package will include code (not only R code!), documentation for the package and the functions inside, some tests to check everything works as it should, and data sets.</a:t>
            </a:r>
            <a:endParaRPr sz="2400" dirty="0">
              <a:solidFill>
                <a:srgbClr val="24292E"/>
              </a:solidFill>
              <a:highlight>
                <a:srgbClr val="FFFFFF"/>
              </a:highlight>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dirty="0">
              <a:latin typeface="Arial"/>
              <a:ea typeface="Arial"/>
              <a:cs typeface="Arial"/>
              <a:sym typeface="Arial"/>
            </a:endParaRPr>
          </a:p>
          <a:p>
            <a:pPr marL="0" lvl="0" indent="0" algn="l" rtl="0">
              <a:spcBef>
                <a:spcPts val="0"/>
              </a:spcBef>
              <a:spcAft>
                <a:spcPts val="0"/>
              </a:spcAft>
              <a:buNone/>
            </a:pPr>
            <a:r>
              <a:rPr lang="en" dirty="0">
                <a:solidFill>
                  <a:srgbClr val="24292E"/>
                </a:solidFill>
                <a:highlight>
                  <a:srgbClr val="FFFFFF"/>
                </a:highlight>
                <a:latin typeface="Arial"/>
                <a:ea typeface="Arial"/>
                <a:cs typeface="Arial"/>
                <a:sym typeface="Arial"/>
              </a:rPr>
              <a:t> </a:t>
            </a:r>
            <a:endParaRPr b="1" dirty="0"/>
          </a:p>
          <a:p>
            <a:pPr marL="0" lvl="0" indent="0" algn="l" rtl="0">
              <a:spcBef>
                <a:spcPts val="1600"/>
              </a:spcBef>
              <a:spcAft>
                <a:spcPts val="1600"/>
              </a:spcAft>
              <a:buNone/>
            </a:pP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5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Reading with Rstudio </a:t>
            </a:r>
            <a:endParaRPr/>
          </a:p>
        </p:txBody>
      </p:sp>
      <p:sp>
        <p:nvSpPr>
          <p:cNvPr id="305" name="Google Shape;305;p52"/>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use point and click method to open many data files </a:t>
            </a:r>
            <a:endParaRPr/>
          </a:p>
          <a:p>
            <a:pPr marL="0" lvl="0" indent="0" algn="l" rtl="0">
              <a:spcBef>
                <a:spcPts val="1600"/>
              </a:spcBef>
              <a:spcAft>
                <a:spcPts val="0"/>
              </a:spcAft>
              <a:buNone/>
            </a:pPr>
            <a:r>
              <a:rPr lang="en"/>
              <a:t>Go to your environment: </a:t>
            </a:r>
            <a:endParaRPr/>
          </a:p>
          <a:p>
            <a:pPr marL="0" lvl="0" indent="0" algn="l" rtl="0">
              <a:spcBef>
                <a:spcPts val="1600"/>
              </a:spcBef>
              <a:spcAft>
                <a:spcPts val="1600"/>
              </a:spcAft>
              <a:buNone/>
            </a:pPr>
            <a:endParaRPr/>
          </a:p>
        </p:txBody>
      </p:sp>
      <p:pic>
        <p:nvPicPr>
          <p:cNvPr id="306" name="Google Shape;306;p52"/>
          <p:cNvPicPr preferRelativeResize="0"/>
          <p:nvPr/>
        </p:nvPicPr>
        <p:blipFill>
          <a:blip r:embed="rId3">
            <a:alphaModFix/>
          </a:blip>
          <a:stretch>
            <a:fillRect/>
          </a:stretch>
        </p:blipFill>
        <p:spPr>
          <a:xfrm>
            <a:off x="367375" y="2225761"/>
            <a:ext cx="9144000" cy="1606378"/>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53"/>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Rstudio (cont)</a:t>
            </a:r>
            <a:endParaRPr/>
          </a:p>
        </p:txBody>
      </p:sp>
      <p:sp>
        <p:nvSpPr>
          <p:cNvPr id="312" name="Google Shape;312;p53"/>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Click Import data set </a:t>
            </a:r>
            <a:endParaRPr/>
          </a:p>
          <a:p>
            <a:pPr marL="0" lvl="0" indent="0" algn="l" rtl="0">
              <a:spcBef>
                <a:spcPts val="1600"/>
              </a:spcBef>
              <a:spcAft>
                <a:spcPts val="1600"/>
              </a:spcAft>
              <a:buNone/>
            </a:pPr>
            <a:endParaRPr/>
          </a:p>
        </p:txBody>
      </p:sp>
      <p:pic>
        <p:nvPicPr>
          <p:cNvPr id="313" name="Google Shape;313;p53"/>
          <p:cNvPicPr preferRelativeResize="0"/>
          <p:nvPr/>
        </p:nvPicPr>
        <p:blipFill>
          <a:blip r:embed="rId3">
            <a:alphaModFix/>
          </a:blip>
          <a:stretch>
            <a:fillRect/>
          </a:stretch>
        </p:blipFill>
        <p:spPr>
          <a:xfrm>
            <a:off x="3106573" y="1001475"/>
            <a:ext cx="5661873" cy="35777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5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Rstudio (cont)</a:t>
            </a:r>
            <a:endParaRPr/>
          </a:p>
        </p:txBody>
      </p:sp>
      <p:sp>
        <p:nvSpPr>
          <p:cNvPr id="319" name="Google Shape;319;p5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20" name="Google Shape;320;p54"/>
          <p:cNvPicPr preferRelativeResize="0"/>
          <p:nvPr/>
        </p:nvPicPr>
        <p:blipFill>
          <a:blip r:embed="rId3">
            <a:alphaModFix/>
          </a:blip>
          <a:stretch>
            <a:fillRect/>
          </a:stretch>
        </p:blipFill>
        <p:spPr>
          <a:xfrm>
            <a:off x="311700" y="1225225"/>
            <a:ext cx="7509673" cy="37392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Rstudio (cont)</a:t>
            </a:r>
            <a:endParaRPr/>
          </a:p>
        </p:txBody>
      </p:sp>
      <p:sp>
        <p:nvSpPr>
          <p:cNvPr id="326" name="Google Shape;326;p5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27" name="Google Shape;327;p55"/>
          <p:cNvPicPr preferRelativeResize="0"/>
          <p:nvPr/>
        </p:nvPicPr>
        <p:blipFill>
          <a:blip r:embed="rId3">
            <a:alphaModFix/>
          </a:blip>
          <a:stretch>
            <a:fillRect/>
          </a:stretch>
        </p:blipFill>
        <p:spPr>
          <a:xfrm>
            <a:off x="311700" y="1225225"/>
            <a:ext cx="6921852" cy="3744251"/>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5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RStudio (Cont)</a:t>
            </a:r>
            <a:endParaRPr/>
          </a:p>
        </p:txBody>
      </p:sp>
      <p:sp>
        <p:nvSpPr>
          <p:cNvPr id="333" name="Google Shape;333;p5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34" name="Google Shape;334;p56"/>
          <p:cNvPicPr preferRelativeResize="0"/>
          <p:nvPr/>
        </p:nvPicPr>
        <p:blipFill>
          <a:blip r:embed="rId3">
            <a:alphaModFix/>
          </a:blip>
          <a:stretch>
            <a:fillRect/>
          </a:stretch>
        </p:blipFill>
        <p:spPr>
          <a:xfrm>
            <a:off x="370150" y="1147225"/>
            <a:ext cx="6169448" cy="3720027"/>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5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Click Import </a:t>
            </a:r>
            <a:endParaRPr/>
          </a:p>
        </p:txBody>
      </p:sp>
      <p:sp>
        <p:nvSpPr>
          <p:cNvPr id="340" name="Google Shape;340;p57"/>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41" name="Google Shape;341;p57"/>
          <p:cNvPicPr preferRelativeResize="0"/>
          <p:nvPr/>
        </p:nvPicPr>
        <p:blipFill>
          <a:blip r:embed="rId3">
            <a:alphaModFix/>
          </a:blip>
          <a:stretch>
            <a:fillRect/>
          </a:stretch>
        </p:blipFill>
        <p:spPr>
          <a:xfrm>
            <a:off x="311703" y="1265475"/>
            <a:ext cx="5815698" cy="3467401"/>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5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Wrangling </a:t>
            </a:r>
            <a:endParaRPr/>
          </a:p>
        </p:txBody>
      </p:sp>
      <p:sp>
        <p:nvSpPr>
          <p:cNvPr id="347" name="Google Shape;347;p58"/>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will use the spotify data set as an example in class</a:t>
            </a:r>
            <a:endParaRPr/>
          </a:p>
          <a:p>
            <a:pPr marL="0" lvl="0" indent="0" algn="l" rtl="0">
              <a:spcBef>
                <a:spcPts val="1600"/>
              </a:spcBef>
              <a:spcAft>
                <a:spcPts val="0"/>
              </a:spcAft>
              <a:buNone/>
            </a:pPr>
            <a:r>
              <a:rPr lang="en"/>
              <a:t>library(tidyverse)</a:t>
            </a:r>
            <a:endParaRPr/>
          </a:p>
          <a:p>
            <a:pPr marL="0" lvl="0" indent="0" algn="l" rtl="0">
              <a:spcBef>
                <a:spcPts val="1600"/>
              </a:spcBef>
              <a:spcAft>
                <a:spcPts val="0"/>
              </a:spcAft>
              <a:buNone/>
            </a:pPr>
            <a:r>
              <a:rPr lang="en"/>
              <a:t>spotify &lt;- read_csv("spotify.csv")</a:t>
            </a:r>
            <a:endParaRPr/>
          </a:p>
          <a:p>
            <a:pPr marL="0" lvl="0" indent="0" algn="l" rtl="0">
              <a:spcBef>
                <a:spcPts val="1600"/>
              </a:spcBef>
              <a:spcAft>
                <a:spcPts val="0"/>
              </a:spcAft>
              <a:buNone/>
            </a:pPr>
            <a:r>
              <a:rPr lang="en"/>
              <a:t>Take a look at the dataset: </a:t>
            </a:r>
            <a:endParaRPr/>
          </a:p>
          <a:p>
            <a:pPr marL="0" lvl="0" indent="0" algn="l" rtl="0">
              <a:spcBef>
                <a:spcPts val="1600"/>
              </a:spcBef>
              <a:spcAft>
                <a:spcPts val="0"/>
              </a:spcAft>
              <a:buNone/>
            </a:pPr>
            <a:r>
              <a:rPr lang="en"/>
              <a:t>spotify</a:t>
            </a:r>
            <a:endParaRPr/>
          </a:p>
          <a:p>
            <a:pPr marL="0" lvl="0" indent="0" algn="l" rtl="0">
              <a:spcBef>
                <a:spcPts val="1600"/>
              </a:spcBef>
              <a:spcAft>
                <a:spcPts val="1600"/>
              </a:spcAft>
              <a:buNone/>
            </a:pP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5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Wrangling (Cont.)</a:t>
            </a:r>
            <a:endParaRPr/>
          </a:p>
        </p:txBody>
      </p:sp>
      <p:sp>
        <p:nvSpPr>
          <p:cNvPr id="353" name="Google Shape;353;p59"/>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54" name="Google Shape;354;p59"/>
          <p:cNvPicPr preferRelativeResize="0"/>
          <p:nvPr/>
        </p:nvPicPr>
        <p:blipFill>
          <a:blip r:embed="rId3">
            <a:alphaModFix/>
          </a:blip>
          <a:stretch>
            <a:fillRect/>
          </a:stretch>
        </p:blipFill>
        <p:spPr>
          <a:xfrm>
            <a:off x="311700" y="1225222"/>
            <a:ext cx="6923326" cy="3069599"/>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6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Wrangling (cont)</a:t>
            </a:r>
            <a:endParaRPr/>
          </a:p>
        </p:txBody>
      </p:sp>
      <p:sp>
        <p:nvSpPr>
          <p:cNvPr id="360" name="Google Shape;360;p60"/>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you use view(spotify), a data frame would come up. </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361" name="Google Shape;361;p60"/>
          <p:cNvPicPr preferRelativeResize="0"/>
          <p:nvPr/>
        </p:nvPicPr>
        <p:blipFill>
          <a:blip r:embed="rId3">
            <a:alphaModFix/>
          </a:blip>
          <a:stretch>
            <a:fillRect/>
          </a:stretch>
        </p:blipFill>
        <p:spPr>
          <a:xfrm>
            <a:off x="964850" y="1800073"/>
            <a:ext cx="6253850" cy="22043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6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Let’s summarize the key info in this data set </a:t>
            </a:r>
            <a:endParaRPr/>
          </a:p>
        </p:txBody>
      </p:sp>
      <p:sp>
        <p:nvSpPr>
          <p:cNvPr id="367" name="Google Shape;367;p61"/>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Which music genre has the most energy? </a:t>
            </a:r>
            <a:endParaRPr/>
          </a:p>
          <a:p>
            <a:pPr marL="457200" lvl="0" indent="-342900" algn="l" rtl="0">
              <a:spcBef>
                <a:spcPts val="0"/>
              </a:spcBef>
              <a:spcAft>
                <a:spcPts val="0"/>
              </a:spcAft>
              <a:buSzPts val="1800"/>
              <a:buChar char="●"/>
            </a:pPr>
            <a:r>
              <a:rPr lang="en"/>
              <a:t>Which music genre is the loudest? </a:t>
            </a:r>
            <a:endParaRPr/>
          </a:p>
          <a:p>
            <a:pPr marL="457200" lvl="0" indent="-342900" algn="l" rtl="0">
              <a:spcBef>
                <a:spcPts val="0"/>
              </a:spcBef>
              <a:spcAft>
                <a:spcPts val="0"/>
              </a:spcAft>
              <a:buSzPts val="1800"/>
              <a:buChar char="●"/>
            </a:pPr>
            <a:r>
              <a:rPr lang="en"/>
              <a:t>Which one has the fastest tempo? </a:t>
            </a:r>
            <a:endParaRPr/>
          </a:p>
          <a:p>
            <a:pPr marL="45720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Packages </a:t>
            </a:r>
            <a:endParaRPr dirty="0"/>
          </a:p>
        </p:txBody>
      </p:sp>
      <p:sp>
        <p:nvSpPr>
          <p:cNvPr id="87" name="Google Shape;87;p17"/>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4292E"/>
                </a:solidFill>
                <a:highlight>
                  <a:srgbClr val="FFFFFF"/>
                </a:highlight>
                <a:latin typeface="Arial"/>
                <a:ea typeface="Arial"/>
                <a:cs typeface="Arial"/>
                <a:sym typeface="Arial"/>
              </a:rPr>
              <a:t>The basic information about a package is provided in the DESCRIPTION file, where you can find out what the package does, who the author is, what version the documentation belongs to, the date, the type of license its use, and the package dependencies.</a:t>
            </a:r>
            <a:endParaRPr>
              <a:solidFill>
                <a:srgbClr val="24292E"/>
              </a:solidFill>
              <a:highlight>
                <a:srgbClr val="FFFFFF"/>
              </a:highlight>
              <a:latin typeface="Arial"/>
              <a:ea typeface="Arial"/>
              <a:cs typeface="Arial"/>
              <a:sym typeface="Arial"/>
            </a:endParaRPr>
          </a:p>
          <a:p>
            <a:pPr marL="0" lvl="0" indent="0" algn="l" rtl="0">
              <a:spcBef>
                <a:spcPts val="1600"/>
              </a:spcBef>
              <a:spcAft>
                <a:spcPts val="1600"/>
              </a:spcAft>
              <a:buNone/>
            </a:pPr>
            <a:r>
              <a:rPr lang="en">
                <a:solidFill>
                  <a:srgbClr val="24292E"/>
                </a:solidFill>
                <a:highlight>
                  <a:srgbClr val="FFFFFF"/>
                </a:highlight>
                <a:latin typeface="Arial"/>
                <a:ea typeface="Arial"/>
                <a:cs typeface="Arial"/>
                <a:sym typeface="Arial"/>
              </a:rPr>
              <a:t>Besides finding the DESCRIPTION files on websites like cran.r-project.org or stat.ethz.ch, you can also access the description file inside R with the command </a:t>
            </a:r>
            <a:r>
              <a:rPr lang="en">
                <a:solidFill>
                  <a:srgbClr val="24292E"/>
                </a:solidFill>
                <a:latin typeface="Consolas"/>
                <a:ea typeface="Consolas"/>
                <a:cs typeface="Consolas"/>
                <a:sym typeface="Consolas"/>
              </a:rPr>
              <a:t>packageDescription("package")</a:t>
            </a:r>
            <a:r>
              <a:rPr lang="en">
                <a:solidFill>
                  <a:srgbClr val="24292E"/>
                </a:solidFill>
                <a:highlight>
                  <a:srgbClr val="FFFFFF"/>
                </a:highlight>
                <a:latin typeface="Arial"/>
                <a:ea typeface="Arial"/>
                <a:cs typeface="Arial"/>
                <a:sym typeface="Arial"/>
              </a:rPr>
              <a:t>, via the documentation of the package </a:t>
            </a:r>
            <a:r>
              <a:rPr lang="en">
                <a:solidFill>
                  <a:srgbClr val="24292E"/>
                </a:solidFill>
                <a:latin typeface="Consolas"/>
                <a:ea typeface="Consolas"/>
                <a:cs typeface="Consolas"/>
                <a:sym typeface="Consolas"/>
              </a:rPr>
              <a:t>help(package = "package")</a:t>
            </a:r>
            <a:r>
              <a:rPr lang="en">
                <a:solidFill>
                  <a:srgbClr val="24292E"/>
                </a:solidFill>
                <a:highlight>
                  <a:srgbClr val="FFFFFF"/>
                </a:highlight>
                <a:latin typeface="Arial"/>
                <a:ea typeface="Arial"/>
                <a:cs typeface="Arial"/>
                <a:sym typeface="Arial"/>
              </a:rPr>
              <a:t>, or online in the repository of the package.</a:t>
            </a:r>
            <a:endParaRPr>
              <a:solidFill>
                <a:srgbClr val="24292E"/>
              </a:solidFill>
              <a:highlight>
                <a:srgbClr val="FFFFFF"/>
              </a:highlight>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6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Unique()</a:t>
            </a:r>
            <a:endParaRPr/>
          </a:p>
        </p:txBody>
      </p:sp>
      <p:sp>
        <p:nvSpPr>
          <p:cNvPr id="373" name="Google Shape;373;p62"/>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152400" marR="152400" lvl="0" indent="0" algn="l" rtl="0">
              <a:lnSpc>
                <a:spcPct val="100000"/>
              </a:lnSpc>
              <a:spcBef>
                <a:spcPts val="0"/>
              </a:spcBef>
              <a:spcAft>
                <a:spcPts val="0"/>
              </a:spcAft>
              <a:buNone/>
            </a:pPr>
            <a:r>
              <a:rPr lang="en" sz="1400">
                <a:solidFill>
                  <a:srgbClr val="24292E"/>
                </a:solidFill>
                <a:highlight>
                  <a:srgbClr val="F6F8FA"/>
                </a:highlight>
                <a:latin typeface="Consolas"/>
                <a:ea typeface="Consolas"/>
                <a:cs typeface="Consolas"/>
                <a:sym typeface="Consolas"/>
              </a:rPr>
              <a:t>unique(spotify</a:t>
            </a:r>
            <a:r>
              <a:rPr lang="en" sz="1400">
                <a:solidFill>
                  <a:srgbClr val="D73A49"/>
                </a:solidFill>
                <a:highlight>
                  <a:srgbClr val="F6F8FA"/>
                </a:highlight>
                <a:latin typeface="Consolas"/>
                <a:ea typeface="Consolas"/>
                <a:cs typeface="Consolas"/>
                <a:sym typeface="Consolas"/>
              </a:rPr>
              <a:t>$</a:t>
            </a:r>
            <a:r>
              <a:rPr lang="en" sz="1400">
                <a:solidFill>
                  <a:srgbClr val="24292E"/>
                </a:solidFill>
                <a:highlight>
                  <a:srgbClr val="F6F8FA"/>
                </a:highlight>
                <a:latin typeface="Consolas"/>
                <a:ea typeface="Consolas"/>
                <a:cs typeface="Consolas"/>
                <a:sym typeface="Consolas"/>
              </a:rPr>
              <a:t>genre)</a:t>
            </a:r>
            <a:endParaRPr sz="1400">
              <a:solidFill>
                <a:srgbClr val="24292E"/>
              </a:solidFill>
              <a:highlight>
                <a:srgbClr val="F6F8FA"/>
              </a:highlight>
              <a:latin typeface="Consolas"/>
              <a:ea typeface="Consolas"/>
              <a:cs typeface="Consolas"/>
              <a:sym typeface="Consolas"/>
            </a:endParaRPr>
          </a:p>
          <a:p>
            <a:pPr marL="0" marR="152400" lvl="0" indent="0" algn="l" rtl="0">
              <a:lnSpc>
                <a:spcPct val="100000"/>
              </a:lnSpc>
              <a:spcBef>
                <a:spcPts val="0"/>
              </a:spcBef>
              <a:spcAft>
                <a:spcPts val="0"/>
              </a:spcAft>
              <a:buClr>
                <a:schemeClr val="dk1"/>
              </a:buClr>
              <a:buSzPts val="1100"/>
              <a:buFont typeface="Arial"/>
              <a:buNone/>
            </a:pPr>
            <a:endParaRPr sz="1400">
              <a:solidFill>
                <a:srgbClr val="24292E"/>
              </a:solidFill>
              <a:highlight>
                <a:srgbClr val="F6F8FA"/>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400"/>
              <a:t>[1] "Alternative"      "Anime"            "Blues"           </a:t>
            </a:r>
            <a:endParaRPr sz="1400"/>
          </a:p>
          <a:p>
            <a:pPr marL="0" lvl="0" indent="0" algn="l" rtl="0">
              <a:lnSpc>
                <a:spcPct val="100000"/>
              </a:lnSpc>
              <a:spcBef>
                <a:spcPts val="0"/>
              </a:spcBef>
              <a:spcAft>
                <a:spcPts val="0"/>
              </a:spcAft>
              <a:buClr>
                <a:schemeClr val="dk1"/>
              </a:buClr>
              <a:buSzPts val="1100"/>
              <a:buFont typeface="Arial"/>
              <a:buNone/>
            </a:pPr>
            <a:r>
              <a:rPr lang="en" sz="1400"/>
              <a:t> [4] "Children's Music" "Children’s Music" "Classical"       </a:t>
            </a:r>
            <a:endParaRPr sz="1400"/>
          </a:p>
          <a:p>
            <a:pPr marL="0" lvl="0" indent="0" algn="l" rtl="0">
              <a:lnSpc>
                <a:spcPct val="100000"/>
              </a:lnSpc>
              <a:spcBef>
                <a:spcPts val="0"/>
              </a:spcBef>
              <a:spcAft>
                <a:spcPts val="0"/>
              </a:spcAft>
              <a:buClr>
                <a:schemeClr val="dk1"/>
              </a:buClr>
              <a:buSzPts val="1100"/>
              <a:buFont typeface="Arial"/>
              <a:buNone/>
            </a:pPr>
            <a:r>
              <a:rPr lang="en" sz="1400"/>
              <a:t> [7] "Comedy"           "Country"          "Dance"           </a:t>
            </a:r>
            <a:endParaRPr sz="1400"/>
          </a:p>
          <a:p>
            <a:pPr marL="0" lvl="0" indent="0" algn="l" rtl="0">
              <a:lnSpc>
                <a:spcPct val="100000"/>
              </a:lnSpc>
              <a:spcBef>
                <a:spcPts val="0"/>
              </a:spcBef>
              <a:spcAft>
                <a:spcPts val="0"/>
              </a:spcAft>
              <a:buClr>
                <a:schemeClr val="dk1"/>
              </a:buClr>
              <a:buSzPts val="1100"/>
              <a:buFont typeface="Arial"/>
              <a:buNone/>
            </a:pPr>
            <a:r>
              <a:rPr lang="en" sz="1400"/>
              <a:t>[10] "Electronic"       "Folk"             "Hip-Hop"         </a:t>
            </a:r>
            <a:endParaRPr sz="1400"/>
          </a:p>
          <a:p>
            <a:pPr marL="0" lvl="0" indent="0" algn="l" rtl="0">
              <a:lnSpc>
                <a:spcPct val="100000"/>
              </a:lnSpc>
              <a:spcBef>
                <a:spcPts val="0"/>
              </a:spcBef>
              <a:spcAft>
                <a:spcPts val="0"/>
              </a:spcAft>
              <a:buClr>
                <a:schemeClr val="dk1"/>
              </a:buClr>
              <a:buSzPts val="1100"/>
              <a:buFont typeface="Arial"/>
              <a:buNone/>
            </a:pPr>
            <a:r>
              <a:rPr lang="en" sz="1400"/>
              <a:t>[13] "Indie"            "Jazz"             "Movie"           </a:t>
            </a:r>
            <a:endParaRPr sz="1400"/>
          </a:p>
          <a:p>
            <a:pPr marL="0" lvl="0" indent="0" algn="l" rtl="0">
              <a:lnSpc>
                <a:spcPct val="100000"/>
              </a:lnSpc>
              <a:spcBef>
                <a:spcPts val="0"/>
              </a:spcBef>
              <a:spcAft>
                <a:spcPts val="0"/>
              </a:spcAft>
              <a:buClr>
                <a:schemeClr val="dk1"/>
              </a:buClr>
              <a:buSzPts val="1100"/>
              <a:buFont typeface="Arial"/>
              <a:buNone/>
            </a:pPr>
            <a:r>
              <a:rPr lang="en" sz="1400"/>
              <a:t>[16] "Opera"            "Pop"              "R&amp;B"             </a:t>
            </a:r>
            <a:endParaRPr sz="1400"/>
          </a:p>
          <a:p>
            <a:pPr marL="0" lvl="0" indent="0" algn="l" rtl="0">
              <a:lnSpc>
                <a:spcPct val="100000"/>
              </a:lnSpc>
              <a:spcBef>
                <a:spcPts val="0"/>
              </a:spcBef>
              <a:spcAft>
                <a:spcPts val="0"/>
              </a:spcAft>
              <a:buClr>
                <a:schemeClr val="dk1"/>
              </a:buClr>
              <a:buSzPts val="1100"/>
              <a:buFont typeface="Arial"/>
              <a:buNone/>
            </a:pPr>
            <a:r>
              <a:rPr lang="en" sz="1400"/>
              <a:t>[19] "Rap"              "Reggae"           "Reggaeton"       </a:t>
            </a:r>
            <a:endParaRPr sz="1400"/>
          </a:p>
          <a:p>
            <a:pPr marL="0" lvl="0" indent="0" algn="l" rtl="0">
              <a:lnSpc>
                <a:spcPct val="100000"/>
              </a:lnSpc>
              <a:spcBef>
                <a:spcPts val="0"/>
              </a:spcBef>
              <a:spcAft>
                <a:spcPts val="0"/>
              </a:spcAft>
              <a:buClr>
                <a:schemeClr val="dk1"/>
              </a:buClr>
              <a:buSzPts val="1100"/>
              <a:buFont typeface="Arial"/>
              <a:buNone/>
            </a:pPr>
            <a:r>
              <a:rPr lang="en" sz="1400"/>
              <a:t>[22] "Rock"             "Ska"              "Soul"            </a:t>
            </a:r>
            <a:endParaRPr sz="1400"/>
          </a:p>
          <a:p>
            <a:pPr marL="0" lvl="0" indent="0" algn="l" rtl="0">
              <a:lnSpc>
                <a:spcPct val="100000"/>
              </a:lnSpc>
              <a:spcBef>
                <a:spcPts val="0"/>
              </a:spcBef>
              <a:spcAft>
                <a:spcPts val="0"/>
              </a:spcAft>
              <a:buClr>
                <a:schemeClr val="dk1"/>
              </a:buClr>
              <a:buSzPts val="1100"/>
              <a:buFont typeface="Arial"/>
              <a:buNone/>
            </a:pPr>
            <a:r>
              <a:rPr lang="en" sz="1400"/>
              <a:t>[25] "Soundtrack"       "World"           </a:t>
            </a:r>
            <a:endParaRPr sz="1400"/>
          </a:p>
          <a:p>
            <a:pPr marL="0" lvl="0" indent="0" algn="l" rtl="0">
              <a:lnSpc>
                <a:spcPct val="100000"/>
              </a:lnSpc>
              <a:spcBef>
                <a:spcPts val="0"/>
              </a:spcBef>
              <a:spcAft>
                <a:spcPts val="0"/>
              </a:spcAft>
              <a:buNone/>
            </a:pPr>
            <a:endParaRPr sz="14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63"/>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Select()</a:t>
            </a:r>
            <a:endParaRPr/>
          </a:p>
        </p:txBody>
      </p:sp>
      <p:sp>
        <p:nvSpPr>
          <p:cNvPr id="379" name="Google Shape;379;p63"/>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152400" marR="152400" lvl="0" indent="0" algn="l" rtl="0">
              <a:lnSpc>
                <a:spcPct val="145000"/>
              </a:lnSpc>
              <a:spcBef>
                <a:spcPts val="1600"/>
              </a:spcBef>
              <a:spcAft>
                <a:spcPts val="0"/>
              </a:spcAft>
              <a:buNone/>
            </a:pPr>
            <a:endParaRPr/>
          </a:p>
          <a:p>
            <a:pPr marL="152400" marR="152400" lvl="0" indent="0" algn="l" rtl="0">
              <a:lnSpc>
                <a:spcPct val="145000"/>
              </a:lnSpc>
              <a:spcBef>
                <a:spcPts val="0"/>
              </a:spcBef>
              <a:spcAft>
                <a:spcPts val="0"/>
              </a:spcAft>
              <a:buNone/>
            </a:pPr>
            <a:endParaRPr/>
          </a:p>
          <a:p>
            <a:pPr marL="152400" marR="152400" lvl="0" indent="0" algn="l" rtl="0">
              <a:lnSpc>
                <a:spcPct val="145000"/>
              </a:lnSpc>
              <a:spcBef>
                <a:spcPts val="0"/>
              </a:spcBef>
              <a:spcAft>
                <a:spcPts val="0"/>
              </a:spcAft>
              <a:buNone/>
            </a:pPr>
            <a:endParaRPr/>
          </a:p>
          <a:p>
            <a:pPr marL="0" marR="152400" lvl="0" indent="0" algn="l" rtl="0">
              <a:lnSpc>
                <a:spcPct val="145000"/>
              </a:lnSpc>
              <a:spcBef>
                <a:spcPts val="0"/>
              </a:spcBef>
              <a:spcAft>
                <a:spcPts val="0"/>
              </a:spcAft>
              <a:buNone/>
            </a:pPr>
            <a:r>
              <a:rPr lang="en">
                <a:solidFill>
                  <a:srgbClr val="24292E"/>
                </a:solidFill>
                <a:highlight>
                  <a:srgbClr val="F6F8FA"/>
                </a:highlight>
                <a:latin typeface="Consolas"/>
                <a:ea typeface="Consolas"/>
                <a:cs typeface="Consolas"/>
                <a:sym typeface="Consolas"/>
              </a:rPr>
              <a:t>select(spotify, loudness)</a:t>
            </a:r>
            <a:endParaRPr>
              <a:solidFill>
                <a:srgbClr val="24292E"/>
              </a:solidFill>
              <a:highlight>
                <a:srgbClr val="F6F8FA"/>
              </a:highlight>
              <a:latin typeface="Consolas"/>
              <a:ea typeface="Consolas"/>
              <a:cs typeface="Consolas"/>
              <a:sym typeface="Consolas"/>
            </a:endParaRPr>
          </a:p>
          <a:p>
            <a:pPr marL="0" marR="152400" lvl="0" indent="0" algn="l" rtl="0">
              <a:lnSpc>
                <a:spcPct val="145000"/>
              </a:lnSpc>
              <a:spcBef>
                <a:spcPts val="0"/>
              </a:spcBef>
              <a:spcAft>
                <a:spcPts val="0"/>
              </a:spcAft>
              <a:buNone/>
            </a:pPr>
            <a:r>
              <a:rPr lang="en">
                <a:solidFill>
                  <a:srgbClr val="24292E"/>
                </a:solidFill>
                <a:highlight>
                  <a:srgbClr val="F6F8FA"/>
                </a:highlight>
                <a:latin typeface="Consolas"/>
                <a:ea typeface="Consolas"/>
                <a:cs typeface="Consolas"/>
                <a:sym typeface="Consolas"/>
              </a:rPr>
              <a:t>select(spotify, </a:t>
            </a:r>
            <a:r>
              <a:rPr lang="en">
                <a:solidFill>
                  <a:srgbClr val="D73A49"/>
                </a:solidFill>
                <a:highlight>
                  <a:srgbClr val="F6F8FA"/>
                </a:highlight>
                <a:latin typeface="Consolas"/>
                <a:ea typeface="Consolas"/>
                <a:cs typeface="Consolas"/>
                <a:sym typeface="Consolas"/>
              </a:rPr>
              <a:t>-</a:t>
            </a:r>
            <a:r>
              <a:rPr lang="en">
                <a:solidFill>
                  <a:srgbClr val="24292E"/>
                </a:solidFill>
                <a:highlight>
                  <a:srgbClr val="F6F8FA"/>
                </a:highlight>
                <a:latin typeface="Consolas"/>
                <a:ea typeface="Consolas"/>
                <a:cs typeface="Consolas"/>
                <a:sym typeface="Consolas"/>
              </a:rPr>
              <a:t>lyrics)</a:t>
            </a:r>
            <a:endParaRPr>
              <a:solidFill>
                <a:srgbClr val="24292E"/>
              </a:solidFill>
              <a:highlight>
                <a:srgbClr val="F6F8FA"/>
              </a:highlight>
              <a:latin typeface="Consolas"/>
              <a:ea typeface="Consolas"/>
              <a:cs typeface="Consolas"/>
              <a:sym typeface="Consolas"/>
            </a:endParaRPr>
          </a:p>
          <a:p>
            <a:pPr marL="0" marR="152400" lvl="0" indent="0" algn="l" rtl="0">
              <a:lnSpc>
                <a:spcPct val="145000"/>
              </a:lnSpc>
              <a:spcBef>
                <a:spcPts val="0"/>
              </a:spcBef>
              <a:spcAft>
                <a:spcPts val="0"/>
              </a:spcAft>
              <a:buClr>
                <a:schemeClr val="dk1"/>
              </a:buClr>
              <a:buSzPts val="1100"/>
              <a:buFont typeface="Arial"/>
              <a:buNone/>
            </a:pPr>
            <a:endParaRPr>
              <a:solidFill>
                <a:srgbClr val="24292E"/>
              </a:solidFill>
              <a:highlight>
                <a:srgbClr val="F6F8FA"/>
              </a:highlight>
              <a:latin typeface="Consolas"/>
              <a:ea typeface="Consolas"/>
              <a:cs typeface="Consolas"/>
              <a:sym typeface="Consolas"/>
            </a:endParaRPr>
          </a:p>
          <a:p>
            <a:pPr marL="0" lvl="0" indent="0" algn="l" rtl="0">
              <a:spcBef>
                <a:spcPts val="0"/>
              </a:spcBef>
              <a:spcAft>
                <a:spcPts val="1600"/>
              </a:spcAft>
              <a:buNone/>
            </a:pPr>
            <a:endParaRPr/>
          </a:p>
        </p:txBody>
      </p:sp>
      <p:pic>
        <p:nvPicPr>
          <p:cNvPr id="380" name="Google Shape;380;p63"/>
          <p:cNvPicPr preferRelativeResize="0"/>
          <p:nvPr/>
        </p:nvPicPr>
        <p:blipFill>
          <a:blip r:embed="rId3">
            <a:alphaModFix/>
          </a:blip>
          <a:stretch>
            <a:fillRect/>
          </a:stretch>
        </p:blipFill>
        <p:spPr>
          <a:xfrm>
            <a:off x="344400" y="1310375"/>
            <a:ext cx="2076450" cy="14287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6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filter()</a:t>
            </a:r>
            <a:endParaRPr/>
          </a:p>
        </p:txBody>
      </p:sp>
      <p:sp>
        <p:nvSpPr>
          <p:cNvPr id="386" name="Google Shape;386;p6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24292E"/>
                </a:solidFill>
                <a:latin typeface="Consolas"/>
                <a:ea typeface="Consolas"/>
                <a:cs typeface="Consolas"/>
                <a:sym typeface="Consolas"/>
              </a:rPr>
              <a:t>filter()</a:t>
            </a:r>
            <a:r>
              <a:rPr lang="en">
                <a:solidFill>
                  <a:srgbClr val="24292E"/>
                </a:solidFill>
                <a:highlight>
                  <a:srgbClr val="FFFFFF"/>
                </a:highlight>
                <a:latin typeface="Arial"/>
                <a:ea typeface="Arial"/>
                <a:cs typeface="Arial"/>
                <a:sym typeface="Arial"/>
              </a:rPr>
              <a:t> extracts rows from a dataframe and returns them as a new data frame. The first argument of </a:t>
            </a:r>
            <a:r>
              <a:rPr lang="en">
                <a:solidFill>
                  <a:srgbClr val="24292E"/>
                </a:solidFill>
                <a:latin typeface="Consolas"/>
                <a:ea typeface="Consolas"/>
                <a:cs typeface="Consolas"/>
                <a:sym typeface="Consolas"/>
              </a:rPr>
              <a:t>filter()</a:t>
            </a:r>
            <a:r>
              <a:rPr lang="en">
                <a:solidFill>
                  <a:srgbClr val="24292E"/>
                </a:solidFill>
                <a:highlight>
                  <a:srgbClr val="FFFFFF"/>
                </a:highlight>
                <a:latin typeface="Arial"/>
                <a:ea typeface="Arial"/>
                <a:cs typeface="Arial"/>
                <a:sym typeface="Arial"/>
              </a:rPr>
              <a:t> should be a data frame to extract rows from. The arguments that follow should be logical tests; </a:t>
            </a:r>
            <a:r>
              <a:rPr lang="en">
                <a:solidFill>
                  <a:srgbClr val="24292E"/>
                </a:solidFill>
                <a:latin typeface="Consolas"/>
                <a:ea typeface="Consolas"/>
                <a:cs typeface="Consolas"/>
                <a:sym typeface="Consolas"/>
              </a:rPr>
              <a:t>filter()</a:t>
            </a:r>
            <a:r>
              <a:rPr lang="en">
                <a:solidFill>
                  <a:srgbClr val="24292E"/>
                </a:solidFill>
                <a:highlight>
                  <a:srgbClr val="FFFFFF"/>
                </a:highlight>
                <a:latin typeface="Arial"/>
                <a:ea typeface="Arial"/>
                <a:cs typeface="Arial"/>
                <a:sym typeface="Arial"/>
              </a:rPr>
              <a:t> will return every row for which the tests return </a:t>
            </a:r>
            <a:r>
              <a:rPr lang="en">
                <a:solidFill>
                  <a:srgbClr val="24292E"/>
                </a:solidFill>
                <a:latin typeface="Consolas"/>
                <a:ea typeface="Consolas"/>
                <a:cs typeface="Consolas"/>
                <a:sym typeface="Consolas"/>
              </a:rPr>
              <a:t>TRUE</a:t>
            </a:r>
            <a:r>
              <a:rPr lang="en">
                <a:solidFill>
                  <a:srgbClr val="24292E"/>
                </a:solidFill>
                <a:highlight>
                  <a:srgbClr val="FFFFFF"/>
                </a:highlight>
                <a:latin typeface="Arial"/>
                <a:ea typeface="Arial"/>
                <a:cs typeface="Arial"/>
                <a:sym typeface="Arial"/>
              </a:rPr>
              <a:t>.</a:t>
            </a:r>
            <a:endParaRPr/>
          </a:p>
        </p:txBody>
      </p:sp>
      <p:pic>
        <p:nvPicPr>
          <p:cNvPr id="387" name="Google Shape;387;p64"/>
          <p:cNvPicPr preferRelativeResize="0"/>
          <p:nvPr/>
        </p:nvPicPr>
        <p:blipFill>
          <a:blip r:embed="rId3">
            <a:alphaModFix/>
          </a:blip>
          <a:stretch>
            <a:fillRect/>
          </a:stretch>
        </p:blipFill>
        <p:spPr>
          <a:xfrm>
            <a:off x="2332900" y="2571750"/>
            <a:ext cx="3367375" cy="22449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6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filter()</a:t>
            </a:r>
            <a:endParaRPr/>
          </a:p>
        </p:txBody>
      </p:sp>
      <p:sp>
        <p:nvSpPr>
          <p:cNvPr id="393" name="Google Shape;393;p65"/>
          <p:cNvSpPr txBox="1">
            <a:spLocks noGrp="1"/>
          </p:cNvSpPr>
          <p:nvPr>
            <p:ph type="body" idx="1"/>
          </p:nvPr>
        </p:nvSpPr>
        <p:spPr>
          <a:xfrm>
            <a:off x="311700" y="1225225"/>
            <a:ext cx="8520600" cy="3681600"/>
          </a:xfrm>
          <a:prstGeom prst="rect">
            <a:avLst/>
          </a:prstGeom>
        </p:spPr>
        <p:txBody>
          <a:bodyPr spcFirstLastPara="1" wrap="square" lIns="91425" tIns="91425" rIns="91425" bIns="91425" anchor="t" anchorCtr="0">
            <a:noAutofit/>
          </a:bodyPr>
          <a:lstStyle/>
          <a:p>
            <a:pPr marL="152400" marR="152400" lvl="0" indent="0" algn="l" rtl="0">
              <a:lnSpc>
                <a:spcPct val="100000"/>
              </a:lnSpc>
              <a:spcBef>
                <a:spcPts val="0"/>
              </a:spcBef>
              <a:spcAft>
                <a:spcPts val="0"/>
              </a:spcAft>
              <a:buNone/>
            </a:pPr>
            <a:r>
              <a:rPr lang="en" sz="1400">
                <a:solidFill>
                  <a:srgbClr val="24292E"/>
                </a:solidFill>
                <a:highlight>
                  <a:srgbClr val="F6F8FA"/>
                </a:highlight>
                <a:latin typeface="Consolas"/>
                <a:ea typeface="Consolas"/>
                <a:cs typeface="Consolas"/>
                <a:sym typeface="Consolas"/>
              </a:rPr>
              <a:t>filter(spotify, genre </a:t>
            </a:r>
            <a:r>
              <a:rPr lang="en" sz="1400">
                <a:solidFill>
                  <a:srgbClr val="D73A49"/>
                </a:solidFill>
                <a:highlight>
                  <a:srgbClr val="F6F8FA"/>
                </a:highlight>
                <a:latin typeface="Consolas"/>
                <a:ea typeface="Consolas"/>
                <a:cs typeface="Consolas"/>
                <a:sym typeface="Consolas"/>
              </a:rPr>
              <a:t>==</a:t>
            </a:r>
            <a:r>
              <a:rPr lang="en" sz="1400">
                <a:solidFill>
                  <a:srgbClr val="24292E"/>
                </a:solidFill>
                <a:highlight>
                  <a:srgbClr val="F6F8FA"/>
                </a:highlight>
                <a:latin typeface="Consolas"/>
                <a:ea typeface="Consolas"/>
                <a:cs typeface="Consolas"/>
                <a:sym typeface="Consolas"/>
              </a:rPr>
              <a:t> </a:t>
            </a:r>
            <a:r>
              <a:rPr lang="en" sz="1400">
                <a:solidFill>
                  <a:srgbClr val="032F62"/>
                </a:solidFill>
                <a:highlight>
                  <a:srgbClr val="F6F8FA"/>
                </a:highlight>
                <a:latin typeface="Consolas"/>
                <a:ea typeface="Consolas"/>
                <a:cs typeface="Consolas"/>
                <a:sym typeface="Consolas"/>
              </a:rPr>
              <a:t>"Alternative"</a:t>
            </a:r>
            <a:r>
              <a:rPr lang="en" sz="1400">
                <a:solidFill>
                  <a:srgbClr val="24292E"/>
                </a:solidFill>
                <a:highlight>
                  <a:srgbClr val="F6F8FA"/>
                </a:highlight>
                <a:latin typeface="Consolas"/>
                <a:ea typeface="Consolas"/>
                <a:cs typeface="Consolas"/>
                <a:sym typeface="Consolas"/>
              </a:rPr>
              <a:t>)</a:t>
            </a:r>
            <a:endParaRPr sz="1400">
              <a:solidFill>
                <a:srgbClr val="24292E"/>
              </a:solidFill>
              <a:highlight>
                <a:srgbClr val="F6F8FA"/>
              </a:highlight>
              <a:latin typeface="Consolas"/>
              <a:ea typeface="Consolas"/>
              <a:cs typeface="Consolas"/>
              <a:sym typeface="Consolas"/>
            </a:endParaRPr>
          </a:p>
          <a:p>
            <a:pPr marL="152400" marR="152400" lvl="0" indent="0" algn="l" rtl="0">
              <a:lnSpc>
                <a:spcPct val="100000"/>
              </a:lnSpc>
              <a:spcBef>
                <a:spcPts val="0"/>
              </a:spcBef>
              <a:spcAft>
                <a:spcPts val="0"/>
              </a:spcAft>
              <a:buClr>
                <a:schemeClr val="dk1"/>
              </a:buClr>
              <a:buSzPts val="1100"/>
              <a:buFont typeface="Arial"/>
              <a:buNone/>
            </a:pPr>
            <a:endParaRPr sz="1400">
              <a:solidFill>
                <a:srgbClr val="24292E"/>
              </a:solidFill>
              <a:highlight>
                <a:srgbClr val="F6F8FA"/>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400"/>
              <a:t># A tibble: 1,000 x 6</a:t>
            </a:r>
            <a:endParaRPr sz="1400"/>
          </a:p>
          <a:p>
            <a:pPr marL="0" lvl="0" indent="0" algn="l" rtl="0">
              <a:lnSpc>
                <a:spcPct val="100000"/>
              </a:lnSpc>
              <a:spcBef>
                <a:spcPts val="0"/>
              </a:spcBef>
              <a:spcAft>
                <a:spcPts val="0"/>
              </a:spcAft>
              <a:buClr>
                <a:schemeClr val="dk1"/>
              </a:buClr>
              <a:buSzPts val="1100"/>
              <a:buFont typeface="Arial"/>
              <a:buNone/>
            </a:pPr>
            <a:r>
              <a:rPr lang="en" sz="1400"/>
              <a:t>   genre    energy loudness tempo danceability lyrics                       </a:t>
            </a:r>
            <a:endParaRPr sz="1400"/>
          </a:p>
          <a:p>
            <a:pPr marL="0" lvl="0" indent="0" algn="l" rtl="0">
              <a:lnSpc>
                <a:spcPct val="100000"/>
              </a:lnSpc>
              <a:spcBef>
                <a:spcPts val="0"/>
              </a:spcBef>
              <a:spcAft>
                <a:spcPts val="0"/>
              </a:spcAft>
              <a:buClr>
                <a:schemeClr val="dk1"/>
              </a:buClr>
              <a:buSzPts val="1100"/>
              <a:buFont typeface="Arial"/>
              <a:buNone/>
            </a:pPr>
            <a:r>
              <a:rPr lang="en" sz="1400"/>
              <a:t>   &lt;chr&gt;     &lt;dbl&gt;    &lt;dbl&gt; &lt;dbl&gt;        &lt;dbl&gt; &lt;chr&gt;                        </a:t>
            </a:r>
            <a:endParaRPr sz="1400"/>
          </a:p>
          <a:p>
            <a:pPr marL="0" lvl="0" indent="0" algn="l" rtl="0">
              <a:lnSpc>
                <a:spcPct val="100000"/>
              </a:lnSpc>
              <a:spcBef>
                <a:spcPts val="0"/>
              </a:spcBef>
              <a:spcAft>
                <a:spcPts val="0"/>
              </a:spcAft>
              <a:buClr>
                <a:schemeClr val="dk1"/>
              </a:buClr>
              <a:buSzPts val="1100"/>
              <a:buFont typeface="Arial"/>
              <a:buNone/>
            </a:pPr>
            <a:r>
              <a:rPr lang="en" sz="1400"/>
              <a:t> 1 Alterna…  0.647    -8.51  79.8        0.709 into into into of him by eco…</a:t>
            </a:r>
            <a:endParaRPr sz="1400"/>
          </a:p>
          <a:p>
            <a:pPr marL="0" lvl="0" indent="0" algn="l" rtl="0">
              <a:lnSpc>
                <a:spcPct val="100000"/>
              </a:lnSpc>
              <a:spcBef>
                <a:spcPts val="0"/>
              </a:spcBef>
              <a:spcAft>
                <a:spcPts val="0"/>
              </a:spcAft>
              <a:buClr>
                <a:schemeClr val="dk1"/>
              </a:buClr>
              <a:buSzPts val="1100"/>
              <a:buFont typeface="Arial"/>
              <a:buNone/>
            </a:pPr>
            <a:r>
              <a:rPr lang="en" sz="1400"/>
              <a:t> 2 Alterna…  0.735    -4.75 163.         0.436 paying fishing realizes John…</a:t>
            </a:r>
            <a:endParaRPr sz="1400"/>
          </a:p>
          <a:p>
            <a:pPr marL="0" lvl="0" indent="0" algn="l" rtl="0">
              <a:lnSpc>
                <a:spcPct val="100000"/>
              </a:lnSpc>
              <a:spcBef>
                <a:spcPts val="0"/>
              </a:spcBef>
              <a:spcAft>
                <a:spcPts val="0"/>
              </a:spcAft>
              <a:buClr>
                <a:schemeClr val="dk1"/>
              </a:buClr>
              <a:buSzPts val="1100"/>
              <a:buFont typeface="Arial"/>
              <a:buNone/>
            </a:pPr>
            <a:r>
              <a:rPr lang="en" sz="1400"/>
              <a:t> 3 Alterna…  0.917    -6.09 141.         0.544 man has happened then to his…</a:t>
            </a:r>
            <a:endParaRPr sz="1400"/>
          </a:p>
          <a:p>
            <a:pPr marL="0" lvl="0" indent="0" algn="l" rtl="0">
              <a:lnSpc>
                <a:spcPct val="100000"/>
              </a:lnSpc>
              <a:spcBef>
                <a:spcPts val="0"/>
              </a:spcBef>
              <a:spcAft>
                <a:spcPts val="0"/>
              </a:spcAft>
              <a:buClr>
                <a:schemeClr val="dk1"/>
              </a:buClr>
              <a:buSzPts val="1100"/>
              <a:buFont typeface="Arial"/>
              <a:buNone/>
            </a:pPr>
            <a:r>
              <a:rPr lang="en" sz="1400"/>
              <a:t> 4 Alterna…  0.606    -5.06  93.1        0.603 realizes him Johnson I flees…</a:t>
            </a:r>
            <a:endParaRPr sz="1400"/>
          </a:p>
          <a:p>
            <a:pPr marL="0" lvl="0" indent="0" algn="l" rtl="0">
              <a:lnSpc>
                <a:spcPct val="100000"/>
              </a:lnSpc>
              <a:spcBef>
                <a:spcPts val="0"/>
              </a:spcBef>
              <a:spcAft>
                <a:spcPts val="0"/>
              </a:spcAft>
              <a:buClr>
                <a:schemeClr val="dk1"/>
              </a:buClr>
              <a:buSzPts val="1100"/>
              <a:buFont typeface="Arial"/>
              <a:buNone/>
            </a:pPr>
            <a:r>
              <a:rPr lang="en" sz="1400"/>
              <a:t> 5 Alterna…  0.641    -5.10 142.         0.487 she he his by before then de…</a:t>
            </a:r>
            <a:endParaRPr sz="1400"/>
          </a:p>
          <a:p>
            <a:pPr marL="0" lvl="0" indent="0" algn="l" rtl="0">
              <a:lnSpc>
                <a:spcPct val="100000"/>
              </a:lnSpc>
              <a:spcBef>
                <a:spcPts val="0"/>
              </a:spcBef>
              <a:spcAft>
                <a:spcPts val="0"/>
              </a:spcAft>
              <a:buClr>
                <a:schemeClr val="dk1"/>
              </a:buClr>
              <a:buSzPts val="1100"/>
              <a:buFont typeface="Arial"/>
              <a:buNone/>
            </a:pPr>
            <a:r>
              <a:rPr lang="en" sz="1400"/>
              <a:t> 6 Alterna…  0.973    -3.64 126.         0.524 she mainland Mark Mr. depict…</a:t>
            </a:r>
            <a:endParaRPr sz="1400"/>
          </a:p>
          <a:p>
            <a:pPr marL="0" lvl="0" indent="0" algn="l" rtl="0">
              <a:lnSpc>
                <a:spcPct val="100000"/>
              </a:lnSpc>
              <a:spcBef>
                <a:spcPts val="0"/>
              </a:spcBef>
              <a:spcAft>
                <a:spcPts val="0"/>
              </a:spcAft>
              <a:buClr>
                <a:schemeClr val="dk1"/>
              </a:buClr>
              <a:buSzPts val="1100"/>
              <a:buFont typeface="Arial"/>
              <a:buNone/>
            </a:pPr>
            <a:r>
              <a:rPr lang="en" sz="1400"/>
              <a:t> 7 Alterna…  0.919    -5.94 108.         0.657 by charter forced into who i…</a:t>
            </a:r>
            <a:endParaRPr sz="1400"/>
          </a:p>
          <a:p>
            <a:pPr marL="0" lvl="0" indent="0" algn="l" rtl="0">
              <a:lnSpc>
                <a:spcPct val="100000"/>
              </a:lnSpc>
              <a:spcBef>
                <a:spcPts val="0"/>
              </a:spcBef>
              <a:spcAft>
                <a:spcPts val="0"/>
              </a:spcAft>
              <a:buClr>
                <a:schemeClr val="dk1"/>
              </a:buClr>
              <a:buSzPts val="1100"/>
              <a:buFont typeface="Arial"/>
              <a:buNone/>
            </a:pPr>
            <a:r>
              <a:rPr lang="en" sz="1400"/>
              <a:t> 8 Alterna…  0.889    -4.43 132.         0.611 by forced any Mark slipping …</a:t>
            </a:r>
            <a:endParaRPr sz="1400"/>
          </a:p>
          <a:p>
            <a:pPr marL="0" lvl="0" indent="0" algn="l" rtl="0">
              <a:lnSpc>
                <a:spcPct val="100000"/>
              </a:lnSpc>
              <a:spcBef>
                <a:spcPts val="0"/>
              </a:spcBef>
              <a:spcAft>
                <a:spcPts val="0"/>
              </a:spcAft>
              <a:buClr>
                <a:schemeClr val="dk1"/>
              </a:buClr>
              <a:buSzPts val="1100"/>
              <a:buFont typeface="Arial"/>
              <a:buNone/>
            </a:pPr>
            <a:r>
              <a:rPr lang="en" sz="1400"/>
              <a:t> 9 Alterna…  0.761    -4.47 119.         0.675 Mark she mainland without Jo…</a:t>
            </a:r>
            <a:endParaRPr sz="1400"/>
          </a:p>
          <a:p>
            <a:pPr marL="0" lvl="0" indent="0" algn="l" rtl="0">
              <a:lnSpc>
                <a:spcPct val="100000"/>
              </a:lnSpc>
              <a:spcBef>
                <a:spcPts val="0"/>
              </a:spcBef>
              <a:spcAft>
                <a:spcPts val="0"/>
              </a:spcAft>
              <a:buClr>
                <a:schemeClr val="dk1"/>
              </a:buClr>
              <a:buSzPts val="1100"/>
              <a:buFont typeface="Arial"/>
              <a:buNone/>
            </a:pPr>
            <a:r>
              <a:rPr lang="en" sz="1400"/>
              <a:t>10 Alterna…  0.611    -5.74  79.6        0.584 away airplane I his his she …</a:t>
            </a:r>
            <a:endParaRPr sz="1400"/>
          </a:p>
          <a:p>
            <a:pPr marL="0" lvl="0" indent="0" algn="l" rtl="0">
              <a:lnSpc>
                <a:spcPct val="100000"/>
              </a:lnSpc>
              <a:spcBef>
                <a:spcPts val="0"/>
              </a:spcBef>
              <a:spcAft>
                <a:spcPts val="0"/>
              </a:spcAft>
              <a:buClr>
                <a:schemeClr val="dk1"/>
              </a:buClr>
              <a:buSzPts val="1100"/>
              <a:buFont typeface="Arial"/>
              <a:buNone/>
            </a:pPr>
            <a:r>
              <a:rPr lang="en" sz="1400"/>
              <a:t># … with 990 more rows</a:t>
            </a:r>
            <a:endParaRPr sz="1400"/>
          </a:p>
          <a:p>
            <a:pPr marL="0" lvl="0" indent="0" algn="l" rtl="0">
              <a:lnSpc>
                <a:spcPct val="100000"/>
              </a:lnSpc>
              <a:spcBef>
                <a:spcPts val="0"/>
              </a:spcBef>
              <a:spcAft>
                <a:spcPts val="0"/>
              </a:spcAft>
              <a:buNone/>
            </a:pPr>
            <a:endParaRPr sz="14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6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Piping - %&gt;%</a:t>
            </a:r>
            <a:endParaRPr/>
          </a:p>
        </p:txBody>
      </p:sp>
      <p:sp>
        <p:nvSpPr>
          <p:cNvPr id="399" name="Google Shape;399;p6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400" name="Google Shape;400;p66"/>
          <p:cNvPicPr preferRelativeResize="0"/>
          <p:nvPr/>
        </p:nvPicPr>
        <p:blipFill>
          <a:blip r:embed="rId3">
            <a:alphaModFix/>
          </a:blip>
          <a:stretch>
            <a:fillRect/>
          </a:stretch>
        </p:blipFill>
        <p:spPr>
          <a:xfrm>
            <a:off x="2791461" y="1339425"/>
            <a:ext cx="4288925" cy="297892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6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406" name="Google Shape;406;p67"/>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solidFill>
                  <a:srgbClr val="24292E"/>
                </a:solidFill>
                <a:highlight>
                  <a:srgbClr val="FFFFFF"/>
                </a:highlight>
                <a:latin typeface="Arial"/>
                <a:ea typeface="Arial"/>
                <a:cs typeface="Arial"/>
                <a:sym typeface="Arial"/>
              </a:rPr>
              <a:t>The pipe operator </a:t>
            </a:r>
            <a:r>
              <a:rPr lang="en">
                <a:solidFill>
                  <a:srgbClr val="24292E"/>
                </a:solidFill>
                <a:highlight>
                  <a:srgbClr val="FFFFFF"/>
                </a:highlight>
                <a:latin typeface="Consolas"/>
                <a:ea typeface="Consolas"/>
                <a:cs typeface="Consolas"/>
                <a:sym typeface="Consolas"/>
              </a:rPr>
              <a:t>%&gt;%</a:t>
            </a:r>
            <a:r>
              <a:rPr lang="en">
                <a:solidFill>
                  <a:srgbClr val="24292E"/>
                </a:solidFill>
                <a:highlight>
                  <a:srgbClr val="FFFFFF"/>
                </a:highlight>
                <a:latin typeface="Arial"/>
                <a:ea typeface="Arial"/>
                <a:cs typeface="Arial"/>
                <a:sym typeface="Arial"/>
              </a:rPr>
              <a:t> performs an extremely simple task: it passes the result on its left into the first argument of the function on its right. Or put another way, </a:t>
            </a:r>
            <a:r>
              <a:rPr lang="en">
                <a:solidFill>
                  <a:srgbClr val="24292E"/>
                </a:solidFill>
                <a:highlight>
                  <a:srgbClr val="FFFFFF"/>
                </a:highlight>
                <a:latin typeface="Consolas"/>
                <a:ea typeface="Consolas"/>
                <a:cs typeface="Consolas"/>
                <a:sym typeface="Consolas"/>
              </a:rPr>
              <a:t>x %&gt;% f(y)</a:t>
            </a:r>
            <a:r>
              <a:rPr lang="en">
                <a:solidFill>
                  <a:srgbClr val="24292E"/>
                </a:solidFill>
                <a:highlight>
                  <a:srgbClr val="FFFFFF"/>
                </a:highlight>
                <a:latin typeface="Arial"/>
                <a:ea typeface="Arial"/>
                <a:cs typeface="Arial"/>
                <a:sym typeface="Arial"/>
              </a:rPr>
              <a:t> is the same as </a:t>
            </a:r>
            <a:r>
              <a:rPr lang="en">
                <a:solidFill>
                  <a:srgbClr val="24292E"/>
                </a:solidFill>
                <a:highlight>
                  <a:srgbClr val="FFFFFF"/>
                </a:highlight>
                <a:latin typeface="Consolas"/>
                <a:ea typeface="Consolas"/>
                <a:cs typeface="Consolas"/>
                <a:sym typeface="Consolas"/>
              </a:rPr>
              <a:t>f(x, y)</a:t>
            </a:r>
            <a:r>
              <a:rPr lang="en">
                <a:solidFill>
                  <a:srgbClr val="24292E"/>
                </a:solidFill>
                <a:highlight>
                  <a:srgbClr val="FFFFFF"/>
                </a:highlight>
                <a:latin typeface="Arial"/>
                <a:ea typeface="Arial"/>
                <a:cs typeface="Arial"/>
                <a:sym typeface="Arial"/>
              </a:rPr>
              <a:t>. This piece of code punctuation makes it easy to write and read series of functions that are applied in a step by step way.</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6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Summarizing Data </a:t>
            </a:r>
            <a:endParaRPr/>
          </a:p>
        </p:txBody>
      </p:sp>
      <p:sp>
        <p:nvSpPr>
          <p:cNvPr id="412" name="Google Shape;412;p68"/>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4292E"/>
                </a:solidFill>
                <a:highlight>
                  <a:srgbClr val="F6F8FA"/>
                </a:highlight>
                <a:latin typeface="Consolas"/>
                <a:ea typeface="Consolas"/>
                <a:cs typeface="Consolas"/>
                <a:sym typeface="Consolas"/>
              </a:rPr>
              <a:t>spotify %</a:t>
            </a:r>
            <a:r>
              <a:rPr lang="en">
                <a:solidFill>
                  <a:srgbClr val="D73A49"/>
                </a:solidFill>
                <a:highlight>
                  <a:srgbClr val="F6F8FA"/>
                </a:highlight>
                <a:latin typeface="Consolas"/>
                <a:ea typeface="Consolas"/>
                <a:cs typeface="Consolas"/>
                <a:sym typeface="Consolas"/>
              </a:rPr>
              <a:t>&gt;</a:t>
            </a:r>
            <a:r>
              <a:rPr lang="en">
                <a:solidFill>
                  <a:srgbClr val="24292E"/>
                </a:solidFill>
                <a:highlight>
                  <a:srgbClr val="F6F8FA"/>
                </a:highlight>
                <a:latin typeface="Consolas"/>
                <a:ea typeface="Consolas"/>
                <a:cs typeface="Consolas"/>
                <a:sym typeface="Consolas"/>
              </a:rPr>
              <a:t>% </a:t>
            </a:r>
            <a:endParaRPr>
              <a:solidFill>
                <a:srgbClr val="24292E"/>
              </a:solidFill>
              <a:highlight>
                <a:srgbClr val="F6F8FA"/>
              </a:highlight>
              <a:latin typeface="Consolas"/>
              <a:ea typeface="Consolas"/>
              <a:cs typeface="Consolas"/>
              <a:sym typeface="Consolas"/>
            </a:endParaRPr>
          </a:p>
          <a:p>
            <a:pPr marL="0" lvl="0" indent="0" algn="l" rtl="0">
              <a:spcBef>
                <a:spcPts val="1600"/>
              </a:spcBef>
              <a:spcAft>
                <a:spcPts val="0"/>
              </a:spcAft>
              <a:buNone/>
            </a:pPr>
            <a:r>
              <a:rPr lang="en">
                <a:solidFill>
                  <a:srgbClr val="24292E"/>
                </a:solidFill>
                <a:highlight>
                  <a:srgbClr val="F6F8FA"/>
                </a:highlight>
                <a:latin typeface="Consolas"/>
                <a:ea typeface="Consolas"/>
                <a:cs typeface="Consolas"/>
                <a:sym typeface="Consolas"/>
              </a:rPr>
              <a:t>  filter(genre </a:t>
            </a:r>
            <a:r>
              <a:rPr lang="en">
                <a:solidFill>
                  <a:srgbClr val="D73A49"/>
                </a:solidFill>
                <a:highlight>
                  <a:srgbClr val="F6F8FA"/>
                </a:highlight>
                <a:latin typeface="Consolas"/>
                <a:ea typeface="Consolas"/>
                <a:cs typeface="Consolas"/>
                <a:sym typeface="Consolas"/>
              </a:rPr>
              <a:t>==</a:t>
            </a:r>
            <a:r>
              <a:rPr lang="en">
                <a:solidFill>
                  <a:srgbClr val="24292E"/>
                </a:solidFill>
                <a:highlight>
                  <a:srgbClr val="F6F8FA"/>
                </a:highlight>
                <a:latin typeface="Consolas"/>
                <a:ea typeface="Consolas"/>
                <a:cs typeface="Consolas"/>
                <a:sym typeface="Consolas"/>
              </a:rPr>
              <a:t> </a:t>
            </a:r>
            <a:r>
              <a:rPr lang="en">
                <a:solidFill>
                  <a:srgbClr val="032F62"/>
                </a:solidFill>
                <a:highlight>
                  <a:srgbClr val="F6F8FA"/>
                </a:highlight>
                <a:latin typeface="Consolas"/>
                <a:ea typeface="Consolas"/>
                <a:cs typeface="Consolas"/>
                <a:sym typeface="Consolas"/>
              </a:rPr>
              <a:t>"Rock"</a:t>
            </a:r>
            <a:r>
              <a:rPr lang="en">
                <a:solidFill>
                  <a:srgbClr val="24292E"/>
                </a:solidFill>
                <a:highlight>
                  <a:srgbClr val="F6F8FA"/>
                </a:highlight>
                <a:latin typeface="Consolas"/>
                <a:ea typeface="Consolas"/>
                <a:cs typeface="Consolas"/>
                <a:sym typeface="Consolas"/>
              </a:rPr>
              <a:t>) %</a:t>
            </a:r>
            <a:r>
              <a:rPr lang="en">
                <a:solidFill>
                  <a:srgbClr val="D73A49"/>
                </a:solidFill>
                <a:highlight>
                  <a:srgbClr val="F6F8FA"/>
                </a:highlight>
                <a:latin typeface="Consolas"/>
                <a:ea typeface="Consolas"/>
                <a:cs typeface="Consolas"/>
                <a:sym typeface="Consolas"/>
              </a:rPr>
              <a:t>&gt;</a:t>
            </a:r>
            <a:r>
              <a:rPr lang="en">
                <a:solidFill>
                  <a:srgbClr val="24292E"/>
                </a:solidFill>
                <a:highlight>
                  <a:srgbClr val="F6F8FA"/>
                </a:highlight>
                <a:latin typeface="Consolas"/>
                <a:ea typeface="Consolas"/>
                <a:cs typeface="Consolas"/>
                <a:sym typeface="Consolas"/>
              </a:rPr>
              <a:t>% </a:t>
            </a:r>
            <a:endParaRPr>
              <a:solidFill>
                <a:srgbClr val="24292E"/>
              </a:solidFill>
              <a:highlight>
                <a:srgbClr val="F6F8FA"/>
              </a:highlight>
              <a:latin typeface="Consolas"/>
              <a:ea typeface="Consolas"/>
              <a:cs typeface="Consolas"/>
              <a:sym typeface="Consolas"/>
            </a:endParaRPr>
          </a:p>
          <a:p>
            <a:pPr marL="152400" marR="152400" lvl="0" indent="0" algn="l" rtl="0">
              <a:lnSpc>
                <a:spcPct val="145000"/>
              </a:lnSpc>
              <a:spcBef>
                <a:spcPts val="1600"/>
              </a:spcBef>
              <a:spcAft>
                <a:spcPts val="0"/>
              </a:spcAft>
              <a:buClr>
                <a:schemeClr val="dk1"/>
              </a:buClr>
              <a:buSzPts val="1100"/>
              <a:buFont typeface="Arial"/>
              <a:buNone/>
            </a:pPr>
            <a:r>
              <a:rPr lang="en">
                <a:solidFill>
                  <a:srgbClr val="24292E"/>
                </a:solidFill>
                <a:highlight>
                  <a:srgbClr val="F6F8FA"/>
                </a:highlight>
                <a:latin typeface="Consolas"/>
                <a:ea typeface="Consolas"/>
                <a:cs typeface="Consolas"/>
                <a:sym typeface="Consolas"/>
              </a:rPr>
              <a:t>  summarise(</a:t>
            </a:r>
            <a:r>
              <a:rPr lang="en">
                <a:solidFill>
                  <a:srgbClr val="E36209"/>
                </a:solidFill>
                <a:highlight>
                  <a:srgbClr val="F6F8FA"/>
                </a:highlight>
                <a:latin typeface="Consolas"/>
                <a:ea typeface="Consolas"/>
                <a:cs typeface="Consolas"/>
                <a:sym typeface="Consolas"/>
              </a:rPr>
              <a:t>avg_energy</a:t>
            </a:r>
            <a:r>
              <a:rPr lang="en">
                <a:solidFill>
                  <a:srgbClr val="24292E"/>
                </a:solidFill>
                <a:highlight>
                  <a:srgbClr val="F6F8FA"/>
                </a:highlight>
                <a:latin typeface="Consolas"/>
                <a:ea typeface="Consolas"/>
                <a:cs typeface="Consolas"/>
                <a:sym typeface="Consolas"/>
              </a:rPr>
              <a:t> </a:t>
            </a:r>
            <a:r>
              <a:rPr lang="en">
                <a:solidFill>
                  <a:srgbClr val="D73A49"/>
                </a:solidFill>
                <a:highlight>
                  <a:srgbClr val="F6F8FA"/>
                </a:highlight>
                <a:latin typeface="Consolas"/>
                <a:ea typeface="Consolas"/>
                <a:cs typeface="Consolas"/>
                <a:sym typeface="Consolas"/>
              </a:rPr>
              <a:t>=</a:t>
            </a:r>
            <a:r>
              <a:rPr lang="en">
                <a:solidFill>
                  <a:srgbClr val="24292E"/>
                </a:solidFill>
                <a:highlight>
                  <a:srgbClr val="F6F8FA"/>
                </a:highlight>
                <a:latin typeface="Consolas"/>
                <a:ea typeface="Consolas"/>
                <a:cs typeface="Consolas"/>
                <a:sym typeface="Consolas"/>
              </a:rPr>
              <a:t> mean(energy))</a:t>
            </a:r>
            <a:endParaRPr>
              <a:solidFill>
                <a:srgbClr val="24292E"/>
              </a:solidFill>
              <a:highlight>
                <a:srgbClr val="F6F8FA"/>
              </a:highlight>
              <a:latin typeface="Consolas"/>
              <a:ea typeface="Consolas"/>
              <a:cs typeface="Consolas"/>
              <a:sym typeface="Consolas"/>
            </a:endParaRPr>
          </a:p>
          <a:p>
            <a:pPr marL="0" lvl="0" indent="0" algn="l" rtl="0">
              <a:spcBef>
                <a:spcPts val="0"/>
              </a:spcBef>
              <a:spcAft>
                <a:spcPts val="0"/>
              </a:spcAft>
              <a:buNone/>
            </a:pPr>
            <a:endParaRPr/>
          </a:p>
          <a:p>
            <a:pPr marL="0" lvl="0" indent="0" algn="l" rtl="0">
              <a:spcBef>
                <a:spcPts val="1600"/>
              </a:spcBef>
              <a:spcAft>
                <a:spcPts val="1600"/>
              </a:spcAft>
              <a:buNone/>
            </a:pPr>
            <a:r>
              <a:rPr lang="en">
                <a:solidFill>
                  <a:srgbClr val="24292E"/>
                </a:solidFill>
                <a:latin typeface="Consolas"/>
                <a:ea typeface="Consolas"/>
                <a:cs typeface="Consolas"/>
                <a:sym typeface="Consolas"/>
              </a:rPr>
              <a:t>summarise()</a:t>
            </a:r>
            <a:r>
              <a:rPr lang="en">
                <a:solidFill>
                  <a:srgbClr val="24292E"/>
                </a:solidFill>
                <a:highlight>
                  <a:srgbClr val="FFFFFF"/>
                </a:highlight>
                <a:latin typeface="Arial"/>
                <a:ea typeface="Arial"/>
                <a:cs typeface="Arial"/>
                <a:sym typeface="Arial"/>
              </a:rPr>
              <a:t> takes a data frame and uses it to calculate a new data frame of summary statistics.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6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Result </a:t>
            </a:r>
            <a:endParaRPr/>
          </a:p>
        </p:txBody>
      </p:sp>
      <p:sp>
        <p:nvSpPr>
          <p:cNvPr id="418" name="Google Shape;418;p69"/>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 A tibble: 1 x 1</a:t>
            </a:r>
            <a:endParaRPr/>
          </a:p>
          <a:p>
            <a:pPr marL="0" lvl="0" indent="0" algn="l" rtl="0">
              <a:spcBef>
                <a:spcPts val="1600"/>
              </a:spcBef>
              <a:spcAft>
                <a:spcPts val="0"/>
              </a:spcAft>
              <a:buClr>
                <a:schemeClr val="dk1"/>
              </a:buClr>
              <a:buSzPts val="1100"/>
              <a:buFont typeface="Arial"/>
              <a:buNone/>
            </a:pPr>
            <a:r>
              <a:rPr lang="en"/>
              <a:t>  avg_energy</a:t>
            </a:r>
            <a:endParaRPr/>
          </a:p>
          <a:p>
            <a:pPr marL="0" lvl="0" indent="0" algn="l" rtl="0">
              <a:spcBef>
                <a:spcPts val="1600"/>
              </a:spcBef>
              <a:spcAft>
                <a:spcPts val="0"/>
              </a:spcAft>
              <a:buClr>
                <a:schemeClr val="dk1"/>
              </a:buClr>
              <a:buSzPts val="1100"/>
              <a:buFont typeface="Arial"/>
              <a:buNone/>
            </a:pPr>
            <a:r>
              <a:rPr lang="en"/>
              <a:t>       &lt;dbl&gt;</a:t>
            </a:r>
            <a:endParaRPr/>
          </a:p>
          <a:p>
            <a:pPr marL="0" lvl="0" indent="0" algn="l" rtl="0">
              <a:spcBef>
                <a:spcPts val="1600"/>
              </a:spcBef>
              <a:spcAft>
                <a:spcPts val="0"/>
              </a:spcAft>
              <a:buClr>
                <a:schemeClr val="dk1"/>
              </a:buClr>
              <a:buSzPts val="1100"/>
              <a:buFont typeface="Arial"/>
              <a:buNone/>
            </a:pPr>
            <a:r>
              <a:rPr lang="en"/>
              <a:t>1      0.682</a:t>
            </a:r>
            <a:endParaRPr/>
          </a:p>
          <a:p>
            <a:pPr marL="0" lvl="0" indent="0" algn="l" rtl="0">
              <a:spcBef>
                <a:spcPts val="1600"/>
              </a:spcBef>
              <a:spcAft>
                <a:spcPts val="1600"/>
              </a:spcAft>
              <a:buNone/>
            </a:pP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7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More summarizing </a:t>
            </a:r>
            <a:endParaRPr/>
          </a:p>
        </p:txBody>
      </p:sp>
      <p:sp>
        <p:nvSpPr>
          <p:cNvPr id="424" name="Google Shape;424;p70"/>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24292E"/>
                </a:solidFill>
                <a:highlight>
                  <a:srgbClr val="F6F8FA"/>
                </a:highlight>
                <a:latin typeface="Consolas"/>
                <a:ea typeface="Consolas"/>
                <a:cs typeface="Consolas"/>
                <a:sym typeface="Consolas"/>
              </a:rPr>
              <a:t>spotify %</a:t>
            </a:r>
            <a:r>
              <a:rPr lang="en" sz="1000">
                <a:solidFill>
                  <a:srgbClr val="D73A49"/>
                </a:solidFill>
                <a:highlight>
                  <a:srgbClr val="F6F8FA"/>
                </a:highlight>
                <a:latin typeface="Consolas"/>
                <a:ea typeface="Consolas"/>
                <a:cs typeface="Consolas"/>
                <a:sym typeface="Consolas"/>
              </a:rPr>
              <a:t>&gt;</a:t>
            </a:r>
            <a:r>
              <a:rPr lang="en" sz="1000">
                <a:solidFill>
                  <a:srgbClr val="24292E"/>
                </a:solidFill>
                <a:highlight>
                  <a:srgbClr val="F6F8FA"/>
                </a:highlight>
                <a:latin typeface="Consolas"/>
                <a:ea typeface="Consolas"/>
                <a:cs typeface="Consolas"/>
                <a:sym typeface="Consolas"/>
              </a:rPr>
              <a:t>%</a:t>
            </a:r>
            <a:endParaRPr sz="1000">
              <a:solidFill>
                <a:srgbClr val="24292E"/>
              </a:solidFill>
              <a:highlight>
                <a:srgbClr val="F6F8FA"/>
              </a:highlight>
              <a:latin typeface="Consolas"/>
              <a:ea typeface="Consolas"/>
              <a:cs typeface="Consolas"/>
              <a:sym typeface="Consolas"/>
            </a:endParaRPr>
          </a:p>
          <a:p>
            <a:pPr marL="0" lvl="0" indent="0" algn="l" rtl="0">
              <a:spcBef>
                <a:spcPts val="1600"/>
              </a:spcBef>
              <a:spcAft>
                <a:spcPts val="0"/>
              </a:spcAft>
              <a:buNone/>
            </a:pPr>
            <a:r>
              <a:rPr lang="en" sz="1000">
                <a:solidFill>
                  <a:srgbClr val="24292E"/>
                </a:solidFill>
                <a:highlight>
                  <a:srgbClr val="F6F8FA"/>
                </a:highlight>
                <a:latin typeface="Consolas"/>
                <a:ea typeface="Consolas"/>
                <a:cs typeface="Consolas"/>
                <a:sym typeface="Consolas"/>
              </a:rPr>
              <a:t>  filter(genre </a:t>
            </a:r>
            <a:r>
              <a:rPr lang="en" sz="1000">
                <a:solidFill>
                  <a:srgbClr val="D73A49"/>
                </a:solidFill>
                <a:highlight>
                  <a:srgbClr val="F6F8FA"/>
                </a:highlight>
                <a:latin typeface="Consolas"/>
                <a:ea typeface="Consolas"/>
                <a:cs typeface="Consolas"/>
                <a:sym typeface="Consolas"/>
              </a:rPr>
              <a:t>==</a:t>
            </a:r>
            <a:r>
              <a:rPr lang="en" sz="1000">
                <a:solidFill>
                  <a:srgbClr val="24292E"/>
                </a:solidFill>
                <a:highlight>
                  <a:srgbClr val="F6F8FA"/>
                </a:highlight>
                <a:latin typeface="Consolas"/>
                <a:ea typeface="Consolas"/>
                <a:cs typeface="Consolas"/>
                <a:sym typeface="Consolas"/>
              </a:rPr>
              <a:t> </a:t>
            </a:r>
            <a:r>
              <a:rPr lang="en" sz="1000">
                <a:solidFill>
                  <a:srgbClr val="032F62"/>
                </a:solidFill>
                <a:highlight>
                  <a:srgbClr val="F6F8FA"/>
                </a:highlight>
                <a:latin typeface="Consolas"/>
                <a:ea typeface="Consolas"/>
                <a:cs typeface="Consolas"/>
                <a:sym typeface="Consolas"/>
              </a:rPr>
              <a:t>"Rock"</a:t>
            </a:r>
            <a:r>
              <a:rPr lang="en" sz="1000">
                <a:solidFill>
                  <a:srgbClr val="24292E"/>
                </a:solidFill>
                <a:highlight>
                  <a:srgbClr val="F6F8FA"/>
                </a:highlight>
                <a:latin typeface="Consolas"/>
                <a:ea typeface="Consolas"/>
                <a:cs typeface="Consolas"/>
                <a:sym typeface="Consolas"/>
              </a:rPr>
              <a:t>) %</a:t>
            </a:r>
            <a:r>
              <a:rPr lang="en" sz="1000">
                <a:solidFill>
                  <a:srgbClr val="D73A49"/>
                </a:solidFill>
                <a:highlight>
                  <a:srgbClr val="F6F8FA"/>
                </a:highlight>
                <a:latin typeface="Consolas"/>
                <a:ea typeface="Consolas"/>
                <a:cs typeface="Consolas"/>
                <a:sym typeface="Consolas"/>
              </a:rPr>
              <a:t>&gt;</a:t>
            </a:r>
            <a:r>
              <a:rPr lang="en" sz="1000">
                <a:solidFill>
                  <a:srgbClr val="24292E"/>
                </a:solidFill>
                <a:highlight>
                  <a:srgbClr val="F6F8FA"/>
                </a:highlight>
                <a:latin typeface="Consolas"/>
                <a:ea typeface="Consolas"/>
                <a:cs typeface="Consolas"/>
                <a:sym typeface="Consolas"/>
              </a:rPr>
              <a:t>%</a:t>
            </a:r>
            <a:endParaRPr sz="1000">
              <a:solidFill>
                <a:srgbClr val="24292E"/>
              </a:solidFill>
              <a:highlight>
                <a:srgbClr val="F6F8FA"/>
              </a:highlight>
              <a:latin typeface="Consolas"/>
              <a:ea typeface="Consolas"/>
              <a:cs typeface="Consolas"/>
              <a:sym typeface="Consolas"/>
            </a:endParaRPr>
          </a:p>
          <a:p>
            <a:pPr marL="0" lvl="0" indent="0" algn="l" rtl="0">
              <a:spcBef>
                <a:spcPts val="1600"/>
              </a:spcBef>
              <a:spcAft>
                <a:spcPts val="0"/>
              </a:spcAft>
              <a:buNone/>
            </a:pPr>
            <a:r>
              <a:rPr lang="en" sz="1000">
                <a:solidFill>
                  <a:srgbClr val="24292E"/>
                </a:solidFill>
                <a:highlight>
                  <a:srgbClr val="F6F8FA"/>
                </a:highlight>
                <a:latin typeface="Consolas"/>
                <a:ea typeface="Consolas"/>
                <a:cs typeface="Consolas"/>
                <a:sym typeface="Consolas"/>
              </a:rPr>
              <a:t>  summarise(</a:t>
            </a:r>
            <a:endParaRPr sz="1000">
              <a:solidFill>
                <a:srgbClr val="24292E"/>
              </a:solidFill>
              <a:highlight>
                <a:srgbClr val="F6F8FA"/>
              </a:highlight>
              <a:latin typeface="Consolas"/>
              <a:ea typeface="Consolas"/>
              <a:cs typeface="Consolas"/>
              <a:sym typeface="Consolas"/>
            </a:endParaRPr>
          </a:p>
          <a:p>
            <a:pPr marL="0" lvl="0" indent="0" algn="l" rtl="0">
              <a:spcBef>
                <a:spcPts val="1600"/>
              </a:spcBef>
              <a:spcAft>
                <a:spcPts val="0"/>
              </a:spcAft>
              <a:buNone/>
            </a:pPr>
            <a:r>
              <a:rPr lang="en" sz="1000">
                <a:solidFill>
                  <a:srgbClr val="24292E"/>
                </a:solidFill>
                <a:highlight>
                  <a:srgbClr val="F6F8FA"/>
                </a:highlight>
                <a:latin typeface="Consolas"/>
                <a:ea typeface="Consolas"/>
                <a:cs typeface="Consolas"/>
                <a:sym typeface="Consolas"/>
              </a:rPr>
              <a:t>    </a:t>
            </a:r>
            <a:r>
              <a:rPr lang="en" sz="1000">
                <a:solidFill>
                  <a:srgbClr val="E36209"/>
                </a:solidFill>
                <a:highlight>
                  <a:srgbClr val="F6F8FA"/>
                </a:highlight>
                <a:latin typeface="Consolas"/>
                <a:ea typeface="Consolas"/>
                <a:cs typeface="Consolas"/>
                <a:sym typeface="Consolas"/>
              </a:rPr>
              <a:t>avg_energy</a:t>
            </a:r>
            <a:r>
              <a:rPr lang="en" sz="1000">
                <a:solidFill>
                  <a:srgbClr val="24292E"/>
                </a:solidFill>
                <a:highlight>
                  <a:srgbClr val="F6F8FA"/>
                </a:highlight>
                <a:latin typeface="Consolas"/>
                <a:ea typeface="Consolas"/>
                <a:cs typeface="Consolas"/>
                <a:sym typeface="Consolas"/>
              </a:rPr>
              <a:t> </a:t>
            </a:r>
            <a:r>
              <a:rPr lang="en" sz="1000">
                <a:solidFill>
                  <a:srgbClr val="D73A49"/>
                </a:solidFill>
                <a:highlight>
                  <a:srgbClr val="F6F8FA"/>
                </a:highlight>
                <a:latin typeface="Consolas"/>
                <a:ea typeface="Consolas"/>
                <a:cs typeface="Consolas"/>
                <a:sym typeface="Consolas"/>
              </a:rPr>
              <a:t>=</a:t>
            </a:r>
            <a:r>
              <a:rPr lang="en" sz="1000">
                <a:solidFill>
                  <a:srgbClr val="24292E"/>
                </a:solidFill>
                <a:highlight>
                  <a:srgbClr val="F6F8FA"/>
                </a:highlight>
                <a:latin typeface="Consolas"/>
                <a:ea typeface="Consolas"/>
                <a:cs typeface="Consolas"/>
                <a:sym typeface="Consolas"/>
              </a:rPr>
              <a:t> mean(energy),</a:t>
            </a:r>
            <a:endParaRPr sz="1000">
              <a:solidFill>
                <a:srgbClr val="24292E"/>
              </a:solidFill>
              <a:highlight>
                <a:srgbClr val="F6F8FA"/>
              </a:highlight>
              <a:latin typeface="Consolas"/>
              <a:ea typeface="Consolas"/>
              <a:cs typeface="Consolas"/>
              <a:sym typeface="Consolas"/>
            </a:endParaRPr>
          </a:p>
          <a:p>
            <a:pPr marL="0" lvl="0" indent="0" algn="l" rtl="0">
              <a:spcBef>
                <a:spcPts val="1600"/>
              </a:spcBef>
              <a:spcAft>
                <a:spcPts val="0"/>
              </a:spcAft>
              <a:buNone/>
            </a:pPr>
            <a:r>
              <a:rPr lang="en" sz="1000">
                <a:solidFill>
                  <a:srgbClr val="24292E"/>
                </a:solidFill>
                <a:highlight>
                  <a:srgbClr val="F6F8FA"/>
                </a:highlight>
                <a:latin typeface="Consolas"/>
                <a:ea typeface="Consolas"/>
                <a:cs typeface="Consolas"/>
                <a:sym typeface="Consolas"/>
              </a:rPr>
              <a:t>    </a:t>
            </a:r>
            <a:r>
              <a:rPr lang="en" sz="1000">
                <a:solidFill>
                  <a:srgbClr val="E36209"/>
                </a:solidFill>
                <a:highlight>
                  <a:srgbClr val="F6F8FA"/>
                </a:highlight>
                <a:latin typeface="Consolas"/>
                <a:ea typeface="Consolas"/>
                <a:cs typeface="Consolas"/>
                <a:sym typeface="Consolas"/>
              </a:rPr>
              <a:t>max_energy</a:t>
            </a:r>
            <a:r>
              <a:rPr lang="en" sz="1000">
                <a:solidFill>
                  <a:srgbClr val="24292E"/>
                </a:solidFill>
                <a:highlight>
                  <a:srgbClr val="F6F8FA"/>
                </a:highlight>
                <a:latin typeface="Consolas"/>
                <a:ea typeface="Consolas"/>
                <a:cs typeface="Consolas"/>
                <a:sym typeface="Consolas"/>
              </a:rPr>
              <a:t> </a:t>
            </a:r>
            <a:r>
              <a:rPr lang="en" sz="1000">
                <a:solidFill>
                  <a:srgbClr val="D73A49"/>
                </a:solidFill>
                <a:highlight>
                  <a:srgbClr val="F6F8FA"/>
                </a:highlight>
                <a:latin typeface="Consolas"/>
                <a:ea typeface="Consolas"/>
                <a:cs typeface="Consolas"/>
                <a:sym typeface="Consolas"/>
              </a:rPr>
              <a:t>=</a:t>
            </a:r>
            <a:r>
              <a:rPr lang="en" sz="1000">
                <a:solidFill>
                  <a:srgbClr val="24292E"/>
                </a:solidFill>
                <a:highlight>
                  <a:srgbClr val="F6F8FA"/>
                </a:highlight>
                <a:latin typeface="Consolas"/>
                <a:ea typeface="Consolas"/>
                <a:cs typeface="Consolas"/>
                <a:sym typeface="Consolas"/>
              </a:rPr>
              <a:t> max(energy),</a:t>
            </a:r>
            <a:endParaRPr sz="1000">
              <a:solidFill>
                <a:srgbClr val="24292E"/>
              </a:solidFill>
              <a:highlight>
                <a:srgbClr val="F6F8FA"/>
              </a:highlight>
              <a:latin typeface="Consolas"/>
              <a:ea typeface="Consolas"/>
              <a:cs typeface="Consolas"/>
              <a:sym typeface="Consolas"/>
            </a:endParaRPr>
          </a:p>
          <a:p>
            <a:pPr marL="0" lvl="0" indent="0" algn="l" rtl="0">
              <a:spcBef>
                <a:spcPts val="1600"/>
              </a:spcBef>
              <a:spcAft>
                <a:spcPts val="0"/>
              </a:spcAft>
              <a:buNone/>
            </a:pPr>
            <a:r>
              <a:rPr lang="en" sz="1000">
                <a:solidFill>
                  <a:srgbClr val="24292E"/>
                </a:solidFill>
                <a:highlight>
                  <a:srgbClr val="F6F8FA"/>
                </a:highlight>
                <a:latin typeface="Consolas"/>
                <a:ea typeface="Consolas"/>
                <a:cs typeface="Consolas"/>
                <a:sym typeface="Consolas"/>
              </a:rPr>
              <a:t>    </a:t>
            </a:r>
            <a:r>
              <a:rPr lang="en" sz="1000">
                <a:solidFill>
                  <a:srgbClr val="E36209"/>
                </a:solidFill>
                <a:highlight>
                  <a:srgbClr val="F6F8FA"/>
                </a:highlight>
                <a:latin typeface="Consolas"/>
                <a:ea typeface="Consolas"/>
                <a:cs typeface="Consolas"/>
                <a:sym typeface="Consolas"/>
              </a:rPr>
              <a:t>total_energy</a:t>
            </a:r>
            <a:r>
              <a:rPr lang="en" sz="1000">
                <a:solidFill>
                  <a:srgbClr val="24292E"/>
                </a:solidFill>
                <a:highlight>
                  <a:srgbClr val="F6F8FA"/>
                </a:highlight>
                <a:latin typeface="Consolas"/>
                <a:ea typeface="Consolas"/>
                <a:cs typeface="Consolas"/>
                <a:sym typeface="Consolas"/>
              </a:rPr>
              <a:t> </a:t>
            </a:r>
            <a:r>
              <a:rPr lang="en" sz="1000">
                <a:solidFill>
                  <a:srgbClr val="D73A49"/>
                </a:solidFill>
                <a:highlight>
                  <a:srgbClr val="F6F8FA"/>
                </a:highlight>
                <a:latin typeface="Consolas"/>
                <a:ea typeface="Consolas"/>
                <a:cs typeface="Consolas"/>
                <a:sym typeface="Consolas"/>
              </a:rPr>
              <a:t>=</a:t>
            </a:r>
            <a:r>
              <a:rPr lang="en" sz="1000">
                <a:solidFill>
                  <a:srgbClr val="24292E"/>
                </a:solidFill>
                <a:highlight>
                  <a:srgbClr val="F6F8FA"/>
                </a:highlight>
                <a:latin typeface="Consolas"/>
                <a:ea typeface="Consolas"/>
                <a:cs typeface="Consolas"/>
                <a:sym typeface="Consolas"/>
              </a:rPr>
              <a:t> sum(energy)</a:t>
            </a:r>
            <a:endParaRPr sz="1000">
              <a:solidFill>
                <a:srgbClr val="24292E"/>
              </a:solidFill>
              <a:highlight>
                <a:srgbClr val="F6F8FA"/>
              </a:highlight>
              <a:latin typeface="Consolas"/>
              <a:ea typeface="Consolas"/>
              <a:cs typeface="Consolas"/>
              <a:sym typeface="Consolas"/>
            </a:endParaRPr>
          </a:p>
          <a:p>
            <a:pPr marL="152400" marR="152400" lvl="0" indent="0" algn="l" rtl="0">
              <a:lnSpc>
                <a:spcPct val="145000"/>
              </a:lnSpc>
              <a:spcBef>
                <a:spcPts val="1600"/>
              </a:spcBef>
              <a:spcAft>
                <a:spcPts val="0"/>
              </a:spcAft>
              <a:buClr>
                <a:schemeClr val="dk1"/>
              </a:buClr>
              <a:buSzPts val="1100"/>
              <a:buFont typeface="Arial"/>
              <a:buNone/>
            </a:pPr>
            <a:r>
              <a:rPr lang="en" sz="1000">
                <a:solidFill>
                  <a:srgbClr val="24292E"/>
                </a:solidFill>
                <a:highlight>
                  <a:srgbClr val="F6F8FA"/>
                </a:highlight>
                <a:latin typeface="Consolas"/>
                <a:ea typeface="Consolas"/>
                <a:cs typeface="Consolas"/>
                <a:sym typeface="Consolas"/>
              </a:rPr>
              <a:t>  )</a:t>
            </a:r>
            <a:endParaRPr sz="1000">
              <a:solidFill>
                <a:srgbClr val="24292E"/>
              </a:solidFill>
              <a:highlight>
                <a:srgbClr val="F6F8FA"/>
              </a:highlight>
              <a:latin typeface="Consolas"/>
              <a:ea typeface="Consolas"/>
              <a:cs typeface="Consolas"/>
              <a:sym typeface="Consolas"/>
            </a:endParaRPr>
          </a:p>
          <a:p>
            <a:pPr marL="0" lvl="0" indent="0" algn="l" rtl="0">
              <a:spcBef>
                <a:spcPts val="0"/>
              </a:spcBef>
              <a:spcAft>
                <a:spcPts val="1600"/>
              </a:spcAft>
              <a:buNone/>
            </a:pP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7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Result </a:t>
            </a:r>
            <a:endParaRPr/>
          </a:p>
        </p:txBody>
      </p:sp>
      <p:sp>
        <p:nvSpPr>
          <p:cNvPr id="430" name="Google Shape;430;p71"/>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 A tibble: 1 x 3</a:t>
            </a:r>
            <a:endParaRPr/>
          </a:p>
          <a:p>
            <a:pPr marL="0" lvl="0" indent="0" algn="l" rtl="0">
              <a:spcBef>
                <a:spcPts val="1600"/>
              </a:spcBef>
              <a:spcAft>
                <a:spcPts val="0"/>
              </a:spcAft>
              <a:buClr>
                <a:schemeClr val="dk1"/>
              </a:buClr>
              <a:buSzPts val="1100"/>
              <a:buFont typeface="Arial"/>
              <a:buNone/>
            </a:pPr>
            <a:r>
              <a:rPr lang="en"/>
              <a:t>  avg_energy max_energy total_energy</a:t>
            </a:r>
            <a:endParaRPr/>
          </a:p>
          <a:p>
            <a:pPr marL="0" lvl="0" indent="0" algn="l" rtl="0">
              <a:spcBef>
                <a:spcPts val="1600"/>
              </a:spcBef>
              <a:spcAft>
                <a:spcPts val="0"/>
              </a:spcAft>
              <a:buClr>
                <a:schemeClr val="dk1"/>
              </a:buClr>
              <a:buSzPts val="1100"/>
              <a:buFont typeface="Arial"/>
              <a:buNone/>
            </a:pPr>
            <a:r>
              <a:rPr lang="en"/>
              <a:t>       &lt;dbl&gt;      &lt;dbl&gt;        &lt;dbl&gt;</a:t>
            </a:r>
            <a:endParaRPr/>
          </a:p>
          <a:p>
            <a:pPr marL="0" lvl="0" indent="0" algn="l" rtl="0">
              <a:spcBef>
                <a:spcPts val="1600"/>
              </a:spcBef>
              <a:spcAft>
                <a:spcPts val="0"/>
              </a:spcAft>
              <a:buClr>
                <a:schemeClr val="dk1"/>
              </a:buClr>
              <a:buSzPts val="1100"/>
              <a:buFont typeface="Arial"/>
              <a:buNone/>
            </a:pPr>
            <a:r>
              <a:rPr lang="en"/>
              <a:t>1      0.682      0.995         682.</a:t>
            </a:r>
            <a:endParaRPr/>
          </a:p>
          <a:p>
            <a:pPr marL="0" lvl="0" indent="0" algn="l" rtl="0">
              <a:spcBef>
                <a:spcPts val="16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Example</a:t>
            </a:r>
            <a:endParaRPr/>
          </a:p>
        </p:txBody>
      </p:sp>
      <p:sp>
        <p:nvSpPr>
          <p:cNvPr id="93" name="Google Shape;93;p18"/>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rgbClr val="24292E"/>
                </a:solidFill>
                <a:highlight>
                  <a:srgbClr val="FFFFFF"/>
                </a:highlight>
                <a:latin typeface="Arial"/>
                <a:ea typeface="Arial"/>
                <a:cs typeface="Arial"/>
                <a:sym typeface="Arial"/>
              </a:rPr>
              <a:t>For example, for the “stats” package, these ways will be:</a:t>
            </a:r>
            <a:endParaRPr>
              <a:solidFill>
                <a:srgbClr val="24292E"/>
              </a:solidFill>
              <a:highlight>
                <a:srgbClr val="FFFFFF"/>
              </a:highlight>
              <a:latin typeface="Arial"/>
              <a:ea typeface="Arial"/>
              <a:cs typeface="Arial"/>
              <a:sym typeface="Arial"/>
            </a:endParaRPr>
          </a:p>
          <a:p>
            <a:pPr marL="0" lvl="0" indent="0" algn="l" rtl="0">
              <a:spcBef>
                <a:spcPts val="1200"/>
              </a:spcBef>
              <a:spcAft>
                <a:spcPts val="0"/>
              </a:spcAft>
              <a:buNone/>
            </a:pPr>
            <a:r>
              <a:rPr lang="en">
                <a:solidFill>
                  <a:srgbClr val="24292E"/>
                </a:solidFill>
                <a:highlight>
                  <a:srgbClr val="F6F8FA"/>
                </a:highlight>
                <a:latin typeface="Consolas"/>
                <a:ea typeface="Consolas"/>
                <a:cs typeface="Consolas"/>
                <a:sym typeface="Consolas"/>
              </a:rPr>
              <a:t>packageDescription(</a:t>
            </a:r>
            <a:r>
              <a:rPr lang="en">
                <a:solidFill>
                  <a:srgbClr val="032F62"/>
                </a:solidFill>
                <a:highlight>
                  <a:srgbClr val="F6F8FA"/>
                </a:highlight>
                <a:latin typeface="Consolas"/>
                <a:ea typeface="Consolas"/>
                <a:cs typeface="Consolas"/>
                <a:sym typeface="Consolas"/>
              </a:rPr>
              <a:t>"stats"</a:t>
            </a:r>
            <a:r>
              <a:rPr lang="en">
                <a:solidFill>
                  <a:srgbClr val="24292E"/>
                </a:solidFill>
                <a:highlight>
                  <a:srgbClr val="F6F8FA"/>
                </a:highlight>
                <a:latin typeface="Consolas"/>
                <a:ea typeface="Consolas"/>
                <a:cs typeface="Consolas"/>
                <a:sym typeface="Consolas"/>
              </a:rPr>
              <a:t>)</a:t>
            </a:r>
            <a:endParaRPr>
              <a:solidFill>
                <a:srgbClr val="24292E"/>
              </a:solidFill>
              <a:highlight>
                <a:srgbClr val="F6F8FA"/>
              </a:highlight>
              <a:latin typeface="Consolas"/>
              <a:ea typeface="Consolas"/>
              <a:cs typeface="Consolas"/>
              <a:sym typeface="Consolas"/>
            </a:endParaRPr>
          </a:p>
          <a:p>
            <a:pPr marL="152400" marR="152400" lvl="0" indent="0" algn="l" rtl="0">
              <a:lnSpc>
                <a:spcPct val="145000"/>
              </a:lnSpc>
              <a:spcBef>
                <a:spcPts val="1600"/>
              </a:spcBef>
              <a:spcAft>
                <a:spcPts val="0"/>
              </a:spcAft>
              <a:buClr>
                <a:schemeClr val="dk1"/>
              </a:buClr>
              <a:buSzPts val="1100"/>
              <a:buFont typeface="Arial"/>
              <a:buNone/>
            </a:pPr>
            <a:r>
              <a:rPr lang="en">
                <a:solidFill>
                  <a:srgbClr val="24292E"/>
                </a:solidFill>
                <a:highlight>
                  <a:srgbClr val="F6F8FA"/>
                </a:highlight>
                <a:latin typeface="Consolas"/>
                <a:ea typeface="Consolas"/>
                <a:cs typeface="Consolas"/>
                <a:sym typeface="Consolas"/>
              </a:rPr>
              <a:t>help(</a:t>
            </a:r>
            <a:r>
              <a:rPr lang="en">
                <a:solidFill>
                  <a:srgbClr val="E36209"/>
                </a:solidFill>
                <a:highlight>
                  <a:srgbClr val="F6F8FA"/>
                </a:highlight>
                <a:latin typeface="Consolas"/>
                <a:ea typeface="Consolas"/>
                <a:cs typeface="Consolas"/>
                <a:sym typeface="Consolas"/>
              </a:rPr>
              <a:t>package</a:t>
            </a:r>
            <a:r>
              <a:rPr lang="en">
                <a:solidFill>
                  <a:srgbClr val="24292E"/>
                </a:solidFill>
                <a:highlight>
                  <a:srgbClr val="F6F8FA"/>
                </a:highlight>
                <a:latin typeface="Consolas"/>
                <a:ea typeface="Consolas"/>
                <a:cs typeface="Consolas"/>
                <a:sym typeface="Consolas"/>
              </a:rPr>
              <a:t> </a:t>
            </a:r>
            <a:r>
              <a:rPr lang="en">
                <a:solidFill>
                  <a:srgbClr val="D73A49"/>
                </a:solidFill>
                <a:highlight>
                  <a:srgbClr val="F6F8FA"/>
                </a:highlight>
                <a:latin typeface="Consolas"/>
                <a:ea typeface="Consolas"/>
                <a:cs typeface="Consolas"/>
                <a:sym typeface="Consolas"/>
              </a:rPr>
              <a:t>=</a:t>
            </a:r>
            <a:r>
              <a:rPr lang="en">
                <a:solidFill>
                  <a:srgbClr val="24292E"/>
                </a:solidFill>
                <a:highlight>
                  <a:srgbClr val="F6F8FA"/>
                </a:highlight>
                <a:latin typeface="Consolas"/>
                <a:ea typeface="Consolas"/>
                <a:cs typeface="Consolas"/>
                <a:sym typeface="Consolas"/>
              </a:rPr>
              <a:t> </a:t>
            </a:r>
            <a:r>
              <a:rPr lang="en">
                <a:solidFill>
                  <a:srgbClr val="032F62"/>
                </a:solidFill>
                <a:highlight>
                  <a:srgbClr val="F6F8FA"/>
                </a:highlight>
                <a:latin typeface="Consolas"/>
                <a:ea typeface="Consolas"/>
                <a:cs typeface="Consolas"/>
                <a:sym typeface="Consolas"/>
              </a:rPr>
              <a:t>"stats"</a:t>
            </a:r>
            <a:r>
              <a:rPr lang="en">
                <a:solidFill>
                  <a:srgbClr val="24292E"/>
                </a:solidFill>
                <a:highlight>
                  <a:srgbClr val="F6F8FA"/>
                </a:highlight>
                <a:latin typeface="Consolas"/>
                <a:ea typeface="Consolas"/>
                <a:cs typeface="Consolas"/>
                <a:sym typeface="Consolas"/>
              </a:rPr>
              <a:t>)</a:t>
            </a:r>
            <a:endParaRPr>
              <a:solidFill>
                <a:srgbClr val="24292E"/>
              </a:solidFill>
              <a:highlight>
                <a:srgbClr val="F6F8FA"/>
              </a:highlight>
              <a:latin typeface="Consolas"/>
              <a:ea typeface="Consolas"/>
              <a:cs typeface="Consolas"/>
              <a:sym typeface="Consolas"/>
            </a:endParaRPr>
          </a:p>
          <a:p>
            <a:pPr marL="0" lvl="0" indent="0" algn="l" rtl="0">
              <a:spcBef>
                <a:spcPts val="1200"/>
              </a:spcBef>
              <a:spcAft>
                <a:spcPts val="1600"/>
              </a:spcAft>
              <a:buNone/>
            </a:pP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7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Exercise</a:t>
            </a:r>
            <a:endParaRPr/>
          </a:p>
        </p:txBody>
      </p:sp>
      <p:sp>
        <p:nvSpPr>
          <p:cNvPr id="436" name="Google Shape;436;p72"/>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a:solidFill>
                  <a:srgbClr val="24292E"/>
                </a:solidFill>
                <a:highlight>
                  <a:srgbClr val="FFFFFF"/>
                </a:highlight>
                <a:latin typeface="Arial"/>
                <a:ea typeface="Arial"/>
                <a:cs typeface="Arial"/>
                <a:sym typeface="Arial"/>
              </a:rPr>
              <a:t>Compute these three statistics:</a:t>
            </a:r>
            <a:endParaRPr sz="2400">
              <a:solidFill>
                <a:srgbClr val="24292E"/>
              </a:solidFill>
              <a:highlight>
                <a:srgbClr val="FFFFFF"/>
              </a:highlight>
              <a:latin typeface="Arial"/>
              <a:ea typeface="Arial"/>
              <a:cs typeface="Arial"/>
              <a:sym typeface="Arial"/>
            </a:endParaRPr>
          </a:p>
          <a:p>
            <a:pPr marL="457200" lvl="0" indent="-381000" algn="l" rtl="0">
              <a:spcBef>
                <a:spcPts val="1200"/>
              </a:spcBef>
              <a:spcAft>
                <a:spcPts val="0"/>
              </a:spcAft>
              <a:buClr>
                <a:srgbClr val="24292E"/>
              </a:buClr>
              <a:buSzPts val="2400"/>
              <a:buFont typeface="Arial"/>
              <a:buChar char="●"/>
            </a:pPr>
            <a:r>
              <a:rPr lang="en" sz="2400">
                <a:solidFill>
                  <a:srgbClr val="24292E"/>
                </a:solidFill>
                <a:highlight>
                  <a:srgbClr val="FFFFFF"/>
                </a:highlight>
                <a:latin typeface="Arial"/>
                <a:ea typeface="Arial"/>
                <a:cs typeface="Arial"/>
                <a:sym typeface="Arial"/>
              </a:rPr>
              <a:t>the average loudness of blues songs (</a:t>
            </a:r>
            <a:r>
              <a:rPr lang="en" sz="2400">
                <a:solidFill>
                  <a:srgbClr val="24292E"/>
                </a:solidFill>
                <a:highlight>
                  <a:srgbClr val="FFFFFF"/>
                </a:highlight>
                <a:latin typeface="Consolas"/>
                <a:ea typeface="Consolas"/>
                <a:cs typeface="Consolas"/>
                <a:sym typeface="Consolas"/>
              </a:rPr>
              <a:t>mean()</a:t>
            </a:r>
            <a:r>
              <a:rPr lang="en" sz="2400">
                <a:solidFill>
                  <a:srgbClr val="24292E"/>
                </a:solidFill>
                <a:highlight>
                  <a:srgbClr val="FFFFFF"/>
                </a:highlight>
                <a:latin typeface="Arial"/>
                <a:ea typeface="Arial"/>
                <a:cs typeface="Arial"/>
                <a:sym typeface="Arial"/>
              </a:rPr>
              <a:t>)</a:t>
            </a:r>
            <a:endParaRPr sz="2400">
              <a:solidFill>
                <a:srgbClr val="24292E"/>
              </a:solidFill>
              <a:highlight>
                <a:srgbClr val="FFFFFF"/>
              </a:highlight>
              <a:latin typeface="Arial"/>
              <a:ea typeface="Arial"/>
              <a:cs typeface="Arial"/>
              <a:sym typeface="Arial"/>
            </a:endParaRPr>
          </a:p>
          <a:p>
            <a:pPr marL="457200" lvl="0" indent="-381000" algn="l" rtl="0">
              <a:spcBef>
                <a:spcPts val="0"/>
              </a:spcBef>
              <a:spcAft>
                <a:spcPts val="0"/>
              </a:spcAft>
              <a:buClr>
                <a:srgbClr val="24292E"/>
              </a:buClr>
              <a:buSzPts val="2400"/>
              <a:buFont typeface="Arial"/>
              <a:buChar char="●"/>
            </a:pPr>
            <a:r>
              <a:rPr lang="en" sz="2400">
                <a:solidFill>
                  <a:srgbClr val="24292E"/>
                </a:solidFill>
                <a:highlight>
                  <a:srgbClr val="FFFFFF"/>
                </a:highlight>
                <a:latin typeface="Arial"/>
                <a:ea typeface="Arial"/>
                <a:cs typeface="Arial"/>
                <a:sym typeface="Arial"/>
              </a:rPr>
              <a:t>the maximum danceability of any blues song (</a:t>
            </a:r>
            <a:r>
              <a:rPr lang="en" sz="2400">
                <a:solidFill>
                  <a:srgbClr val="24292E"/>
                </a:solidFill>
                <a:highlight>
                  <a:srgbClr val="FFFFFF"/>
                </a:highlight>
                <a:latin typeface="Consolas"/>
                <a:ea typeface="Consolas"/>
                <a:cs typeface="Consolas"/>
                <a:sym typeface="Consolas"/>
              </a:rPr>
              <a:t>max()</a:t>
            </a:r>
            <a:r>
              <a:rPr lang="en" sz="2400">
                <a:solidFill>
                  <a:srgbClr val="24292E"/>
                </a:solidFill>
                <a:highlight>
                  <a:srgbClr val="FFFFFF"/>
                </a:highlight>
                <a:latin typeface="Arial"/>
                <a:ea typeface="Arial"/>
                <a:cs typeface="Arial"/>
                <a:sym typeface="Arial"/>
              </a:rPr>
              <a:t>)</a:t>
            </a:r>
            <a:endParaRPr sz="2400">
              <a:solidFill>
                <a:srgbClr val="24292E"/>
              </a:solidFill>
              <a:highlight>
                <a:srgbClr val="FFFFFF"/>
              </a:highlight>
              <a:latin typeface="Arial"/>
              <a:ea typeface="Arial"/>
              <a:cs typeface="Arial"/>
              <a:sym typeface="Arial"/>
            </a:endParaRPr>
          </a:p>
          <a:p>
            <a:pPr marL="457200" lvl="0" indent="-381000" algn="l" rtl="0">
              <a:spcBef>
                <a:spcPts val="0"/>
              </a:spcBef>
              <a:spcAft>
                <a:spcPts val="0"/>
              </a:spcAft>
              <a:buClr>
                <a:srgbClr val="24292E"/>
              </a:buClr>
              <a:buSzPts val="2400"/>
              <a:buFont typeface="Arial"/>
              <a:buChar char="●"/>
            </a:pPr>
            <a:r>
              <a:rPr lang="en" sz="2400">
                <a:solidFill>
                  <a:srgbClr val="24292E"/>
                </a:solidFill>
                <a:highlight>
                  <a:srgbClr val="FFFFFF"/>
                </a:highlight>
                <a:latin typeface="Arial"/>
                <a:ea typeface="Arial"/>
                <a:cs typeface="Arial"/>
                <a:sym typeface="Arial"/>
              </a:rPr>
              <a:t>the minimum energy of any blues song (</a:t>
            </a:r>
            <a:r>
              <a:rPr lang="en" sz="2400">
                <a:solidFill>
                  <a:srgbClr val="24292E"/>
                </a:solidFill>
                <a:highlight>
                  <a:srgbClr val="FFFFFF"/>
                </a:highlight>
                <a:latin typeface="Consolas"/>
                <a:ea typeface="Consolas"/>
                <a:cs typeface="Consolas"/>
                <a:sym typeface="Consolas"/>
              </a:rPr>
              <a:t>min()</a:t>
            </a:r>
            <a:r>
              <a:rPr lang="en" sz="2400">
                <a:solidFill>
                  <a:srgbClr val="24292E"/>
                </a:solidFill>
                <a:highlight>
                  <a:srgbClr val="FFFFFF"/>
                </a:highlight>
                <a:latin typeface="Arial"/>
                <a:ea typeface="Arial"/>
                <a:cs typeface="Arial"/>
                <a:sym typeface="Arial"/>
              </a:rPr>
              <a:t>)</a:t>
            </a:r>
            <a:endParaRPr sz="2400">
              <a:solidFill>
                <a:srgbClr val="24292E"/>
              </a:solidFill>
              <a:highlight>
                <a:srgbClr val="FFFFFF"/>
              </a:highlight>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2400">
                <a:solidFill>
                  <a:srgbClr val="24292E"/>
                </a:solidFill>
                <a:highlight>
                  <a:srgbClr val="FFFFFF"/>
                </a:highlight>
                <a:latin typeface="Arial"/>
                <a:ea typeface="Arial"/>
                <a:cs typeface="Arial"/>
                <a:sym typeface="Arial"/>
              </a:rPr>
              <a:t>Remember, you will have to use </a:t>
            </a:r>
            <a:r>
              <a:rPr lang="en" sz="2400">
                <a:solidFill>
                  <a:srgbClr val="24292E"/>
                </a:solidFill>
                <a:highlight>
                  <a:srgbClr val="FFFFFF"/>
                </a:highlight>
                <a:latin typeface="Consolas"/>
                <a:ea typeface="Consolas"/>
                <a:cs typeface="Consolas"/>
                <a:sym typeface="Consolas"/>
              </a:rPr>
              <a:t>filter()</a:t>
            </a:r>
            <a:r>
              <a:rPr lang="en" sz="2400">
                <a:solidFill>
                  <a:srgbClr val="24292E"/>
                </a:solidFill>
                <a:highlight>
                  <a:srgbClr val="FFFFFF"/>
                </a:highlight>
                <a:latin typeface="Arial"/>
                <a:ea typeface="Arial"/>
                <a:cs typeface="Arial"/>
                <a:sym typeface="Arial"/>
              </a:rPr>
              <a:t> to filter for blues songs!</a:t>
            </a:r>
            <a:endParaRPr sz="2400">
              <a:solidFill>
                <a:srgbClr val="24292E"/>
              </a:solidFill>
              <a:highlight>
                <a:srgbClr val="FFFFFF"/>
              </a:highlight>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2400">
              <a:latin typeface="Arial"/>
              <a:ea typeface="Arial"/>
              <a:cs typeface="Arial"/>
              <a:sym typeface="Arial"/>
            </a:endParaRPr>
          </a:p>
          <a:p>
            <a:pPr marL="0" lvl="0" indent="0" algn="l" rtl="0">
              <a:spcBef>
                <a:spcPts val="0"/>
              </a:spcBef>
              <a:spcAft>
                <a:spcPts val="1600"/>
              </a:spcAft>
              <a:buNone/>
            </a:pPr>
            <a:endParaRPr sz="24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73"/>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group_by()</a:t>
            </a:r>
            <a:endParaRPr/>
          </a:p>
        </p:txBody>
      </p:sp>
      <p:sp>
        <p:nvSpPr>
          <p:cNvPr id="442" name="Google Shape;442;p73"/>
          <p:cNvSpPr txBox="1">
            <a:spLocks noGrp="1"/>
          </p:cNvSpPr>
          <p:nvPr>
            <p:ph type="body" idx="1"/>
          </p:nvPr>
        </p:nvSpPr>
        <p:spPr>
          <a:xfrm>
            <a:off x="311700" y="1225225"/>
            <a:ext cx="8520600" cy="3562800"/>
          </a:xfrm>
          <a:prstGeom prst="rect">
            <a:avLst/>
          </a:prstGeom>
        </p:spPr>
        <p:txBody>
          <a:bodyPr spcFirstLastPara="1" wrap="square" lIns="91425" tIns="91425" rIns="91425" bIns="91425" anchor="t" anchorCtr="0">
            <a:noAutofit/>
          </a:bodyPr>
          <a:lstStyle/>
          <a:p>
            <a:pPr marL="0" marR="152400" lvl="0" indent="0" algn="l" rtl="0">
              <a:lnSpc>
                <a:spcPct val="145000"/>
              </a:lnSpc>
              <a:spcBef>
                <a:spcPts val="0"/>
              </a:spcBef>
              <a:spcAft>
                <a:spcPts val="0"/>
              </a:spcAft>
              <a:buNone/>
            </a:pPr>
            <a:r>
              <a:rPr lang="en" sz="1600">
                <a:solidFill>
                  <a:srgbClr val="24292E"/>
                </a:solidFill>
                <a:highlight>
                  <a:srgbClr val="FFFFFF"/>
                </a:highlight>
                <a:latin typeface="Arial"/>
                <a:ea typeface="Arial"/>
                <a:cs typeface="Arial"/>
                <a:sym typeface="Arial"/>
              </a:rPr>
              <a:t>g</a:t>
            </a:r>
            <a:r>
              <a:rPr lang="en" sz="1600">
                <a:solidFill>
                  <a:srgbClr val="24292E"/>
                </a:solidFill>
                <a:latin typeface="Consolas"/>
                <a:ea typeface="Consolas"/>
                <a:cs typeface="Consolas"/>
                <a:sym typeface="Consolas"/>
              </a:rPr>
              <a:t>roup_by()</a:t>
            </a:r>
            <a:r>
              <a:rPr lang="en" sz="1600">
                <a:solidFill>
                  <a:srgbClr val="24292E"/>
                </a:solidFill>
                <a:highlight>
                  <a:srgbClr val="FFFFFF"/>
                </a:highlight>
                <a:latin typeface="Arial"/>
                <a:ea typeface="Arial"/>
                <a:cs typeface="Arial"/>
                <a:sym typeface="Arial"/>
              </a:rPr>
              <a:t> assigns grouping criteria that is stored as metadata alongside the original data set. </a:t>
            </a:r>
            <a:endParaRPr sz="1600">
              <a:solidFill>
                <a:srgbClr val="24292E"/>
              </a:solidFill>
              <a:highlight>
                <a:srgbClr val="FFFFFF"/>
              </a:highlight>
              <a:latin typeface="Arial"/>
              <a:ea typeface="Arial"/>
              <a:cs typeface="Arial"/>
              <a:sym typeface="Arial"/>
            </a:endParaRPr>
          </a:p>
          <a:p>
            <a:pPr marL="0" marR="152400" lvl="0" indent="0" algn="l" rtl="0">
              <a:lnSpc>
                <a:spcPct val="145000"/>
              </a:lnSpc>
              <a:spcBef>
                <a:spcPts val="0"/>
              </a:spcBef>
              <a:spcAft>
                <a:spcPts val="0"/>
              </a:spcAft>
              <a:buNone/>
            </a:pPr>
            <a:r>
              <a:rPr lang="en" sz="1600">
                <a:solidFill>
                  <a:srgbClr val="24292E"/>
                </a:solidFill>
                <a:latin typeface="Consolas"/>
                <a:ea typeface="Consolas"/>
                <a:cs typeface="Consolas"/>
                <a:sym typeface="Consolas"/>
              </a:rPr>
              <a:t>group_by()</a:t>
            </a:r>
            <a:r>
              <a:rPr lang="en" sz="1600">
                <a:solidFill>
                  <a:srgbClr val="24292E"/>
                </a:solidFill>
                <a:highlight>
                  <a:srgbClr val="FFFFFF"/>
                </a:highlight>
                <a:latin typeface="Arial"/>
                <a:ea typeface="Arial"/>
                <a:cs typeface="Arial"/>
                <a:sym typeface="Arial"/>
              </a:rPr>
              <a:t> takes a data frame and then the names of one or more columns in the data frame. It returns a copy of the data frame that has been “grouped” into sets of rows that share identical combinations of values in the specified columns.</a:t>
            </a:r>
            <a:endParaRPr sz="1600">
              <a:solidFill>
                <a:srgbClr val="24292E"/>
              </a:solidFill>
              <a:highlight>
                <a:srgbClr val="FFFFFF"/>
              </a:highlight>
              <a:latin typeface="Arial"/>
              <a:ea typeface="Arial"/>
              <a:cs typeface="Arial"/>
              <a:sym typeface="Arial"/>
            </a:endParaRPr>
          </a:p>
          <a:p>
            <a:pPr marL="0" lvl="0" indent="0" algn="l" rtl="0">
              <a:spcBef>
                <a:spcPts val="0"/>
              </a:spcBef>
              <a:spcAft>
                <a:spcPts val="0"/>
              </a:spcAft>
              <a:buNone/>
            </a:pPr>
            <a:r>
              <a:rPr lang="en" sz="1600">
                <a:solidFill>
                  <a:srgbClr val="24292E"/>
                </a:solidFill>
                <a:highlight>
                  <a:srgbClr val="FFFFFF"/>
                </a:highlight>
                <a:latin typeface="Arial"/>
                <a:ea typeface="Arial"/>
                <a:cs typeface="Arial"/>
                <a:sym typeface="Arial"/>
              </a:rPr>
              <a:t>For example, the result below is grouped into rows that have the same genre.</a:t>
            </a:r>
            <a:endParaRPr sz="1600">
              <a:solidFill>
                <a:srgbClr val="24292E"/>
              </a:solidFill>
              <a:highlight>
                <a:srgbClr val="F6F8FA"/>
              </a:highlight>
              <a:latin typeface="Consolas"/>
              <a:ea typeface="Consolas"/>
              <a:cs typeface="Consolas"/>
              <a:sym typeface="Consolas"/>
            </a:endParaRPr>
          </a:p>
          <a:p>
            <a:pPr marL="0" lvl="0" indent="0" algn="l" rtl="0">
              <a:spcBef>
                <a:spcPts val="1600"/>
              </a:spcBef>
              <a:spcAft>
                <a:spcPts val="0"/>
              </a:spcAft>
              <a:buNone/>
            </a:pPr>
            <a:r>
              <a:rPr lang="en" sz="1600">
                <a:solidFill>
                  <a:srgbClr val="24292E"/>
                </a:solidFill>
                <a:highlight>
                  <a:srgbClr val="F6F8FA"/>
                </a:highlight>
                <a:latin typeface="Consolas"/>
                <a:ea typeface="Consolas"/>
                <a:cs typeface="Consolas"/>
                <a:sym typeface="Consolas"/>
              </a:rPr>
              <a:t>spotify %</a:t>
            </a:r>
            <a:r>
              <a:rPr lang="en" sz="1600">
                <a:solidFill>
                  <a:srgbClr val="D73A49"/>
                </a:solidFill>
                <a:highlight>
                  <a:srgbClr val="F6F8FA"/>
                </a:highlight>
                <a:latin typeface="Consolas"/>
                <a:ea typeface="Consolas"/>
                <a:cs typeface="Consolas"/>
                <a:sym typeface="Consolas"/>
              </a:rPr>
              <a:t>&gt;</a:t>
            </a:r>
            <a:r>
              <a:rPr lang="en" sz="1600">
                <a:solidFill>
                  <a:srgbClr val="24292E"/>
                </a:solidFill>
                <a:highlight>
                  <a:srgbClr val="F6F8FA"/>
                </a:highlight>
                <a:latin typeface="Consolas"/>
                <a:ea typeface="Consolas"/>
                <a:cs typeface="Consolas"/>
                <a:sym typeface="Consolas"/>
              </a:rPr>
              <a:t>%</a:t>
            </a:r>
            <a:endParaRPr sz="1600">
              <a:solidFill>
                <a:srgbClr val="24292E"/>
              </a:solidFill>
              <a:highlight>
                <a:srgbClr val="F6F8FA"/>
              </a:highlight>
              <a:latin typeface="Consolas"/>
              <a:ea typeface="Consolas"/>
              <a:cs typeface="Consolas"/>
              <a:sym typeface="Consolas"/>
            </a:endParaRPr>
          </a:p>
          <a:p>
            <a:pPr marL="152400" marR="152400" lvl="0" indent="0" algn="l" rtl="0">
              <a:lnSpc>
                <a:spcPct val="145000"/>
              </a:lnSpc>
              <a:spcBef>
                <a:spcPts val="1600"/>
              </a:spcBef>
              <a:spcAft>
                <a:spcPts val="0"/>
              </a:spcAft>
              <a:buNone/>
            </a:pPr>
            <a:r>
              <a:rPr lang="en" sz="1600">
                <a:solidFill>
                  <a:srgbClr val="24292E"/>
                </a:solidFill>
                <a:highlight>
                  <a:srgbClr val="F6F8FA"/>
                </a:highlight>
                <a:latin typeface="Consolas"/>
                <a:ea typeface="Consolas"/>
                <a:cs typeface="Consolas"/>
                <a:sym typeface="Consolas"/>
              </a:rPr>
              <a:t>  group_by(genre)</a:t>
            </a:r>
            <a:endParaRPr sz="1600">
              <a:solidFill>
                <a:srgbClr val="24292E"/>
              </a:solidFill>
              <a:highlight>
                <a:srgbClr val="FFFFFF"/>
              </a:highlight>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7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Exercise</a:t>
            </a:r>
            <a:endParaRPr/>
          </a:p>
        </p:txBody>
      </p:sp>
      <p:sp>
        <p:nvSpPr>
          <p:cNvPr id="448" name="Google Shape;448;p7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24292E"/>
              </a:buClr>
              <a:buSzPts val="2000"/>
              <a:buFont typeface="Arial"/>
              <a:buAutoNum type="arabicPeriod"/>
            </a:pPr>
            <a:r>
              <a:rPr lang="en" sz="2000">
                <a:solidFill>
                  <a:srgbClr val="24292E"/>
                </a:solidFill>
                <a:highlight>
                  <a:srgbClr val="FFFFFF"/>
                </a:highlight>
                <a:latin typeface="Arial"/>
                <a:ea typeface="Arial"/>
                <a:cs typeface="Arial"/>
                <a:sym typeface="Arial"/>
              </a:rPr>
              <a:t>select the columns you need (</a:t>
            </a:r>
            <a:r>
              <a:rPr lang="en" sz="2000">
                <a:solidFill>
                  <a:srgbClr val="24292E"/>
                </a:solidFill>
                <a:highlight>
                  <a:srgbClr val="FFFFFF"/>
                </a:highlight>
                <a:latin typeface="Consolas"/>
                <a:ea typeface="Consolas"/>
                <a:cs typeface="Consolas"/>
                <a:sym typeface="Consolas"/>
              </a:rPr>
              <a:t>genre</a:t>
            </a:r>
            <a:r>
              <a:rPr lang="en" sz="2000">
                <a:solidFill>
                  <a:srgbClr val="24292E"/>
                </a:solidFill>
                <a:highlight>
                  <a:srgbClr val="FFFFFF"/>
                </a:highlight>
                <a:latin typeface="Arial"/>
                <a:ea typeface="Arial"/>
                <a:cs typeface="Arial"/>
                <a:sym typeface="Arial"/>
              </a:rPr>
              <a:t> and </a:t>
            </a:r>
            <a:r>
              <a:rPr lang="en" sz="2000">
                <a:solidFill>
                  <a:srgbClr val="24292E"/>
                </a:solidFill>
                <a:highlight>
                  <a:srgbClr val="FFFFFF"/>
                </a:highlight>
                <a:latin typeface="Consolas"/>
                <a:ea typeface="Consolas"/>
                <a:cs typeface="Consolas"/>
                <a:sym typeface="Consolas"/>
              </a:rPr>
              <a:t>energy</a:t>
            </a:r>
            <a:r>
              <a:rPr lang="en" sz="2000">
                <a:solidFill>
                  <a:srgbClr val="24292E"/>
                </a:solidFill>
                <a:highlight>
                  <a:srgbClr val="FFFFFF"/>
                </a:highlight>
                <a:latin typeface="Arial"/>
                <a:ea typeface="Arial"/>
                <a:cs typeface="Arial"/>
                <a:sym typeface="Arial"/>
              </a:rPr>
              <a:t>)</a:t>
            </a:r>
            <a:endParaRPr sz="2000">
              <a:solidFill>
                <a:srgbClr val="24292E"/>
              </a:solidFill>
              <a:highlight>
                <a:srgbClr val="FFFFFF"/>
              </a:highlight>
              <a:latin typeface="Arial"/>
              <a:ea typeface="Arial"/>
              <a:cs typeface="Arial"/>
              <a:sym typeface="Arial"/>
            </a:endParaRPr>
          </a:p>
          <a:p>
            <a:pPr marL="457200" lvl="0" indent="-355600" algn="l" rtl="0">
              <a:spcBef>
                <a:spcPts val="0"/>
              </a:spcBef>
              <a:spcAft>
                <a:spcPts val="0"/>
              </a:spcAft>
              <a:buClr>
                <a:srgbClr val="24292E"/>
              </a:buClr>
              <a:buSzPts val="2000"/>
              <a:buFont typeface="Arial"/>
              <a:buAutoNum type="arabicPeriod"/>
            </a:pPr>
            <a:r>
              <a:rPr lang="en" sz="2000">
                <a:solidFill>
                  <a:srgbClr val="24292E"/>
                </a:solidFill>
                <a:highlight>
                  <a:srgbClr val="FFFFFF"/>
                </a:highlight>
                <a:latin typeface="Arial"/>
                <a:ea typeface="Arial"/>
                <a:cs typeface="Arial"/>
                <a:sym typeface="Arial"/>
              </a:rPr>
              <a:t>filter for your 4 genres of interest</a:t>
            </a:r>
            <a:endParaRPr sz="2000">
              <a:solidFill>
                <a:srgbClr val="24292E"/>
              </a:solidFill>
              <a:highlight>
                <a:srgbClr val="FFFFFF"/>
              </a:highlight>
              <a:latin typeface="Arial"/>
              <a:ea typeface="Arial"/>
              <a:cs typeface="Arial"/>
              <a:sym typeface="Arial"/>
            </a:endParaRPr>
          </a:p>
          <a:p>
            <a:pPr marL="457200" lvl="0" indent="-355600" algn="l" rtl="0">
              <a:spcBef>
                <a:spcPts val="0"/>
              </a:spcBef>
              <a:spcAft>
                <a:spcPts val="0"/>
              </a:spcAft>
              <a:buClr>
                <a:srgbClr val="24292E"/>
              </a:buClr>
              <a:buSzPts val="2000"/>
              <a:buFont typeface="Arial"/>
              <a:buAutoNum type="arabicPeriod"/>
            </a:pPr>
            <a:r>
              <a:rPr lang="en" sz="2000">
                <a:solidFill>
                  <a:srgbClr val="24292E"/>
                </a:solidFill>
                <a:highlight>
                  <a:srgbClr val="FFFFFF"/>
                </a:highlight>
                <a:latin typeface="Arial"/>
                <a:ea typeface="Arial"/>
                <a:cs typeface="Arial"/>
                <a:sym typeface="Arial"/>
              </a:rPr>
              <a:t>group the genres</a:t>
            </a:r>
            <a:endParaRPr sz="2000">
              <a:solidFill>
                <a:srgbClr val="24292E"/>
              </a:solidFill>
              <a:highlight>
                <a:srgbClr val="FFFFFF"/>
              </a:highlight>
              <a:latin typeface="Arial"/>
              <a:ea typeface="Arial"/>
              <a:cs typeface="Arial"/>
              <a:sym typeface="Arial"/>
            </a:endParaRPr>
          </a:p>
          <a:p>
            <a:pPr marL="457200" lvl="0" indent="-355600" algn="l" rtl="0">
              <a:spcBef>
                <a:spcPts val="0"/>
              </a:spcBef>
              <a:spcAft>
                <a:spcPts val="0"/>
              </a:spcAft>
              <a:buClr>
                <a:srgbClr val="24292E"/>
              </a:buClr>
              <a:buSzPts val="2000"/>
              <a:buFont typeface="Arial"/>
              <a:buAutoNum type="arabicPeriod"/>
            </a:pPr>
            <a:r>
              <a:rPr lang="en" sz="2000">
                <a:solidFill>
                  <a:srgbClr val="24292E"/>
                </a:solidFill>
                <a:highlight>
                  <a:srgbClr val="FFFFFF"/>
                </a:highlight>
                <a:latin typeface="Arial"/>
                <a:ea typeface="Arial"/>
                <a:cs typeface="Arial"/>
                <a:sym typeface="Arial"/>
              </a:rPr>
              <a:t>calculate the mean energy for each genre</a:t>
            </a:r>
            <a:endParaRPr sz="2000">
              <a:solidFill>
                <a:srgbClr val="24292E"/>
              </a:solidFill>
              <a:highlight>
                <a:srgbClr val="FFFFFF"/>
              </a:highlight>
              <a:latin typeface="Arial"/>
              <a:ea typeface="Arial"/>
              <a:cs typeface="Arial"/>
              <a:sym typeface="Arial"/>
            </a:endParaRPr>
          </a:p>
          <a:p>
            <a:pPr marL="0" lvl="0" indent="0" algn="l" rtl="0">
              <a:spcBef>
                <a:spcPts val="1200"/>
              </a:spcBef>
              <a:spcAft>
                <a:spcPts val="1600"/>
              </a:spcAft>
              <a:buNone/>
            </a:pPr>
            <a:endParaRPr sz="20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7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Group_by()</a:t>
            </a:r>
            <a:endParaRPr/>
          </a:p>
        </p:txBody>
      </p:sp>
      <p:sp>
        <p:nvSpPr>
          <p:cNvPr id="454" name="Google Shape;454;p7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200">
                <a:solidFill>
                  <a:srgbClr val="24292E"/>
                </a:solidFill>
                <a:highlight>
                  <a:srgbClr val="F6F8FA"/>
                </a:highlight>
                <a:latin typeface="Consolas"/>
                <a:ea typeface="Consolas"/>
                <a:cs typeface="Consolas"/>
                <a:sym typeface="Consolas"/>
              </a:rPr>
              <a:t># A tibble: 26,000 x 6</a:t>
            </a:r>
            <a:endParaRPr sz="1200">
              <a:solidFill>
                <a:srgbClr val="24292E"/>
              </a:solidFill>
              <a:highlight>
                <a:srgbClr val="F6F8FA"/>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200">
                <a:solidFill>
                  <a:srgbClr val="24292E"/>
                </a:solidFill>
                <a:highlight>
                  <a:srgbClr val="F6F8FA"/>
                </a:highlight>
                <a:latin typeface="Consolas"/>
                <a:ea typeface="Consolas"/>
                <a:cs typeface="Consolas"/>
                <a:sym typeface="Consolas"/>
              </a:rPr>
              <a:t># Groups:   genre [26]</a:t>
            </a:r>
            <a:endParaRPr sz="1200">
              <a:solidFill>
                <a:srgbClr val="24292E"/>
              </a:solidFill>
              <a:highlight>
                <a:srgbClr val="F6F8FA"/>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200">
                <a:solidFill>
                  <a:srgbClr val="24292E"/>
                </a:solidFill>
                <a:highlight>
                  <a:srgbClr val="F6F8FA"/>
                </a:highlight>
                <a:latin typeface="Consolas"/>
                <a:ea typeface="Consolas"/>
                <a:cs typeface="Consolas"/>
                <a:sym typeface="Consolas"/>
              </a:rPr>
              <a:t>   genre    energy loudness tempo danceability lyrics                       </a:t>
            </a:r>
            <a:endParaRPr sz="1200">
              <a:solidFill>
                <a:srgbClr val="24292E"/>
              </a:solidFill>
              <a:highlight>
                <a:srgbClr val="F6F8FA"/>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200">
                <a:solidFill>
                  <a:srgbClr val="24292E"/>
                </a:solidFill>
                <a:highlight>
                  <a:srgbClr val="F6F8FA"/>
                </a:highlight>
                <a:latin typeface="Consolas"/>
                <a:ea typeface="Consolas"/>
                <a:cs typeface="Consolas"/>
                <a:sym typeface="Consolas"/>
              </a:rPr>
              <a:t>   &lt;chr&gt;     &lt;dbl&gt;    &lt;dbl&gt; &lt;dbl&gt;        &lt;dbl&gt; &lt;chr&gt;                        </a:t>
            </a:r>
            <a:endParaRPr sz="1200">
              <a:solidFill>
                <a:srgbClr val="24292E"/>
              </a:solidFill>
              <a:highlight>
                <a:srgbClr val="F6F8FA"/>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200">
                <a:solidFill>
                  <a:srgbClr val="24292E"/>
                </a:solidFill>
                <a:highlight>
                  <a:srgbClr val="F6F8FA"/>
                </a:highlight>
                <a:latin typeface="Consolas"/>
                <a:ea typeface="Consolas"/>
                <a:cs typeface="Consolas"/>
                <a:sym typeface="Consolas"/>
              </a:rPr>
              <a:t> 1 Alterna…  0.647    -8.51  79.8        0.709 into into into of him by eco…</a:t>
            </a:r>
            <a:endParaRPr sz="1200">
              <a:solidFill>
                <a:srgbClr val="24292E"/>
              </a:solidFill>
              <a:highlight>
                <a:srgbClr val="F6F8FA"/>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200">
                <a:solidFill>
                  <a:srgbClr val="24292E"/>
                </a:solidFill>
                <a:highlight>
                  <a:srgbClr val="F6F8FA"/>
                </a:highlight>
                <a:latin typeface="Consolas"/>
                <a:ea typeface="Consolas"/>
                <a:cs typeface="Consolas"/>
                <a:sym typeface="Consolas"/>
              </a:rPr>
              <a:t> 2 Alterna…  0.735    -4.75 163.         0.436 paying fishing realizes John…</a:t>
            </a:r>
            <a:endParaRPr sz="1200">
              <a:solidFill>
                <a:srgbClr val="24292E"/>
              </a:solidFill>
              <a:highlight>
                <a:srgbClr val="F6F8FA"/>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200">
                <a:solidFill>
                  <a:srgbClr val="24292E"/>
                </a:solidFill>
                <a:highlight>
                  <a:srgbClr val="F6F8FA"/>
                </a:highlight>
                <a:latin typeface="Consolas"/>
                <a:ea typeface="Consolas"/>
                <a:cs typeface="Consolas"/>
                <a:sym typeface="Consolas"/>
              </a:rPr>
              <a:t> 3 Alterna…  0.917    -6.09 141.         0.544 man has happened then to his…</a:t>
            </a:r>
            <a:endParaRPr sz="1200">
              <a:solidFill>
                <a:srgbClr val="24292E"/>
              </a:solidFill>
              <a:highlight>
                <a:srgbClr val="F6F8FA"/>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200">
                <a:solidFill>
                  <a:srgbClr val="24292E"/>
                </a:solidFill>
                <a:highlight>
                  <a:srgbClr val="F6F8FA"/>
                </a:highlight>
                <a:latin typeface="Consolas"/>
                <a:ea typeface="Consolas"/>
                <a:cs typeface="Consolas"/>
                <a:sym typeface="Consolas"/>
              </a:rPr>
              <a:t> 4 Alterna…  0.606    -5.06  93.1        0.603 realizes him Johnson I flees…</a:t>
            </a:r>
            <a:endParaRPr sz="1200">
              <a:solidFill>
                <a:srgbClr val="24292E"/>
              </a:solidFill>
              <a:highlight>
                <a:srgbClr val="F6F8FA"/>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200">
                <a:solidFill>
                  <a:srgbClr val="24292E"/>
                </a:solidFill>
                <a:highlight>
                  <a:srgbClr val="F6F8FA"/>
                </a:highlight>
                <a:latin typeface="Consolas"/>
                <a:ea typeface="Consolas"/>
                <a:cs typeface="Consolas"/>
                <a:sym typeface="Consolas"/>
              </a:rPr>
              <a:t> 5 Alterna…  0.641    -5.10 142.         0.487 she he his by before then de…</a:t>
            </a:r>
            <a:endParaRPr sz="1200">
              <a:solidFill>
                <a:srgbClr val="24292E"/>
              </a:solidFill>
              <a:highlight>
                <a:srgbClr val="F6F8FA"/>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200">
                <a:solidFill>
                  <a:srgbClr val="24292E"/>
                </a:solidFill>
                <a:highlight>
                  <a:srgbClr val="F6F8FA"/>
                </a:highlight>
                <a:latin typeface="Consolas"/>
                <a:ea typeface="Consolas"/>
                <a:cs typeface="Consolas"/>
                <a:sym typeface="Consolas"/>
              </a:rPr>
              <a:t> 6 Alterna…  0.973    -3.64 126.         0.524 she mainland Mark Mr. depict…</a:t>
            </a:r>
            <a:endParaRPr sz="1200">
              <a:solidFill>
                <a:srgbClr val="24292E"/>
              </a:solidFill>
              <a:highlight>
                <a:srgbClr val="F6F8FA"/>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200">
                <a:solidFill>
                  <a:srgbClr val="24292E"/>
                </a:solidFill>
                <a:highlight>
                  <a:srgbClr val="F6F8FA"/>
                </a:highlight>
                <a:latin typeface="Consolas"/>
                <a:ea typeface="Consolas"/>
                <a:cs typeface="Consolas"/>
                <a:sym typeface="Consolas"/>
              </a:rPr>
              <a:t> 7 Alterna…  0.919    -5.94 108.         0.657 by charter forced into who i…</a:t>
            </a:r>
            <a:endParaRPr sz="1200">
              <a:solidFill>
                <a:srgbClr val="24292E"/>
              </a:solidFill>
              <a:highlight>
                <a:srgbClr val="F6F8FA"/>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200">
                <a:solidFill>
                  <a:srgbClr val="24292E"/>
                </a:solidFill>
                <a:highlight>
                  <a:srgbClr val="F6F8FA"/>
                </a:highlight>
                <a:latin typeface="Consolas"/>
                <a:ea typeface="Consolas"/>
                <a:cs typeface="Consolas"/>
                <a:sym typeface="Consolas"/>
              </a:rPr>
              <a:t> 8 Alterna…  0.889    -4.43 132.         0.611 by forced any Mark slipping …</a:t>
            </a:r>
            <a:endParaRPr sz="1200">
              <a:solidFill>
                <a:srgbClr val="24292E"/>
              </a:solidFill>
              <a:highlight>
                <a:srgbClr val="F6F8FA"/>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200">
                <a:solidFill>
                  <a:srgbClr val="24292E"/>
                </a:solidFill>
                <a:highlight>
                  <a:srgbClr val="F6F8FA"/>
                </a:highlight>
                <a:latin typeface="Consolas"/>
                <a:ea typeface="Consolas"/>
                <a:cs typeface="Consolas"/>
                <a:sym typeface="Consolas"/>
              </a:rPr>
              <a:t> 9 Alterna…  0.761    -4.47 119.         0.675 Mark she mainland without Jo…</a:t>
            </a:r>
            <a:endParaRPr sz="1200">
              <a:solidFill>
                <a:srgbClr val="24292E"/>
              </a:solidFill>
              <a:highlight>
                <a:srgbClr val="F6F8FA"/>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200">
                <a:solidFill>
                  <a:srgbClr val="24292E"/>
                </a:solidFill>
                <a:highlight>
                  <a:srgbClr val="F6F8FA"/>
                </a:highlight>
                <a:latin typeface="Consolas"/>
                <a:ea typeface="Consolas"/>
                <a:cs typeface="Consolas"/>
                <a:sym typeface="Consolas"/>
              </a:rPr>
              <a:t>10 Alterna…  0.611    -5.74  79.6        0.584 away airplane I his his she …</a:t>
            </a:r>
            <a:endParaRPr sz="1200">
              <a:solidFill>
                <a:srgbClr val="24292E"/>
              </a:solidFill>
              <a:highlight>
                <a:srgbClr val="F6F8FA"/>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200">
                <a:solidFill>
                  <a:srgbClr val="24292E"/>
                </a:solidFill>
                <a:highlight>
                  <a:srgbClr val="F6F8FA"/>
                </a:highlight>
                <a:latin typeface="Consolas"/>
                <a:ea typeface="Consolas"/>
                <a:cs typeface="Consolas"/>
                <a:sym typeface="Consolas"/>
              </a:rPr>
              <a:t># … with 25,990 more rows</a:t>
            </a:r>
            <a:endParaRPr sz="1200">
              <a:solidFill>
                <a:srgbClr val="24292E"/>
              </a:solidFill>
              <a:highlight>
                <a:srgbClr val="F6F8FA"/>
              </a:highlight>
              <a:latin typeface="Consolas"/>
              <a:ea typeface="Consolas"/>
              <a:cs typeface="Consolas"/>
              <a:sym typeface="Consolas"/>
            </a:endParaRPr>
          </a:p>
          <a:p>
            <a:pPr marL="0" lvl="0" indent="0" algn="l" rtl="0">
              <a:lnSpc>
                <a:spcPct val="100000"/>
              </a:lnSpc>
              <a:spcBef>
                <a:spcPts val="0"/>
              </a:spcBef>
              <a:spcAft>
                <a:spcPts val="0"/>
              </a:spcAft>
              <a:buNone/>
            </a:pPr>
            <a:endParaRPr sz="1200">
              <a:solidFill>
                <a:srgbClr val="24292E"/>
              </a:solidFill>
              <a:highlight>
                <a:srgbClr val="F6F8FA"/>
              </a:highlight>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Repositories </a:t>
            </a:r>
            <a:endParaRPr/>
          </a:p>
        </p:txBody>
      </p:sp>
      <p:sp>
        <p:nvSpPr>
          <p:cNvPr id="99" name="Google Shape;99;p19"/>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solidFill>
                  <a:srgbClr val="24292E"/>
                </a:solidFill>
                <a:highlight>
                  <a:srgbClr val="FFFFFF"/>
                </a:highlight>
                <a:latin typeface="Arial"/>
                <a:ea typeface="Arial"/>
                <a:cs typeface="Arial"/>
                <a:sym typeface="Arial"/>
              </a:rPr>
              <a:t>A repository is a place where packages are located so you can install them from it.</a:t>
            </a:r>
            <a:endParaRPr sz="1400" dirty="0">
              <a:solidFill>
                <a:srgbClr val="24292E"/>
              </a:solidFill>
              <a:highlight>
                <a:srgbClr val="FFFFFF"/>
              </a:highlight>
              <a:latin typeface="Arial"/>
              <a:ea typeface="Arial"/>
              <a:cs typeface="Arial"/>
              <a:sym typeface="Arial"/>
            </a:endParaRPr>
          </a:p>
          <a:p>
            <a:pPr marL="0" lvl="0" indent="0" algn="l" rtl="0">
              <a:spcBef>
                <a:spcPts val="1600"/>
              </a:spcBef>
              <a:spcAft>
                <a:spcPts val="0"/>
              </a:spcAft>
              <a:buNone/>
            </a:pPr>
            <a:r>
              <a:rPr lang="en" sz="1400" b="1" dirty="0">
                <a:solidFill>
                  <a:srgbClr val="24292E"/>
                </a:solidFill>
                <a:highlight>
                  <a:srgbClr val="FFFFFF"/>
                </a:highlight>
                <a:latin typeface="Arial"/>
                <a:ea typeface="Arial"/>
                <a:cs typeface="Arial"/>
                <a:sym typeface="Arial"/>
              </a:rPr>
              <a:t>Two types of repos: </a:t>
            </a:r>
            <a:endParaRPr sz="1400" b="1" dirty="0">
              <a:solidFill>
                <a:srgbClr val="24292E"/>
              </a:solidFill>
              <a:highlight>
                <a:srgbClr val="FFFFFF"/>
              </a:highlight>
              <a:latin typeface="Arial"/>
              <a:ea typeface="Arial"/>
              <a:cs typeface="Arial"/>
              <a:sym typeface="Arial"/>
            </a:endParaRPr>
          </a:p>
          <a:p>
            <a:pPr marL="0" lvl="0" indent="0" algn="l" rtl="0">
              <a:spcBef>
                <a:spcPts val="1600"/>
              </a:spcBef>
              <a:spcAft>
                <a:spcPts val="0"/>
              </a:spcAft>
              <a:buNone/>
            </a:pPr>
            <a:r>
              <a:rPr lang="en" sz="1400" dirty="0">
                <a:solidFill>
                  <a:srgbClr val="0366D6"/>
                </a:solidFill>
                <a:highlight>
                  <a:srgbClr val="FFFFFF"/>
                </a:highlight>
                <a:uFill>
                  <a:noFill/>
                </a:uFill>
                <a:latin typeface="Arial"/>
                <a:ea typeface="Arial"/>
                <a:cs typeface="Arial"/>
                <a:sym typeface="Arial"/>
                <a:hlinkClick r:id="rId3"/>
              </a:rPr>
              <a:t>CRAN</a:t>
            </a:r>
            <a:r>
              <a:rPr lang="en" sz="1400" dirty="0">
                <a:solidFill>
                  <a:srgbClr val="24292E"/>
                </a:solidFill>
                <a:highlight>
                  <a:srgbClr val="FFFFFF"/>
                </a:highlight>
                <a:latin typeface="Arial"/>
                <a:ea typeface="Arial"/>
                <a:cs typeface="Arial"/>
                <a:sym typeface="Arial"/>
              </a:rPr>
              <a:t>: the official repository, it is a network of ftp and web servers maintained by the R community around the world. The R foundation coordinates it, and for a package to be published here, it needs to pass several tests that ensure the package is following CRAN policies</a:t>
            </a:r>
            <a:r>
              <a:rPr lang="en" sz="1400">
                <a:solidFill>
                  <a:srgbClr val="24292E"/>
                </a:solidFill>
                <a:highlight>
                  <a:srgbClr val="FFFFFF"/>
                </a:highlight>
                <a:latin typeface="Arial"/>
                <a:ea typeface="Arial"/>
                <a:cs typeface="Arial"/>
                <a:sym typeface="Arial"/>
              </a:rPr>
              <a:t>. </a:t>
            </a:r>
          </a:p>
          <a:p>
            <a:pPr marL="0" lvl="0" indent="0" algn="l" rtl="0">
              <a:spcBef>
                <a:spcPts val="1600"/>
              </a:spcBef>
              <a:spcAft>
                <a:spcPts val="0"/>
              </a:spcAft>
              <a:buNone/>
            </a:pPr>
            <a:r>
              <a:rPr lang="en" sz="1400">
                <a:solidFill>
                  <a:srgbClr val="0366D6"/>
                </a:solidFill>
                <a:highlight>
                  <a:srgbClr val="FFFFFF"/>
                </a:highlight>
                <a:uFill>
                  <a:noFill/>
                </a:uFill>
                <a:latin typeface="Arial"/>
                <a:ea typeface="Arial"/>
                <a:cs typeface="Arial"/>
                <a:sym typeface="Arial"/>
                <a:hlinkClick r:id="rId4"/>
              </a:rPr>
              <a:t>Github</a:t>
            </a:r>
            <a:r>
              <a:rPr lang="en" sz="1400" dirty="0">
                <a:solidFill>
                  <a:srgbClr val="24292E"/>
                </a:solidFill>
                <a:highlight>
                  <a:srgbClr val="FFFFFF"/>
                </a:highlight>
                <a:latin typeface="Arial"/>
                <a:ea typeface="Arial"/>
                <a:cs typeface="Arial"/>
                <a:sym typeface="Arial"/>
              </a:rPr>
              <a:t> : although this is not R specific, </a:t>
            </a:r>
            <a:r>
              <a:rPr lang="en" sz="1400" dirty="0" err="1">
                <a:solidFill>
                  <a:srgbClr val="24292E"/>
                </a:solidFill>
                <a:highlight>
                  <a:srgbClr val="FFFFFF"/>
                </a:highlight>
                <a:latin typeface="Arial"/>
                <a:ea typeface="Arial"/>
                <a:cs typeface="Arial"/>
                <a:sym typeface="Arial"/>
              </a:rPr>
              <a:t>Github</a:t>
            </a:r>
            <a:r>
              <a:rPr lang="en" sz="1400" dirty="0">
                <a:solidFill>
                  <a:srgbClr val="24292E"/>
                </a:solidFill>
                <a:highlight>
                  <a:srgbClr val="FFFFFF"/>
                </a:highlight>
                <a:latin typeface="Arial"/>
                <a:ea typeface="Arial"/>
                <a:cs typeface="Arial"/>
                <a:sym typeface="Arial"/>
              </a:rPr>
              <a:t> is probably the most popular repository for open source projects. Its popularity comes from the unlimited space for open source, the integration with git, a version control software, and its ease to share and collaborate with others. But be aware that there is no review process associated with it.</a:t>
            </a:r>
            <a:endParaRPr sz="1400" dirty="0">
              <a:solidFill>
                <a:srgbClr val="24292E"/>
              </a:solidFill>
              <a:highlight>
                <a:srgbClr val="FFFFFF"/>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Installing Packages from CRAN  </a:t>
            </a:r>
            <a:endParaRPr/>
          </a:p>
        </p:txBody>
      </p:sp>
      <p:sp>
        <p:nvSpPr>
          <p:cNvPr id="105" name="Google Shape;105;p20"/>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24292E"/>
                </a:solidFill>
                <a:highlight>
                  <a:srgbClr val="FFFFFF"/>
                </a:highlight>
                <a:latin typeface="Arial"/>
                <a:ea typeface="Arial"/>
                <a:cs typeface="Arial"/>
                <a:sym typeface="Arial"/>
              </a:rPr>
              <a:t>The most common way is to use the CRAN repository, then you just need the name of the package and use the command</a:t>
            </a:r>
            <a:endParaRPr sz="1200">
              <a:solidFill>
                <a:srgbClr val="24292E"/>
              </a:solidFill>
              <a:highlight>
                <a:srgbClr val="FFFFFF"/>
              </a:highlight>
              <a:latin typeface="Arial"/>
              <a:ea typeface="Arial"/>
              <a:cs typeface="Arial"/>
              <a:sym typeface="Arial"/>
            </a:endParaRPr>
          </a:p>
          <a:p>
            <a:pPr marL="152400" marR="152400" lvl="0" indent="0" algn="l" rtl="0">
              <a:lnSpc>
                <a:spcPct val="145000"/>
              </a:lnSpc>
              <a:spcBef>
                <a:spcPts val="1600"/>
              </a:spcBef>
              <a:spcAft>
                <a:spcPts val="0"/>
              </a:spcAft>
              <a:buClr>
                <a:schemeClr val="dk1"/>
              </a:buClr>
              <a:buSzPts val="1100"/>
              <a:buFont typeface="Arial"/>
              <a:buNone/>
            </a:pPr>
            <a:r>
              <a:rPr lang="en" sz="1000">
                <a:solidFill>
                  <a:srgbClr val="24292E"/>
                </a:solidFill>
                <a:highlight>
                  <a:srgbClr val="F6F8FA"/>
                </a:highlight>
                <a:latin typeface="Consolas"/>
                <a:ea typeface="Consolas"/>
                <a:cs typeface="Consolas"/>
                <a:sym typeface="Consolas"/>
              </a:rPr>
              <a:t>install.packages(</a:t>
            </a:r>
            <a:r>
              <a:rPr lang="en" sz="1000">
                <a:solidFill>
                  <a:srgbClr val="032F62"/>
                </a:solidFill>
                <a:highlight>
                  <a:srgbClr val="F6F8FA"/>
                </a:highlight>
                <a:latin typeface="Consolas"/>
                <a:ea typeface="Consolas"/>
                <a:cs typeface="Consolas"/>
                <a:sym typeface="Consolas"/>
              </a:rPr>
              <a:t>"package"</a:t>
            </a:r>
            <a:r>
              <a:rPr lang="en" sz="1000">
                <a:solidFill>
                  <a:srgbClr val="24292E"/>
                </a:solidFill>
                <a:highlight>
                  <a:srgbClr val="F6F8FA"/>
                </a:highlight>
                <a:latin typeface="Consolas"/>
                <a:ea typeface="Consolas"/>
                <a:cs typeface="Consolas"/>
                <a:sym typeface="Consolas"/>
              </a:rPr>
              <a:t>)</a:t>
            </a:r>
            <a:endParaRPr sz="1000">
              <a:solidFill>
                <a:srgbClr val="24292E"/>
              </a:solidFill>
              <a:highlight>
                <a:srgbClr val="F6F8FA"/>
              </a:highlight>
              <a:latin typeface="Consolas"/>
              <a:ea typeface="Consolas"/>
              <a:cs typeface="Consolas"/>
              <a:sym typeface="Consolas"/>
            </a:endParaRPr>
          </a:p>
          <a:p>
            <a:pPr marL="0" lvl="0" indent="0" algn="l" rtl="0">
              <a:spcBef>
                <a:spcPts val="0"/>
              </a:spcBef>
              <a:spcAft>
                <a:spcPts val="0"/>
              </a:spcAft>
              <a:buNone/>
            </a:pPr>
            <a:endParaRPr sz="1200">
              <a:solidFill>
                <a:srgbClr val="24292E"/>
              </a:solidFill>
              <a:highlight>
                <a:srgbClr val="FFFFFF"/>
              </a:highlight>
              <a:latin typeface="Arial"/>
              <a:ea typeface="Arial"/>
              <a:cs typeface="Arial"/>
              <a:sym typeface="Arial"/>
            </a:endParaRPr>
          </a:p>
          <a:p>
            <a:pPr marL="0" lvl="0" indent="0" algn="l" rtl="0">
              <a:spcBef>
                <a:spcPts val="1600"/>
              </a:spcBef>
              <a:spcAft>
                <a:spcPts val="0"/>
              </a:spcAft>
              <a:buNone/>
            </a:pPr>
            <a:r>
              <a:rPr lang="en" sz="1200">
                <a:solidFill>
                  <a:srgbClr val="24292E"/>
                </a:solidFill>
                <a:highlight>
                  <a:srgbClr val="FFFFFF"/>
                </a:highlight>
                <a:latin typeface="Arial"/>
                <a:ea typeface="Arial"/>
                <a:cs typeface="Arial"/>
                <a:sym typeface="Arial"/>
              </a:rPr>
              <a:t>When you install a package, a long list of messages will output to your console. These are the messages of the installation itself, the source code, the help, some tests, and finally, a message that everything went well and the package was successfully installed. Depending on what platform you are, these messages can differ.</a:t>
            </a:r>
            <a:endParaRPr sz="1200">
              <a:solidFill>
                <a:srgbClr val="24292E"/>
              </a:solidFill>
              <a:highlight>
                <a:srgbClr val="FFFFFF"/>
              </a:highlight>
              <a:latin typeface="Arial"/>
              <a:ea typeface="Arial"/>
              <a:cs typeface="Arial"/>
              <a:sym typeface="Arial"/>
            </a:endParaRPr>
          </a:p>
          <a:p>
            <a:pPr marL="0" lvl="0" indent="0" algn="l" rtl="0">
              <a:spcBef>
                <a:spcPts val="1600"/>
              </a:spcBef>
              <a:spcAft>
                <a:spcPts val="0"/>
              </a:spcAft>
              <a:buNone/>
            </a:pPr>
            <a:r>
              <a:rPr lang="en" sz="1200">
                <a:solidFill>
                  <a:srgbClr val="24292E"/>
                </a:solidFill>
                <a:highlight>
                  <a:srgbClr val="FFFFFF"/>
                </a:highlight>
                <a:latin typeface="Arial"/>
                <a:ea typeface="Arial"/>
                <a:cs typeface="Arial"/>
                <a:sym typeface="Arial"/>
              </a:rPr>
              <a:t>To install more than a package at a time, just write them as a character vector in the first argument of the </a:t>
            </a:r>
            <a:r>
              <a:rPr lang="en" sz="1000">
                <a:solidFill>
                  <a:srgbClr val="24292E"/>
                </a:solidFill>
                <a:latin typeface="Consolas"/>
                <a:ea typeface="Consolas"/>
                <a:cs typeface="Consolas"/>
                <a:sym typeface="Consolas"/>
              </a:rPr>
              <a:t>install.packages()</a:t>
            </a:r>
            <a:r>
              <a:rPr lang="en" sz="1200">
                <a:solidFill>
                  <a:srgbClr val="24292E"/>
                </a:solidFill>
                <a:highlight>
                  <a:srgbClr val="FFFFFF"/>
                </a:highlight>
                <a:latin typeface="Arial"/>
                <a:ea typeface="Arial"/>
                <a:cs typeface="Arial"/>
                <a:sym typeface="Arial"/>
              </a:rPr>
              <a:t> function:</a:t>
            </a:r>
            <a:endParaRPr sz="1200">
              <a:solidFill>
                <a:srgbClr val="24292E"/>
              </a:solidFill>
              <a:highlight>
                <a:srgbClr val="FFFFFF"/>
              </a:highlight>
              <a:latin typeface="Arial"/>
              <a:ea typeface="Arial"/>
              <a:cs typeface="Arial"/>
              <a:sym typeface="Arial"/>
            </a:endParaRPr>
          </a:p>
          <a:p>
            <a:pPr marL="152400" marR="152400" lvl="0" indent="0" algn="l" rtl="0">
              <a:lnSpc>
                <a:spcPct val="145000"/>
              </a:lnSpc>
              <a:spcBef>
                <a:spcPts val="1600"/>
              </a:spcBef>
              <a:spcAft>
                <a:spcPts val="0"/>
              </a:spcAft>
              <a:buClr>
                <a:schemeClr val="dk1"/>
              </a:buClr>
              <a:buSzPts val="1100"/>
              <a:buFont typeface="Arial"/>
              <a:buNone/>
            </a:pPr>
            <a:r>
              <a:rPr lang="en" sz="1000">
                <a:solidFill>
                  <a:srgbClr val="24292E"/>
                </a:solidFill>
                <a:highlight>
                  <a:srgbClr val="F6F8FA"/>
                </a:highlight>
                <a:latin typeface="Consolas"/>
                <a:ea typeface="Consolas"/>
                <a:cs typeface="Consolas"/>
                <a:sym typeface="Consolas"/>
              </a:rPr>
              <a:t>install.packages(c(</a:t>
            </a:r>
            <a:r>
              <a:rPr lang="en" sz="1000">
                <a:solidFill>
                  <a:srgbClr val="032F62"/>
                </a:solidFill>
                <a:highlight>
                  <a:srgbClr val="F6F8FA"/>
                </a:highlight>
                <a:latin typeface="Consolas"/>
                <a:ea typeface="Consolas"/>
                <a:cs typeface="Consolas"/>
                <a:sym typeface="Consolas"/>
              </a:rPr>
              <a:t>"stars"</a:t>
            </a:r>
            <a:r>
              <a:rPr lang="en" sz="1000">
                <a:solidFill>
                  <a:srgbClr val="24292E"/>
                </a:solidFill>
                <a:highlight>
                  <a:srgbClr val="F6F8FA"/>
                </a:highlight>
                <a:latin typeface="Consolas"/>
                <a:ea typeface="Consolas"/>
                <a:cs typeface="Consolas"/>
                <a:sym typeface="Consolas"/>
              </a:rPr>
              <a:t>, </a:t>
            </a:r>
            <a:r>
              <a:rPr lang="en" sz="1000">
                <a:solidFill>
                  <a:srgbClr val="032F62"/>
                </a:solidFill>
                <a:highlight>
                  <a:srgbClr val="F6F8FA"/>
                </a:highlight>
                <a:latin typeface="Consolas"/>
                <a:ea typeface="Consolas"/>
                <a:cs typeface="Consolas"/>
                <a:sym typeface="Consolas"/>
              </a:rPr>
              <a:t>"sf"</a:t>
            </a:r>
            <a:r>
              <a:rPr lang="en" sz="1000">
                <a:solidFill>
                  <a:srgbClr val="24292E"/>
                </a:solidFill>
                <a:highlight>
                  <a:srgbClr val="F6F8FA"/>
                </a:highlight>
                <a:latin typeface="Consolas"/>
                <a:ea typeface="Consolas"/>
                <a:cs typeface="Consolas"/>
                <a:sym typeface="Consolas"/>
              </a:rPr>
              <a:t>))</a:t>
            </a:r>
            <a:endParaRPr sz="1000">
              <a:solidFill>
                <a:srgbClr val="24292E"/>
              </a:solidFill>
              <a:highlight>
                <a:srgbClr val="F6F8FA"/>
              </a:highlight>
              <a:latin typeface="Consolas"/>
              <a:ea typeface="Consolas"/>
              <a:cs typeface="Consolas"/>
              <a:sym typeface="Consolas"/>
            </a:endParaRPr>
          </a:p>
          <a:p>
            <a:pPr marL="0" lvl="0" indent="0" algn="l" rtl="0">
              <a:spcBef>
                <a:spcPts val="0"/>
              </a:spcBef>
              <a:spcAft>
                <a:spcPts val="1600"/>
              </a:spcAft>
              <a:buNone/>
            </a:pPr>
            <a:endParaRPr sz="1200">
              <a:solidFill>
                <a:srgbClr val="24292E"/>
              </a:solidFill>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Example</a:t>
            </a:r>
            <a:endParaRPr/>
          </a:p>
        </p:txBody>
      </p:sp>
      <p:sp>
        <p:nvSpPr>
          <p:cNvPr id="111" name="Google Shape;111;p21"/>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12" name="Google Shape;112;p21"/>
          <p:cNvPicPr preferRelativeResize="0"/>
          <p:nvPr/>
        </p:nvPicPr>
        <p:blipFill>
          <a:blip r:embed="rId3">
            <a:alphaModFix/>
          </a:blip>
          <a:stretch>
            <a:fillRect/>
          </a:stretch>
        </p:blipFill>
        <p:spPr>
          <a:xfrm>
            <a:off x="311700" y="1250675"/>
            <a:ext cx="7430948" cy="3303100"/>
          </a:xfrm>
          <a:prstGeom prst="rect">
            <a:avLst/>
          </a:prstGeom>
          <a:noFill/>
          <a:ln>
            <a:noFill/>
          </a:ln>
        </p:spPr>
      </p:pic>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2922</Words>
  <Application>Microsoft Macintosh PowerPoint</Application>
  <PresentationFormat>On-screen Show (16:9)</PresentationFormat>
  <Paragraphs>301</Paragraphs>
  <Slides>63</Slides>
  <Notes>63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63</vt:i4>
      </vt:variant>
    </vt:vector>
  </HeadingPairs>
  <TitlesOfParts>
    <vt:vector size="68" baseType="lpstr">
      <vt:lpstr>Economica</vt:lpstr>
      <vt:lpstr>Open Sans</vt:lpstr>
      <vt:lpstr>Arial</vt:lpstr>
      <vt:lpstr>Consolas</vt:lpstr>
      <vt:lpstr>Luxe</vt:lpstr>
      <vt:lpstr>Data Mining </vt:lpstr>
      <vt:lpstr>Announcements </vt:lpstr>
      <vt:lpstr>Research Pitch  </vt:lpstr>
      <vt:lpstr>Packages</vt:lpstr>
      <vt:lpstr>Packages </vt:lpstr>
      <vt:lpstr>Example</vt:lpstr>
      <vt:lpstr>Repositories </vt:lpstr>
      <vt:lpstr>Installing Packages from CRAN  </vt:lpstr>
      <vt:lpstr>Example</vt:lpstr>
      <vt:lpstr>Installing Packages via devtools </vt:lpstr>
      <vt:lpstr>After devtools is installed </vt:lpstr>
      <vt:lpstr>Example - Structural Topic Modeling Package </vt:lpstr>
      <vt:lpstr>Update, Remove and Check Installed Packages</vt:lpstr>
      <vt:lpstr>Installing Packages with RStudio </vt:lpstr>
      <vt:lpstr>Load Packages </vt:lpstr>
      <vt:lpstr>Result</vt:lpstr>
      <vt:lpstr>Notes</vt:lpstr>
      <vt:lpstr>Unload a package</vt:lpstr>
      <vt:lpstr>Vignettes </vt:lpstr>
      <vt:lpstr>Example 1</vt:lpstr>
      <vt:lpstr>Example 1</vt:lpstr>
      <vt:lpstr>Vignettes </vt:lpstr>
      <vt:lpstr>Useful Packages - Tidyverse </vt:lpstr>
      <vt:lpstr>Common used packages within tidyverse</vt:lpstr>
      <vt:lpstr>Workflow</vt:lpstr>
      <vt:lpstr>Reproducibility </vt:lpstr>
      <vt:lpstr>Example</vt:lpstr>
      <vt:lpstr>Citing Packages </vt:lpstr>
      <vt:lpstr>Citing Packages</vt:lpstr>
      <vt:lpstr>Citing a specific package - citation(“stm”)</vt:lpstr>
      <vt:lpstr>Importing Data </vt:lpstr>
      <vt:lpstr>Reading in rectangular data </vt:lpstr>
      <vt:lpstr>Example</vt:lpstr>
      <vt:lpstr>Example - Importing data</vt:lpstr>
      <vt:lpstr>Example 1 - spotify </vt:lpstr>
      <vt:lpstr>Write Data </vt:lpstr>
      <vt:lpstr>Create a csv in R </vt:lpstr>
      <vt:lpstr>Read_csv()</vt:lpstr>
      <vt:lpstr>Reading other types of data</vt:lpstr>
      <vt:lpstr>Reading with Rstudio </vt:lpstr>
      <vt:lpstr>Rstudio (cont)</vt:lpstr>
      <vt:lpstr>Rstudio (cont)</vt:lpstr>
      <vt:lpstr>Rstudio (cont)</vt:lpstr>
      <vt:lpstr>RStudio (Cont)</vt:lpstr>
      <vt:lpstr>Click Import </vt:lpstr>
      <vt:lpstr>Data Wrangling </vt:lpstr>
      <vt:lpstr>Data Wrangling (Cont.)</vt:lpstr>
      <vt:lpstr>Data Wrangling (cont)</vt:lpstr>
      <vt:lpstr>Let’s summarize the key info in this data set </vt:lpstr>
      <vt:lpstr>Unique()</vt:lpstr>
      <vt:lpstr>Select()</vt:lpstr>
      <vt:lpstr>filter()</vt:lpstr>
      <vt:lpstr>filter()</vt:lpstr>
      <vt:lpstr>Piping - %&gt;%</vt:lpstr>
      <vt:lpstr>PowerPoint Presentation</vt:lpstr>
      <vt:lpstr>Summarizing Data </vt:lpstr>
      <vt:lpstr>Result </vt:lpstr>
      <vt:lpstr>More summarizing </vt:lpstr>
      <vt:lpstr>Result </vt:lpstr>
      <vt:lpstr>Exercise</vt:lpstr>
      <vt:lpstr>group_by()</vt:lpstr>
      <vt:lpstr>Exercise</vt:lpstr>
      <vt:lpstr>Group_by()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dc:title>
  <cp:lastModifiedBy>Nga Than</cp:lastModifiedBy>
  <cp:revision>2</cp:revision>
  <dcterms:modified xsi:type="dcterms:W3CDTF">2020-02-24T22:11:37Z</dcterms:modified>
</cp:coreProperties>
</file>