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Nunito"/>
      <p:regular r:id="rId53"/>
      <p:bold r:id="rId54"/>
      <p:italic r:id="rId55"/>
      <p:boldItalic r:id="rId56"/>
    </p:embeddedFont>
    <p:embeddedFont>
      <p:font typeface="Montserrat"/>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DBF472A-B557-4E9A-8A5E-79F27974AD1D}">
  <a:tblStyle styleId="{EDBF472A-B557-4E9A-8A5E-79F27974AD1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Montserrat-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Nunito-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Nunito-italic.fntdata"/><Relationship Id="rId10" Type="http://schemas.openxmlformats.org/officeDocument/2006/relationships/slide" Target="slides/slide4.xml"/><Relationship Id="rId54" Type="http://schemas.openxmlformats.org/officeDocument/2006/relationships/font" Target="fonts/Nunito-bold.fntdata"/><Relationship Id="rId13" Type="http://schemas.openxmlformats.org/officeDocument/2006/relationships/slide" Target="slides/slide7.xml"/><Relationship Id="rId57" Type="http://schemas.openxmlformats.org/officeDocument/2006/relationships/font" Target="fonts/Montserrat-regular.fntdata"/><Relationship Id="rId12" Type="http://schemas.openxmlformats.org/officeDocument/2006/relationships/slide" Target="slides/slide6.xml"/><Relationship Id="rId56" Type="http://schemas.openxmlformats.org/officeDocument/2006/relationships/font" Target="fonts/Nunito-boldItalic.fntdata"/><Relationship Id="rId15" Type="http://schemas.openxmlformats.org/officeDocument/2006/relationships/slide" Target="slides/slide9.xml"/><Relationship Id="rId59" Type="http://schemas.openxmlformats.org/officeDocument/2006/relationships/font" Target="fonts/Montserrat-italic.fntdata"/><Relationship Id="rId14" Type="http://schemas.openxmlformats.org/officeDocument/2006/relationships/slide" Target="slides/slide8.xml"/><Relationship Id="rId58" Type="http://schemas.openxmlformats.org/officeDocument/2006/relationships/font" Target="fonts/Montserrat-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6cc9989f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6cc9989f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6cc9989f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6cc9989f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6cc9989f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6cc9989f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6cc9989f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6cc9989f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6cc9989f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6cc9989f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6cc9989f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6cc9989f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6cc9989f5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6cc9989f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6cc9989f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6cc9989f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6cc9989f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6cc9989f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6cc9989f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6cc9989f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6aeafd68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6aeafd68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6cc9989f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6cc9989f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6cc9989f5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6cc9989f5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6cc9989f5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6cc9989f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6cc9989f5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6cc9989f5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6cc9989f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6cc9989f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6cc9989f5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6cc9989f5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6cc9989f5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6cc9989f5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6cc9989f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76cc9989f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6cc9989f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6cc9989f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6cc9989f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6cc9989f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6aeafd68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6aeafd68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6cc9989f5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6cc9989f5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6cc9989f5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6cc9989f5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6cc9989f5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6cc9989f5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6cc9989f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6cc9989f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6ab8b7933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6ab8b7933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6aeafd7d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6aeafd7d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6cc9989f5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6cc9989f5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6cc9989f5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6cc9989f5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6aeafd7d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6aeafd7d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6aeafd7d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6aeafd7d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6cc9989f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6cc9989f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6cc9989f5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6cc9989f5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6ab8b7933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6ab8b7933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76aeafd7d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6aeafd7d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6b3aa1a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6b3aa1a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76bdb45bc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6bdb45bc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76b3aa1ac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6b3aa1ac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76ab8b7933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6ab8b7933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6cc9989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6cc9989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6cc9989f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6cc9989f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6cc9989f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6cc9989f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6cc9989f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6cc9989f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6cc9989f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6cc9989f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nsf.gov/bfa/dias/policy/dmpfaqs.jsp" TargetMode="External"/><Relationship Id="rId4" Type="http://schemas.openxmlformats.org/officeDocument/2006/relationships/hyperlink" Target="http://www.whitehouse.gov/omb/circulars_a11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medium.com/@angebassa/data-alone-isnt-ground-truth-9e733079dfd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cpsr.umich.edu/icpsrweb/sumprog/" TargetMode="External"/><Relationship Id="rId4" Type="http://schemas.openxmlformats.org/officeDocument/2006/relationships/hyperlink" Target="https://www.icpsr.umich.edu/icpsrweb/content/sumprog/schedule.html" TargetMode="External"/><Relationship Id="rId5" Type="http://schemas.openxmlformats.org/officeDocument/2006/relationships/hyperlink" Target="https://compsocialscience.github.io/summer-institut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ngathan/DataMiningS202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tinyurl.com/Patreon-cas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mopp.qut.edu.au/D/D_02_08.j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slideshare.net/MariekeGuy/bridging-the-gap-between-researchers-and-research-data-managemen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377875" y="1822825"/>
            <a:ext cx="63804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Week 2: Ethics in Data Science</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Nga Than, Hunter College, Feb 03,2020</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Constitutes Research Data?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4292E"/>
                </a:solidFill>
                <a:highlight>
                  <a:srgbClr val="FFFFFF"/>
                </a:highlight>
                <a:latin typeface="Arial"/>
                <a:ea typeface="Arial"/>
                <a:cs typeface="Arial"/>
                <a:sym typeface="Arial"/>
              </a:rPr>
              <a:t>"Units of information created in the course of research" </a:t>
            </a:r>
            <a:r>
              <a:rPr lang="en" sz="1600">
                <a:solidFill>
                  <a:srgbClr val="0366D6"/>
                </a:solidFill>
                <a:highlight>
                  <a:srgbClr val="FFFFFF"/>
                </a:highlight>
                <a:uFill>
                  <a:noFill/>
                </a:uFill>
                <a:latin typeface="Arial"/>
                <a:ea typeface="Arial"/>
                <a:cs typeface="Arial"/>
                <a:sym typeface="Arial"/>
                <a:hlinkClick r:id="rId3"/>
              </a:rPr>
              <a:t>https://www.nsf.gov/bfa/dias/policy/dmpfaqs.jsp</a:t>
            </a:r>
            <a:endParaRPr sz="1600">
              <a:solidFill>
                <a:srgbClr val="0366D6"/>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24292E"/>
                </a:solidFill>
                <a:highlight>
                  <a:srgbClr val="FFFFFF"/>
                </a:highlight>
                <a:latin typeface="Arial"/>
                <a:ea typeface="Arial"/>
                <a:cs typeface="Arial"/>
                <a:sym typeface="Arial"/>
              </a:rPr>
              <a:t>"(i) Research data is defined as the recorded factual material commonly accepted in the scientific community as necessary to validate research findings, but not any of the following: preliminary analyses, drafts of scientific papers, plans for future research, peer reviews, or communications with colleagues." OMB-110, Subpart C, section 36, (d) (i), </a:t>
            </a:r>
            <a:r>
              <a:rPr lang="en" sz="1600">
                <a:solidFill>
                  <a:srgbClr val="0366D6"/>
                </a:solidFill>
                <a:highlight>
                  <a:srgbClr val="FFFFFF"/>
                </a:highlight>
                <a:uFill>
                  <a:noFill/>
                </a:uFill>
                <a:latin typeface="Arial"/>
                <a:ea typeface="Arial"/>
                <a:cs typeface="Arial"/>
                <a:sym typeface="Arial"/>
                <a:hlinkClick r:id="rId4"/>
              </a:rPr>
              <a:t>http://www.whitehouse.gov/omb/circulars_a110/</a:t>
            </a:r>
            <a:endParaRPr sz="1600">
              <a:solidFill>
                <a:srgbClr val="0366D6"/>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Constitutes Research Data?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1" name="Google Shape;191;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4292E"/>
                </a:solidFill>
                <a:highlight>
                  <a:srgbClr val="FFFFFF"/>
                </a:highlight>
                <a:latin typeface="Arial"/>
                <a:ea typeface="Arial"/>
                <a:cs typeface="Arial"/>
                <a:sym typeface="Arial"/>
              </a:rPr>
              <a:t>"The short answer is that we can’t always trust empirical measures at face value: data is always biased, measurements always contain errors, systems always have confounders, and people always make assumptions." Angela Bassa. </a:t>
            </a:r>
            <a:r>
              <a:rPr lang="en" sz="1600">
                <a:solidFill>
                  <a:srgbClr val="0366D6"/>
                </a:solidFill>
                <a:highlight>
                  <a:srgbClr val="FFFFFF"/>
                </a:highlight>
                <a:uFill>
                  <a:noFill/>
                </a:uFill>
                <a:latin typeface="Arial"/>
                <a:ea typeface="Arial"/>
                <a:cs typeface="Arial"/>
                <a:sym typeface="Arial"/>
                <a:hlinkClick r:id="rId3"/>
              </a:rPr>
              <a:t>https://medium.com/@angebassa/data-alone-isnt-ground-truth-9e733079dfd4</a:t>
            </a:r>
            <a:endParaRPr sz="1600">
              <a:solidFill>
                <a:srgbClr val="0366D6"/>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24292E"/>
                </a:solidFill>
                <a:highlight>
                  <a:srgbClr val="FFFFFF"/>
                </a:highlight>
                <a:latin typeface="Arial"/>
                <a:ea typeface="Arial"/>
                <a:cs typeface="Arial"/>
                <a:sym typeface="Arial"/>
              </a:rPr>
              <a:t>In summary, research data is: </a:t>
            </a:r>
            <a:r>
              <a:rPr b="1" lang="en" sz="1600">
                <a:solidFill>
                  <a:srgbClr val="24292E"/>
                </a:solidFill>
                <a:highlight>
                  <a:srgbClr val="FFFFFF"/>
                </a:highlight>
                <a:latin typeface="Arial"/>
                <a:ea typeface="Arial"/>
                <a:cs typeface="Arial"/>
                <a:sym typeface="Arial"/>
              </a:rPr>
              <a:t>Material or information necessary to come to your conclusion.</a:t>
            </a:r>
            <a:endParaRPr b="1" sz="16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1200"/>
              </a:spcAft>
              <a:buNone/>
            </a:pPr>
            <a:r>
              <a:rPr lang="en"/>
              <a:t>Forms of data</a:t>
            </a:r>
            <a:endParaRPr/>
          </a:p>
        </p:txBody>
      </p:sp>
      <p:sp>
        <p:nvSpPr>
          <p:cNvPr id="197" name="Google Shape;197;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Text data: </a:t>
            </a:r>
            <a:r>
              <a:rPr lang="en" sz="1800">
                <a:solidFill>
                  <a:srgbClr val="24292E"/>
                </a:solidFill>
                <a:highlight>
                  <a:srgbClr val="FFFFFF"/>
                </a:highlight>
              </a:rPr>
              <a:t>Non-digital text (lab books, field notebooks), Digital texts or digital copies of text</a:t>
            </a:r>
            <a:endParaRPr sz="1800">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lang="en" sz="1800">
                <a:solidFill>
                  <a:srgbClr val="24292E"/>
                </a:solidFill>
                <a:highlight>
                  <a:srgbClr val="FFFFFF"/>
                </a:highlight>
              </a:rPr>
              <a:t>Numeric Data: Spreadsheets, databases</a:t>
            </a:r>
            <a:endParaRPr sz="1800">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lang="en" sz="1800">
                <a:solidFill>
                  <a:srgbClr val="24292E"/>
                </a:solidFill>
                <a:highlight>
                  <a:srgbClr val="FFFFFF"/>
                </a:highlight>
              </a:rPr>
              <a:t>Media Data: Audio, Video</a:t>
            </a:r>
            <a:endParaRPr sz="1800">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lang="en" sz="1800">
                <a:solidFill>
                  <a:srgbClr val="24292E"/>
                </a:solidFill>
                <a:highlight>
                  <a:srgbClr val="FFFFFF"/>
                </a:highlight>
              </a:rPr>
              <a:t>Spatial Data: GIS </a:t>
            </a:r>
            <a:endParaRPr sz="1800">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lang="en" sz="1800">
                <a:solidFill>
                  <a:srgbClr val="24292E"/>
                </a:solidFill>
                <a:highlight>
                  <a:srgbClr val="FFFFFF"/>
                </a:highlight>
              </a:rPr>
              <a:t>Matlab files &amp; 3D Models</a:t>
            </a:r>
            <a:endParaRPr sz="1800">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lang="en" sz="1800">
                <a:solidFill>
                  <a:srgbClr val="24292E"/>
                </a:solidFill>
                <a:highlight>
                  <a:srgbClr val="FFFFFF"/>
                </a:highlight>
              </a:rPr>
              <a:t>Computer code, Protein or genetic sequences</a:t>
            </a:r>
            <a:endParaRPr sz="1800">
              <a:solidFill>
                <a:srgbClr val="24292E"/>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8391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Experience? </a:t>
            </a:r>
            <a:endParaRPr/>
          </a:p>
        </p:txBody>
      </p:sp>
      <p:sp>
        <p:nvSpPr>
          <p:cNvPr id="203" name="Google Shape;203;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24292E"/>
              </a:buClr>
              <a:buSzPts val="2400"/>
              <a:buChar char="●"/>
            </a:pPr>
            <a:r>
              <a:rPr lang="en" sz="2400">
                <a:solidFill>
                  <a:srgbClr val="24292E"/>
                </a:solidFill>
                <a:highlight>
                  <a:srgbClr val="FFFFFF"/>
                </a:highlight>
              </a:rPr>
              <a:t>What are some forms of data you use in your work? </a:t>
            </a:r>
            <a:endParaRPr sz="2400">
              <a:solidFill>
                <a:srgbClr val="24292E"/>
              </a:solidFill>
              <a:highlight>
                <a:srgbClr val="FFFFFF"/>
              </a:highlight>
            </a:endParaRPr>
          </a:p>
          <a:p>
            <a:pPr indent="-381000" lvl="0" marL="457200" rtl="0" algn="l">
              <a:spcBef>
                <a:spcPts val="0"/>
              </a:spcBef>
              <a:spcAft>
                <a:spcPts val="0"/>
              </a:spcAft>
              <a:buClr>
                <a:srgbClr val="24292E"/>
              </a:buClr>
              <a:buSzPts val="2400"/>
              <a:buChar char="●"/>
            </a:pPr>
            <a:r>
              <a:rPr lang="en" sz="2400">
                <a:solidFill>
                  <a:srgbClr val="24292E"/>
                </a:solidFill>
                <a:highlight>
                  <a:srgbClr val="FFFFFF"/>
                </a:highlight>
              </a:rPr>
              <a:t>What about forms of data that you produce as your output?</a:t>
            </a:r>
            <a:endParaRPr sz="2400">
              <a:solidFill>
                <a:srgbClr val="24292E"/>
              </a:solidFill>
              <a:highlight>
                <a:srgbClr val="FFFFFF"/>
              </a:highlight>
            </a:endParaRPr>
          </a:p>
          <a:p>
            <a:pPr indent="-381000" lvl="0" marL="457200" rtl="0" algn="l">
              <a:spcBef>
                <a:spcPts val="0"/>
              </a:spcBef>
              <a:spcAft>
                <a:spcPts val="0"/>
              </a:spcAft>
              <a:buClr>
                <a:srgbClr val="24292E"/>
              </a:buClr>
              <a:buSzPts val="2400"/>
              <a:buChar char="●"/>
            </a:pPr>
            <a:r>
              <a:rPr lang="en" sz="2400">
                <a:solidFill>
                  <a:srgbClr val="24292E"/>
                </a:solidFill>
                <a:highlight>
                  <a:srgbClr val="FFFFFF"/>
                </a:highlight>
              </a:rPr>
              <a:t> Perhaps there are some forms that are typical of your field? </a:t>
            </a:r>
            <a:endParaRPr sz="2400">
              <a:solidFill>
                <a:srgbClr val="24292E"/>
              </a:solidFill>
              <a:highlight>
                <a:srgbClr val="FFFFFF"/>
              </a:highlight>
            </a:endParaRPr>
          </a:p>
          <a:p>
            <a:pPr indent="-381000" lvl="0" marL="457200" rtl="0" algn="l">
              <a:spcBef>
                <a:spcPts val="0"/>
              </a:spcBef>
              <a:spcAft>
                <a:spcPts val="0"/>
              </a:spcAft>
              <a:buClr>
                <a:srgbClr val="24292E"/>
              </a:buClr>
              <a:buSzPts val="2400"/>
              <a:buChar char="●"/>
            </a:pPr>
            <a:r>
              <a:rPr lang="en" sz="2400">
                <a:solidFill>
                  <a:srgbClr val="24292E"/>
                </a:solidFill>
                <a:highlight>
                  <a:srgbClr val="FFFFFF"/>
                </a:highlight>
              </a:rPr>
              <a:t>Where do you usually get your data from?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Stages of Data - Raw  </a:t>
            </a:r>
            <a:endParaRPr/>
          </a:p>
        </p:txBody>
      </p:sp>
      <p:sp>
        <p:nvSpPr>
          <p:cNvPr id="209" name="Google Shape;209;p26"/>
          <p:cNvSpPr txBox="1"/>
          <p:nvPr>
            <p:ph idx="1" type="body"/>
          </p:nvPr>
        </p:nvSpPr>
        <p:spPr>
          <a:xfrm>
            <a:off x="819150" y="1750650"/>
            <a:ext cx="7771500" cy="27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4292E"/>
                </a:solidFill>
                <a:highlight>
                  <a:srgbClr val="FFFFFF"/>
                </a:highlight>
                <a:latin typeface="Arial"/>
                <a:ea typeface="Arial"/>
                <a:cs typeface="Arial"/>
                <a:sym typeface="Arial"/>
              </a:rPr>
              <a:t>Raw data is yet to be processed, meaning it has yet to be manipulated by a human or computer. </a:t>
            </a:r>
            <a:endParaRPr sz="18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800">
                <a:solidFill>
                  <a:srgbClr val="24292E"/>
                </a:solidFill>
                <a:highlight>
                  <a:srgbClr val="FFFFFF"/>
                </a:highlight>
                <a:latin typeface="Arial"/>
                <a:ea typeface="Arial"/>
                <a:cs typeface="Arial"/>
                <a:sym typeface="Arial"/>
              </a:rPr>
              <a:t>But "raw data" is a relative term, inasmuch as when one person finishes processing data and presents it as a finished product, another person may take that product and work on it further, and for them that data is "raw data".</a:t>
            </a:r>
            <a:endParaRPr b="1" sz="18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800">
                <a:solidFill>
                  <a:srgbClr val="24292E"/>
                </a:solidFill>
                <a:highlight>
                  <a:srgbClr val="FFFFFF"/>
                </a:highlight>
                <a:latin typeface="Arial"/>
                <a:ea typeface="Arial"/>
                <a:cs typeface="Arial"/>
                <a:sym typeface="Arial"/>
              </a:rPr>
              <a:t>Is "big data" "raw data"? How do we understand digital trace data that we have "scraped"?</a:t>
            </a:r>
            <a:endParaRPr sz="1800">
              <a:solidFill>
                <a:srgbClr val="24292E"/>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Stages of Data - Processed/Transformed</a:t>
            </a:r>
            <a:endParaRPr/>
          </a:p>
          <a:p>
            <a:pPr indent="0" lvl="0" marL="0" rtl="0" algn="l">
              <a:spcBef>
                <a:spcPts val="0"/>
              </a:spcBef>
              <a:spcAft>
                <a:spcPts val="0"/>
              </a:spcAft>
              <a:buNone/>
            </a:pPr>
            <a:r>
              <a:t/>
            </a:r>
            <a:endParaRPr/>
          </a:p>
        </p:txBody>
      </p:sp>
      <p:sp>
        <p:nvSpPr>
          <p:cNvPr id="215" name="Google Shape;215;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4292E"/>
                </a:solidFill>
                <a:highlight>
                  <a:srgbClr val="FFFFFF"/>
                </a:highlight>
                <a:latin typeface="Arial"/>
                <a:ea typeface="Arial"/>
                <a:cs typeface="Arial"/>
                <a:sym typeface="Arial"/>
              </a:rPr>
              <a:t>Processing data puts it into a state more readily available for analysis, and makes the data legible. For instance it could be rendered as </a:t>
            </a:r>
            <a:r>
              <a:rPr b="1" lang="en" sz="2400">
                <a:solidFill>
                  <a:srgbClr val="24292E"/>
                </a:solidFill>
                <a:highlight>
                  <a:srgbClr val="FFFFFF"/>
                </a:highlight>
                <a:latin typeface="Arial"/>
                <a:ea typeface="Arial"/>
                <a:cs typeface="Arial"/>
                <a:sym typeface="Arial"/>
              </a:rPr>
              <a:t>structured data</a:t>
            </a:r>
            <a:r>
              <a:rPr lang="en" sz="2400">
                <a:solidFill>
                  <a:srgbClr val="24292E"/>
                </a:solidFill>
                <a:highlight>
                  <a:srgbClr val="FFFFFF"/>
                </a:highlight>
                <a:latin typeface="Arial"/>
                <a:ea typeface="Arial"/>
                <a:cs typeface="Arial"/>
                <a:sym typeface="Arial"/>
              </a:rPr>
              <a:t>. This can also take many forms, e.g., a table.</a:t>
            </a:r>
            <a:endParaRPr sz="24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Open-source vs. Proprietary </a:t>
            </a:r>
            <a:endParaRPr/>
          </a:p>
        </p:txBody>
      </p:sp>
      <p:sp>
        <p:nvSpPr>
          <p:cNvPr id="221" name="Google Shape;221;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solidFill>
                  <a:srgbClr val="24292E"/>
                </a:solidFill>
                <a:highlight>
                  <a:srgbClr val="FFFFFF"/>
                </a:highlight>
              </a:rPr>
              <a:t>.csv vs .Xls/Xlsx</a:t>
            </a:r>
            <a:endParaRPr sz="2400">
              <a:solidFill>
                <a:srgbClr val="24292E"/>
              </a:solidFill>
              <a:highlight>
                <a:srgbClr val="FFFFFF"/>
              </a:highlight>
            </a:endParaRPr>
          </a:p>
          <a:p>
            <a:pPr indent="-381000" lvl="0" marL="457200" rtl="0" algn="l">
              <a:spcBef>
                <a:spcPts val="0"/>
              </a:spcBef>
              <a:spcAft>
                <a:spcPts val="0"/>
              </a:spcAft>
              <a:buClr>
                <a:srgbClr val="24292E"/>
              </a:buClr>
              <a:buSzPts val="2400"/>
              <a:buChar char="●"/>
            </a:pPr>
            <a:r>
              <a:rPr lang="en" sz="2400">
                <a:solidFill>
                  <a:srgbClr val="24292E"/>
                </a:solidFill>
                <a:highlight>
                  <a:srgbClr val="FFFFFF"/>
                </a:highlight>
              </a:rPr>
              <a:t>.docx vs. .txt</a:t>
            </a:r>
            <a:endParaRPr sz="2400">
              <a:solidFill>
                <a:srgbClr val="24292E"/>
              </a:solidFill>
              <a:highlight>
                <a:srgbClr val="FFFFFF"/>
              </a:highlight>
            </a:endParaRPr>
          </a:p>
          <a:p>
            <a:pPr indent="-381000" lvl="0" marL="457200" rtl="0" algn="l">
              <a:spcBef>
                <a:spcPts val="0"/>
              </a:spcBef>
              <a:spcAft>
                <a:spcPts val="0"/>
              </a:spcAft>
              <a:buClr>
                <a:srgbClr val="24292E"/>
              </a:buClr>
              <a:buSzPts val="2400"/>
              <a:buChar char="●"/>
            </a:pPr>
            <a:r>
              <a:rPr lang="en" sz="2400">
                <a:solidFill>
                  <a:srgbClr val="24292E"/>
                </a:solidFill>
                <a:highlight>
                  <a:srgbClr val="FFFFFF"/>
                </a:highlight>
              </a:rPr>
              <a:t>.Rdata vs. .dta/ .sav</a:t>
            </a:r>
            <a:endParaRPr sz="2400">
              <a:solidFill>
                <a:srgbClr val="24292E"/>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Experience: Transforming Data</a:t>
            </a:r>
            <a:endParaRPr/>
          </a:p>
        </p:txBody>
      </p:sp>
      <p:sp>
        <p:nvSpPr>
          <p:cNvPr id="227" name="Google Shape;227;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24292E"/>
              </a:buClr>
              <a:buSzPts val="2400"/>
              <a:buChar char="●"/>
            </a:pPr>
            <a:r>
              <a:rPr lang="en" sz="2400">
                <a:solidFill>
                  <a:srgbClr val="24292E"/>
                </a:solidFill>
                <a:highlight>
                  <a:srgbClr val="FFFFFF"/>
                </a:highlight>
              </a:rPr>
              <a:t>How do you decide the formats to store your data when you transition from 'raw' to 'processed/transformed' data? </a:t>
            </a:r>
            <a:endParaRPr sz="2400">
              <a:solidFill>
                <a:srgbClr val="24292E"/>
              </a:solidFill>
              <a:highlight>
                <a:srgbClr val="FFFFFF"/>
              </a:highlight>
            </a:endParaRPr>
          </a:p>
          <a:p>
            <a:pPr indent="-381000" lvl="0" marL="457200" rtl="0" algn="l">
              <a:spcBef>
                <a:spcPts val="0"/>
              </a:spcBef>
              <a:spcAft>
                <a:spcPts val="0"/>
              </a:spcAft>
              <a:buClr>
                <a:srgbClr val="24292E"/>
              </a:buClr>
              <a:buSzPts val="2400"/>
              <a:buChar char="●"/>
            </a:pPr>
            <a:r>
              <a:rPr lang="en" sz="2400">
                <a:solidFill>
                  <a:srgbClr val="24292E"/>
                </a:solidFill>
                <a:highlight>
                  <a:srgbClr val="FFFFFF"/>
                </a:highlight>
              </a:rPr>
              <a:t>What are some of your considerations?</a:t>
            </a:r>
            <a:endParaRPr sz="2400">
              <a:solidFill>
                <a:srgbClr val="24292E"/>
              </a:solidFill>
              <a:highlight>
                <a:srgbClr val="FFFFFF"/>
              </a:highlight>
            </a:endParaRPr>
          </a:p>
          <a:p>
            <a:pPr indent="0" lvl="0" marL="0" rtl="0" algn="l">
              <a:spcBef>
                <a:spcPts val="1200"/>
              </a:spcBef>
              <a:spcAft>
                <a:spcPts val="160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Tidy Data Principles</a:t>
            </a:r>
            <a:endParaRPr/>
          </a:p>
        </p:txBody>
      </p:sp>
      <p:sp>
        <p:nvSpPr>
          <p:cNvPr id="233" name="Google Shape;233;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4292E"/>
                </a:solidFill>
                <a:highlight>
                  <a:srgbClr val="FFFFFF"/>
                </a:highlight>
                <a:latin typeface="Arial"/>
                <a:ea typeface="Arial"/>
                <a:cs typeface="Arial"/>
                <a:sym typeface="Arial"/>
              </a:rPr>
              <a:t>There are guidelines to the processing of data, sometimes referred to as </a:t>
            </a:r>
            <a:r>
              <a:rPr b="1" lang="en" sz="1800">
                <a:solidFill>
                  <a:srgbClr val="24292E"/>
                </a:solidFill>
                <a:highlight>
                  <a:srgbClr val="FFFFFF"/>
                </a:highlight>
                <a:latin typeface="Arial"/>
                <a:ea typeface="Arial"/>
                <a:cs typeface="Arial"/>
                <a:sym typeface="Arial"/>
              </a:rPr>
              <a:t>Tidy Data</a:t>
            </a:r>
            <a:r>
              <a:rPr lang="en" sz="1800">
                <a:solidFill>
                  <a:srgbClr val="24292E"/>
                </a:solidFill>
                <a:highlight>
                  <a:srgbClr val="FFFFFF"/>
                </a:highlight>
                <a:latin typeface="Arial"/>
                <a:ea typeface="Arial"/>
                <a:cs typeface="Arial"/>
                <a:sym typeface="Arial"/>
              </a:rPr>
              <a:t>. One manifestation of these rules:</a:t>
            </a:r>
            <a:endParaRPr sz="1800">
              <a:solidFill>
                <a:srgbClr val="24292E"/>
              </a:solidFill>
              <a:highlight>
                <a:srgbClr val="FFFFFF"/>
              </a:highlight>
              <a:latin typeface="Arial"/>
              <a:ea typeface="Arial"/>
              <a:cs typeface="Arial"/>
              <a:sym typeface="Arial"/>
            </a:endParaRPr>
          </a:p>
          <a:p>
            <a:pPr indent="-342900" lvl="0" marL="457200" rtl="0" algn="l">
              <a:spcBef>
                <a:spcPts val="1200"/>
              </a:spcBef>
              <a:spcAft>
                <a:spcPts val="0"/>
              </a:spcAft>
              <a:buClr>
                <a:srgbClr val="24292E"/>
              </a:buClr>
              <a:buSzPts val="1800"/>
              <a:buFont typeface="Arial"/>
              <a:buAutoNum type="arabicPeriod"/>
            </a:pPr>
            <a:r>
              <a:rPr lang="en" sz="1800">
                <a:solidFill>
                  <a:srgbClr val="24292E"/>
                </a:solidFill>
                <a:highlight>
                  <a:srgbClr val="FFFFFF"/>
                </a:highlight>
                <a:latin typeface="Arial"/>
                <a:ea typeface="Arial"/>
                <a:cs typeface="Arial"/>
                <a:sym typeface="Arial"/>
              </a:rPr>
              <a:t>Each variable is in a column.</a:t>
            </a:r>
            <a:endParaRPr sz="1800">
              <a:solidFill>
                <a:srgbClr val="24292E"/>
              </a:solidFill>
              <a:highlight>
                <a:srgbClr val="FFFFFF"/>
              </a:highlight>
              <a:latin typeface="Arial"/>
              <a:ea typeface="Arial"/>
              <a:cs typeface="Arial"/>
              <a:sym typeface="Arial"/>
            </a:endParaRPr>
          </a:p>
          <a:p>
            <a:pPr indent="-342900" lvl="0" marL="457200" rtl="0" algn="l">
              <a:spcBef>
                <a:spcPts val="0"/>
              </a:spcBef>
              <a:spcAft>
                <a:spcPts val="0"/>
              </a:spcAft>
              <a:buClr>
                <a:srgbClr val="24292E"/>
              </a:buClr>
              <a:buSzPts val="1800"/>
              <a:buFont typeface="Arial"/>
              <a:buAutoNum type="arabicPeriod"/>
            </a:pPr>
            <a:r>
              <a:rPr lang="en" sz="1800">
                <a:solidFill>
                  <a:srgbClr val="24292E"/>
                </a:solidFill>
                <a:highlight>
                  <a:srgbClr val="FFFFFF"/>
                </a:highlight>
                <a:latin typeface="Arial"/>
                <a:ea typeface="Arial"/>
                <a:cs typeface="Arial"/>
                <a:sym typeface="Arial"/>
              </a:rPr>
              <a:t>Each observation is a row.</a:t>
            </a:r>
            <a:endParaRPr sz="1800">
              <a:solidFill>
                <a:srgbClr val="24292E"/>
              </a:solidFill>
              <a:highlight>
                <a:srgbClr val="FFFFFF"/>
              </a:highlight>
              <a:latin typeface="Arial"/>
              <a:ea typeface="Arial"/>
              <a:cs typeface="Arial"/>
              <a:sym typeface="Arial"/>
            </a:endParaRPr>
          </a:p>
          <a:p>
            <a:pPr indent="-342900" lvl="0" marL="457200" rtl="0" algn="l">
              <a:spcBef>
                <a:spcPts val="0"/>
              </a:spcBef>
              <a:spcAft>
                <a:spcPts val="0"/>
              </a:spcAft>
              <a:buClr>
                <a:srgbClr val="24292E"/>
              </a:buClr>
              <a:buSzPts val="1800"/>
              <a:buFont typeface="Arial"/>
              <a:buAutoNum type="arabicPeriod"/>
            </a:pPr>
            <a:r>
              <a:rPr lang="en" sz="1800">
                <a:solidFill>
                  <a:srgbClr val="24292E"/>
                </a:solidFill>
                <a:highlight>
                  <a:srgbClr val="FFFFFF"/>
                </a:highlight>
                <a:latin typeface="Arial"/>
                <a:ea typeface="Arial"/>
                <a:cs typeface="Arial"/>
                <a:sym typeface="Arial"/>
              </a:rPr>
              <a:t>Each value is a cell.</a:t>
            </a:r>
            <a:endParaRPr sz="1800">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t/>
            </a:r>
            <a:endParaRPr sz="18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graphicFrame>
        <p:nvGraphicFramePr>
          <p:cNvPr id="238" name="Google Shape;238;p31"/>
          <p:cNvGraphicFramePr/>
          <p:nvPr/>
        </p:nvGraphicFramePr>
        <p:xfrm>
          <a:off x="815225" y="366400"/>
          <a:ext cx="3000000" cy="3000000"/>
        </p:xfrm>
        <a:graphic>
          <a:graphicData uri="http://schemas.openxmlformats.org/drawingml/2006/table">
            <a:tbl>
              <a:tblPr>
                <a:noFill/>
                <a:tableStyleId>{EDBF472A-B557-4E9A-8A5E-79F27974AD1D}</a:tableStyleId>
              </a:tblPr>
              <a:tblGrid>
                <a:gridCol w="1502825"/>
                <a:gridCol w="2018525"/>
                <a:gridCol w="1915375"/>
                <a:gridCol w="1915375"/>
              </a:tblGrid>
              <a:tr h="566775">
                <a:tc>
                  <a:txBody>
                    <a:bodyPr/>
                    <a:lstStyle/>
                    <a:p>
                      <a:pPr indent="0" lvl="0" marL="0" rtl="0" algn="l">
                        <a:spcBef>
                          <a:spcPts val="0"/>
                        </a:spcBef>
                        <a:spcAft>
                          <a:spcPts val="0"/>
                        </a:spcAft>
                        <a:buNone/>
                      </a:pPr>
                      <a:r>
                        <a:rPr lang="en"/>
                        <a:t> </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gridSpan="3">
                  <a:txBody>
                    <a:bodyPr/>
                    <a:lstStyle/>
                    <a:p>
                      <a:pPr indent="0" lvl="0" marL="0" rtl="0" algn="ctr">
                        <a:spcBef>
                          <a:spcPts val="0"/>
                        </a:spcBef>
                        <a:spcAft>
                          <a:spcPts val="0"/>
                        </a:spcAft>
                        <a:buNone/>
                      </a:pPr>
                      <a:r>
                        <a:rPr lang="en"/>
                        <a:t>Thu 6</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hMerge="1"/>
                <a:tc hMerge="1"/>
              </a:tr>
              <a:tr h="869475">
                <a:tc>
                  <a:txBody>
                    <a:bodyPr/>
                    <a:lstStyle/>
                    <a:p>
                      <a:pPr indent="0" lvl="0" marL="0" rtl="0" algn="l">
                        <a:spcBef>
                          <a:spcPts val="0"/>
                        </a:spcBef>
                        <a:spcAft>
                          <a:spcPts val="0"/>
                        </a:spcAft>
                        <a:buNone/>
                      </a:pPr>
                      <a:r>
                        <a:rPr lang="en"/>
                        <a:t> </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12:00 PM – 1:00 PM</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1:00 PM – 2:00 PM</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2:00 PM – 3:00 PM</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869475">
                <a:tc>
                  <a:txBody>
                    <a:bodyPr/>
                    <a:lstStyle/>
                    <a:p>
                      <a:pPr indent="0" lvl="0" marL="0" rtl="0" algn="l">
                        <a:spcBef>
                          <a:spcPts val="0"/>
                        </a:spcBef>
                        <a:spcAft>
                          <a:spcPts val="0"/>
                        </a:spcAft>
                        <a:buNone/>
                      </a:pPr>
                      <a:r>
                        <a:rPr lang="en"/>
                        <a:t>Angela Dunne</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 </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 </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OK</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869475">
                <a:tc>
                  <a:txBody>
                    <a:bodyPr/>
                    <a:lstStyle/>
                    <a:p>
                      <a:pPr indent="0" lvl="0" marL="0" rtl="0" algn="l">
                        <a:spcBef>
                          <a:spcPts val="0"/>
                        </a:spcBef>
                        <a:spcAft>
                          <a:spcPts val="0"/>
                        </a:spcAft>
                        <a:buNone/>
                      </a:pPr>
                      <a:r>
                        <a:rPr lang="en"/>
                        <a:t>Leigh Claire</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OK</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OK</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OK</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566775">
                <a:tc>
                  <a:txBody>
                    <a:bodyPr/>
                    <a:lstStyle/>
                    <a:p>
                      <a:pPr indent="0" lvl="0" marL="0" rtl="0" algn="l">
                        <a:spcBef>
                          <a:spcPts val="0"/>
                        </a:spcBef>
                        <a:spcAft>
                          <a:spcPts val="0"/>
                        </a:spcAft>
                        <a:buNone/>
                      </a:pPr>
                      <a:r>
                        <a:rPr lang="en"/>
                        <a:t>Nga Than</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 </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 </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OK</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566775">
                <a:tc>
                  <a:txBody>
                    <a:bodyPr/>
                    <a:lstStyle/>
                    <a:p>
                      <a:pPr indent="0" lvl="0" marL="0" rtl="0" algn="l">
                        <a:spcBef>
                          <a:spcPts val="0"/>
                        </a:spcBef>
                        <a:spcAft>
                          <a:spcPts val="0"/>
                        </a:spcAft>
                        <a:buNone/>
                      </a:pPr>
                      <a:r>
                        <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Announcements </a:t>
            </a:r>
            <a:endParaRPr sz="3600"/>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CMS is hiring research assistants (interviewers) </a:t>
            </a:r>
            <a:endParaRPr sz="2400"/>
          </a:p>
          <a:p>
            <a:pPr indent="-381000" lvl="1" marL="914400" rtl="0" algn="l">
              <a:spcBef>
                <a:spcPts val="0"/>
              </a:spcBef>
              <a:spcAft>
                <a:spcPts val="0"/>
              </a:spcAft>
              <a:buSzPts val="2400"/>
              <a:buChar char="○"/>
            </a:pPr>
            <a:r>
              <a:rPr lang="en" sz="2400"/>
              <a:t>Conduct semi-structured interviews </a:t>
            </a:r>
            <a:endParaRPr sz="2400"/>
          </a:p>
          <a:p>
            <a:pPr indent="-381000" lvl="1" marL="914400" rtl="0" algn="l">
              <a:spcBef>
                <a:spcPts val="0"/>
              </a:spcBef>
              <a:spcAft>
                <a:spcPts val="0"/>
              </a:spcAft>
              <a:buSzPts val="2400"/>
              <a:buChar char="○"/>
            </a:pPr>
            <a:r>
              <a:rPr lang="en" sz="2400"/>
              <a:t>Pay: $20/hour + reimbursement for traveling</a:t>
            </a:r>
            <a:endParaRPr sz="2400"/>
          </a:p>
          <a:p>
            <a:pPr indent="0" lvl="0" marL="0" rtl="0" algn="l">
              <a:spcBef>
                <a:spcPts val="1600"/>
              </a:spcBef>
              <a:spcAft>
                <a:spcPts val="1600"/>
              </a:spcAft>
              <a:buNone/>
            </a:pPr>
            <a:r>
              <a:rPr lang="en" sz="2400"/>
              <a:t>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Stages of Data: Cleaned</a:t>
            </a:r>
            <a:endParaRPr/>
          </a:p>
        </p:txBody>
      </p:sp>
      <p:sp>
        <p:nvSpPr>
          <p:cNvPr id="244" name="Google Shape;244;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4292E"/>
                </a:solidFill>
                <a:highlight>
                  <a:srgbClr val="FFFFFF"/>
                </a:highlight>
                <a:latin typeface="Arial"/>
                <a:ea typeface="Arial"/>
                <a:cs typeface="Arial"/>
                <a:sym typeface="Arial"/>
              </a:rPr>
              <a:t>High quality data is measured in its </a:t>
            </a:r>
            <a:r>
              <a:rPr b="1" lang="en" sz="2400">
                <a:solidFill>
                  <a:srgbClr val="24292E"/>
                </a:solidFill>
                <a:highlight>
                  <a:srgbClr val="FFFFFF"/>
                </a:highlight>
                <a:latin typeface="Arial"/>
                <a:ea typeface="Arial"/>
                <a:cs typeface="Arial"/>
                <a:sym typeface="Arial"/>
              </a:rPr>
              <a:t>validity</a:t>
            </a:r>
            <a:r>
              <a:rPr lang="en" sz="2400">
                <a:solidFill>
                  <a:srgbClr val="24292E"/>
                </a:solidFill>
                <a:highlight>
                  <a:srgbClr val="FFFFFF"/>
                </a:highlight>
                <a:latin typeface="Arial"/>
                <a:ea typeface="Arial"/>
                <a:cs typeface="Arial"/>
                <a:sym typeface="Arial"/>
              </a:rPr>
              <a:t>, </a:t>
            </a:r>
            <a:r>
              <a:rPr b="1" lang="en" sz="2400">
                <a:solidFill>
                  <a:srgbClr val="24292E"/>
                </a:solidFill>
                <a:highlight>
                  <a:srgbClr val="FFFFFF"/>
                </a:highlight>
                <a:latin typeface="Arial"/>
                <a:ea typeface="Arial"/>
                <a:cs typeface="Arial"/>
                <a:sym typeface="Arial"/>
              </a:rPr>
              <a:t>accuracy</a:t>
            </a:r>
            <a:r>
              <a:rPr lang="en" sz="2400">
                <a:solidFill>
                  <a:srgbClr val="24292E"/>
                </a:solidFill>
                <a:highlight>
                  <a:srgbClr val="FFFFFF"/>
                </a:highlight>
                <a:latin typeface="Arial"/>
                <a:ea typeface="Arial"/>
                <a:cs typeface="Arial"/>
                <a:sym typeface="Arial"/>
              </a:rPr>
              <a:t>, </a:t>
            </a:r>
            <a:r>
              <a:rPr b="1" lang="en" sz="2400">
                <a:solidFill>
                  <a:srgbClr val="24292E"/>
                </a:solidFill>
                <a:highlight>
                  <a:srgbClr val="FFFFFF"/>
                </a:highlight>
                <a:latin typeface="Arial"/>
                <a:ea typeface="Arial"/>
                <a:cs typeface="Arial"/>
                <a:sym typeface="Arial"/>
              </a:rPr>
              <a:t>completeness</a:t>
            </a:r>
            <a:r>
              <a:rPr lang="en" sz="2400">
                <a:solidFill>
                  <a:srgbClr val="24292E"/>
                </a:solidFill>
                <a:highlight>
                  <a:srgbClr val="FFFFFF"/>
                </a:highlight>
                <a:latin typeface="Arial"/>
                <a:ea typeface="Arial"/>
                <a:cs typeface="Arial"/>
                <a:sym typeface="Arial"/>
              </a:rPr>
              <a:t>, </a:t>
            </a:r>
            <a:r>
              <a:rPr b="1" lang="en" sz="2400">
                <a:solidFill>
                  <a:srgbClr val="24292E"/>
                </a:solidFill>
                <a:highlight>
                  <a:srgbClr val="FFFFFF"/>
                </a:highlight>
                <a:latin typeface="Arial"/>
                <a:ea typeface="Arial"/>
                <a:cs typeface="Arial"/>
                <a:sym typeface="Arial"/>
              </a:rPr>
              <a:t>consistency</a:t>
            </a:r>
            <a:r>
              <a:rPr lang="en" sz="2400">
                <a:solidFill>
                  <a:srgbClr val="24292E"/>
                </a:solidFill>
                <a:highlight>
                  <a:srgbClr val="FFFFFF"/>
                </a:highlight>
                <a:latin typeface="Arial"/>
                <a:ea typeface="Arial"/>
                <a:cs typeface="Arial"/>
                <a:sym typeface="Arial"/>
              </a:rPr>
              <a:t>, and </a:t>
            </a:r>
            <a:r>
              <a:rPr b="1" lang="en" sz="2400">
                <a:solidFill>
                  <a:srgbClr val="24292E"/>
                </a:solidFill>
                <a:highlight>
                  <a:srgbClr val="FFFFFF"/>
                </a:highlight>
                <a:latin typeface="Arial"/>
                <a:ea typeface="Arial"/>
                <a:cs typeface="Arial"/>
                <a:sym typeface="Arial"/>
              </a:rPr>
              <a:t>uniformity</a:t>
            </a:r>
            <a:r>
              <a:rPr lang="en" sz="2400">
                <a:solidFill>
                  <a:srgbClr val="24292E"/>
                </a:solidFill>
                <a:highlight>
                  <a:srgbClr val="FFFFFF"/>
                </a:highlight>
                <a:latin typeface="Arial"/>
                <a:ea typeface="Arial"/>
                <a:cs typeface="Arial"/>
                <a:sym typeface="Arial"/>
              </a:rPr>
              <a:t>.</a:t>
            </a:r>
            <a:endParaRPr sz="24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3"/>
          <p:cNvSpPr txBox="1"/>
          <p:nvPr>
            <p:ph idx="1" type="body"/>
          </p:nvPr>
        </p:nvSpPr>
        <p:spPr>
          <a:xfrm>
            <a:off x="746075" y="591975"/>
            <a:ext cx="7938600" cy="41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4292E"/>
                </a:solidFill>
                <a:highlight>
                  <a:srgbClr val="FFFFFF"/>
                </a:highlight>
                <a:latin typeface="Arial"/>
                <a:ea typeface="Arial"/>
                <a:cs typeface="Arial"/>
                <a:sym typeface="Arial"/>
              </a:rPr>
              <a:t>Processed data, even in a table, is going to be full of errors:</a:t>
            </a:r>
            <a:endParaRPr sz="1800">
              <a:solidFill>
                <a:srgbClr val="24292E"/>
              </a:solidFill>
              <a:highlight>
                <a:srgbClr val="FFFFFF"/>
              </a:highlight>
              <a:latin typeface="Arial"/>
              <a:ea typeface="Arial"/>
              <a:cs typeface="Arial"/>
              <a:sym typeface="Arial"/>
            </a:endParaRPr>
          </a:p>
          <a:p>
            <a:pPr indent="-342900" lvl="0" marL="457200" rtl="0" algn="l">
              <a:spcBef>
                <a:spcPts val="1200"/>
              </a:spcBef>
              <a:spcAft>
                <a:spcPts val="0"/>
              </a:spcAft>
              <a:buClr>
                <a:srgbClr val="24292E"/>
              </a:buClr>
              <a:buSzPts val="1800"/>
              <a:buFont typeface="Arial"/>
              <a:buAutoNum type="arabicPeriod"/>
            </a:pPr>
            <a:r>
              <a:rPr lang="en" sz="1800">
                <a:solidFill>
                  <a:srgbClr val="24292E"/>
                </a:solidFill>
                <a:highlight>
                  <a:srgbClr val="FFFFFF"/>
                </a:highlight>
                <a:latin typeface="Arial"/>
                <a:ea typeface="Arial"/>
                <a:cs typeface="Arial"/>
                <a:sym typeface="Arial"/>
              </a:rPr>
              <a:t>Empty fields</a:t>
            </a:r>
            <a:endParaRPr sz="1800">
              <a:solidFill>
                <a:srgbClr val="24292E"/>
              </a:solidFill>
              <a:highlight>
                <a:srgbClr val="FFFFFF"/>
              </a:highlight>
              <a:latin typeface="Arial"/>
              <a:ea typeface="Arial"/>
              <a:cs typeface="Arial"/>
              <a:sym typeface="Arial"/>
            </a:endParaRPr>
          </a:p>
          <a:p>
            <a:pPr indent="-342900" lvl="0" marL="457200" rtl="0" algn="l">
              <a:spcBef>
                <a:spcPts val="0"/>
              </a:spcBef>
              <a:spcAft>
                <a:spcPts val="0"/>
              </a:spcAft>
              <a:buClr>
                <a:srgbClr val="24292E"/>
              </a:buClr>
              <a:buSzPts val="1800"/>
              <a:buFont typeface="Arial"/>
              <a:buAutoNum type="arabicPeriod"/>
            </a:pPr>
            <a:r>
              <a:rPr lang="en" sz="1800">
                <a:solidFill>
                  <a:srgbClr val="24292E"/>
                </a:solidFill>
                <a:highlight>
                  <a:srgbClr val="FFFFFF"/>
                </a:highlight>
                <a:latin typeface="Arial"/>
                <a:ea typeface="Arial"/>
                <a:cs typeface="Arial"/>
                <a:sym typeface="Arial"/>
              </a:rPr>
              <a:t>Multiple formats, such as "yes" or "y" or "1" for a positive response.</a:t>
            </a:r>
            <a:endParaRPr sz="1800">
              <a:solidFill>
                <a:srgbClr val="24292E"/>
              </a:solidFill>
              <a:highlight>
                <a:srgbClr val="FFFFFF"/>
              </a:highlight>
              <a:latin typeface="Arial"/>
              <a:ea typeface="Arial"/>
              <a:cs typeface="Arial"/>
              <a:sym typeface="Arial"/>
            </a:endParaRPr>
          </a:p>
          <a:p>
            <a:pPr indent="-342900" lvl="0" marL="457200" rtl="0" algn="l">
              <a:spcBef>
                <a:spcPts val="0"/>
              </a:spcBef>
              <a:spcAft>
                <a:spcPts val="0"/>
              </a:spcAft>
              <a:buClr>
                <a:srgbClr val="24292E"/>
              </a:buClr>
              <a:buSzPts val="1800"/>
              <a:buFont typeface="Arial"/>
              <a:buAutoNum type="arabicPeriod"/>
            </a:pPr>
            <a:r>
              <a:rPr lang="en" sz="1800">
                <a:solidFill>
                  <a:srgbClr val="24292E"/>
                </a:solidFill>
                <a:highlight>
                  <a:srgbClr val="FFFFFF"/>
                </a:highlight>
                <a:latin typeface="Arial"/>
                <a:ea typeface="Arial"/>
                <a:cs typeface="Arial"/>
                <a:sym typeface="Arial"/>
              </a:rPr>
              <a:t>Suspect answers, like a date of birth of 00/11/1234</a:t>
            </a:r>
            <a:endParaRPr sz="1800">
              <a:solidFill>
                <a:srgbClr val="24292E"/>
              </a:solidFill>
              <a:highlight>
                <a:srgbClr val="FFFFFF"/>
              </a:highlight>
              <a:latin typeface="Arial"/>
              <a:ea typeface="Arial"/>
              <a:cs typeface="Arial"/>
              <a:sym typeface="Arial"/>
            </a:endParaRPr>
          </a:p>
          <a:p>
            <a:pPr indent="-342900" lvl="0" marL="457200" rtl="0" algn="l">
              <a:spcBef>
                <a:spcPts val="0"/>
              </a:spcBef>
              <a:spcAft>
                <a:spcPts val="0"/>
              </a:spcAft>
              <a:buClr>
                <a:srgbClr val="24292E"/>
              </a:buClr>
              <a:buSzPts val="1800"/>
              <a:buFont typeface="Arial"/>
              <a:buAutoNum type="arabicPeriod"/>
            </a:pPr>
            <a:r>
              <a:rPr lang="en" sz="1800">
                <a:solidFill>
                  <a:srgbClr val="24292E"/>
                </a:solidFill>
                <a:highlight>
                  <a:srgbClr val="FFFFFF"/>
                </a:highlight>
                <a:latin typeface="Arial"/>
                <a:ea typeface="Arial"/>
                <a:cs typeface="Arial"/>
                <a:sym typeface="Arial"/>
              </a:rPr>
              <a:t>Impossible negative numbers, like an age of "-37"</a:t>
            </a:r>
            <a:endParaRPr sz="1800">
              <a:solidFill>
                <a:srgbClr val="24292E"/>
              </a:solidFill>
              <a:highlight>
                <a:srgbClr val="FFFFFF"/>
              </a:highlight>
              <a:latin typeface="Arial"/>
              <a:ea typeface="Arial"/>
              <a:cs typeface="Arial"/>
              <a:sym typeface="Arial"/>
            </a:endParaRPr>
          </a:p>
          <a:p>
            <a:pPr indent="-342900" lvl="0" marL="457200" rtl="0" algn="l">
              <a:spcBef>
                <a:spcPts val="0"/>
              </a:spcBef>
              <a:spcAft>
                <a:spcPts val="0"/>
              </a:spcAft>
              <a:buClr>
                <a:srgbClr val="24292E"/>
              </a:buClr>
              <a:buSzPts val="1800"/>
              <a:buFont typeface="Arial"/>
              <a:buAutoNum type="arabicPeriod"/>
            </a:pPr>
            <a:r>
              <a:rPr lang="en" sz="1800">
                <a:solidFill>
                  <a:srgbClr val="24292E"/>
                </a:solidFill>
                <a:highlight>
                  <a:srgbClr val="FFFFFF"/>
                </a:highlight>
                <a:latin typeface="Arial"/>
                <a:ea typeface="Arial"/>
                <a:cs typeface="Arial"/>
                <a:sym typeface="Arial"/>
              </a:rPr>
              <a:t>Dubious outliers</a:t>
            </a:r>
            <a:endParaRPr sz="1800">
              <a:solidFill>
                <a:srgbClr val="24292E"/>
              </a:solidFill>
              <a:highlight>
                <a:srgbClr val="FFFFFF"/>
              </a:highlight>
              <a:latin typeface="Arial"/>
              <a:ea typeface="Arial"/>
              <a:cs typeface="Arial"/>
              <a:sym typeface="Arial"/>
            </a:endParaRPr>
          </a:p>
          <a:p>
            <a:pPr indent="-342900" lvl="0" marL="457200" rtl="0" algn="l">
              <a:spcBef>
                <a:spcPts val="0"/>
              </a:spcBef>
              <a:spcAft>
                <a:spcPts val="0"/>
              </a:spcAft>
              <a:buClr>
                <a:srgbClr val="24292E"/>
              </a:buClr>
              <a:buSzPts val="1800"/>
              <a:buFont typeface="Arial"/>
              <a:buAutoNum type="arabicPeriod"/>
            </a:pPr>
            <a:r>
              <a:rPr lang="en" sz="1800">
                <a:solidFill>
                  <a:srgbClr val="24292E"/>
                </a:solidFill>
                <a:highlight>
                  <a:srgbClr val="FFFFFF"/>
                </a:highlight>
                <a:latin typeface="Arial"/>
                <a:ea typeface="Arial"/>
                <a:cs typeface="Arial"/>
                <a:sym typeface="Arial"/>
              </a:rPr>
              <a:t>Duplicated rows</a:t>
            </a:r>
            <a:endParaRPr sz="1800">
              <a:solidFill>
                <a:srgbClr val="24292E"/>
              </a:solidFill>
              <a:highlight>
                <a:srgbClr val="FFFFFF"/>
              </a:highlight>
              <a:latin typeface="Arial"/>
              <a:ea typeface="Arial"/>
              <a:cs typeface="Arial"/>
              <a:sym typeface="Arial"/>
            </a:endParaRPr>
          </a:p>
          <a:p>
            <a:pPr indent="-342900" lvl="0" marL="457200" rtl="0" algn="l">
              <a:spcBef>
                <a:spcPts val="0"/>
              </a:spcBef>
              <a:spcAft>
                <a:spcPts val="0"/>
              </a:spcAft>
              <a:buClr>
                <a:srgbClr val="24292E"/>
              </a:buClr>
              <a:buSzPts val="1800"/>
              <a:buFont typeface="Arial"/>
              <a:buAutoNum type="arabicPeriod"/>
            </a:pPr>
            <a:r>
              <a:rPr lang="en" sz="1800">
                <a:solidFill>
                  <a:srgbClr val="24292E"/>
                </a:solidFill>
                <a:highlight>
                  <a:srgbClr val="FFFFFF"/>
                </a:highlight>
                <a:latin typeface="Arial"/>
                <a:ea typeface="Arial"/>
                <a:cs typeface="Arial"/>
                <a:sym typeface="Arial"/>
              </a:rPr>
              <a:t>And many more!</a:t>
            </a:r>
            <a:endParaRPr sz="1800">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sz="1800">
                <a:solidFill>
                  <a:srgbClr val="24292E"/>
                </a:solidFill>
                <a:highlight>
                  <a:srgbClr val="FFFFFF"/>
                </a:highlight>
                <a:latin typeface="Arial"/>
                <a:ea typeface="Arial"/>
                <a:cs typeface="Arial"/>
                <a:sym typeface="Arial"/>
              </a:rPr>
              <a:t>Cleaning data is the work of correcting the errors listed above, and moving towards high quality. This work can be done manually or programmatically.</a:t>
            </a:r>
            <a:endParaRPr sz="1800">
              <a:solidFill>
                <a:srgbClr val="24292E"/>
              </a:solidFill>
              <a:highlight>
                <a:srgbClr val="FFFFFF"/>
              </a:highlight>
              <a:latin typeface="Arial"/>
              <a:ea typeface="Arial"/>
              <a:cs typeface="Arial"/>
              <a:sym typeface="Arial"/>
            </a:endParaRPr>
          </a:p>
          <a:p>
            <a:pPr indent="0" lvl="0" marL="0" rtl="0" algn="l">
              <a:spcBef>
                <a:spcPts val="1500"/>
              </a:spcBef>
              <a:spcAft>
                <a:spcPts val="0"/>
              </a:spcAft>
              <a:buNone/>
            </a:pPr>
            <a:r>
              <a:t/>
            </a:r>
            <a:endParaRPr sz="1800">
              <a:solidFill>
                <a:srgbClr val="24292E"/>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4"/>
          <p:cNvSpPr txBox="1"/>
          <p:nvPr>
            <p:ph idx="1" type="body"/>
          </p:nvPr>
        </p:nvSpPr>
        <p:spPr>
          <a:xfrm>
            <a:off x="819150" y="584550"/>
            <a:ext cx="7505700" cy="3854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2000">
                <a:solidFill>
                  <a:srgbClr val="24292E"/>
                </a:solidFill>
                <a:highlight>
                  <a:srgbClr val="FFFFFF"/>
                </a:highlight>
              </a:rPr>
              <a:t>Validity</a:t>
            </a:r>
            <a:endParaRPr b="1" sz="2000">
              <a:solidFill>
                <a:srgbClr val="24292E"/>
              </a:solidFill>
              <a:highlight>
                <a:srgbClr val="FFFFFF"/>
              </a:highlight>
            </a:endParaRPr>
          </a:p>
          <a:p>
            <a:pPr indent="0" lvl="0" marL="0" rtl="0" algn="l">
              <a:spcBef>
                <a:spcPts val="1200"/>
              </a:spcBef>
              <a:spcAft>
                <a:spcPts val="0"/>
              </a:spcAft>
              <a:buNone/>
            </a:pPr>
            <a:r>
              <a:rPr lang="en" sz="2000">
                <a:solidFill>
                  <a:srgbClr val="24292E"/>
                </a:solidFill>
                <a:highlight>
                  <a:srgbClr val="FFFFFF"/>
                </a:highlight>
              </a:rPr>
              <a:t>Measurements must be valid, in that they must conform to set constraints:</a:t>
            </a:r>
            <a:endParaRPr sz="2000">
              <a:solidFill>
                <a:srgbClr val="24292E"/>
              </a:solidFill>
              <a:highlight>
                <a:srgbClr val="FFFFFF"/>
              </a:highlight>
            </a:endParaRPr>
          </a:p>
          <a:p>
            <a:pPr indent="-355600" lvl="0" marL="457200" rtl="0" algn="l">
              <a:spcBef>
                <a:spcPts val="1200"/>
              </a:spcBef>
              <a:spcAft>
                <a:spcPts val="0"/>
              </a:spcAft>
              <a:buClr>
                <a:srgbClr val="24292E"/>
              </a:buClr>
              <a:buSzPts val="2000"/>
              <a:buFont typeface="Calibri"/>
              <a:buAutoNum type="arabicPeriod"/>
            </a:pPr>
            <a:r>
              <a:rPr lang="en" sz="2000">
                <a:solidFill>
                  <a:srgbClr val="24292E"/>
                </a:solidFill>
                <a:highlight>
                  <a:srgbClr val="FFFFFF"/>
                </a:highlight>
              </a:rPr>
              <a:t>The aforementioned "yes" or "y" or "1" should all be changed to one response.</a:t>
            </a:r>
            <a:endParaRPr sz="2000">
              <a:solidFill>
                <a:srgbClr val="24292E"/>
              </a:solidFill>
              <a:highlight>
                <a:srgbClr val="FFFFFF"/>
              </a:highlight>
            </a:endParaRPr>
          </a:p>
          <a:p>
            <a:pPr indent="-355600" lvl="0" marL="457200" rtl="0" algn="l">
              <a:spcBef>
                <a:spcPts val="0"/>
              </a:spcBef>
              <a:spcAft>
                <a:spcPts val="0"/>
              </a:spcAft>
              <a:buClr>
                <a:srgbClr val="24292E"/>
              </a:buClr>
              <a:buSzPts val="2000"/>
              <a:buFont typeface="Calibri"/>
              <a:buAutoNum type="arabicPeriod"/>
            </a:pPr>
            <a:r>
              <a:rPr lang="en" sz="2000">
                <a:solidFill>
                  <a:srgbClr val="24292E"/>
                </a:solidFill>
                <a:highlight>
                  <a:srgbClr val="FFFFFF"/>
                </a:highlight>
              </a:rPr>
              <a:t>Certain fields cannot be empty, or the whole observation must be thrown out.</a:t>
            </a:r>
            <a:endParaRPr sz="2000">
              <a:solidFill>
                <a:srgbClr val="24292E"/>
              </a:solidFill>
              <a:highlight>
                <a:srgbClr val="FFFFFF"/>
              </a:highlight>
            </a:endParaRPr>
          </a:p>
          <a:p>
            <a:pPr indent="-355600" lvl="0" marL="457200" rtl="0" algn="l">
              <a:spcBef>
                <a:spcPts val="0"/>
              </a:spcBef>
              <a:spcAft>
                <a:spcPts val="0"/>
              </a:spcAft>
              <a:buClr>
                <a:srgbClr val="24292E"/>
              </a:buClr>
              <a:buSzPts val="2000"/>
              <a:buFont typeface="Calibri"/>
              <a:buAutoNum type="arabicPeriod"/>
            </a:pPr>
            <a:r>
              <a:rPr lang="en" sz="2000">
                <a:solidFill>
                  <a:srgbClr val="24292E"/>
                </a:solidFill>
                <a:highlight>
                  <a:srgbClr val="FFFFFF"/>
                </a:highlight>
              </a:rPr>
              <a:t>Uniqueness, for instance no two people should have the same social security number.</a:t>
            </a:r>
            <a:endParaRPr sz="2000">
              <a:solidFill>
                <a:srgbClr val="24292E"/>
              </a:solidFill>
              <a:highlight>
                <a:srgbClr val="FFFFFF"/>
              </a:highlight>
            </a:endParaRPr>
          </a:p>
          <a:p>
            <a:pPr indent="0" lvl="0" marL="0" rtl="0" algn="l">
              <a:spcBef>
                <a:spcPts val="0"/>
              </a:spcBef>
              <a:spcAft>
                <a:spcPts val="1600"/>
              </a:spcAft>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5"/>
          <p:cNvSpPr txBox="1"/>
          <p:nvPr>
            <p:ph idx="1" type="body"/>
          </p:nvPr>
        </p:nvSpPr>
        <p:spPr>
          <a:xfrm>
            <a:off x="819150" y="709800"/>
            <a:ext cx="7505700" cy="372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800">
                <a:solidFill>
                  <a:srgbClr val="24292E"/>
                </a:solidFill>
                <a:highlight>
                  <a:srgbClr val="FFFFFF"/>
                </a:highlight>
              </a:rPr>
              <a:t>Accuracy</a:t>
            </a:r>
            <a:endParaRPr b="1" sz="1800">
              <a:solidFill>
                <a:srgbClr val="24292E"/>
              </a:solidFill>
              <a:highlight>
                <a:srgbClr val="FFFFFF"/>
              </a:highlight>
            </a:endParaRPr>
          </a:p>
          <a:p>
            <a:pPr indent="0" lvl="0" marL="0" rtl="0" algn="l">
              <a:spcBef>
                <a:spcPts val="1200"/>
              </a:spcBef>
              <a:spcAft>
                <a:spcPts val="0"/>
              </a:spcAft>
              <a:buNone/>
            </a:pPr>
            <a:r>
              <a:rPr lang="en" sz="1800">
                <a:solidFill>
                  <a:srgbClr val="24292E"/>
                </a:solidFill>
                <a:highlight>
                  <a:srgbClr val="FFFFFF"/>
                </a:highlight>
              </a:rPr>
              <a:t>Measurements must be accurate, in that they must represent the correct values. While an observation may be valid, it might at the same time be inaccurate. 123 Fake street is a valid, inaccurate street address. Unfortunately, accuracy is mostly achieved in the observation process. To be achieved in the cleaning process, an outside trusted source would have to be cross-referenced.</a:t>
            </a:r>
            <a:endParaRPr sz="1800">
              <a:solidFill>
                <a:srgbClr val="24292E"/>
              </a:solidFill>
              <a:highlight>
                <a:srgbClr val="FFFFFF"/>
              </a:highlight>
            </a:endParaRPr>
          </a:p>
          <a:p>
            <a:pPr indent="0" lvl="0" marL="0" rtl="0" algn="l">
              <a:spcBef>
                <a:spcPts val="1200"/>
              </a:spcBef>
              <a:spcAft>
                <a:spcPts val="1600"/>
              </a:spcAft>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6"/>
          <p:cNvSpPr txBox="1"/>
          <p:nvPr>
            <p:ph idx="1" type="body"/>
          </p:nvPr>
        </p:nvSpPr>
        <p:spPr>
          <a:xfrm>
            <a:off x="819150" y="709800"/>
            <a:ext cx="7505700" cy="372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800">
                <a:solidFill>
                  <a:srgbClr val="24292E"/>
                </a:solidFill>
                <a:highlight>
                  <a:srgbClr val="FFFFFF"/>
                </a:highlight>
                <a:latin typeface="Arial"/>
                <a:ea typeface="Arial"/>
                <a:cs typeface="Arial"/>
                <a:sym typeface="Arial"/>
              </a:rPr>
              <a:t>Completeness</a:t>
            </a:r>
            <a:endParaRPr b="1" sz="18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800">
                <a:solidFill>
                  <a:srgbClr val="24292E"/>
                </a:solidFill>
                <a:highlight>
                  <a:srgbClr val="FFFFFF"/>
                </a:highlight>
                <a:latin typeface="Arial"/>
                <a:ea typeface="Arial"/>
                <a:cs typeface="Arial"/>
                <a:sym typeface="Arial"/>
              </a:rPr>
              <a:t>Measurements must be complete, in that they must represent everything that might be known. This also is nearly impossible to achieve in the cleaning process! For instance in a survey, it would be necessary to re-interview someone whose previous answer to a question was left blank.</a:t>
            </a:r>
            <a:endParaRPr sz="18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b="1" lang="en" sz="1800">
                <a:solidFill>
                  <a:srgbClr val="24292E"/>
                </a:solidFill>
                <a:highlight>
                  <a:srgbClr val="FFFFFF"/>
                </a:highlight>
                <a:latin typeface="Arial"/>
                <a:ea typeface="Arial"/>
                <a:cs typeface="Arial"/>
                <a:sym typeface="Arial"/>
              </a:rPr>
              <a:t>Consistency</a:t>
            </a:r>
            <a:endParaRPr b="1" sz="18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800">
                <a:solidFill>
                  <a:srgbClr val="24292E"/>
                </a:solidFill>
                <a:highlight>
                  <a:srgbClr val="FFFFFF"/>
                </a:highlight>
                <a:latin typeface="Arial"/>
                <a:ea typeface="Arial"/>
                <a:cs typeface="Arial"/>
                <a:sym typeface="Arial"/>
              </a:rPr>
              <a:t>Measurements must be consistent, in that different observations must not contradict each other. For instance, one person cannot be represented as both dead and still alive in different observations.</a:t>
            </a:r>
            <a:endParaRPr sz="18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7"/>
          <p:cNvSpPr txBox="1"/>
          <p:nvPr>
            <p:ph idx="1" type="body"/>
          </p:nvPr>
        </p:nvSpPr>
        <p:spPr>
          <a:xfrm>
            <a:off x="819150" y="542800"/>
            <a:ext cx="7505700" cy="3895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2000">
                <a:solidFill>
                  <a:srgbClr val="24292E"/>
                </a:solidFill>
                <a:highlight>
                  <a:srgbClr val="FFFFFF"/>
                </a:highlight>
              </a:rPr>
              <a:t>Uniformity</a:t>
            </a:r>
            <a:endParaRPr b="1" sz="2000">
              <a:solidFill>
                <a:srgbClr val="24292E"/>
              </a:solidFill>
              <a:highlight>
                <a:srgbClr val="FFFFFF"/>
              </a:highlight>
            </a:endParaRPr>
          </a:p>
          <a:p>
            <a:pPr indent="0" lvl="0" marL="0" rtl="0" algn="l">
              <a:spcBef>
                <a:spcPts val="1200"/>
              </a:spcBef>
              <a:spcAft>
                <a:spcPts val="0"/>
              </a:spcAft>
              <a:buNone/>
            </a:pPr>
            <a:r>
              <a:rPr lang="en" sz="2000">
                <a:solidFill>
                  <a:srgbClr val="24292E"/>
                </a:solidFill>
                <a:highlight>
                  <a:srgbClr val="FFFFFF"/>
                </a:highlight>
              </a:rPr>
              <a:t>Measurements must be uniform, in that the same unit of measure must be used in all relevant measurements. If one person's height is listed in meters and another in feet, one measurement must be converted.</a:t>
            </a:r>
            <a:endParaRPr sz="2000">
              <a:solidFill>
                <a:srgbClr val="24292E"/>
              </a:solidFill>
              <a:highlight>
                <a:srgbClr val="FFFFFF"/>
              </a:highlight>
            </a:endParaRPr>
          </a:p>
          <a:p>
            <a:pPr indent="0" lvl="0" marL="0" rtl="0" algn="l">
              <a:spcBef>
                <a:spcPts val="1200"/>
              </a:spcBef>
              <a:spcAft>
                <a:spcPts val="1600"/>
              </a:spcAft>
              <a:buNone/>
            </a:pPr>
            <a:r>
              <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do we stop cleaning? </a:t>
            </a:r>
            <a:endParaRPr/>
          </a:p>
        </p:txBody>
      </p:sp>
      <p:sp>
        <p:nvSpPr>
          <p:cNvPr id="275" name="Google Shape;275;p3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4292E"/>
                </a:solidFill>
                <a:highlight>
                  <a:srgbClr val="FFFFFF"/>
                </a:highlight>
              </a:rPr>
              <a:t>How do we know when our data is cleaned enough? What happens to the data that is removed? What are we choosing to say about our dataset as we prepare them for analysis?</a:t>
            </a:r>
            <a:endParaRPr sz="2400">
              <a:solidFill>
                <a:srgbClr val="24292E"/>
              </a:solidFill>
              <a:highlight>
                <a:srgbClr val="FFFFFF"/>
              </a:highlight>
            </a:endParaRPr>
          </a:p>
          <a:p>
            <a:pPr indent="0" lvl="0" marL="0" rtl="0" algn="l">
              <a:spcBef>
                <a:spcPts val="1200"/>
              </a:spcBef>
              <a:spcAft>
                <a:spcPts val="1600"/>
              </a:spcAft>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Stages of Data: Analyzed </a:t>
            </a:r>
            <a:endParaRPr/>
          </a:p>
        </p:txBody>
      </p:sp>
      <p:sp>
        <p:nvSpPr>
          <p:cNvPr id="281" name="Google Shape;281;p3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4292E"/>
                </a:solidFill>
                <a:highlight>
                  <a:srgbClr val="FFFFFF"/>
                </a:highlight>
              </a:rPr>
              <a:t>Analysis can take many forms:</a:t>
            </a:r>
            <a:endParaRPr sz="2400">
              <a:solidFill>
                <a:srgbClr val="24292E"/>
              </a:solidFill>
              <a:highlight>
                <a:srgbClr val="FFFFFF"/>
              </a:highlight>
            </a:endParaRPr>
          </a:p>
          <a:p>
            <a:pPr indent="-381000" lvl="0" marL="457200" rtl="0" algn="l">
              <a:spcBef>
                <a:spcPts val="1200"/>
              </a:spcBef>
              <a:spcAft>
                <a:spcPts val="0"/>
              </a:spcAft>
              <a:buClr>
                <a:srgbClr val="24292E"/>
              </a:buClr>
              <a:buSzPts val="2400"/>
              <a:buChar char="●"/>
            </a:pPr>
            <a:r>
              <a:rPr lang="en" sz="2400">
                <a:solidFill>
                  <a:srgbClr val="24292E"/>
                </a:solidFill>
                <a:highlight>
                  <a:srgbClr val="FFFFFF"/>
                </a:highlight>
              </a:rPr>
              <a:t>Descriptive Analysis</a:t>
            </a:r>
            <a:endParaRPr sz="2400">
              <a:solidFill>
                <a:srgbClr val="24292E"/>
              </a:solidFill>
              <a:highlight>
                <a:srgbClr val="FFFFFF"/>
              </a:highlight>
            </a:endParaRPr>
          </a:p>
          <a:p>
            <a:pPr indent="-381000" lvl="0" marL="457200" rtl="0" algn="l">
              <a:spcBef>
                <a:spcPts val="0"/>
              </a:spcBef>
              <a:spcAft>
                <a:spcPts val="0"/>
              </a:spcAft>
              <a:buClr>
                <a:srgbClr val="24292E"/>
              </a:buClr>
              <a:buSzPts val="2400"/>
              <a:buChar char="●"/>
            </a:pPr>
            <a:r>
              <a:rPr lang="en" sz="2400">
                <a:solidFill>
                  <a:srgbClr val="24292E"/>
                </a:solidFill>
                <a:highlight>
                  <a:srgbClr val="FFFFFF"/>
                </a:highlight>
              </a:rPr>
              <a:t>Inferential Analysis</a:t>
            </a:r>
            <a:endParaRPr sz="2400">
              <a:solidFill>
                <a:srgbClr val="24292E"/>
              </a:solidFill>
              <a:highlight>
                <a:srgbClr val="FFFFFF"/>
              </a:highlight>
            </a:endParaRPr>
          </a:p>
          <a:p>
            <a:pPr indent="0" lvl="0" marL="0" rtl="0" algn="l">
              <a:spcBef>
                <a:spcPts val="1200"/>
              </a:spcBef>
              <a:spcAft>
                <a:spcPts val="0"/>
              </a:spcAft>
              <a:buNone/>
            </a:pPr>
            <a:r>
              <a:t/>
            </a:r>
            <a:endParaRPr sz="18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Analysis </a:t>
            </a:r>
            <a:endParaRPr/>
          </a:p>
        </p:txBody>
      </p:sp>
      <p:sp>
        <p:nvSpPr>
          <p:cNvPr id="287" name="Google Shape;287;p4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SzPts val="2400"/>
              <a:buChar char="●"/>
            </a:pPr>
            <a:r>
              <a:rPr lang="en" sz="2400">
                <a:solidFill>
                  <a:srgbClr val="24292E"/>
                </a:solidFill>
                <a:highlight>
                  <a:srgbClr val="FFFFFF"/>
                </a:highlight>
              </a:rPr>
              <a:t>Mean</a:t>
            </a:r>
            <a:endParaRPr sz="2400">
              <a:solidFill>
                <a:srgbClr val="24292E"/>
              </a:solidFill>
              <a:highlight>
                <a:srgbClr val="FFFFFF"/>
              </a:highlight>
            </a:endParaRPr>
          </a:p>
          <a:p>
            <a:pPr indent="-381000" lvl="0" marL="457200" rtl="0" algn="l">
              <a:spcBef>
                <a:spcPts val="0"/>
              </a:spcBef>
              <a:spcAft>
                <a:spcPts val="0"/>
              </a:spcAft>
              <a:buSzPts val="2400"/>
              <a:buChar char="●"/>
            </a:pPr>
            <a:r>
              <a:rPr lang="en" sz="2400">
                <a:solidFill>
                  <a:srgbClr val="24292E"/>
                </a:solidFill>
                <a:highlight>
                  <a:srgbClr val="FFFFFF"/>
                </a:highlight>
              </a:rPr>
              <a:t>Median</a:t>
            </a:r>
            <a:endParaRPr sz="2400">
              <a:solidFill>
                <a:srgbClr val="24292E"/>
              </a:solidFill>
              <a:highlight>
                <a:srgbClr val="FFFFFF"/>
              </a:highlight>
            </a:endParaRPr>
          </a:p>
          <a:p>
            <a:pPr indent="-381000" lvl="0" marL="457200" rtl="0" algn="l">
              <a:spcBef>
                <a:spcPts val="0"/>
              </a:spcBef>
              <a:spcAft>
                <a:spcPts val="0"/>
              </a:spcAft>
              <a:buSzPts val="2400"/>
              <a:buChar char="●"/>
            </a:pPr>
            <a:r>
              <a:rPr lang="en" sz="2400">
                <a:solidFill>
                  <a:srgbClr val="24292E"/>
                </a:solidFill>
                <a:highlight>
                  <a:srgbClr val="FFFFFF"/>
                </a:highlight>
              </a:rPr>
              <a:t>Mode</a:t>
            </a:r>
            <a:endParaRPr sz="2400">
              <a:solidFill>
                <a:srgbClr val="24292E"/>
              </a:solidFill>
              <a:highlight>
                <a:srgbClr val="FFFFFF"/>
              </a:highlight>
            </a:endParaRPr>
          </a:p>
          <a:p>
            <a:pPr indent="-381000" lvl="0" marL="457200" rtl="0" algn="l">
              <a:spcBef>
                <a:spcPts val="0"/>
              </a:spcBef>
              <a:spcAft>
                <a:spcPts val="0"/>
              </a:spcAft>
              <a:buSzPts val="2400"/>
              <a:buChar char="●"/>
            </a:pPr>
            <a:r>
              <a:rPr lang="en" sz="2400">
                <a:solidFill>
                  <a:srgbClr val="24292E"/>
                </a:solidFill>
                <a:highlight>
                  <a:srgbClr val="FFFFFF"/>
                </a:highlight>
              </a:rPr>
              <a:t>Average</a:t>
            </a:r>
            <a:endParaRPr sz="2400">
              <a:solidFill>
                <a:srgbClr val="24292E"/>
              </a:solidFill>
              <a:highlight>
                <a:srgbClr val="FFFFFF"/>
              </a:highlight>
            </a:endParaRPr>
          </a:p>
          <a:p>
            <a:pPr indent="-381000" lvl="0" marL="457200" rtl="0" algn="l">
              <a:spcBef>
                <a:spcPts val="0"/>
              </a:spcBef>
              <a:spcAft>
                <a:spcPts val="0"/>
              </a:spcAft>
              <a:buSzPts val="2400"/>
              <a:buChar char="●"/>
            </a:pPr>
            <a:r>
              <a:rPr lang="en" sz="2400">
                <a:solidFill>
                  <a:srgbClr val="24292E"/>
                </a:solidFill>
                <a:highlight>
                  <a:srgbClr val="FFFFFF"/>
                </a:highlight>
              </a:rPr>
              <a:t>Standard deviation</a:t>
            </a:r>
            <a:endParaRPr sz="2400">
              <a:solidFill>
                <a:srgbClr val="24292E"/>
              </a:solidFill>
              <a:highlight>
                <a:srgbClr val="FFFFFF"/>
              </a:highlight>
            </a:endParaRPr>
          </a:p>
          <a:p>
            <a:pPr indent="0" lvl="0" marL="0" rtl="0" algn="l">
              <a:spcBef>
                <a:spcPts val="1200"/>
              </a:spcBef>
              <a:spcAft>
                <a:spcPts val="1600"/>
              </a:spcAft>
              <a:buNone/>
            </a:pPr>
            <a:r>
              <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Inferential Analysis</a:t>
            </a:r>
            <a:endParaRPr/>
          </a:p>
        </p:txBody>
      </p:sp>
      <p:sp>
        <p:nvSpPr>
          <p:cNvPr id="293" name="Google Shape;293;p4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4292E"/>
                </a:solidFill>
                <a:highlight>
                  <a:srgbClr val="FFFFFF"/>
                </a:highlight>
              </a:rPr>
              <a:t>Techniques geared towards testing a hypothesis about a population, based on your data set, such as:</a:t>
            </a:r>
            <a:endParaRPr sz="2400">
              <a:solidFill>
                <a:srgbClr val="24292E"/>
              </a:solidFill>
              <a:highlight>
                <a:srgbClr val="FFFFFF"/>
              </a:highlight>
            </a:endParaRPr>
          </a:p>
          <a:p>
            <a:pPr indent="-381000" lvl="0" marL="457200" rtl="0" algn="l">
              <a:spcBef>
                <a:spcPts val="1200"/>
              </a:spcBef>
              <a:spcAft>
                <a:spcPts val="0"/>
              </a:spcAft>
              <a:buClr>
                <a:srgbClr val="24292E"/>
              </a:buClr>
              <a:buSzPts val="2400"/>
              <a:buChar char="●"/>
            </a:pPr>
            <a:r>
              <a:rPr lang="en" sz="2400">
                <a:solidFill>
                  <a:srgbClr val="24292E"/>
                </a:solidFill>
                <a:highlight>
                  <a:srgbClr val="FFFFFF"/>
                </a:highlight>
              </a:rPr>
              <a:t>Extrapolation (Predictive Analytics) </a:t>
            </a:r>
            <a:endParaRPr sz="2400">
              <a:solidFill>
                <a:srgbClr val="24292E"/>
              </a:solidFill>
              <a:highlight>
                <a:srgbClr val="FFFFFF"/>
              </a:highlight>
            </a:endParaRPr>
          </a:p>
          <a:p>
            <a:pPr indent="-381000" lvl="0" marL="457200" rtl="0" algn="l">
              <a:spcBef>
                <a:spcPts val="0"/>
              </a:spcBef>
              <a:spcAft>
                <a:spcPts val="0"/>
              </a:spcAft>
              <a:buClr>
                <a:srgbClr val="24292E"/>
              </a:buClr>
              <a:buSzPts val="2400"/>
              <a:buChar char="●"/>
            </a:pPr>
            <a:r>
              <a:rPr lang="en" sz="2400">
                <a:solidFill>
                  <a:srgbClr val="24292E"/>
                </a:solidFill>
                <a:highlight>
                  <a:srgbClr val="FFFFFF"/>
                </a:highlight>
              </a:rPr>
              <a:t>P-Value calculation (Testing Statistical Relationship) </a:t>
            </a:r>
            <a:endParaRPr sz="2400">
              <a:solidFill>
                <a:srgbClr val="24292E"/>
              </a:solidFill>
              <a:highlight>
                <a:srgbClr val="FFFFFF"/>
              </a:highlight>
            </a:endParaRPr>
          </a:p>
          <a:p>
            <a:pPr indent="-381000" lvl="0" marL="457200" rtl="0" algn="l">
              <a:spcBef>
                <a:spcPts val="0"/>
              </a:spcBef>
              <a:spcAft>
                <a:spcPts val="0"/>
              </a:spcAft>
              <a:buClr>
                <a:srgbClr val="24292E"/>
              </a:buClr>
              <a:buSzPts val="2400"/>
              <a:buChar char="●"/>
            </a:pPr>
            <a:r>
              <a:rPr lang="en" sz="2400">
                <a:solidFill>
                  <a:srgbClr val="24292E"/>
                </a:solidFill>
                <a:highlight>
                  <a:srgbClr val="FFFFFF"/>
                </a:highlight>
              </a:rPr>
              <a:t>Causal Inference (Fast growing field in ML)</a:t>
            </a:r>
            <a:endParaRPr sz="2400">
              <a:solidFill>
                <a:srgbClr val="24292E"/>
              </a:solidFill>
              <a:highlight>
                <a:srgbClr val="FFFFFF"/>
              </a:highlight>
            </a:endParaRPr>
          </a:p>
          <a:p>
            <a:pPr indent="0" lvl="0" marL="457200" rtl="0" algn="l">
              <a:spcBef>
                <a:spcPts val="1200"/>
              </a:spcBef>
              <a:spcAft>
                <a:spcPts val="1200"/>
              </a:spcAft>
              <a:buNone/>
            </a:pPr>
            <a:r>
              <a:t/>
            </a:r>
            <a:endParaRPr sz="2400">
              <a:solidFill>
                <a:srgbClr val="24292E"/>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Summer School/ Workshops  </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ICPSR in Michigan is accepting application: </a:t>
            </a:r>
            <a:endParaRPr sz="1800"/>
          </a:p>
          <a:p>
            <a:pPr indent="-342900" lvl="1" marL="914400" rtl="0" algn="l">
              <a:spcBef>
                <a:spcPts val="0"/>
              </a:spcBef>
              <a:spcAft>
                <a:spcPts val="0"/>
              </a:spcAft>
              <a:buSzPts val="1800"/>
              <a:buChar char="○"/>
            </a:pPr>
            <a:r>
              <a:rPr lang="en" u="sng">
                <a:solidFill>
                  <a:schemeClr val="hlink"/>
                </a:solidFill>
                <a:latin typeface="Arial"/>
                <a:ea typeface="Arial"/>
                <a:cs typeface="Arial"/>
                <a:sym typeface="Arial"/>
                <a:hlinkClick r:id="rId3"/>
              </a:rPr>
              <a:t>https://www.icpsr.umich.edu/icpsrweb/sumprog/</a:t>
            </a:r>
            <a:endParaRPr sz="1800"/>
          </a:p>
          <a:p>
            <a:pPr indent="-342900" lvl="1" marL="914400" rtl="0" algn="l">
              <a:spcBef>
                <a:spcPts val="0"/>
              </a:spcBef>
              <a:spcAft>
                <a:spcPts val="0"/>
              </a:spcAft>
              <a:buSzPts val="1800"/>
              <a:buChar char="○"/>
            </a:pPr>
            <a:r>
              <a:rPr lang="en" sz="1800"/>
              <a:t>Schedule: </a:t>
            </a:r>
            <a:r>
              <a:rPr lang="en" u="sng">
                <a:solidFill>
                  <a:schemeClr val="hlink"/>
                </a:solidFill>
                <a:latin typeface="Arial"/>
                <a:ea typeface="Arial"/>
                <a:cs typeface="Arial"/>
                <a:sym typeface="Arial"/>
                <a:hlinkClick r:id="rId4"/>
              </a:rPr>
              <a:t>https://www.icpsr.umich.edu/icpsrweb/content/sumprog/schedule.html</a:t>
            </a:r>
            <a:endParaRPr sz="1800"/>
          </a:p>
          <a:p>
            <a:pPr indent="-342900" lvl="0" marL="457200" rtl="0" algn="l">
              <a:spcBef>
                <a:spcPts val="0"/>
              </a:spcBef>
              <a:spcAft>
                <a:spcPts val="0"/>
              </a:spcAft>
              <a:buSzPts val="1800"/>
              <a:buChar char="●"/>
            </a:pPr>
            <a:r>
              <a:rPr lang="en" sz="1800"/>
              <a:t>SICSS (main site: Duke Uni), and other global sites (Montreal,  SF, Chicago): </a:t>
            </a:r>
            <a:endParaRPr sz="1800"/>
          </a:p>
          <a:p>
            <a:pPr indent="-342900" lvl="1" marL="914400" rtl="0" algn="l">
              <a:spcBef>
                <a:spcPts val="0"/>
              </a:spcBef>
              <a:spcAft>
                <a:spcPts val="0"/>
              </a:spcAft>
              <a:buSzPts val="1800"/>
              <a:buChar char="○"/>
            </a:pPr>
            <a:r>
              <a:rPr lang="en" u="sng">
                <a:solidFill>
                  <a:schemeClr val="hlink"/>
                </a:solidFill>
                <a:latin typeface="Arial"/>
                <a:ea typeface="Arial"/>
                <a:cs typeface="Arial"/>
                <a:sym typeface="Arial"/>
                <a:hlinkClick r:id="rId5"/>
              </a:rPr>
              <a:t>https://compsocialscience.github.io/summer-institute/</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experience with Data Analysis? </a:t>
            </a:r>
            <a:endParaRPr/>
          </a:p>
        </p:txBody>
      </p:sp>
      <p:sp>
        <p:nvSpPr>
          <p:cNvPr id="299" name="Google Shape;299;p42"/>
          <p:cNvSpPr txBox="1"/>
          <p:nvPr>
            <p:ph idx="1" type="body"/>
          </p:nvPr>
        </p:nvSpPr>
        <p:spPr>
          <a:xfrm>
            <a:off x="819150" y="1596475"/>
            <a:ext cx="7505700" cy="284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4292E"/>
                </a:solidFill>
                <a:highlight>
                  <a:srgbClr val="FFFFFF"/>
                </a:highlight>
                <a:latin typeface="Arial"/>
                <a:ea typeface="Arial"/>
                <a:cs typeface="Arial"/>
                <a:sym typeface="Arial"/>
              </a:rPr>
              <a:t>As we consider the types of analysis that we choose to apply onto our data set, what are we representing and leaving out? </a:t>
            </a:r>
            <a:endParaRPr sz="16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24292E"/>
                </a:solidFill>
                <a:highlight>
                  <a:srgbClr val="FFFFFF"/>
                </a:highlight>
                <a:latin typeface="Arial"/>
                <a:ea typeface="Arial"/>
                <a:cs typeface="Arial"/>
                <a:sym typeface="Arial"/>
              </a:rPr>
              <a:t>How do we guide our decisions of interpretation with our choices of analyses? </a:t>
            </a:r>
            <a:endParaRPr sz="16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24292E"/>
                </a:solidFill>
                <a:highlight>
                  <a:srgbClr val="FFFFFF"/>
                </a:highlight>
                <a:latin typeface="Arial"/>
                <a:ea typeface="Arial"/>
                <a:cs typeface="Arial"/>
                <a:sym typeface="Arial"/>
              </a:rPr>
              <a:t>Are we comfortable with the unintended use of our research? </a:t>
            </a:r>
            <a:endParaRPr sz="16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24292E"/>
                </a:solidFill>
                <a:highlight>
                  <a:srgbClr val="FFFFFF"/>
                </a:highlight>
                <a:latin typeface="Arial"/>
                <a:ea typeface="Arial"/>
                <a:cs typeface="Arial"/>
                <a:sym typeface="Arial"/>
              </a:rPr>
              <a:t>What are potential misuses of our outputs? </a:t>
            </a:r>
            <a:endParaRPr sz="16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24292E"/>
                </a:solidFill>
                <a:highlight>
                  <a:srgbClr val="FFFFFF"/>
                </a:highlight>
                <a:latin typeface="Arial"/>
                <a:ea typeface="Arial"/>
                <a:cs typeface="Arial"/>
                <a:sym typeface="Arial"/>
              </a:rPr>
              <a:t>What can happen when we are trying to just go for the next big thing (tool/methods/algorithms) or just ran out of time and/or budget for our project?</a:t>
            </a:r>
            <a:endParaRPr sz="16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Stages of Data: Visualized </a:t>
            </a:r>
            <a:endParaRPr/>
          </a:p>
        </p:txBody>
      </p:sp>
      <p:sp>
        <p:nvSpPr>
          <p:cNvPr id="305" name="Google Shape;305;p43"/>
          <p:cNvSpPr txBox="1"/>
          <p:nvPr>
            <p:ph idx="1" type="body"/>
          </p:nvPr>
        </p:nvSpPr>
        <p:spPr>
          <a:xfrm>
            <a:off x="819150" y="1524000"/>
            <a:ext cx="3686100" cy="3152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24292E"/>
              </a:buClr>
              <a:buSzPts val="1800"/>
              <a:buFont typeface="Calibri"/>
              <a:buChar char="●"/>
            </a:pPr>
            <a:r>
              <a:rPr lang="en" sz="1800">
                <a:solidFill>
                  <a:srgbClr val="24292E"/>
                </a:solidFill>
                <a:highlight>
                  <a:srgbClr val="FFFFFF"/>
                </a:highlight>
              </a:rPr>
              <a:t>Comparisons</a:t>
            </a:r>
            <a:endParaRPr sz="1800">
              <a:solidFill>
                <a:srgbClr val="24292E"/>
              </a:solidFill>
              <a:highlight>
                <a:srgbClr val="FFFFFF"/>
              </a:highlight>
            </a:endParaRPr>
          </a:p>
          <a:p>
            <a:pPr indent="-342900" lvl="1" marL="914400" rtl="0" algn="l">
              <a:spcBef>
                <a:spcPts val="0"/>
              </a:spcBef>
              <a:spcAft>
                <a:spcPts val="0"/>
              </a:spcAft>
              <a:buClr>
                <a:srgbClr val="24292E"/>
              </a:buClr>
              <a:buSzPts val="1800"/>
              <a:buFont typeface="Calibri"/>
              <a:buChar char="○"/>
            </a:pPr>
            <a:r>
              <a:rPr lang="en" sz="1800">
                <a:solidFill>
                  <a:srgbClr val="24292E"/>
                </a:solidFill>
                <a:highlight>
                  <a:srgbClr val="FFFFFF"/>
                </a:highlight>
              </a:rPr>
              <a:t>bar &amp; line</a:t>
            </a:r>
            <a:endParaRPr sz="1800">
              <a:solidFill>
                <a:srgbClr val="24292E"/>
              </a:solidFill>
              <a:highlight>
                <a:srgbClr val="FFFFFF"/>
              </a:highlight>
            </a:endParaRPr>
          </a:p>
          <a:p>
            <a:pPr indent="-342900" lvl="1" marL="914400" rtl="0" algn="l">
              <a:spcBef>
                <a:spcPts val="0"/>
              </a:spcBef>
              <a:spcAft>
                <a:spcPts val="0"/>
              </a:spcAft>
              <a:buClr>
                <a:srgbClr val="24292E"/>
              </a:buClr>
              <a:buSzPts val="1800"/>
              <a:buFont typeface="Calibri"/>
              <a:buChar char="○"/>
            </a:pPr>
            <a:r>
              <a:rPr lang="en" sz="1800">
                <a:solidFill>
                  <a:srgbClr val="24292E"/>
                </a:solidFill>
                <a:highlight>
                  <a:srgbClr val="FFFFFF"/>
                </a:highlight>
              </a:rPr>
              <a:t>side-by-side bars</a:t>
            </a:r>
            <a:endParaRPr sz="1800">
              <a:solidFill>
                <a:srgbClr val="24292E"/>
              </a:solidFill>
              <a:highlight>
                <a:srgbClr val="FFFFFF"/>
              </a:highlight>
            </a:endParaRPr>
          </a:p>
          <a:p>
            <a:pPr indent="-342900" lvl="1" marL="914400" rtl="0" algn="l">
              <a:spcBef>
                <a:spcPts val="0"/>
              </a:spcBef>
              <a:spcAft>
                <a:spcPts val="0"/>
              </a:spcAft>
              <a:buClr>
                <a:srgbClr val="24292E"/>
              </a:buClr>
              <a:buSzPts val="1800"/>
              <a:buFont typeface="Calibri"/>
              <a:buChar char="○"/>
            </a:pPr>
            <a:r>
              <a:rPr lang="en" sz="1800">
                <a:solidFill>
                  <a:srgbClr val="24292E"/>
                </a:solidFill>
                <a:highlight>
                  <a:srgbClr val="FFFFFF"/>
                </a:highlight>
              </a:rPr>
              <a:t>dot plot</a:t>
            </a:r>
            <a:endParaRPr sz="1800">
              <a:solidFill>
                <a:srgbClr val="24292E"/>
              </a:solidFill>
              <a:highlight>
                <a:srgbClr val="FFFFFF"/>
              </a:highlight>
            </a:endParaRPr>
          </a:p>
          <a:p>
            <a:pPr indent="-342900" lvl="1" marL="914400" rtl="0" algn="l">
              <a:spcBef>
                <a:spcPts val="0"/>
              </a:spcBef>
              <a:spcAft>
                <a:spcPts val="0"/>
              </a:spcAft>
              <a:buClr>
                <a:srgbClr val="24292E"/>
              </a:buClr>
              <a:buSzPts val="1800"/>
              <a:buFont typeface="Calibri"/>
              <a:buChar char="○"/>
            </a:pPr>
            <a:r>
              <a:rPr lang="en" sz="1800">
                <a:solidFill>
                  <a:srgbClr val="24292E"/>
                </a:solidFill>
                <a:highlight>
                  <a:srgbClr val="FFFFFF"/>
                </a:highlight>
              </a:rPr>
              <a:t>scatter plot</a:t>
            </a:r>
            <a:endParaRPr sz="1800">
              <a:solidFill>
                <a:srgbClr val="24292E"/>
              </a:solidFill>
              <a:highlight>
                <a:srgbClr val="FFFFFF"/>
              </a:highlight>
            </a:endParaRPr>
          </a:p>
          <a:p>
            <a:pPr indent="-342900" lvl="0" marL="457200" rtl="0" algn="l">
              <a:spcBef>
                <a:spcPts val="0"/>
              </a:spcBef>
              <a:spcAft>
                <a:spcPts val="0"/>
              </a:spcAft>
              <a:buClr>
                <a:srgbClr val="24292E"/>
              </a:buClr>
              <a:buSzPts val="1800"/>
              <a:buFont typeface="Calibri"/>
              <a:buChar char="●"/>
            </a:pPr>
            <a:r>
              <a:rPr lang="en" sz="1800">
                <a:solidFill>
                  <a:srgbClr val="24292E"/>
                </a:solidFill>
                <a:highlight>
                  <a:srgbClr val="FFFFFF"/>
                </a:highlight>
              </a:rPr>
              <a:t>Small numbers/percentages</a:t>
            </a:r>
            <a:endParaRPr sz="1800">
              <a:solidFill>
                <a:srgbClr val="24292E"/>
              </a:solidFill>
              <a:highlight>
                <a:srgbClr val="FFFFFF"/>
              </a:highlight>
            </a:endParaRPr>
          </a:p>
          <a:p>
            <a:pPr indent="-342900" lvl="1" marL="914400" rtl="0" algn="l">
              <a:spcBef>
                <a:spcPts val="0"/>
              </a:spcBef>
              <a:spcAft>
                <a:spcPts val="0"/>
              </a:spcAft>
              <a:buClr>
                <a:srgbClr val="24292E"/>
              </a:buClr>
              <a:buSzPts val="1800"/>
              <a:buFont typeface="Calibri"/>
              <a:buChar char="○"/>
            </a:pPr>
            <a:r>
              <a:rPr lang="en" sz="1800">
                <a:solidFill>
                  <a:srgbClr val="24292E"/>
                </a:solidFill>
                <a:highlight>
                  <a:srgbClr val="FFFFFF"/>
                </a:highlight>
              </a:rPr>
              <a:t>pie chart</a:t>
            </a:r>
            <a:endParaRPr sz="1800">
              <a:solidFill>
                <a:srgbClr val="24292E"/>
              </a:solidFill>
              <a:highlight>
                <a:srgbClr val="FFFFFF"/>
              </a:highlight>
            </a:endParaRPr>
          </a:p>
          <a:p>
            <a:pPr indent="-342900" lvl="1" marL="914400" rtl="0" algn="l">
              <a:spcBef>
                <a:spcPts val="0"/>
              </a:spcBef>
              <a:spcAft>
                <a:spcPts val="0"/>
              </a:spcAft>
              <a:buClr>
                <a:srgbClr val="24292E"/>
              </a:buClr>
              <a:buSzPts val="1800"/>
              <a:buFont typeface="Calibri"/>
              <a:buChar char="○"/>
            </a:pPr>
            <a:r>
              <a:rPr lang="en" sz="1800">
                <a:solidFill>
                  <a:srgbClr val="24292E"/>
                </a:solidFill>
                <a:highlight>
                  <a:srgbClr val="FFFFFF"/>
                </a:highlight>
              </a:rPr>
              <a:t>tree map</a:t>
            </a:r>
            <a:endParaRPr sz="1800">
              <a:solidFill>
                <a:srgbClr val="24292E"/>
              </a:solidFill>
              <a:highlight>
                <a:srgbClr val="FFFFFF"/>
              </a:highlight>
            </a:endParaRPr>
          </a:p>
          <a:p>
            <a:pPr indent="-342900" lvl="1" marL="914400" rtl="0" algn="l">
              <a:spcBef>
                <a:spcPts val="0"/>
              </a:spcBef>
              <a:spcAft>
                <a:spcPts val="0"/>
              </a:spcAft>
              <a:buClr>
                <a:srgbClr val="24292E"/>
              </a:buClr>
              <a:buSzPts val="1800"/>
              <a:buFont typeface="Calibri"/>
              <a:buChar char="○"/>
            </a:pPr>
            <a:r>
              <a:rPr lang="en" sz="1800">
                <a:solidFill>
                  <a:srgbClr val="24292E"/>
                </a:solidFill>
                <a:highlight>
                  <a:srgbClr val="FFFFFF"/>
                </a:highlight>
              </a:rPr>
              <a:t>waterfall</a:t>
            </a:r>
            <a:endParaRPr/>
          </a:p>
        </p:txBody>
      </p:sp>
      <p:sp>
        <p:nvSpPr>
          <p:cNvPr id="306" name="Google Shape;306;p43"/>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342900" lvl="0" marL="457200" rtl="0" algn="l">
              <a:spcBef>
                <a:spcPts val="1500"/>
              </a:spcBef>
              <a:spcAft>
                <a:spcPts val="0"/>
              </a:spcAft>
              <a:buClr>
                <a:srgbClr val="24292E"/>
              </a:buClr>
              <a:buSzPts val="1800"/>
              <a:buFont typeface="Calibri"/>
              <a:buChar char="●"/>
            </a:pPr>
            <a:r>
              <a:rPr lang="en" sz="1800">
                <a:solidFill>
                  <a:srgbClr val="24292E"/>
                </a:solidFill>
                <a:highlight>
                  <a:srgbClr val="FFFFFF"/>
                </a:highlight>
              </a:rPr>
              <a:t>Time</a:t>
            </a:r>
            <a:endParaRPr sz="1800">
              <a:solidFill>
                <a:srgbClr val="24292E"/>
              </a:solidFill>
              <a:highlight>
                <a:srgbClr val="FFFFFF"/>
              </a:highlight>
            </a:endParaRPr>
          </a:p>
          <a:p>
            <a:pPr indent="-342900" lvl="1" marL="914400" rtl="0" algn="l">
              <a:spcBef>
                <a:spcPts val="0"/>
              </a:spcBef>
              <a:spcAft>
                <a:spcPts val="0"/>
              </a:spcAft>
              <a:buClr>
                <a:srgbClr val="24292E"/>
              </a:buClr>
              <a:buSzPts val="1800"/>
              <a:buFont typeface="Calibri"/>
              <a:buChar char="○"/>
            </a:pPr>
            <a:r>
              <a:rPr lang="en" sz="1800">
                <a:solidFill>
                  <a:srgbClr val="24292E"/>
                </a:solidFill>
                <a:highlight>
                  <a:srgbClr val="FFFFFF"/>
                </a:highlight>
              </a:rPr>
              <a:t>dot plot</a:t>
            </a:r>
            <a:endParaRPr sz="1800">
              <a:solidFill>
                <a:srgbClr val="24292E"/>
              </a:solidFill>
              <a:highlight>
                <a:srgbClr val="FFFFFF"/>
              </a:highlight>
            </a:endParaRPr>
          </a:p>
          <a:p>
            <a:pPr indent="-342900" lvl="1" marL="914400" rtl="0" algn="l">
              <a:spcBef>
                <a:spcPts val="0"/>
              </a:spcBef>
              <a:spcAft>
                <a:spcPts val="0"/>
              </a:spcAft>
              <a:buClr>
                <a:srgbClr val="24292E"/>
              </a:buClr>
              <a:buSzPts val="1800"/>
              <a:buFont typeface="Calibri"/>
              <a:buChar char="○"/>
            </a:pPr>
            <a:r>
              <a:rPr lang="en" sz="1800">
                <a:solidFill>
                  <a:srgbClr val="24292E"/>
                </a:solidFill>
                <a:highlight>
                  <a:srgbClr val="FFFFFF"/>
                </a:highlight>
              </a:rPr>
              <a:t>slope graph</a:t>
            </a:r>
            <a:endParaRPr sz="1800">
              <a:solidFill>
                <a:srgbClr val="24292E"/>
              </a:solidFill>
              <a:highlight>
                <a:srgbClr val="FFFFFF"/>
              </a:highlight>
            </a:endParaRPr>
          </a:p>
          <a:p>
            <a:pPr indent="-342900" lvl="1" marL="914400" rtl="0" algn="l">
              <a:spcBef>
                <a:spcPts val="0"/>
              </a:spcBef>
              <a:spcAft>
                <a:spcPts val="0"/>
              </a:spcAft>
              <a:buClr>
                <a:srgbClr val="24292E"/>
              </a:buClr>
              <a:buSzPts val="1800"/>
              <a:buFont typeface="Calibri"/>
              <a:buChar char="○"/>
            </a:pPr>
            <a:r>
              <a:rPr lang="en" sz="1800">
                <a:solidFill>
                  <a:srgbClr val="24292E"/>
                </a:solidFill>
                <a:highlight>
                  <a:srgbClr val="FFFFFF"/>
                </a:highlight>
              </a:rPr>
              <a:t>line graph</a:t>
            </a:r>
            <a:endParaRPr sz="1800">
              <a:solidFill>
                <a:srgbClr val="24292E"/>
              </a:solidFill>
              <a:highlight>
                <a:srgbClr val="FFFFFF"/>
              </a:highlight>
            </a:endParaRPr>
          </a:p>
          <a:p>
            <a:pPr indent="-342900" lvl="1" marL="914400" rtl="0" algn="l">
              <a:spcBef>
                <a:spcPts val="0"/>
              </a:spcBef>
              <a:spcAft>
                <a:spcPts val="0"/>
              </a:spcAft>
              <a:buClr>
                <a:srgbClr val="24292E"/>
              </a:buClr>
              <a:buSzPts val="1800"/>
              <a:buFont typeface="Calibri"/>
              <a:buChar char="○"/>
            </a:pPr>
            <a:r>
              <a:rPr lang="en" sz="1800">
                <a:solidFill>
                  <a:srgbClr val="24292E"/>
                </a:solidFill>
                <a:highlight>
                  <a:srgbClr val="FFFFFF"/>
                </a:highlight>
              </a:rPr>
              <a:t>sankey diagram</a:t>
            </a:r>
            <a:endParaRPr sz="1800">
              <a:solidFill>
                <a:srgbClr val="24292E"/>
              </a:solidFill>
              <a:highlight>
                <a:srgbClr val="FFFFFF"/>
              </a:highlight>
            </a:endParaRPr>
          </a:p>
          <a:p>
            <a:pPr indent="-342900" lvl="1" marL="914400" rtl="0" algn="l">
              <a:spcBef>
                <a:spcPts val="0"/>
              </a:spcBef>
              <a:spcAft>
                <a:spcPts val="0"/>
              </a:spcAft>
              <a:buClr>
                <a:srgbClr val="24292E"/>
              </a:buClr>
              <a:buSzPts val="1800"/>
              <a:buFont typeface="Calibri"/>
              <a:buChar char="○"/>
            </a:pPr>
            <a:r>
              <a:rPr lang="en" sz="1800">
                <a:solidFill>
                  <a:srgbClr val="24292E"/>
                </a:solidFill>
                <a:highlight>
                  <a:srgbClr val="FFFFFF"/>
                </a:highlight>
              </a:rPr>
              <a:t>timeline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Visualized (Cont.)</a:t>
            </a:r>
            <a:endParaRPr/>
          </a:p>
        </p:txBody>
      </p:sp>
      <p:sp>
        <p:nvSpPr>
          <p:cNvPr id="312" name="Google Shape;312;p44"/>
          <p:cNvSpPr txBox="1"/>
          <p:nvPr>
            <p:ph idx="1" type="body"/>
          </p:nvPr>
        </p:nvSpPr>
        <p:spPr>
          <a:xfrm>
            <a:off x="427975" y="1565750"/>
            <a:ext cx="8298600" cy="3256800"/>
          </a:xfrm>
          <a:prstGeom prst="rect">
            <a:avLst/>
          </a:prstGeom>
        </p:spPr>
        <p:txBody>
          <a:bodyPr anchorCtr="0" anchor="t" bIns="91425" lIns="91425" spcFirstLastPara="1" rIns="91425" wrap="square" tIns="91425">
            <a:noAutofit/>
          </a:bodyPr>
          <a:lstStyle/>
          <a:p>
            <a:pPr indent="-342900" lvl="0" marL="457200" rtl="0" algn="l">
              <a:spcBef>
                <a:spcPts val="1500"/>
              </a:spcBef>
              <a:spcAft>
                <a:spcPts val="0"/>
              </a:spcAft>
              <a:buClr>
                <a:srgbClr val="24292E"/>
              </a:buClr>
              <a:buSzPts val="1800"/>
              <a:buFont typeface="Arial"/>
              <a:buChar char="●"/>
            </a:pPr>
            <a:r>
              <a:rPr lang="en" sz="1800">
                <a:solidFill>
                  <a:srgbClr val="24292E"/>
                </a:solidFill>
                <a:highlight>
                  <a:srgbClr val="FFFFFF"/>
                </a:highlight>
                <a:latin typeface="Arial"/>
                <a:ea typeface="Arial"/>
                <a:cs typeface="Arial"/>
                <a:sym typeface="Arial"/>
              </a:rPr>
              <a:t>Survey responses</a:t>
            </a:r>
            <a:endParaRPr sz="1800">
              <a:solidFill>
                <a:srgbClr val="24292E"/>
              </a:solidFill>
              <a:highlight>
                <a:srgbClr val="FFFFFF"/>
              </a:highlight>
              <a:latin typeface="Arial"/>
              <a:ea typeface="Arial"/>
              <a:cs typeface="Arial"/>
              <a:sym typeface="Arial"/>
            </a:endParaRPr>
          </a:p>
          <a:p>
            <a:pPr indent="-342900" lvl="1" marL="914400" rtl="0" algn="l">
              <a:spcBef>
                <a:spcPts val="0"/>
              </a:spcBef>
              <a:spcAft>
                <a:spcPts val="0"/>
              </a:spcAft>
              <a:buClr>
                <a:srgbClr val="24292E"/>
              </a:buClr>
              <a:buSzPts val="1800"/>
              <a:buFont typeface="Arial"/>
              <a:buChar char="○"/>
            </a:pPr>
            <a:r>
              <a:rPr lang="en" sz="1800">
                <a:solidFill>
                  <a:srgbClr val="24292E"/>
                </a:solidFill>
                <a:highlight>
                  <a:srgbClr val="FFFFFF"/>
                </a:highlight>
                <a:latin typeface="Arial"/>
                <a:ea typeface="Arial"/>
                <a:cs typeface="Arial"/>
                <a:sym typeface="Arial"/>
              </a:rPr>
              <a:t>bar chart</a:t>
            </a:r>
            <a:endParaRPr sz="1800">
              <a:solidFill>
                <a:srgbClr val="24292E"/>
              </a:solidFill>
              <a:highlight>
                <a:srgbClr val="FFFFFF"/>
              </a:highlight>
              <a:latin typeface="Arial"/>
              <a:ea typeface="Arial"/>
              <a:cs typeface="Arial"/>
              <a:sym typeface="Arial"/>
            </a:endParaRPr>
          </a:p>
          <a:p>
            <a:pPr indent="-342900" lvl="1" marL="914400" rtl="0" algn="l">
              <a:spcBef>
                <a:spcPts val="0"/>
              </a:spcBef>
              <a:spcAft>
                <a:spcPts val="0"/>
              </a:spcAft>
              <a:buClr>
                <a:srgbClr val="24292E"/>
              </a:buClr>
              <a:buSzPts val="1800"/>
              <a:buFont typeface="Arial"/>
              <a:buChar char="○"/>
            </a:pPr>
            <a:r>
              <a:rPr lang="en" sz="1800">
                <a:solidFill>
                  <a:srgbClr val="24292E"/>
                </a:solidFill>
                <a:highlight>
                  <a:srgbClr val="FFFFFF"/>
                </a:highlight>
                <a:latin typeface="Arial"/>
                <a:ea typeface="Arial"/>
                <a:cs typeface="Arial"/>
                <a:sym typeface="Arial"/>
              </a:rPr>
              <a:t>stacked bar</a:t>
            </a:r>
            <a:endParaRPr sz="1800">
              <a:solidFill>
                <a:srgbClr val="24292E"/>
              </a:solidFill>
              <a:highlight>
                <a:srgbClr val="FFFFFF"/>
              </a:highlight>
              <a:latin typeface="Arial"/>
              <a:ea typeface="Arial"/>
              <a:cs typeface="Arial"/>
              <a:sym typeface="Arial"/>
            </a:endParaRPr>
          </a:p>
          <a:p>
            <a:pPr indent="-342900" lvl="1" marL="914400" rtl="0" algn="l">
              <a:spcBef>
                <a:spcPts val="0"/>
              </a:spcBef>
              <a:spcAft>
                <a:spcPts val="0"/>
              </a:spcAft>
              <a:buClr>
                <a:srgbClr val="24292E"/>
              </a:buClr>
              <a:buSzPts val="1800"/>
              <a:buFont typeface="Arial"/>
              <a:buChar char="○"/>
            </a:pPr>
            <a:r>
              <a:rPr lang="en" sz="1800">
                <a:solidFill>
                  <a:srgbClr val="24292E"/>
                </a:solidFill>
                <a:highlight>
                  <a:srgbClr val="FFFFFF"/>
                </a:highlight>
                <a:latin typeface="Arial"/>
                <a:ea typeface="Arial"/>
                <a:cs typeface="Arial"/>
                <a:sym typeface="Arial"/>
              </a:rPr>
              <a:t>nested map</a:t>
            </a:r>
            <a:endParaRPr sz="1800">
              <a:solidFill>
                <a:srgbClr val="24292E"/>
              </a:solidFill>
              <a:highlight>
                <a:srgbClr val="FFFFFF"/>
              </a:highlight>
              <a:latin typeface="Arial"/>
              <a:ea typeface="Arial"/>
              <a:cs typeface="Arial"/>
              <a:sym typeface="Arial"/>
            </a:endParaRPr>
          </a:p>
          <a:p>
            <a:pPr indent="0" lvl="0" marL="0" rtl="0" algn="l">
              <a:spcBef>
                <a:spcPts val="1500"/>
              </a:spcBef>
              <a:spcAft>
                <a:spcPts val="0"/>
              </a:spcAft>
              <a:buNone/>
            </a:pPr>
            <a:r>
              <a:t/>
            </a:r>
            <a:endParaRPr sz="1800">
              <a:solidFill>
                <a:srgbClr val="24292E"/>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Experience: Visualization</a:t>
            </a:r>
            <a:endParaRPr/>
          </a:p>
        </p:txBody>
      </p:sp>
      <p:sp>
        <p:nvSpPr>
          <p:cNvPr id="318" name="Google Shape;318;p4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4292E"/>
              </a:buClr>
              <a:buSzPts val="2000"/>
              <a:buChar char="●"/>
            </a:pPr>
            <a:r>
              <a:rPr lang="en" sz="2000">
                <a:solidFill>
                  <a:srgbClr val="24292E"/>
                </a:solidFill>
                <a:highlight>
                  <a:srgbClr val="FFFFFF"/>
                </a:highlight>
              </a:rPr>
              <a:t>What are we assuming when we choose to visually represent data in particular ways? </a:t>
            </a:r>
            <a:endParaRPr sz="2000">
              <a:solidFill>
                <a:srgbClr val="24292E"/>
              </a:solidFill>
              <a:highlight>
                <a:srgbClr val="FFFFFF"/>
              </a:highlight>
            </a:endParaRPr>
          </a:p>
          <a:p>
            <a:pPr indent="-355600" lvl="0" marL="457200" rtl="0" algn="l">
              <a:spcBef>
                <a:spcPts val="0"/>
              </a:spcBef>
              <a:spcAft>
                <a:spcPts val="0"/>
              </a:spcAft>
              <a:buClr>
                <a:srgbClr val="24292E"/>
              </a:buClr>
              <a:buSzPts val="2000"/>
              <a:buChar char="●"/>
            </a:pPr>
            <a:r>
              <a:rPr lang="en" sz="2000">
                <a:solidFill>
                  <a:srgbClr val="24292E"/>
                </a:solidFill>
                <a:highlight>
                  <a:srgbClr val="FFFFFF"/>
                </a:highlight>
              </a:rPr>
              <a:t>How can data visualization mislead us?</a:t>
            </a:r>
            <a:endParaRPr sz="2000">
              <a:solidFill>
                <a:srgbClr val="24292E"/>
              </a:solidFill>
              <a:highlight>
                <a:srgbClr val="FFFFFF"/>
              </a:highlight>
            </a:endParaRPr>
          </a:p>
          <a:p>
            <a:pPr indent="0" lvl="0" marL="0" rtl="0" algn="l">
              <a:spcBef>
                <a:spcPts val="1200"/>
              </a:spcBef>
              <a:spcAft>
                <a:spcPts val="1600"/>
              </a:spcAft>
              <a:buNone/>
            </a:pPr>
            <a:r>
              <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Is scraping public data legal and/or ethical? </a:t>
            </a:r>
            <a:endParaRPr sz="3600"/>
          </a:p>
        </p:txBody>
      </p:sp>
      <p:sp>
        <p:nvSpPr>
          <p:cNvPr id="324" name="Google Shape;324;p4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000000"/>
                </a:solidFill>
                <a:highlight>
                  <a:srgbClr val="FFFFFF"/>
                </a:highlight>
                <a:latin typeface="Montserrat"/>
                <a:ea typeface="Montserrat"/>
                <a:cs typeface="Montserrat"/>
                <a:sym typeface="Montserrat"/>
              </a:rPr>
              <a:t>Victory! Ruling in hiQ v. Linkedin Protects Scraping of Public Data</a:t>
            </a:r>
            <a:endParaRPr b="1" sz="2300">
              <a:solidFill>
                <a:srgbClr val="000000"/>
              </a:solidFill>
              <a:highlight>
                <a:srgbClr val="FFFFFF"/>
              </a:highlight>
              <a:latin typeface="Montserrat"/>
              <a:ea typeface="Montserrat"/>
              <a:cs typeface="Montserrat"/>
              <a:sym typeface="Montserrat"/>
            </a:endParaRPr>
          </a:p>
          <a:p>
            <a:pPr indent="0" lvl="0" marL="0" rtl="0" algn="l">
              <a:spcBef>
                <a:spcPts val="600"/>
              </a:spcBef>
              <a:spcAft>
                <a:spcPts val="1600"/>
              </a:spcAft>
              <a:buNone/>
            </a:pPr>
            <a:r>
              <a:t/>
            </a:r>
            <a:endParaRPr/>
          </a:p>
        </p:txBody>
      </p:sp>
      <p:pic>
        <p:nvPicPr>
          <p:cNvPr id="325" name="Google Shape;325;p46"/>
          <p:cNvPicPr preferRelativeResize="0"/>
          <p:nvPr/>
        </p:nvPicPr>
        <p:blipFill>
          <a:blip r:embed="rId3">
            <a:alphaModFix/>
          </a:blip>
          <a:stretch>
            <a:fillRect/>
          </a:stretch>
        </p:blipFill>
        <p:spPr>
          <a:xfrm>
            <a:off x="2318674" y="3089425"/>
            <a:ext cx="5369174" cy="882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Black-box </a:t>
            </a:r>
            <a:endParaRPr/>
          </a:p>
        </p:txBody>
      </p:sp>
      <p:pic>
        <p:nvPicPr>
          <p:cNvPr id="331" name="Google Shape;331;p47"/>
          <p:cNvPicPr preferRelativeResize="0"/>
          <p:nvPr/>
        </p:nvPicPr>
        <p:blipFill>
          <a:blip r:embed="rId3">
            <a:alphaModFix/>
          </a:blip>
          <a:stretch>
            <a:fillRect/>
          </a:stretch>
        </p:blipFill>
        <p:spPr>
          <a:xfrm>
            <a:off x="542875" y="1430124"/>
            <a:ext cx="8058249" cy="3311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pic>
        <p:nvPicPr>
          <p:cNvPr id="336" name="Google Shape;336;p48"/>
          <p:cNvPicPr preferRelativeResize="0"/>
          <p:nvPr/>
        </p:nvPicPr>
        <p:blipFill rotWithShape="1">
          <a:blip r:embed="rId3">
            <a:alphaModFix/>
          </a:blip>
          <a:srcRect b="14769" l="5143" r="20319" t="10974"/>
          <a:stretch/>
        </p:blipFill>
        <p:spPr>
          <a:xfrm>
            <a:off x="0" y="0"/>
            <a:ext cx="9143998" cy="51048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 of Black Box Problem</a:t>
            </a:r>
            <a:endParaRPr/>
          </a:p>
        </p:txBody>
      </p:sp>
      <p:sp>
        <p:nvSpPr>
          <p:cNvPr id="342" name="Google Shape;342;p4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Social Scientists care about </a:t>
            </a:r>
            <a:r>
              <a:rPr lang="en" sz="1800"/>
              <a:t>explainability</a:t>
            </a:r>
            <a:r>
              <a:rPr lang="en" sz="1800"/>
              <a:t> </a:t>
            </a:r>
            <a:endParaRPr sz="1800"/>
          </a:p>
          <a:p>
            <a:pPr indent="-342900" lvl="0" marL="457200" rtl="0" algn="l">
              <a:spcBef>
                <a:spcPts val="0"/>
              </a:spcBef>
              <a:spcAft>
                <a:spcPts val="0"/>
              </a:spcAft>
              <a:buSzPts val="1800"/>
              <a:buChar char="●"/>
            </a:pPr>
            <a:r>
              <a:rPr lang="en" sz="1800"/>
              <a:t>Black Box Nature of many machine learning  techniques only work for prediction.  </a:t>
            </a:r>
            <a:endParaRPr sz="1800"/>
          </a:p>
          <a:p>
            <a:pPr indent="-342900" lvl="1" marL="914400" rtl="0" algn="l">
              <a:spcBef>
                <a:spcPts val="0"/>
              </a:spcBef>
              <a:spcAft>
                <a:spcPts val="0"/>
              </a:spcAft>
              <a:buSzPts val="1800"/>
              <a:buChar char="○"/>
            </a:pPr>
            <a:r>
              <a:rPr lang="en" sz="1800"/>
              <a:t>What can we do? </a:t>
            </a:r>
            <a:endParaRPr sz="1800"/>
          </a:p>
          <a:p>
            <a:pPr indent="-342900" lvl="1" marL="914400" rtl="0" algn="l">
              <a:spcBef>
                <a:spcPts val="0"/>
              </a:spcBef>
              <a:spcAft>
                <a:spcPts val="0"/>
              </a:spcAft>
              <a:buSzPts val="1800"/>
              <a:buChar char="○"/>
            </a:pPr>
            <a:r>
              <a:rPr lang="en" sz="1800"/>
              <a:t>Should we not use ML? Or under what conditions can ML be used in Social Sciences?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5 mins break</a:t>
            </a:r>
            <a:endParaRPr sz="4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1"/>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800"/>
              <a:t>Github Webpage: </a:t>
            </a:r>
            <a:r>
              <a:rPr lang="en" sz="2800" u="sng">
                <a:solidFill>
                  <a:schemeClr val="hlink"/>
                </a:solidFill>
                <a:latin typeface="Arial"/>
                <a:ea typeface="Arial"/>
                <a:cs typeface="Arial"/>
                <a:sym typeface="Arial"/>
                <a:hlinkClick r:id="rId3"/>
              </a:rPr>
              <a:t>https://github.com/ngathan/DataMiningS2020</a:t>
            </a:r>
            <a:endParaRPr sz="2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List </a:t>
            </a:r>
            <a:endParaRPr/>
          </a:p>
        </p:txBody>
      </p:sp>
      <p:sp>
        <p:nvSpPr>
          <p:cNvPr id="358" name="Google Shape;358;p5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R </a:t>
            </a:r>
            <a:endParaRPr sz="2400"/>
          </a:p>
          <a:p>
            <a:pPr indent="-381000" lvl="0" marL="457200" rtl="0" algn="l">
              <a:spcBef>
                <a:spcPts val="0"/>
              </a:spcBef>
              <a:spcAft>
                <a:spcPts val="0"/>
              </a:spcAft>
              <a:buSzPts val="2400"/>
              <a:buChar char="●"/>
            </a:pPr>
            <a:r>
              <a:rPr lang="en" sz="2400"/>
              <a:t>RStudio </a:t>
            </a:r>
            <a:endParaRPr sz="2400"/>
          </a:p>
          <a:p>
            <a:pPr indent="-381000" lvl="0" marL="457200" rtl="0" algn="l">
              <a:spcBef>
                <a:spcPts val="0"/>
              </a:spcBef>
              <a:spcAft>
                <a:spcPts val="0"/>
              </a:spcAft>
              <a:buSzPts val="2400"/>
              <a:buChar char="●"/>
            </a:pPr>
            <a:r>
              <a:rPr lang="en" sz="2400"/>
              <a:t>Slack </a:t>
            </a:r>
            <a:endParaRPr sz="2400"/>
          </a:p>
          <a:p>
            <a:pPr indent="-381000" lvl="0" marL="457200" rtl="0" algn="l">
              <a:spcBef>
                <a:spcPts val="0"/>
              </a:spcBef>
              <a:spcAft>
                <a:spcPts val="0"/>
              </a:spcAft>
              <a:buSzPts val="2400"/>
              <a:buChar char="●"/>
            </a:pPr>
            <a:r>
              <a:rPr lang="en" sz="2400"/>
              <a:t>Github </a:t>
            </a:r>
            <a:endParaRPr sz="2400"/>
          </a:p>
          <a:p>
            <a:pPr indent="-381000" lvl="0" marL="457200" rtl="0" algn="l">
              <a:spcBef>
                <a:spcPts val="0"/>
              </a:spcBef>
              <a:spcAft>
                <a:spcPts val="0"/>
              </a:spcAft>
              <a:buSzPts val="2400"/>
              <a:buChar char="●"/>
            </a:pPr>
            <a:r>
              <a:rPr lang="en" sz="2400"/>
              <a:t>Dropbox </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Group Discussion </a:t>
            </a:r>
            <a:endParaRPr sz="4800"/>
          </a:p>
        </p:txBody>
      </p:sp>
      <p:sp>
        <p:nvSpPr>
          <p:cNvPr id="364" name="Google Shape;364;p53"/>
          <p:cNvSpPr txBox="1"/>
          <p:nvPr>
            <p:ph idx="1" type="body"/>
          </p:nvPr>
        </p:nvSpPr>
        <p:spPr>
          <a:xfrm>
            <a:off x="819150" y="1990725"/>
            <a:ext cx="7505700" cy="24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Case Study 1: Patreon and Hacked Data </a:t>
            </a:r>
            <a:endParaRPr sz="3000"/>
          </a:p>
          <a:p>
            <a:pPr indent="0" lvl="0" marL="0" rtl="0" algn="l">
              <a:spcBef>
                <a:spcPts val="1600"/>
              </a:spcBef>
              <a:spcAft>
                <a:spcPts val="0"/>
              </a:spcAft>
              <a:buNone/>
            </a:pPr>
            <a:r>
              <a:rPr lang="en" sz="3000"/>
              <a:t>Link: </a:t>
            </a:r>
            <a:r>
              <a:rPr lang="en" sz="3000" u="sng">
                <a:solidFill>
                  <a:schemeClr val="hlink"/>
                </a:solidFill>
                <a:highlight>
                  <a:srgbClr val="FFFFFF"/>
                </a:highlight>
                <a:hlinkClick r:id="rId3"/>
              </a:rPr>
              <a:t>https://tinyurl.com/Patreon-case</a:t>
            </a:r>
            <a:endParaRPr sz="3000">
              <a:solidFill>
                <a:srgbClr val="000000"/>
              </a:solidFill>
              <a:highlight>
                <a:srgbClr val="FFFFFF"/>
              </a:highlight>
            </a:endParaRPr>
          </a:p>
          <a:p>
            <a:pPr indent="0" lvl="0" marL="0" rtl="0" algn="l">
              <a:spcBef>
                <a:spcPts val="1600"/>
              </a:spcBef>
              <a:spcAft>
                <a:spcPts val="1600"/>
              </a:spcAft>
              <a:buNone/>
            </a:pPr>
            <a:r>
              <a:t/>
            </a:r>
            <a:endParaRPr b="1" sz="95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set 2 due in two weeks</a:t>
            </a:r>
            <a:endParaRPr/>
          </a:p>
        </p:txBody>
      </p:sp>
      <p:sp>
        <p:nvSpPr>
          <p:cNvPr id="370" name="Google Shape;370;p5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t>Problem set 2 is due on Feb 10</a:t>
            </a:r>
            <a:endParaRPr sz="2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5"/>
          <p:cNvSpPr/>
          <p:nvPr/>
        </p:nvSpPr>
        <p:spPr>
          <a:xfrm>
            <a:off x="932375" y="1716950"/>
            <a:ext cx="1505700" cy="61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Topic 1 </a:t>
            </a:r>
            <a:endParaRPr/>
          </a:p>
        </p:txBody>
      </p:sp>
      <p:sp>
        <p:nvSpPr>
          <p:cNvPr id="376" name="Google Shape;376;p55"/>
          <p:cNvSpPr/>
          <p:nvPr/>
        </p:nvSpPr>
        <p:spPr>
          <a:xfrm>
            <a:off x="3746950" y="1738250"/>
            <a:ext cx="1345200" cy="61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Topic 2 </a:t>
            </a:r>
            <a:endParaRPr/>
          </a:p>
        </p:txBody>
      </p:sp>
      <p:sp>
        <p:nvSpPr>
          <p:cNvPr id="377" name="Google Shape;377;p55"/>
          <p:cNvSpPr/>
          <p:nvPr/>
        </p:nvSpPr>
        <p:spPr>
          <a:xfrm>
            <a:off x="6752850" y="1738250"/>
            <a:ext cx="1242300" cy="56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Topic 3 </a:t>
            </a:r>
            <a:endParaRPr/>
          </a:p>
        </p:txBody>
      </p:sp>
      <p:sp>
        <p:nvSpPr>
          <p:cNvPr id="378" name="Google Shape;378;p55"/>
          <p:cNvSpPr/>
          <p:nvPr/>
        </p:nvSpPr>
        <p:spPr>
          <a:xfrm>
            <a:off x="409575" y="3120825"/>
            <a:ext cx="1287900" cy="7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Research Q1</a:t>
            </a:r>
            <a:endParaRPr/>
          </a:p>
        </p:txBody>
      </p:sp>
      <p:sp>
        <p:nvSpPr>
          <p:cNvPr id="379" name="Google Shape;379;p55"/>
          <p:cNvSpPr/>
          <p:nvPr/>
        </p:nvSpPr>
        <p:spPr>
          <a:xfrm>
            <a:off x="1793075" y="3120825"/>
            <a:ext cx="1287900" cy="7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Research Q2</a:t>
            </a:r>
            <a:endParaRPr/>
          </a:p>
        </p:txBody>
      </p:sp>
      <p:sp>
        <p:nvSpPr>
          <p:cNvPr id="380" name="Google Shape;380;p55"/>
          <p:cNvSpPr/>
          <p:nvPr/>
        </p:nvSpPr>
        <p:spPr>
          <a:xfrm>
            <a:off x="3729100" y="3120825"/>
            <a:ext cx="1287900" cy="7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Research Q3</a:t>
            </a:r>
            <a:endParaRPr/>
          </a:p>
        </p:txBody>
      </p:sp>
      <p:sp>
        <p:nvSpPr>
          <p:cNvPr id="381" name="Google Shape;381;p55"/>
          <p:cNvSpPr/>
          <p:nvPr/>
        </p:nvSpPr>
        <p:spPr>
          <a:xfrm>
            <a:off x="5769375" y="3040875"/>
            <a:ext cx="1287900" cy="7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Research Q4</a:t>
            </a:r>
            <a:endParaRPr/>
          </a:p>
        </p:txBody>
      </p:sp>
      <p:sp>
        <p:nvSpPr>
          <p:cNvPr id="382" name="Google Shape;382;p55"/>
          <p:cNvSpPr/>
          <p:nvPr/>
        </p:nvSpPr>
        <p:spPr>
          <a:xfrm>
            <a:off x="7504350" y="3040875"/>
            <a:ext cx="1287900" cy="7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Research Q5</a:t>
            </a:r>
            <a:endParaRPr/>
          </a:p>
        </p:txBody>
      </p:sp>
      <p:sp>
        <p:nvSpPr>
          <p:cNvPr id="383" name="Google Shape;383;p55"/>
          <p:cNvSpPr/>
          <p:nvPr/>
        </p:nvSpPr>
        <p:spPr>
          <a:xfrm>
            <a:off x="409575" y="4127025"/>
            <a:ext cx="1287900" cy="7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1</a:t>
            </a:r>
            <a:endParaRPr/>
          </a:p>
        </p:txBody>
      </p:sp>
      <p:sp>
        <p:nvSpPr>
          <p:cNvPr id="384" name="Google Shape;384;p55"/>
          <p:cNvSpPr/>
          <p:nvPr/>
        </p:nvSpPr>
        <p:spPr>
          <a:xfrm>
            <a:off x="1793075" y="4127025"/>
            <a:ext cx="1287900" cy="7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2</a:t>
            </a:r>
            <a:endParaRPr/>
          </a:p>
        </p:txBody>
      </p:sp>
      <p:sp>
        <p:nvSpPr>
          <p:cNvPr id="385" name="Google Shape;385;p55"/>
          <p:cNvSpPr/>
          <p:nvPr/>
        </p:nvSpPr>
        <p:spPr>
          <a:xfrm>
            <a:off x="3729100" y="4127025"/>
            <a:ext cx="1287900" cy="7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3</a:t>
            </a:r>
            <a:endParaRPr/>
          </a:p>
        </p:txBody>
      </p:sp>
      <p:sp>
        <p:nvSpPr>
          <p:cNvPr id="386" name="Google Shape;386;p55"/>
          <p:cNvSpPr/>
          <p:nvPr/>
        </p:nvSpPr>
        <p:spPr>
          <a:xfrm>
            <a:off x="5769363" y="4098975"/>
            <a:ext cx="1287900" cy="7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4</a:t>
            </a:r>
            <a:endParaRPr/>
          </a:p>
        </p:txBody>
      </p:sp>
      <p:sp>
        <p:nvSpPr>
          <p:cNvPr id="387" name="Google Shape;387;p55"/>
          <p:cNvSpPr/>
          <p:nvPr/>
        </p:nvSpPr>
        <p:spPr>
          <a:xfrm>
            <a:off x="7504350" y="4155075"/>
            <a:ext cx="1287900" cy="7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5</a:t>
            </a:r>
            <a:endParaRPr/>
          </a:p>
        </p:txBody>
      </p:sp>
      <p:sp>
        <p:nvSpPr>
          <p:cNvPr id="388" name="Google Shape;388;p55"/>
          <p:cNvSpPr/>
          <p:nvPr/>
        </p:nvSpPr>
        <p:spPr>
          <a:xfrm>
            <a:off x="3638975" y="416875"/>
            <a:ext cx="1777800" cy="7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alibri"/>
                <a:ea typeface="Calibri"/>
                <a:cs typeface="Calibri"/>
                <a:sym typeface="Calibri"/>
              </a:rPr>
              <a:t>Social Problem </a:t>
            </a:r>
            <a:r>
              <a:rPr lang="en" sz="2000">
                <a:latin typeface="Calibri"/>
                <a:ea typeface="Calibri"/>
                <a:cs typeface="Calibri"/>
                <a:sym typeface="Calibri"/>
              </a:rPr>
              <a:t>  </a:t>
            </a:r>
            <a:endParaRPr sz="2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Brainstorming: Final Project Ideas</a:t>
            </a:r>
            <a:endParaRPr/>
          </a:p>
        </p:txBody>
      </p:sp>
      <p:sp>
        <p:nvSpPr>
          <p:cNvPr id="394" name="Google Shape;394;p5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What are social problems you are interested in?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What are the topics of those problems do you want to examine further?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What are some research questions can you ask?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5 questions: what, where, when, how, WHY?</a:t>
            </a:r>
            <a:endParaRPr sz="1800">
              <a:solidFill>
                <a:srgbClr val="000000"/>
              </a:solidFill>
            </a:endParaRPr>
          </a:p>
          <a:p>
            <a:pPr indent="-342900" lvl="2" marL="1371600" rtl="0" algn="l">
              <a:spcBef>
                <a:spcPts val="0"/>
              </a:spcBef>
              <a:spcAft>
                <a:spcPts val="0"/>
              </a:spcAft>
              <a:buClr>
                <a:srgbClr val="000000"/>
              </a:buClr>
              <a:buSzPts val="1800"/>
              <a:buChar char="■"/>
            </a:pPr>
            <a:r>
              <a:rPr lang="en" sz="1800">
                <a:solidFill>
                  <a:srgbClr val="000000"/>
                </a:solidFill>
              </a:rPr>
              <a:t>What factors contribute to the spread of misinformation about </a:t>
            </a:r>
            <a:r>
              <a:rPr lang="en" sz="1800">
                <a:solidFill>
                  <a:srgbClr val="000000"/>
                </a:solidFill>
                <a:highlight>
                  <a:srgbClr val="FFFFFF"/>
                </a:highlight>
              </a:rPr>
              <a:t>a coronavirus on social media? </a:t>
            </a:r>
            <a:endParaRPr sz="1800">
              <a:solidFill>
                <a:srgbClr val="000000"/>
              </a:solidFill>
              <a:highlight>
                <a:srgbClr val="FFFFFF"/>
              </a:highlight>
            </a:endParaRPr>
          </a:p>
          <a:p>
            <a:pPr indent="-342900" lvl="2" marL="1371600" rtl="0" algn="l">
              <a:spcBef>
                <a:spcPts val="0"/>
              </a:spcBef>
              <a:spcAft>
                <a:spcPts val="0"/>
              </a:spcAft>
              <a:buClr>
                <a:srgbClr val="000000"/>
              </a:buClr>
              <a:buSzPts val="1800"/>
              <a:buChar char="■"/>
            </a:pPr>
            <a:r>
              <a:rPr lang="en" sz="1800">
                <a:solidFill>
                  <a:srgbClr val="000000"/>
                </a:solidFill>
                <a:highlight>
                  <a:srgbClr val="FFFFFF"/>
                </a:highlight>
              </a:rPr>
              <a:t>What topics are prevalent on social media about this epidemic?  </a:t>
            </a:r>
            <a:endParaRPr sz="18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7"/>
          <p:cNvSpPr/>
          <p:nvPr/>
        </p:nvSpPr>
        <p:spPr>
          <a:xfrm>
            <a:off x="739275" y="1710200"/>
            <a:ext cx="1848600" cy="59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What - Content </a:t>
            </a:r>
            <a:endParaRPr/>
          </a:p>
        </p:txBody>
      </p:sp>
      <p:sp>
        <p:nvSpPr>
          <p:cNvPr id="400" name="Google Shape;400;p57"/>
          <p:cNvSpPr/>
          <p:nvPr/>
        </p:nvSpPr>
        <p:spPr>
          <a:xfrm>
            <a:off x="3458750" y="1710200"/>
            <a:ext cx="17778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Who: Actors </a:t>
            </a:r>
            <a:endParaRPr/>
          </a:p>
        </p:txBody>
      </p:sp>
      <p:sp>
        <p:nvSpPr>
          <p:cNvPr id="401" name="Google Shape;401;p57"/>
          <p:cNvSpPr/>
          <p:nvPr/>
        </p:nvSpPr>
        <p:spPr>
          <a:xfrm>
            <a:off x="6341325" y="1710200"/>
            <a:ext cx="1909800" cy="6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Structure :Networks </a:t>
            </a:r>
            <a:endParaRPr/>
          </a:p>
        </p:txBody>
      </p:sp>
      <p:sp>
        <p:nvSpPr>
          <p:cNvPr id="402" name="Google Shape;402;p57"/>
          <p:cNvSpPr/>
          <p:nvPr/>
        </p:nvSpPr>
        <p:spPr>
          <a:xfrm>
            <a:off x="409575" y="2619850"/>
            <a:ext cx="1287900" cy="128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What is the </a:t>
            </a:r>
            <a:r>
              <a:rPr lang="en"/>
              <a:t>prevalence</a:t>
            </a:r>
            <a:r>
              <a:rPr lang="en"/>
              <a:t> of hate speech on Youtube?  </a:t>
            </a:r>
            <a:endParaRPr/>
          </a:p>
        </p:txBody>
      </p:sp>
      <p:sp>
        <p:nvSpPr>
          <p:cNvPr id="403" name="Google Shape;403;p57"/>
          <p:cNvSpPr/>
          <p:nvPr/>
        </p:nvSpPr>
        <p:spPr>
          <a:xfrm>
            <a:off x="1793075" y="2620025"/>
            <a:ext cx="1396200" cy="128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How often there is sexist comments directed to female Youtubers? </a:t>
            </a:r>
            <a:endParaRPr/>
          </a:p>
        </p:txBody>
      </p:sp>
      <p:sp>
        <p:nvSpPr>
          <p:cNvPr id="404" name="Google Shape;404;p57"/>
          <p:cNvSpPr/>
          <p:nvPr/>
        </p:nvSpPr>
        <p:spPr>
          <a:xfrm>
            <a:off x="3777475" y="2598063"/>
            <a:ext cx="1287900" cy="130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Who tends to use hate speech on Youtube?</a:t>
            </a:r>
            <a:endParaRPr/>
          </a:p>
        </p:txBody>
      </p:sp>
      <p:sp>
        <p:nvSpPr>
          <p:cNvPr id="405" name="Google Shape;405;p57"/>
          <p:cNvSpPr/>
          <p:nvPr/>
        </p:nvSpPr>
        <p:spPr>
          <a:xfrm>
            <a:off x="5491125" y="2800275"/>
            <a:ext cx="1396200" cy="102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How hate speech spreads? </a:t>
            </a:r>
            <a:endParaRPr/>
          </a:p>
        </p:txBody>
      </p:sp>
      <p:sp>
        <p:nvSpPr>
          <p:cNvPr id="406" name="Google Shape;406;p57"/>
          <p:cNvSpPr/>
          <p:nvPr/>
        </p:nvSpPr>
        <p:spPr>
          <a:xfrm>
            <a:off x="7396050" y="2800275"/>
            <a:ext cx="1396200" cy="102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What does hate-speech structure look like? </a:t>
            </a:r>
            <a:endParaRPr/>
          </a:p>
        </p:txBody>
      </p:sp>
      <p:sp>
        <p:nvSpPr>
          <p:cNvPr id="407" name="Google Shape;407;p57"/>
          <p:cNvSpPr/>
          <p:nvPr/>
        </p:nvSpPr>
        <p:spPr>
          <a:xfrm>
            <a:off x="409575" y="4127025"/>
            <a:ext cx="1287900" cy="7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Youtube API</a:t>
            </a:r>
            <a:endParaRPr/>
          </a:p>
        </p:txBody>
      </p:sp>
      <p:sp>
        <p:nvSpPr>
          <p:cNvPr id="408" name="Google Shape;408;p57"/>
          <p:cNvSpPr/>
          <p:nvPr/>
        </p:nvSpPr>
        <p:spPr>
          <a:xfrm>
            <a:off x="1793075" y="4127025"/>
            <a:ext cx="1287900" cy="7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Youtube API</a:t>
            </a:r>
            <a:endParaRPr/>
          </a:p>
        </p:txBody>
      </p:sp>
      <p:sp>
        <p:nvSpPr>
          <p:cNvPr id="409" name="Google Shape;409;p57"/>
          <p:cNvSpPr/>
          <p:nvPr/>
        </p:nvSpPr>
        <p:spPr>
          <a:xfrm>
            <a:off x="3777463" y="4127050"/>
            <a:ext cx="1287900" cy="7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Youtube API</a:t>
            </a:r>
            <a:endParaRPr/>
          </a:p>
        </p:txBody>
      </p:sp>
      <p:sp>
        <p:nvSpPr>
          <p:cNvPr id="410" name="Google Shape;410;p57"/>
          <p:cNvSpPr/>
          <p:nvPr/>
        </p:nvSpPr>
        <p:spPr>
          <a:xfrm>
            <a:off x="5460388" y="4098975"/>
            <a:ext cx="1287900" cy="7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Youtube API</a:t>
            </a:r>
            <a:endParaRPr/>
          </a:p>
        </p:txBody>
      </p:sp>
      <p:sp>
        <p:nvSpPr>
          <p:cNvPr id="411" name="Google Shape;411;p57"/>
          <p:cNvSpPr/>
          <p:nvPr/>
        </p:nvSpPr>
        <p:spPr>
          <a:xfrm>
            <a:off x="7396050" y="4098975"/>
            <a:ext cx="1396200" cy="7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Youtube API</a:t>
            </a:r>
            <a:endParaRPr/>
          </a:p>
        </p:txBody>
      </p:sp>
      <p:sp>
        <p:nvSpPr>
          <p:cNvPr id="412" name="Google Shape;412;p57"/>
          <p:cNvSpPr/>
          <p:nvPr/>
        </p:nvSpPr>
        <p:spPr>
          <a:xfrm>
            <a:off x="3713325" y="353100"/>
            <a:ext cx="1777800" cy="9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Social Problem: Online Hate Speech </a:t>
            </a:r>
            <a:r>
              <a:rPr lang="en">
                <a:latin typeface="Calibri"/>
                <a:ea typeface="Calibri"/>
                <a:cs typeface="Calibri"/>
                <a:sym typeface="Calibri"/>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Feedback for Week 2</a:t>
            </a:r>
            <a:endParaRPr sz="4800"/>
          </a:p>
        </p:txBody>
      </p:sp>
      <p:sp>
        <p:nvSpPr>
          <p:cNvPr id="418" name="Google Shape;418;p58"/>
          <p:cNvSpPr txBox="1"/>
          <p:nvPr>
            <p:ph idx="1" type="body"/>
          </p:nvPr>
        </p:nvSpPr>
        <p:spPr>
          <a:xfrm>
            <a:off x="819150" y="1990725"/>
            <a:ext cx="7505700" cy="24480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3000">
                <a:solidFill>
                  <a:srgbClr val="000000"/>
                </a:solidFill>
                <a:highlight>
                  <a:srgbClr val="FFFFFF"/>
                </a:highlight>
                <a:latin typeface="Verdana"/>
                <a:ea typeface="Verdana"/>
                <a:cs typeface="Verdana"/>
                <a:sym typeface="Verdana"/>
              </a:rPr>
              <a:t>https://tinyurl.com/DM2020-W2</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rgbClr val="000000"/>
                </a:solidFill>
                <a:latin typeface="Arial"/>
                <a:ea typeface="Arial"/>
                <a:cs typeface="Arial"/>
                <a:sym typeface="Arial"/>
              </a:rPr>
              <a:t>Drew Conway–Data Science  </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17"/>
          <p:cNvPicPr preferRelativeResize="0"/>
          <p:nvPr/>
        </p:nvPicPr>
        <p:blipFill>
          <a:blip r:embed="rId3">
            <a:alphaModFix/>
          </a:blip>
          <a:stretch>
            <a:fillRect/>
          </a:stretch>
        </p:blipFill>
        <p:spPr>
          <a:xfrm>
            <a:off x="819150" y="2038425"/>
            <a:ext cx="2514600" cy="2400300"/>
          </a:xfrm>
          <a:prstGeom prst="rect">
            <a:avLst/>
          </a:prstGeom>
          <a:noFill/>
          <a:ln>
            <a:noFill/>
          </a:ln>
        </p:spPr>
      </p:pic>
      <p:pic>
        <p:nvPicPr>
          <p:cNvPr id="155" name="Google Shape;155;p17"/>
          <p:cNvPicPr preferRelativeResize="0"/>
          <p:nvPr/>
        </p:nvPicPr>
        <p:blipFill>
          <a:blip r:embed="rId4">
            <a:alphaModFix/>
          </a:blip>
          <a:stretch>
            <a:fillRect/>
          </a:stretch>
        </p:blipFill>
        <p:spPr>
          <a:xfrm>
            <a:off x="4572000" y="2081200"/>
            <a:ext cx="3695700" cy="981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&amp; Data Ethics </a:t>
            </a:r>
            <a:endParaRPr/>
          </a:p>
        </p:txBody>
      </p:sp>
      <p:sp>
        <p:nvSpPr>
          <p:cNvPr id="161" name="Google Shape;161;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The above definition does not take into account the ethical dimension of data and data analysis</a:t>
            </a:r>
            <a:endParaRPr sz="2400"/>
          </a:p>
          <a:p>
            <a:pPr indent="-381000" lvl="0" marL="457200" rtl="0" algn="l">
              <a:spcBef>
                <a:spcPts val="0"/>
              </a:spcBef>
              <a:spcAft>
                <a:spcPts val="0"/>
              </a:spcAft>
              <a:buSzPts val="2400"/>
              <a:buChar char="●"/>
            </a:pPr>
            <a:r>
              <a:rPr lang="en" sz="2400">
                <a:solidFill>
                  <a:srgbClr val="24292E"/>
                </a:solidFill>
                <a:highlight>
                  <a:srgbClr val="FFFFFF"/>
                </a:highlight>
              </a:rPr>
              <a:t>Data Analysis has a craft to it, as well as an ethical dimension.</a:t>
            </a:r>
            <a:endParaRPr sz="2400">
              <a:solidFill>
                <a:srgbClr val="24292E"/>
              </a:solidFill>
              <a:highlight>
                <a:srgbClr val="FFFFFF"/>
              </a:highlight>
            </a:endParaRPr>
          </a:p>
          <a:p>
            <a:pPr indent="0" lvl="0" marL="0" rtl="0" algn="l">
              <a:spcBef>
                <a:spcPts val="1200"/>
              </a:spcBef>
              <a:spcAft>
                <a:spcPts val="160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Ethical Questions</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What are stages of data analysis? </a:t>
            </a:r>
            <a:endParaRPr sz="1800"/>
          </a:p>
          <a:p>
            <a:pPr indent="-342900" lvl="0" marL="457200" rtl="0" algn="l">
              <a:spcBef>
                <a:spcPts val="0"/>
              </a:spcBef>
              <a:spcAft>
                <a:spcPts val="0"/>
              </a:spcAft>
              <a:buSzPts val="1800"/>
              <a:buAutoNum type="arabicPeriod"/>
            </a:pPr>
            <a:r>
              <a:rPr lang="en" sz="1800"/>
              <a:t>What is the difference between proprietary and open data formats? </a:t>
            </a:r>
            <a:endParaRPr sz="1800"/>
          </a:p>
          <a:p>
            <a:pPr indent="-342900" lvl="0" marL="457200" rtl="0" algn="l">
              <a:spcBef>
                <a:spcPts val="0"/>
              </a:spcBef>
              <a:spcAft>
                <a:spcPts val="0"/>
              </a:spcAft>
              <a:buSzPts val="1800"/>
              <a:buAutoNum type="arabicPeriod"/>
            </a:pPr>
            <a:r>
              <a:rPr lang="en" sz="1800"/>
              <a:t>What does it mean by high quality data? How do you get it? </a:t>
            </a:r>
            <a:endParaRPr sz="1800"/>
          </a:p>
          <a:p>
            <a:pPr indent="-342900" lvl="0" marL="457200" rtl="0" algn="l">
              <a:spcBef>
                <a:spcPts val="0"/>
              </a:spcBef>
              <a:spcAft>
                <a:spcPts val="0"/>
              </a:spcAft>
              <a:buSzPts val="1800"/>
              <a:buAutoNum type="arabicPeriod"/>
            </a:pPr>
            <a:r>
              <a:rPr lang="en" sz="1800"/>
              <a:t>Some ethical concerns with certain types of data.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Constitutes Research Data? </a:t>
            </a:r>
            <a:endParaRPr/>
          </a:p>
        </p:txBody>
      </p:sp>
      <p:sp>
        <p:nvSpPr>
          <p:cNvPr id="173" name="Google Shape;173;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rgbClr val="24292E"/>
                </a:solidFill>
                <a:highlight>
                  <a:srgbClr val="FFFFFF"/>
                </a:highlight>
                <a:latin typeface="Arial"/>
                <a:ea typeface="Arial"/>
                <a:cs typeface="Arial"/>
                <a:sym typeface="Arial"/>
              </a:rPr>
              <a:t>"Material or information on which an argument, theory, test or hypothesis, or another research output is based." Queensland University of Technology. Manual of Procedures and Policies. Section 2.8.3. </a:t>
            </a:r>
            <a:r>
              <a:rPr lang="en" sz="1800">
                <a:solidFill>
                  <a:srgbClr val="0366D6"/>
                </a:solidFill>
                <a:highlight>
                  <a:srgbClr val="FFFFFF"/>
                </a:highlight>
                <a:uFill>
                  <a:noFill/>
                </a:uFill>
                <a:latin typeface="Arial"/>
                <a:ea typeface="Arial"/>
                <a:cs typeface="Arial"/>
                <a:sym typeface="Arial"/>
                <a:hlinkClick r:id="rId3"/>
              </a:rPr>
              <a:t>http://www.mopp.qut.edu.au/D/D_02_08.jsp</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Constitutes Research Data? </a:t>
            </a:r>
            <a:endParaRPr/>
          </a:p>
          <a:p>
            <a:pPr indent="0" lvl="0" marL="0" rtl="0" algn="l">
              <a:spcBef>
                <a:spcPts val="0"/>
              </a:spcBef>
              <a:spcAft>
                <a:spcPts val="0"/>
              </a:spcAft>
              <a:buNone/>
            </a:pPr>
            <a:r>
              <a:t/>
            </a:r>
            <a:endParaRPr/>
          </a:p>
        </p:txBody>
      </p:sp>
      <p:sp>
        <p:nvSpPr>
          <p:cNvPr id="179" name="Google Shape;179;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4292E"/>
                </a:solidFill>
                <a:highlight>
                  <a:srgbClr val="FFFFFF"/>
                </a:highlight>
                <a:latin typeface="Arial"/>
                <a:ea typeface="Arial"/>
                <a:cs typeface="Arial"/>
                <a:sym typeface="Arial"/>
              </a:rPr>
              <a:t>"What constitutes such data will be determined by the community of interest through the process of peer review and program management. This may include, but is not limited to: data, publications, samples, physical collections, software and models" Marieke Guy. </a:t>
            </a:r>
            <a:r>
              <a:rPr lang="en" sz="1800">
                <a:solidFill>
                  <a:srgbClr val="0366D6"/>
                </a:solidFill>
                <a:highlight>
                  <a:srgbClr val="FFFFFF"/>
                </a:highlight>
                <a:uFill>
                  <a:noFill/>
                </a:uFill>
                <a:latin typeface="Arial"/>
                <a:ea typeface="Arial"/>
                <a:cs typeface="Arial"/>
                <a:sym typeface="Arial"/>
                <a:hlinkClick r:id="rId3"/>
              </a:rPr>
              <a:t>http://www.slideshare.net/MariekeGuy/bridging-the-gap-between-researchers-and-research-data-management</a:t>
            </a:r>
            <a:r>
              <a:rPr lang="en" sz="1800">
                <a:solidFill>
                  <a:srgbClr val="24292E"/>
                </a:solidFill>
                <a:highlight>
                  <a:srgbClr val="FFFFFF"/>
                </a:highlight>
                <a:latin typeface="Arial"/>
                <a:ea typeface="Arial"/>
                <a:cs typeface="Arial"/>
                <a:sym typeface="Arial"/>
              </a:rPr>
              <a:t> , #2</a:t>
            </a:r>
            <a:endParaRPr sz="18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