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8" r:id="rId6"/>
    <p:sldId id="270" r:id="rId7"/>
    <p:sldId id="299" r:id="rId8"/>
    <p:sldId id="272" r:id="rId9"/>
    <p:sldId id="274" r:id="rId10"/>
    <p:sldId id="279" r:id="rId11"/>
    <p:sldId id="280" r:id="rId12"/>
    <p:sldId id="275" r:id="rId13"/>
    <p:sldId id="273" r:id="rId14"/>
    <p:sldId id="281" r:id="rId15"/>
    <p:sldId id="282" r:id="rId16"/>
    <p:sldId id="285" r:id="rId17"/>
    <p:sldId id="283" r:id="rId18"/>
    <p:sldId id="284" r:id="rId19"/>
    <p:sldId id="286" r:id="rId20"/>
    <p:sldId id="300" r:id="rId21"/>
    <p:sldId id="294" r:id="rId22"/>
    <p:sldId id="287" r:id="rId23"/>
    <p:sldId id="288" r:id="rId24"/>
    <p:sldId id="262" r:id="rId25"/>
    <p:sldId id="289" r:id="rId26"/>
    <p:sldId id="290" r:id="rId27"/>
    <p:sldId id="265" r:id="rId28"/>
    <p:sldId id="263" r:id="rId29"/>
    <p:sldId id="291" r:id="rId30"/>
    <p:sldId id="293" r:id="rId31"/>
    <p:sldId id="292" r:id="rId32"/>
    <p:sldId id="295" r:id="rId33"/>
    <p:sldId id="296" r:id="rId34"/>
    <p:sldId id="301" r:id="rId35"/>
    <p:sldId id="302" r:id="rId36"/>
    <p:sldId id="297" r:id="rId37"/>
    <p:sldId id="298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4D93-22CA-4A13-BA02-E71627F5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95F2D-1595-4823-BBC2-97C0358DB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8F07-88AA-4552-8F4C-3F195BA1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9871-37D7-47F7-83BD-1418E82A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7AB9-69E0-4AB3-BF00-DBEAA4A6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6AC6-2195-47D2-874B-7F9032F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A8644-F6AB-4057-BDEE-97731BAD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7C7F-FF4A-446A-8FE2-FEB8F4D2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C0D5-40B2-4F82-976A-1482A260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51C0-668F-4F6C-9296-66BFEBF4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89C0A-7D26-4C0F-A92F-1859E118D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A976C-1A32-4D42-99A2-7776C568C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DEDB-E0D7-4386-83B9-F994B63D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FC6A-9501-4613-BE48-B789121C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0C0D-C49F-458A-B4C2-5A820BBE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98F3-75B7-4834-898B-3B905EDD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F3B2-C43E-483C-926E-89FCECB6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4087-90B7-4223-AA99-0F3EAA8A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65E2-7D0A-47D3-A7DD-EFF79E02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ADBA-B1FB-4084-9D3A-1D93AA7E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BD50-DA77-4D87-96EC-385AD04E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F66A-91B9-43F0-9A51-CFAB8F75E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C395-2DF9-41C0-9A23-9B15D6AF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7156-732B-4496-8A6A-79894B43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1884-6B7F-4DB2-86F4-B9B64268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310A-3468-414C-A750-B8993E60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C7BC-34EE-416C-A77B-488045E4B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BE76-718C-4541-85A2-A8DF62F5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580F2-8995-43BD-971A-0903ED14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E940F-B95C-404A-AF94-050A9C2C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DDAF-6CB4-4F6B-9BC2-53A7BC20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B0F7-17A5-432E-BB5E-391D8F84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D01A-8BFA-4F75-A303-8BE383A8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3346-3B12-4DE4-800E-2748DC44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DE388-F605-4531-9667-BD99AE424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95A42-F4FD-4339-B014-C167E9B2F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A5B2C-0363-4AFB-BD99-2177C63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EFF70-649D-495E-AE37-12BCE690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9F17F-9C9F-4763-A725-F0D3798A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CC5D-09F5-44E6-9AAC-BA179764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563EE-8A92-4F2D-A3B3-536B6DE7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86139-4079-4B36-8628-D413FF68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7185C-0CB6-43FE-B3A8-FDBF479A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A3405-8771-43D1-AA7C-E7FDAE34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BDCC1-074C-46BE-8183-B1E2C9DD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8EBA-4794-4463-83EB-46CED168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F97F-AC7F-4118-821B-9BB0098C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01A2-0A5D-4568-BFA4-366A0A9F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C32D-6165-4E6B-9047-51B8E61F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9E541-0C08-420D-8DE2-6EEC6E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7C60-407A-4552-A68D-03DB0D9A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C397F-27B2-4F80-9965-2477507A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5D45-CC1D-424C-99BD-17E484C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A56B2-D2AE-4659-8D73-8FA0EF743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454C3-9F0E-41CD-91CE-26DF9F85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1890-098C-41BB-A72C-344EF179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C28A1-6E20-47F3-8FD2-B584559D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4067-E564-4C89-ADB7-F0D85B73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AA366-DBCE-40A9-B7B0-414300D1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4CA1-586E-4D42-A801-8DB22090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3BCD-53B2-4161-9145-3667B3C1B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E2F5-2298-4411-A901-2685D88474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7594-6955-474E-BF7D-771D26EAF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3DE0-2140-4DF2-A374-40DA47B1D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E799-BDA5-4806-9937-C120B729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orelangs.com/js/basics/variabl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EBF-8A4E-47E4-80B5-D5B166A6E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5AE1-6312-4854-A5D4-CD66E6070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6DAD-05DF-4A57-9D5A-00597E7C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Example with 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7537-0D74-422F-BA97-942BCB70AF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1DA02-258F-4429-8601-AA753391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39" y="2073495"/>
            <a:ext cx="4409723" cy="29557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937ABD-E626-48F5-88DE-13FE2FB69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AAFDD-4DC2-436E-8B10-BA0C7556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44" y="2506509"/>
            <a:ext cx="4038600" cy="20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E817-1C84-4C28-9773-B8D535D3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JS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B9E8-8BCC-43D1-ABBA-E2DBC2EC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JavaScript is built into web browsers and does not require separate software to write code.</a:t>
            </a:r>
          </a:p>
          <a:p>
            <a:r>
              <a:rPr lang="en-US" sz="2200" dirty="0"/>
              <a:t>Simply use your favorite text editor or a supported IDE</a:t>
            </a:r>
          </a:p>
          <a:p>
            <a:r>
              <a:rPr lang="en-US" sz="2200" dirty="0"/>
              <a:t>JavaScript code can be embedded in HTML tags or nested inside &lt;script&gt; &lt;/script&gt; tags. </a:t>
            </a:r>
          </a:p>
          <a:p>
            <a:r>
              <a:rPr lang="en-US" sz="2200" dirty="0"/>
              <a:t>JS can be placed in the head or body tags of HTML</a:t>
            </a:r>
          </a:p>
          <a:p>
            <a:r>
              <a:rPr lang="en-US" sz="2200" dirty="0"/>
              <a:t>JS can be placed in an external .</a:t>
            </a:r>
            <a:r>
              <a:rPr lang="en-US" sz="2200" dirty="0" err="1"/>
              <a:t>js</a:t>
            </a:r>
            <a:r>
              <a:rPr lang="en-US" sz="2200" dirty="0"/>
              <a:t> file and imported into an HTML doc.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ED66D-5CD4-4C14-949A-FC95D0F6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410200"/>
            <a:ext cx="578708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1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4810-72DA-4EF2-ABD9-45395465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JS to the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56823B-3E56-4472-B379-DC045E15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654" y="1219200"/>
            <a:ext cx="6620911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0F688-C000-4C73-B66E-27B8A93FC666}"/>
              </a:ext>
            </a:extLst>
          </p:cNvPr>
          <p:cNvSpPr txBox="1"/>
          <p:nvPr/>
        </p:nvSpPr>
        <p:spPr>
          <a:xfrm>
            <a:off x="8534400" y="1417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Before Click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86229-A3D2-4FE8-AE36-9E0439E3B005}"/>
              </a:ext>
            </a:extLst>
          </p:cNvPr>
          <p:cNvSpPr txBox="1"/>
          <p:nvPr/>
        </p:nvSpPr>
        <p:spPr>
          <a:xfrm>
            <a:off x="8534400" y="337001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After Click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EA616-66C6-40BC-B5E0-F5205DE7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60" y="1819827"/>
            <a:ext cx="2336920" cy="1212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6C44D-7E54-41E2-A713-CD014AB11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258" y="3737253"/>
            <a:ext cx="3359323" cy="1339919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2D50F4A-931B-486C-B9E2-C5EDB52D2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0497" y="5352353"/>
          <a:ext cx="17589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758960" imgH="819000" progId="Package">
                  <p:embed/>
                </p:oleObj>
              </mc:Choice>
              <mc:Fallback>
                <p:oleObj name="Packager Shell Object" showAsIcon="1" r:id="rId5" imgW="1758960" imgH="8190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2D50F4A-931B-486C-B9E2-C5EDB52D24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0497" y="5352353"/>
                        <a:ext cx="17589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80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582E-3316-4F37-9685-CAFC0676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CE31-AC8F-409B-8300-A88D3D50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uses infix notation (5 + 4) or (6 * 7)</a:t>
            </a:r>
          </a:p>
          <a:p>
            <a:r>
              <a:rPr lang="en-US" dirty="0"/>
              <a:t>+   Addition</a:t>
            </a:r>
          </a:p>
          <a:p>
            <a:r>
              <a:rPr lang="en-US" dirty="0"/>
              <a:t>-    Subtraction</a:t>
            </a:r>
          </a:p>
          <a:p>
            <a:r>
              <a:rPr lang="en-US" dirty="0"/>
              <a:t>*   Multiplication</a:t>
            </a:r>
          </a:p>
          <a:p>
            <a:r>
              <a:rPr lang="en-US" dirty="0"/>
              <a:t>/    Division</a:t>
            </a:r>
          </a:p>
          <a:p>
            <a:r>
              <a:rPr lang="en-US" dirty="0"/>
              <a:t>%  Modulus</a:t>
            </a:r>
          </a:p>
          <a:p>
            <a:r>
              <a:rPr lang="en-US" dirty="0"/>
              <a:t>++ Increment (prefix and postfix)</a:t>
            </a:r>
          </a:p>
          <a:p>
            <a:r>
              <a:rPr lang="en-US" dirty="0"/>
              <a:t>--   Decrement (prefix and postfix)</a:t>
            </a:r>
          </a:p>
        </p:txBody>
      </p:sp>
    </p:spTree>
    <p:extLst>
      <p:ext uri="{BB962C8B-B14F-4D97-AF65-F5344CB8AC3E}">
        <p14:creationId xmlns:p14="http://schemas.microsoft.com/office/powerpoint/2010/main" val="75603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22CE-0B31-47C2-A6B1-BA14AC58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FE5B-E3AB-40F8-BF49-7E2EF607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	y = x 		//value of x stored in y</a:t>
            </a:r>
          </a:p>
          <a:p>
            <a:r>
              <a:rPr lang="en-US" dirty="0"/>
              <a:t>+=		y += x		// y = y + x</a:t>
            </a:r>
          </a:p>
          <a:p>
            <a:r>
              <a:rPr lang="en-US" dirty="0"/>
              <a:t>-=		y -= x		//y = y - x</a:t>
            </a:r>
          </a:p>
          <a:p>
            <a:r>
              <a:rPr lang="en-US" dirty="0"/>
              <a:t>*=		y *= x		//y = y * x</a:t>
            </a:r>
          </a:p>
          <a:p>
            <a:r>
              <a:rPr lang="en-US" dirty="0"/>
              <a:t>/=		y /= x		//y = y / x</a:t>
            </a:r>
          </a:p>
          <a:p>
            <a:r>
              <a:rPr lang="en-US" dirty="0"/>
              <a:t>%=		y %= x		// y = y % x</a:t>
            </a:r>
          </a:p>
        </p:txBody>
      </p:sp>
    </p:spTree>
    <p:extLst>
      <p:ext uri="{BB962C8B-B14F-4D97-AF65-F5344CB8AC3E}">
        <p14:creationId xmlns:p14="http://schemas.microsoft.com/office/powerpoint/2010/main" val="358674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D267-F94B-4E54-93DB-6B649B4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52EB-39E5-4ED4-B3CE-730351C9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	string3 = string1 + string2</a:t>
            </a:r>
          </a:p>
          <a:p>
            <a:pPr marL="914400" lvl="2" indent="0">
              <a:buNone/>
            </a:pPr>
            <a:r>
              <a:rPr lang="en-US" dirty="0"/>
              <a:t>//If string1 = “Hello” and string2 = “ World”</a:t>
            </a:r>
          </a:p>
          <a:p>
            <a:pPr marL="914400" lvl="2" indent="0">
              <a:buNone/>
            </a:pPr>
            <a:r>
              <a:rPr lang="en-US" dirty="0"/>
              <a:t>//then string3 would become “Hello World”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+= 	string1 += string2</a:t>
            </a:r>
          </a:p>
          <a:p>
            <a:pPr marL="914400" lvl="2" indent="0">
              <a:buNone/>
            </a:pPr>
            <a:r>
              <a:rPr lang="en-US" dirty="0"/>
              <a:t>//If string1 = “Hello” and string2 = “ World”</a:t>
            </a:r>
          </a:p>
          <a:p>
            <a:pPr marL="914400" lvl="2" indent="0">
              <a:buNone/>
            </a:pPr>
            <a:r>
              <a:rPr lang="en-US" dirty="0"/>
              <a:t>//then string1 would become “Hello World”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3F50-DEC8-40D3-810C-BE00860F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Data Types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00DA-8223-44BE-B8D7-26EAFAEC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5 basic types: undefined, </a:t>
            </a:r>
            <a:r>
              <a:rPr lang="en-US" dirty="0" err="1"/>
              <a:t>boolean</a:t>
            </a:r>
            <a:r>
              <a:rPr lang="en-US" dirty="0"/>
              <a:t>, numbers, strings, and objects</a:t>
            </a:r>
          </a:p>
          <a:p>
            <a:r>
              <a:rPr lang="en-US" dirty="0"/>
              <a:t>JS uses dynamic types, meaning that values of different types can be assigned to the same variable.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B9A2E-70B9-4E58-B531-FFC6DA6C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95" y="3962400"/>
            <a:ext cx="805465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0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C170-790A-4F5B-A670-450D3D84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A62A-38DE-431A-9FEB-D07BF3AC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==		equal value</a:t>
            </a:r>
          </a:p>
          <a:p>
            <a:pPr marL="0" indent="0">
              <a:buNone/>
            </a:pPr>
            <a:r>
              <a:rPr lang="en-US" dirty="0"/>
              <a:t>===		equal value and type</a:t>
            </a:r>
          </a:p>
          <a:p>
            <a:pPr marL="0" indent="0">
              <a:buNone/>
            </a:pPr>
            <a:r>
              <a:rPr lang="en-US" dirty="0"/>
              <a:t>!=		not equal value</a:t>
            </a:r>
          </a:p>
          <a:p>
            <a:pPr marL="0" indent="0">
              <a:buNone/>
            </a:pPr>
            <a:r>
              <a:rPr lang="en-US" dirty="0"/>
              <a:t>!==		</a:t>
            </a:r>
            <a:r>
              <a:rPr lang="en-US" sz="2400" dirty="0"/>
              <a:t>not equal value OR not equal 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		greater than</a:t>
            </a:r>
          </a:p>
          <a:p>
            <a:pPr marL="0" indent="0">
              <a:buNone/>
            </a:pPr>
            <a:r>
              <a:rPr lang="en-US" dirty="0"/>
              <a:t>&lt;		less than</a:t>
            </a:r>
          </a:p>
          <a:p>
            <a:pPr marL="0" indent="0">
              <a:buNone/>
            </a:pPr>
            <a:r>
              <a:rPr lang="en-US" dirty="0"/>
              <a:t>&gt;=		greater than OR equal</a:t>
            </a:r>
          </a:p>
          <a:p>
            <a:pPr marL="0" indent="0">
              <a:buNone/>
            </a:pPr>
            <a:r>
              <a:rPr lang="en-US" dirty="0"/>
              <a:t>&lt;=		less than OR equal</a:t>
            </a:r>
          </a:p>
        </p:txBody>
      </p:sp>
    </p:spTree>
    <p:extLst>
      <p:ext uri="{BB962C8B-B14F-4D97-AF65-F5344CB8AC3E}">
        <p14:creationId xmlns:p14="http://schemas.microsoft.com/office/powerpoint/2010/main" val="58169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5537-4FF3-4BEF-A8DF-DFFFA8B9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and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BE8B-ABB0-4B28-9649-7FECE5EB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2192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</a:t>
            </a:r>
          </a:p>
          <a:p>
            <a:pPr marL="457200" lvl="1" indent="0">
              <a:buNone/>
            </a:pPr>
            <a:r>
              <a:rPr lang="en-US" dirty="0"/>
              <a:t>&amp;&amp; and</a:t>
            </a:r>
          </a:p>
          <a:p>
            <a:pPr marL="457200" lvl="1" indent="0">
              <a:buNone/>
            </a:pPr>
            <a:r>
              <a:rPr lang="en-US" dirty="0"/>
              <a:t>|| 	or</a:t>
            </a:r>
          </a:p>
          <a:p>
            <a:pPr marL="457200" lvl="1" indent="0">
              <a:buNone/>
            </a:pPr>
            <a:r>
              <a:rPr lang="en-US" dirty="0"/>
              <a:t>! 	not</a:t>
            </a:r>
          </a:p>
          <a:p>
            <a:r>
              <a:rPr lang="en-US" dirty="0"/>
              <a:t>Bitwise</a:t>
            </a:r>
          </a:p>
          <a:p>
            <a:pPr marL="457200" lvl="1" indent="0">
              <a:buNone/>
            </a:pPr>
            <a:r>
              <a:rPr lang="en-US" dirty="0"/>
              <a:t>&amp; 	AND</a:t>
            </a:r>
          </a:p>
          <a:p>
            <a:pPr marL="457200" lvl="1" indent="0">
              <a:buNone/>
            </a:pPr>
            <a:r>
              <a:rPr lang="en-US" dirty="0"/>
              <a:t>| 	OR</a:t>
            </a:r>
          </a:p>
          <a:p>
            <a:pPr marL="457200" lvl="1" indent="0">
              <a:buNone/>
            </a:pPr>
            <a:r>
              <a:rPr lang="en-US" dirty="0"/>
              <a:t>~ 	NOT</a:t>
            </a:r>
          </a:p>
          <a:p>
            <a:pPr marL="457200" lvl="1" indent="0">
              <a:buNone/>
            </a:pPr>
            <a:r>
              <a:rPr lang="en-US" dirty="0"/>
              <a:t>^ 	XOR</a:t>
            </a:r>
          </a:p>
          <a:p>
            <a:pPr marL="457200" lvl="1" indent="0">
              <a:buNone/>
            </a:pPr>
            <a:r>
              <a:rPr lang="en-US" dirty="0"/>
              <a:t>&lt;&lt; Left Shift</a:t>
            </a:r>
          </a:p>
          <a:p>
            <a:pPr marL="457200" lvl="1" indent="0">
              <a:buNone/>
            </a:pPr>
            <a:r>
              <a:rPr lang="en-US" dirty="0"/>
              <a:t>&gt;&gt; Right Shift</a:t>
            </a:r>
          </a:p>
        </p:txBody>
      </p:sp>
    </p:spTree>
    <p:extLst>
      <p:ext uri="{BB962C8B-B14F-4D97-AF65-F5344CB8AC3E}">
        <p14:creationId xmlns:p14="http://schemas.microsoft.com/office/powerpoint/2010/main" val="12906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2D29-D5F5-4012-9C1A-71617BD9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r>
              <a:rPr lang="en-US" dirty="0"/>
              <a:t> operator and null vs. undefined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CFFC-5E1F-46BF-A0AE-E79D6E2E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r>
              <a:rPr lang="en-US" dirty="0"/>
              <a:t> is a unary operator that returns the type of the item to the right of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null and undefined are equal in value, but null is an object and undefined has no type (i.e. </a:t>
            </a:r>
            <a:r>
              <a:rPr lang="en-US"/>
              <a:t>undefined)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9E255-F6CE-404C-9C0D-F25731AC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90800"/>
            <a:ext cx="4495800" cy="20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 to JavaScript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lecture by Joshua Doucet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48AD-F0D9-4B06-AB23-80D7F348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Reserved Words (Varies by JS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DE0C-FC09-4DE8-B215-0F12204A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067" y="5569801"/>
            <a:ext cx="8229600" cy="83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http://www.corelangs.com/js/basics/variables.html</a:t>
            </a:r>
            <a:endParaRPr lang="en-US" sz="1400" dirty="0"/>
          </a:p>
        </p:txBody>
      </p:sp>
      <p:pic>
        <p:nvPicPr>
          <p:cNvPr id="1026" name="Picture 2" descr="Javascript keywords">
            <a:extLst>
              <a:ext uri="{FF2B5EF4-FFF2-40B4-BE49-F238E27FC236}">
                <a16:creationId xmlns:a16="http://schemas.microsoft.com/office/drawing/2014/main" id="{8B1A3739-1B67-4A9A-A730-442C7CCD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7" y="1143000"/>
            <a:ext cx="7772400" cy="44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1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851A-5E2B-428B-8751-A43B983F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A592A-AEEC-4BDE-A29B-FCDB5C5972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28800" y="762001"/>
            <a:ext cx="8229600" cy="563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Initializing Arrays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var colors = ["Red", "Blue", "Green", "Purple"];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var colors = [255000000, "Blue", "Green", "Purple"];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var colors = new Array("Red", "Blue", "Green", "Purple");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Accessing Arrays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var color = colors[1];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color = “Blue”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Changing Elements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colors[1] = “Yellow”  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colors = ["Red", “Yellow",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       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             "Green", "Purple"]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Push and Pop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colors.pop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	       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colors = ["Red", “Yellow", “Green”];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colors.push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(“Silver”);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colors.push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(“Gold”);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colors = ["Red", “Yellow", “Green”,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“Silver”, “Gold”];</a:t>
            </a:r>
          </a:p>
        </p:txBody>
      </p:sp>
    </p:spTree>
    <p:extLst>
      <p:ext uri="{BB962C8B-B14F-4D97-AF65-F5344CB8AC3E}">
        <p14:creationId xmlns:p14="http://schemas.microsoft.com/office/powerpoint/2010/main" val="405156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FB7-C715-4249-8F2C-ABCFEFF9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Creation and Invocation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70281-204D-440D-824E-80F0C337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552479"/>
            <a:ext cx="5499383" cy="375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7B44B-1AE4-4390-B6C2-DC9682DB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1" y="2379010"/>
            <a:ext cx="755689" cy="51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D19E9-47AC-47FD-BE49-CEEA1E953B09}"/>
              </a:ext>
            </a:extLst>
          </p:cNvPr>
          <p:cNvSpPr txBox="1"/>
          <p:nvPr/>
        </p:nvSpPr>
        <p:spPr>
          <a:xfrm>
            <a:off x="8077200" y="20096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Output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BE3FE46-4ABA-40BB-A3D6-469F5BCF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5305521"/>
          <a:ext cx="11953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195560" imgH="819000" progId="Package">
                  <p:embed/>
                </p:oleObj>
              </mc:Choice>
              <mc:Fallback>
                <p:oleObj name="Packager Shell Object" showAsIcon="1" r:id="rId4" imgW="1195560" imgH="8190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BE3FE46-4ABA-40BB-A3D6-469F5BCF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96400" y="5305521"/>
                        <a:ext cx="1195388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21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C888-06B1-4261-9FD7-EB677786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AFCB-D3BA-47A8-9F9E-148224B8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alter element with ID “</a:t>
            </a:r>
            <a:r>
              <a:rPr lang="en-US" dirty="0" err="1"/>
              <a:t>testResult</a:t>
            </a:r>
            <a:r>
              <a:rPr lang="en-US" dirty="0"/>
              <a:t>” at wrong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D2FC8-9671-42D3-AFD9-F780BA2B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590801"/>
            <a:ext cx="4921503" cy="336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4BB39-45B6-484D-B518-C385F01E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743" y="3270223"/>
            <a:ext cx="1124008" cy="539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925933-FEEF-4F94-B14A-D892A308A0A6}"/>
              </a:ext>
            </a:extLst>
          </p:cNvPr>
          <p:cNvSpPr txBox="1"/>
          <p:nvPr/>
        </p:nvSpPr>
        <p:spPr>
          <a:xfrm>
            <a:off x="7848600" y="290089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151627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D9E2-28EB-4A0A-B190-4872A298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Branching with if, else/if,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15B9-1D8E-406D-92F9-AEB06720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if(condition1){</a:t>
            </a:r>
          </a:p>
          <a:p>
            <a:pPr marL="0" indent="0">
              <a:buNone/>
            </a:pPr>
            <a:r>
              <a:rPr lang="en-US" dirty="0"/>
              <a:t>	//Do this if condition1 true</a:t>
            </a:r>
          </a:p>
          <a:p>
            <a:pPr marL="0" indent="0">
              <a:buNone/>
            </a:pPr>
            <a:r>
              <a:rPr lang="en-US" dirty="0"/>
              <a:t>}else if(condition2){</a:t>
            </a:r>
          </a:p>
          <a:p>
            <a:pPr marL="0" indent="0">
              <a:buNone/>
            </a:pPr>
            <a:r>
              <a:rPr lang="en-US" dirty="0"/>
              <a:t>	//Do this if condition1 false and 	//condition2 is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//Do this if condition1 and condition2 	//are both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80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E101-F574-494A-AA6C-F2C0D0B4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21387"/>
            <a:ext cx="8229600" cy="792162"/>
          </a:xfrm>
        </p:spPr>
        <p:txBody>
          <a:bodyPr/>
          <a:lstStyle/>
          <a:p>
            <a:r>
              <a:rPr lang="en-US" dirty="0"/>
              <a:t>Branching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0D481-43C6-4C5C-B6D9-C599F52F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524000"/>
            <a:ext cx="6384092" cy="459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87B87-D60D-4AB1-BEDD-9E92F8E7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05" y="1041762"/>
            <a:ext cx="4745929" cy="277783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E5F48B-A532-4AC4-87A2-369FDE49894F}"/>
              </a:ext>
            </a:extLst>
          </p:cNvPr>
          <p:cNvSpPr txBox="1"/>
          <p:nvPr/>
        </p:nvSpPr>
        <p:spPr>
          <a:xfrm>
            <a:off x="2438400" y="115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branchTest.html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AC39B-8F7C-4C74-A15B-873532CA76FF}"/>
              </a:ext>
            </a:extLst>
          </p:cNvPr>
          <p:cNvSpPr txBox="1"/>
          <p:nvPr/>
        </p:nvSpPr>
        <p:spPr>
          <a:xfrm>
            <a:off x="7543800" y="64643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Branching.js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8A5F92-3F8F-4D7F-ADE3-5D5BE89A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996" y="3845591"/>
            <a:ext cx="2624605" cy="212159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073F5-7267-45F8-9955-2C47D6DB6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265" y="962838"/>
          <a:ext cx="1019175" cy="52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590840" imgH="819000" progId="Package">
                  <p:embed/>
                </p:oleObj>
              </mc:Choice>
              <mc:Fallback>
                <p:oleObj name="Packager Shell Object" showAsIcon="1" r:id="rId5" imgW="1590840" imgH="8190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073F5-7267-45F8-9955-2C47D6DB6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2265" y="962838"/>
                        <a:ext cx="1019175" cy="52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37C436-D2AD-46B8-B5DB-EFC159B93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1755" y="463374"/>
          <a:ext cx="799678" cy="55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1185840" imgH="819000" progId="Package">
                  <p:embed/>
                </p:oleObj>
              </mc:Choice>
              <mc:Fallback>
                <p:oleObj name="Packager Shell Object" showAsIcon="1" r:id="rId7" imgW="1185840" imgH="8190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37C436-D2AD-46B8-B5DB-EFC159B93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1755" y="463374"/>
                        <a:ext cx="799678" cy="55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726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773A-1903-4D10-BE29-7280186D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Syntax: Branching with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BA57-B607-437D-9A98-0EFAF5C9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1:</a:t>
            </a:r>
          </a:p>
          <a:p>
            <a:pPr marL="0" indent="0">
              <a:buNone/>
            </a:pPr>
            <a:r>
              <a:rPr lang="en-US" dirty="0"/>
              <a:t>		//if expression == 1 do this</a:t>
            </a:r>
          </a:p>
          <a:p>
            <a:pPr marL="0" indent="0">
              <a:buNone/>
            </a:pPr>
            <a:r>
              <a:rPr lang="en-US" dirty="0"/>
              <a:t>	case 2:</a:t>
            </a:r>
          </a:p>
          <a:p>
            <a:pPr marL="0" indent="0">
              <a:buNone/>
            </a:pPr>
            <a:r>
              <a:rPr lang="en-US" dirty="0"/>
              <a:t>		//if expression == 1 or 2 do this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case 3:</a:t>
            </a:r>
          </a:p>
          <a:p>
            <a:pPr marL="0" indent="0">
              <a:buNone/>
            </a:pPr>
            <a:r>
              <a:rPr lang="en-US" dirty="0"/>
              <a:t>		//if expression == 3 do this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default:</a:t>
            </a:r>
          </a:p>
          <a:p>
            <a:pPr marL="0" indent="0">
              <a:buNone/>
            </a:pPr>
            <a:r>
              <a:rPr lang="en-US" dirty="0"/>
              <a:t>		// if expression != 1 and != 2 and != 3</a:t>
            </a:r>
          </a:p>
          <a:p>
            <a:pPr marL="0" indent="0">
              <a:buNone/>
            </a:pPr>
            <a:r>
              <a:rPr lang="en-US" dirty="0"/>
              <a:t>		//do this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67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BD79-69D6-4EB8-9294-4E5A4D7D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44083"/>
          </a:xfrm>
        </p:spPr>
        <p:txBody>
          <a:bodyPr>
            <a:normAutofit/>
          </a:bodyPr>
          <a:lstStyle/>
          <a:p>
            <a:r>
              <a:rPr lang="en-US" sz="2800" dirty="0"/>
              <a:t>Example - Basic 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C6FD8-4C68-4724-8F19-9B1C2C24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86" y="851175"/>
            <a:ext cx="4343623" cy="286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471EE7-1BEA-479D-8F15-C9DA7B15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79" y="851174"/>
            <a:ext cx="4817199" cy="3948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06ACF-D281-4D24-B25A-5DFA0BA7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3962400"/>
            <a:ext cx="4305709" cy="188930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2D2060-CCF9-477B-8518-5B8E1D2B5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134" y="5257800"/>
          <a:ext cx="19462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946520" imgH="819000" progId="Package">
                  <p:embed/>
                </p:oleObj>
              </mc:Choice>
              <mc:Fallback>
                <p:oleObj name="Packager Shell Object" showAsIcon="1" r:id="rId5" imgW="1946520" imgH="8190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32D2060-CCF9-477B-8518-5B8E1D2B5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0134" y="5257800"/>
                        <a:ext cx="194627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16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D171-0C7A-45AF-9C89-A6D92E25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–Standard </a:t>
            </a:r>
            <a:r>
              <a:rPr lang="en-US" b="1" dirty="0"/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0594-B204-4A5E-B1AE-61DFAAB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 output = “”;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6;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--){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output +=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“&lt;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&gt;”;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//output = “10&lt;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&gt;9&lt;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&gt;8&lt;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&gt;7&lt;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&gt;”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EEDFB-CEAD-4956-8611-5084D663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806" y="1825625"/>
            <a:ext cx="6411733" cy="22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1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D171-0C7A-45AF-9C89-A6D92E25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– </a:t>
            </a:r>
            <a:r>
              <a:rPr lang="en-US" b="1" dirty="0"/>
              <a:t>for / in</a:t>
            </a:r>
            <a:r>
              <a:rPr lang="en-US" dirty="0"/>
              <a:t>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8EBD5-4C4A-470B-9D11-2266C46C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029" y="1676401"/>
            <a:ext cx="8605943" cy="2832629"/>
          </a:xfrm>
        </p:spPr>
      </p:pic>
    </p:spTree>
    <p:extLst>
      <p:ext uri="{BB962C8B-B14F-4D97-AF65-F5344CB8AC3E}">
        <p14:creationId xmlns:p14="http://schemas.microsoft.com/office/powerpoint/2010/main" val="1684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CD20-9E0E-4388-BDCB-704BA01B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DEDB-94EE-452E-BF6B-CF96A84E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-457200">
              <a:buNone/>
            </a:pPr>
            <a:r>
              <a:rPr lang="en-US" dirty="0" err="1">
                <a:effectLst/>
              </a:rPr>
              <a:t>DeGroat</a:t>
            </a:r>
            <a:r>
              <a:rPr lang="en-US" dirty="0">
                <a:effectLst/>
              </a:rPr>
              <a:t>, T. (2019, August 14). The History of JavaScript: 	Everything You Need to Know. Retrieved July 2, 2020, from https://www.springboard.com/blog/history-of-</a:t>
            </a:r>
            <a:r>
              <a:rPr lang="en-US" dirty="0"/>
              <a:t>j</a:t>
            </a:r>
            <a:r>
              <a:rPr lang="en-US" dirty="0">
                <a:effectLst/>
              </a:rPr>
              <a:t>avascript/</a:t>
            </a:r>
          </a:p>
          <a:p>
            <a:pPr marL="0" indent="-457200">
              <a:buNone/>
            </a:pPr>
            <a:r>
              <a:rPr lang="en-US" dirty="0">
                <a:effectLst/>
              </a:rPr>
              <a:t>European Computer Manufacturers Association. (2020). 	ECMAScript Language Specification. Retrieved July 4, 2020, from https://www.ecma-international.org/ecma-262/11.0/index.html#sec-intro</a:t>
            </a:r>
          </a:p>
          <a:p>
            <a:pPr marL="0" indent="-457200">
              <a:buNone/>
            </a:pPr>
            <a:r>
              <a:rPr lang="en-US" dirty="0" err="1">
                <a:effectLst/>
              </a:rPr>
              <a:t>Mandwarya</a:t>
            </a:r>
            <a:r>
              <a:rPr lang="en-US" dirty="0">
                <a:effectLst/>
              </a:rPr>
              <a:t>, A. (2020, June 05). How to use Async Await in 	JavaScript. Retrieved July 20, 2020, from https://medium.com/javascript-in-plain-english/async-	await-javascript-5038668ec6eb</a:t>
            </a:r>
          </a:p>
          <a:p>
            <a:pPr marL="0" indent="-457200">
              <a:buNone/>
            </a:pPr>
            <a:r>
              <a:rPr lang="en-US" dirty="0">
                <a:effectLst/>
              </a:rPr>
              <a:t>Mozilla. (2020, June). What is JavaScript? Retrieved July 1, 	2020, from https://developer.mozilla.org/en-	US/docs/Learn/JavaScript/First_steps/What_is_JavaScript</a:t>
            </a:r>
          </a:p>
          <a:p>
            <a:pPr marL="0" indent="-457200">
              <a:buNone/>
            </a:pPr>
            <a:r>
              <a:rPr lang="en-US" dirty="0" err="1">
                <a:effectLst/>
              </a:rPr>
              <a:t>Refsnes</a:t>
            </a:r>
            <a:r>
              <a:rPr lang="en-US" dirty="0">
                <a:effectLst/>
              </a:rPr>
              <a:t> Data. (2020). JavaScript and HTML DOM Reference. 	Retrieved July 15, 2020, from https://www.w3schools.com/jsref</a:t>
            </a:r>
          </a:p>
        </p:txBody>
      </p:sp>
    </p:spTree>
    <p:extLst>
      <p:ext uri="{BB962C8B-B14F-4D97-AF65-F5344CB8AC3E}">
        <p14:creationId xmlns:p14="http://schemas.microsoft.com/office/powerpoint/2010/main" val="2709996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72A8-28B5-4C80-BFCF-899E54EA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</a:t>
            </a:r>
            <a:r>
              <a:rPr lang="en-US" b="1" dirty="0"/>
              <a:t>for / of</a:t>
            </a:r>
            <a:r>
              <a:rPr lang="en-US" dirty="0"/>
              <a:t>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70800-3C41-4E53-BE3A-75C9F2EA9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11" y="2772834"/>
            <a:ext cx="8337178" cy="1312333"/>
          </a:xfrm>
        </p:spPr>
      </p:pic>
    </p:spTree>
    <p:extLst>
      <p:ext uri="{BB962C8B-B14F-4D97-AF65-F5344CB8AC3E}">
        <p14:creationId xmlns:p14="http://schemas.microsoft.com/office/powerpoint/2010/main" val="3774580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E06770-FBB0-43ED-ACA2-19DB86E5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143001"/>
            <a:ext cx="2254366" cy="3333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C6676-8B66-4D4D-B949-22B53E8B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6082422" cy="617220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E14A0F-D2C6-4A22-8FA6-0D0609ED5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9333" y="5353050"/>
          <a:ext cx="1600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600920" imgH="819000" progId="Package">
                  <p:embed/>
                </p:oleObj>
              </mc:Choice>
              <mc:Fallback>
                <p:oleObj name="Packager Shell Object" showAsIcon="1" r:id="rId4" imgW="1600920" imgH="8190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FE14A0F-D2C6-4A22-8FA6-0D0609ED5E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59333" y="5353050"/>
                        <a:ext cx="160020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51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04BA-EFBA-4C47-8940-75E378BB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604C-CF30-434A-AF76-27F45345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while(condition){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//Do this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 x = 10, fact = 1;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while(x &gt; 1){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fact *= 10;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x--;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(fact);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7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DCC0-9C0B-48C5-B131-871E91E5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3550-C7B1-4FF2-A2DB-7F71618F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//Do this at least once,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//Continue to do this if condition true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135382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A57D-7B0B-4509-999E-8E3ECFEA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Async-Await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5206-1FBC-402F-8B8A-D719058D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 is a synchronous language but can act like an asynchronous language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Promises.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Promises handle code that awaits a response, (timers, I/O, API calls,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do a task on the side without blocking program execution.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marks blocks of code that will have to wait for a Promise.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marks where the code waits for a promise. The async block waits for a promise, but the rest of the program does not..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51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71D3-E0B5-47A0-9E12-C40D73F2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Countdown Timer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7AD5E-C0A5-4BF7-B748-154DCD00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563562"/>
            <a:ext cx="7783803" cy="5151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D90B1-CCBE-4AE6-A67B-C2436E21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125" y="1444804"/>
            <a:ext cx="1124008" cy="3321221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26BB6D-D179-4478-B1E6-14F02D9C7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9530" y="5456003"/>
          <a:ext cx="1640737" cy="70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154240" imgH="819000" progId="Package">
                  <p:embed/>
                </p:oleObj>
              </mc:Choice>
              <mc:Fallback>
                <p:oleObj name="Packager Shell Object" showAsIcon="1" r:id="rId4" imgW="2154240" imgH="8190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26BB6D-D179-4478-B1E6-14F02D9C7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59530" y="5456003"/>
                        <a:ext cx="1640737" cy="70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07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C808-3FCF-45F3-ADE4-B5D619FE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and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0077-A641-49DA-B8BB-66B16171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tial body"/>
              </a:rPr>
              <a:t>JS does support pattern matching as do other scripting languages</a:t>
            </a:r>
          </a:p>
          <a:p>
            <a:r>
              <a:rPr lang="en-US" dirty="0">
                <a:latin typeface="Artial body"/>
              </a:rPr>
              <a:t>Patterns placed between a set of forward slashes followed by any match flags</a:t>
            </a:r>
          </a:p>
          <a:p>
            <a:r>
              <a:rPr lang="en-US" dirty="0">
                <a:latin typeface="Artial body"/>
              </a:rPr>
              <a:t>/&lt;pattern&gt;/flags </a:t>
            </a:r>
          </a:p>
          <a:p>
            <a:r>
              <a:rPr lang="en-US" dirty="0">
                <a:latin typeface="Artial body"/>
              </a:rPr>
              <a:t>One example, string searching</a:t>
            </a:r>
          </a:p>
          <a:p>
            <a:endParaRPr lang="en-US" dirty="0">
              <a:latin typeface="Artial body"/>
            </a:endParaRPr>
          </a:p>
          <a:p>
            <a:pPr marL="0" indent="0">
              <a:buNone/>
            </a:pPr>
            <a:endParaRPr lang="en-US" dirty="0">
              <a:latin typeface="Artial body"/>
            </a:endParaRPr>
          </a:p>
          <a:p>
            <a:endParaRPr lang="en-US" dirty="0">
              <a:latin typeface="Artial body"/>
            </a:endParaRPr>
          </a:p>
          <a:p>
            <a:r>
              <a:rPr lang="en-US" dirty="0">
                <a:latin typeface="Artial body"/>
              </a:rPr>
              <a:t>Some Patterns</a:t>
            </a:r>
          </a:p>
          <a:p>
            <a:pPr marL="457200" lvl="1" indent="0">
              <a:buNone/>
            </a:pPr>
            <a:r>
              <a:rPr lang="en-US" dirty="0">
                <a:latin typeface="Artial body"/>
              </a:rPr>
              <a:t>[</a:t>
            </a:r>
            <a:r>
              <a:rPr lang="en-US" dirty="0" err="1">
                <a:latin typeface="Artial body"/>
              </a:rPr>
              <a:t>abd</a:t>
            </a:r>
            <a:r>
              <a:rPr lang="en-US" dirty="0">
                <a:latin typeface="Artial body"/>
              </a:rPr>
              <a:t>] – Find any of the characters in brackets</a:t>
            </a:r>
          </a:p>
          <a:p>
            <a:pPr marL="457200" lvl="1" indent="0">
              <a:buNone/>
            </a:pPr>
            <a:r>
              <a:rPr lang="en-US" dirty="0">
                <a:latin typeface="Artial body"/>
              </a:rPr>
              <a:t>[4-8] – Find any of the values in the range</a:t>
            </a:r>
          </a:p>
          <a:p>
            <a:pPr marL="457200" lvl="1" indent="0">
              <a:buNone/>
            </a:pPr>
            <a:r>
              <a:rPr lang="en-US" dirty="0">
                <a:latin typeface="Artial body"/>
              </a:rPr>
              <a:t>(</a:t>
            </a:r>
            <a:r>
              <a:rPr lang="en-US" dirty="0" err="1">
                <a:latin typeface="Artial body"/>
              </a:rPr>
              <a:t>car|bus|truck</a:t>
            </a:r>
            <a:r>
              <a:rPr lang="en-US" dirty="0">
                <a:latin typeface="Artial body"/>
              </a:rPr>
              <a:t>) – Find any of the patterns separated by |</a:t>
            </a:r>
          </a:p>
          <a:p>
            <a:r>
              <a:rPr lang="en-US" dirty="0">
                <a:latin typeface="Artial body"/>
              </a:rPr>
              <a:t>Just an intro, other ways to match, other flags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A5D75-4742-4810-88E3-451E0061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37" y="3437092"/>
            <a:ext cx="8293526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85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705A-0F97-49DB-A175-3E07E0ED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–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9315-90C4-49DB-BD3E-32207F38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format used to store and transport data. (Think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.csv)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Nested Java objects, name/value pairs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“name”: “George”,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“age”: 37,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“rating”: 4.1,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“country”: “India”,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“pets”: [“Spike”, “Lilly”, “Spot”]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71582B-611D-450F-B0D5-FC28049B5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5175251"/>
          <a:ext cx="19367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936800" imgH="819000" progId="Package">
                  <p:embed/>
                </p:oleObj>
              </mc:Choice>
              <mc:Fallback>
                <p:oleObj name="Packager Shell Object" showAsIcon="1" r:id="rId2" imgW="1936800" imgH="8190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971582B-611D-450F-B0D5-FC28049B57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10600" y="5175251"/>
                        <a:ext cx="19367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384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459-D451-4E39-8CFA-AEFEA0D6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72" y="2606619"/>
            <a:ext cx="10515600" cy="1325563"/>
          </a:xfrm>
        </p:spPr>
        <p:txBody>
          <a:bodyPr/>
          <a:lstStyle/>
          <a:p>
            <a:r>
              <a:rPr lang="en-US" dirty="0"/>
              <a:t>This is just the beginning. There is much more to learn about JavaScript!</a:t>
            </a:r>
          </a:p>
        </p:txBody>
      </p:sp>
    </p:spTree>
    <p:extLst>
      <p:ext uri="{BB962C8B-B14F-4D97-AF65-F5344CB8AC3E}">
        <p14:creationId xmlns:p14="http://schemas.microsoft.com/office/powerpoint/2010/main" val="101710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DA87-C752-47F4-AACA-A2380036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62B2-159A-4CF4-AE2E-1D0000A8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scripting programming language</a:t>
            </a:r>
          </a:p>
          <a:p>
            <a:r>
              <a:rPr lang="en-US" dirty="0"/>
              <a:t>Used to add complex features to web pages</a:t>
            </a:r>
          </a:p>
          <a:p>
            <a:r>
              <a:rPr lang="en-US" dirty="0"/>
              <a:t>It is coupled with HTML and CSS to design websites</a:t>
            </a:r>
          </a:p>
          <a:p>
            <a:r>
              <a:rPr lang="en-US" dirty="0"/>
              <a:t>JavaScript allows for dynamically updated web content, animations, and interactive controls within a web page.</a:t>
            </a:r>
          </a:p>
          <a:p>
            <a:r>
              <a:rPr lang="en-US" dirty="0"/>
              <a:t>Used in Facebook, YouTube, eBay, Google Maps, and many </a:t>
            </a:r>
            <a:r>
              <a:rPr lang="en-US" dirty="0" err="1"/>
              <a:t>many</a:t>
            </a:r>
            <a:r>
              <a:rPr lang="en-US" dirty="0"/>
              <a:t>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pPr algn="r"/>
            <a:endParaRPr lang="en-US" dirty="0"/>
          </a:p>
          <a:p>
            <a:pPr marL="0" indent="0" algn="r">
              <a:buNone/>
            </a:pPr>
            <a:r>
              <a:rPr lang="en-US" dirty="0"/>
              <a:t>Side note:</a:t>
            </a:r>
          </a:p>
          <a:p>
            <a:pPr algn="r"/>
            <a:r>
              <a:rPr lang="en-US" dirty="0"/>
              <a:t>HTML (Hypertext Markup Language) is used to give structure and meaning to web pages</a:t>
            </a:r>
          </a:p>
          <a:p>
            <a:pPr algn="r"/>
            <a:r>
              <a:rPr lang="en-US" dirty="0"/>
              <a:t>CSS (Cascading Style Sheets)  is a language used to style webpages  (colors, fonts, object placement)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419600"/>
          </a:xfrm>
        </p:spPr>
        <p:txBody>
          <a:bodyPr/>
          <a:lstStyle/>
          <a:p>
            <a:r>
              <a:rPr lang="en-US" dirty="0"/>
              <a:t>Developed in Sep 1995 by </a:t>
            </a:r>
            <a:r>
              <a:rPr lang="en-US" dirty="0" err="1"/>
              <a:t>Branan</a:t>
            </a:r>
            <a:r>
              <a:rPr lang="en-US" dirty="0"/>
              <a:t> </a:t>
            </a:r>
            <a:r>
              <a:rPr lang="en-US" dirty="0" err="1"/>
              <a:t>Eich</a:t>
            </a:r>
            <a:r>
              <a:rPr lang="en-US" dirty="0"/>
              <a:t> who also worked on Netscape</a:t>
            </a:r>
          </a:p>
          <a:p>
            <a:r>
              <a:rPr lang="en-US" dirty="0"/>
              <a:t>Early versions called Mocha,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Scripting standard maintained by The ECMA (European Computer Manufacturers Association </a:t>
            </a:r>
          </a:p>
          <a:p>
            <a:r>
              <a:rPr lang="en-US" dirty="0"/>
              <a:t>Became popular in 2005 due Ajax , a suite of technologies to make web pages more like native desktop apps.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Java != JavaScript</a:t>
            </a:r>
          </a:p>
          <a:p>
            <a:pPr lvl="1"/>
            <a:r>
              <a:rPr lang="en-US" dirty="0"/>
              <a:t>Java is compiled</a:t>
            </a:r>
          </a:p>
          <a:p>
            <a:pPr lvl="1"/>
            <a:r>
              <a:rPr lang="en-US" dirty="0"/>
              <a:t>JavaScript is interpreted </a:t>
            </a:r>
          </a:p>
          <a:p>
            <a:r>
              <a:rPr lang="en-US" dirty="0"/>
              <a:t>Usually runs client-side (on computer running a web browser)</a:t>
            </a:r>
          </a:p>
          <a:p>
            <a:r>
              <a:rPr lang="en-US" dirty="0"/>
              <a:t>Node.js allows JavaScript to run on servers</a:t>
            </a:r>
          </a:p>
          <a:p>
            <a:r>
              <a:rPr lang="en-US" dirty="0"/>
              <a:t>Programs using JS (JavaScript) are far reaching, large audience with easy access. (Web browsers)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89CD-B586-4594-AB6A-7C5F7374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6CF0-6852-4ED7-B7AE-CDD80BE3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(Officially ECMAScript) has 9 main versions as of 2018</a:t>
            </a:r>
          </a:p>
          <a:p>
            <a:r>
              <a:rPr lang="en-US" dirty="0"/>
              <a:t>Version 3 added regex support and try catch functionality</a:t>
            </a:r>
          </a:p>
          <a:p>
            <a:r>
              <a:rPr lang="en-US" dirty="0"/>
              <a:t>Version 5 added JSON support</a:t>
            </a:r>
          </a:p>
          <a:p>
            <a:r>
              <a:rPr lang="en-US" dirty="0"/>
              <a:t>Version 6 added array search functionality, and default parameters</a:t>
            </a:r>
          </a:p>
          <a:p>
            <a:r>
              <a:rPr lang="en-US" dirty="0"/>
              <a:t>Version 7 added exp operator **</a:t>
            </a:r>
          </a:p>
          <a:p>
            <a:r>
              <a:rPr lang="en-US" dirty="0"/>
              <a:t>Version 8 added async functions</a:t>
            </a:r>
          </a:p>
        </p:txBody>
      </p:sp>
    </p:spTree>
    <p:extLst>
      <p:ext uri="{BB962C8B-B14F-4D97-AF65-F5344CB8AC3E}">
        <p14:creationId xmlns:p14="http://schemas.microsoft.com/office/powerpoint/2010/main" val="74175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824A3-B763-4F29-A839-5FB40F9B8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JavaScript Coding Basics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B3CBBB-9CC2-431C-8F74-0CC0E8CEC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F957-CE7F-4C89-AA5E-013D1E17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Example</a:t>
            </a:r>
            <a:br>
              <a:rPr lang="en-US" sz="3100" dirty="0"/>
            </a:br>
            <a:r>
              <a:rPr lang="en-US" sz="3100" dirty="0"/>
              <a:t>(Context is needed to understand JavaScript)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BB7DB-F0E1-48C8-A3A8-F850278FA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htmlexample.html</a:t>
            </a:r>
            <a:br>
              <a:rPr lang="en-US" sz="2400" dirty="0"/>
            </a:br>
            <a:r>
              <a:rPr lang="en-US" sz="2400" dirty="0"/>
              <a:t>in text editor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F4E6E6-A85E-4153-8229-75AC6F544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htmlexample.html</a:t>
            </a:r>
            <a:br>
              <a:rPr lang="en-US" sz="2400" dirty="0"/>
            </a:br>
            <a:r>
              <a:rPr lang="en-US" sz="2400" dirty="0"/>
              <a:t>in web browser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DC32C-9AC6-4283-B3B6-3CAC455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13" y="2514600"/>
            <a:ext cx="4581088" cy="238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94BF67-7FEA-4DC7-AD4B-4E443FB74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89" y="2743200"/>
            <a:ext cx="2375022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1699</Words>
  <Application>Microsoft Office PowerPoint</Application>
  <PresentationFormat>Widescreen</PresentationFormat>
  <Paragraphs>219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Artial body</vt:lpstr>
      <vt:lpstr>Calibri</vt:lpstr>
      <vt:lpstr>Calibri Light</vt:lpstr>
      <vt:lpstr>Office Theme</vt:lpstr>
      <vt:lpstr>Packager Shell Object</vt:lpstr>
      <vt:lpstr>PowerPoint Presentation</vt:lpstr>
      <vt:lpstr>An Intro to JavaScript</vt:lpstr>
      <vt:lpstr>References</vt:lpstr>
      <vt:lpstr>What is JavaScript?</vt:lpstr>
      <vt:lpstr>Some History</vt:lpstr>
      <vt:lpstr>More details</vt:lpstr>
      <vt:lpstr>More details</vt:lpstr>
      <vt:lpstr>JavaScript Coding Basics</vt:lpstr>
      <vt:lpstr>HTML Example (Context is needed to understand JavaScript)</vt:lpstr>
      <vt:lpstr>HTML Example with CSS</vt:lpstr>
      <vt:lpstr>Some JS Need to Know</vt:lpstr>
      <vt:lpstr>Add some JS to the Example</vt:lpstr>
      <vt:lpstr>Arithmetic Operations</vt:lpstr>
      <vt:lpstr>Assignment Operators</vt:lpstr>
      <vt:lpstr>Concatenation String Operators</vt:lpstr>
      <vt:lpstr>JS Data Types and Variables</vt:lpstr>
      <vt:lpstr>Comparison Operators</vt:lpstr>
      <vt:lpstr>Logical and Bitwise Operators </vt:lpstr>
      <vt:lpstr>typeof operator and null vs. undefined</vt:lpstr>
      <vt:lpstr>Reserved Words (Varies by JS version)</vt:lpstr>
      <vt:lpstr>Array Basics</vt:lpstr>
      <vt:lpstr>Function Creation and Invocation</vt:lpstr>
      <vt:lpstr>Incorrect Function Invocation</vt:lpstr>
      <vt:lpstr>Syntax: Branching with if, else/if, else</vt:lpstr>
      <vt:lpstr>Branching Example</vt:lpstr>
      <vt:lpstr>Syntax: Branching with Switches</vt:lpstr>
      <vt:lpstr>Example - Basic Calculator</vt:lpstr>
      <vt:lpstr>Looping –Standard for Loops</vt:lpstr>
      <vt:lpstr>Looping – for / in Loops</vt:lpstr>
      <vt:lpstr>Looping - for / of Loops</vt:lpstr>
      <vt:lpstr>PowerPoint Presentation</vt:lpstr>
      <vt:lpstr>Looping - While Loops</vt:lpstr>
      <vt:lpstr>Looping - Do-while loops</vt:lpstr>
      <vt:lpstr>Async-Await and Promises</vt:lpstr>
      <vt:lpstr>Countdown Timer</vt:lpstr>
      <vt:lpstr>Regular Expressions and Pattern Matching</vt:lpstr>
      <vt:lpstr>JSON – JavaScript Object Notation</vt:lpstr>
      <vt:lpstr>This is just the beginning. There is much more to learn about JavaScript!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Doucet</dc:creator>
  <cp:lastModifiedBy>Josh Doucet</cp:lastModifiedBy>
  <cp:revision>1</cp:revision>
  <dcterms:created xsi:type="dcterms:W3CDTF">2021-06-01T01:43:28Z</dcterms:created>
  <dcterms:modified xsi:type="dcterms:W3CDTF">2021-06-01T01:47:51Z</dcterms:modified>
</cp:coreProperties>
</file>