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102" y="3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0CA53-FD75-4281-8F8A-F5993BA3803A}"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37844819-0D08-4EB1-A088-F35890ECC4ED}">
      <dgm:prSet/>
      <dgm:spPr/>
      <dgm:t>
        <a:bodyPr/>
        <a:lstStyle/>
        <a:p>
          <a:pPr algn="just">
            <a:lnSpc>
              <a:spcPct val="100000"/>
            </a:lnSpc>
          </a:pPr>
          <a:r>
            <a:rPr lang="es-ES" dirty="0"/>
            <a:t>Teniendo en cuenta la dificultad que entraña la identificación de imágenes basadas en su contenido, los resultados ofrecidos en esta investigación han sido aceptables ya que es capaz de identificar las imágenes que se capturan en buenas condiciones. Además se consiguió demostrar que la infraestructura creada era adecuada para el propósito de la investigación.</a:t>
          </a:r>
          <a:endParaRPr lang="en-US" dirty="0"/>
        </a:p>
      </dgm:t>
    </dgm:pt>
    <dgm:pt modelId="{51FAB85D-B555-44BA-A025-14F79BC85052}" type="parTrans" cxnId="{5543A1EE-216E-4F02-8248-6CA1B85E9096}">
      <dgm:prSet/>
      <dgm:spPr/>
      <dgm:t>
        <a:bodyPr/>
        <a:lstStyle/>
        <a:p>
          <a:endParaRPr lang="en-US"/>
        </a:p>
      </dgm:t>
    </dgm:pt>
    <dgm:pt modelId="{086DBFB2-787D-4A2C-B677-51AD22A07EE0}" type="sibTrans" cxnId="{5543A1EE-216E-4F02-8248-6CA1B85E9096}">
      <dgm:prSet/>
      <dgm:spPr/>
      <dgm:t>
        <a:bodyPr/>
        <a:lstStyle/>
        <a:p>
          <a:endParaRPr lang="en-US"/>
        </a:p>
      </dgm:t>
    </dgm:pt>
    <dgm:pt modelId="{066C37BF-34EB-47A2-AB0E-0C629113ADCB}">
      <dgm:prSet/>
      <dgm:spPr/>
      <dgm:t>
        <a:bodyPr/>
        <a:lstStyle/>
        <a:p>
          <a:pPr algn="just">
            <a:lnSpc>
              <a:spcPct val="100000"/>
            </a:lnSpc>
          </a:pPr>
          <a:r>
            <a:rPr lang="es-ES" dirty="0"/>
            <a:t>Sería ideal tener una gran base de datos con muchas imágenes de la misma planta y así poder hacer agrupaciones de características de cada tipo de planta para alimentar la red, de esta forma posiblemente se mejorarían los resultados notablemente. Es necesario investigar más en la clasificación e identificación de cada tipo de imagen. Por ejemplo se podrían añadir otro tipo de momentos invariantes como son los de </a:t>
          </a:r>
          <a:r>
            <a:rPr lang="es-ES" dirty="0" err="1"/>
            <a:t>Flusser</a:t>
          </a:r>
          <a:r>
            <a:rPr lang="es-ES" dirty="0"/>
            <a:t> u otro tipo de características que pudieran ayudar a la clasificación y mejorar los porcentajes de acierto. </a:t>
          </a:r>
          <a:endParaRPr lang="en-US" dirty="0"/>
        </a:p>
      </dgm:t>
    </dgm:pt>
    <dgm:pt modelId="{A899CA45-71D2-4642-9C77-F6391E25BB07}" type="parTrans" cxnId="{4E0901F5-B49B-4DC3-9736-5DD3E27F1336}">
      <dgm:prSet/>
      <dgm:spPr/>
      <dgm:t>
        <a:bodyPr/>
        <a:lstStyle/>
        <a:p>
          <a:endParaRPr lang="en-US"/>
        </a:p>
      </dgm:t>
    </dgm:pt>
    <dgm:pt modelId="{96906631-8C4F-4536-A104-8F253308E703}" type="sibTrans" cxnId="{4E0901F5-B49B-4DC3-9736-5DD3E27F1336}">
      <dgm:prSet/>
      <dgm:spPr/>
      <dgm:t>
        <a:bodyPr/>
        <a:lstStyle/>
        <a:p>
          <a:endParaRPr lang="en-US"/>
        </a:p>
      </dgm:t>
    </dgm:pt>
    <dgm:pt modelId="{F75E39DE-2EF8-43A7-845C-77D3631CB1E5}" type="pres">
      <dgm:prSet presAssocID="{D780CA53-FD75-4281-8F8A-F5993BA3803A}" presName="vert0" presStyleCnt="0">
        <dgm:presLayoutVars>
          <dgm:dir/>
          <dgm:animOne val="branch"/>
          <dgm:animLvl val="lvl"/>
        </dgm:presLayoutVars>
      </dgm:prSet>
      <dgm:spPr/>
    </dgm:pt>
    <dgm:pt modelId="{EFE4B09D-3488-4C33-BA5B-489D93E6E5AC}" type="pres">
      <dgm:prSet presAssocID="{37844819-0D08-4EB1-A088-F35890ECC4ED}" presName="thickLine" presStyleLbl="alignNode1" presStyleIdx="0" presStyleCnt="2"/>
      <dgm:spPr/>
    </dgm:pt>
    <dgm:pt modelId="{89E10470-32E3-4A2C-8BE7-D03D9D50809F}" type="pres">
      <dgm:prSet presAssocID="{37844819-0D08-4EB1-A088-F35890ECC4ED}" presName="horz1" presStyleCnt="0"/>
      <dgm:spPr/>
    </dgm:pt>
    <dgm:pt modelId="{9BA773E1-ADF2-40A3-A7EA-39C702A33BF5}" type="pres">
      <dgm:prSet presAssocID="{37844819-0D08-4EB1-A088-F35890ECC4ED}" presName="tx1" presStyleLbl="revTx" presStyleIdx="0" presStyleCnt="2"/>
      <dgm:spPr/>
    </dgm:pt>
    <dgm:pt modelId="{106AB36A-7859-4D89-9988-3E6C5C7AA19E}" type="pres">
      <dgm:prSet presAssocID="{37844819-0D08-4EB1-A088-F35890ECC4ED}" presName="vert1" presStyleCnt="0"/>
      <dgm:spPr/>
    </dgm:pt>
    <dgm:pt modelId="{54260BAE-32FA-440D-AD0F-B12AF4D92E1E}" type="pres">
      <dgm:prSet presAssocID="{066C37BF-34EB-47A2-AB0E-0C629113ADCB}" presName="thickLine" presStyleLbl="alignNode1" presStyleIdx="1" presStyleCnt="2"/>
      <dgm:spPr/>
    </dgm:pt>
    <dgm:pt modelId="{793316F6-C7A3-4414-8B29-FC9DD224F8AF}" type="pres">
      <dgm:prSet presAssocID="{066C37BF-34EB-47A2-AB0E-0C629113ADCB}" presName="horz1" presStyleCnt="0"/>
      <dgm:spPr/>
    </dgm:pt>
    <dgm:pt modelId="{CC0F30F6-8507-4B48-96C7-AD5A106B4137}" type="pres">
      <dgm:prSet presAssocID="{066C37BF-34EB-47A2-AB0E-0C629113ADCB}" presName="tx1" presStyleLbl="revTx" presStyleIdx="1" presStyleCnt="2"/>
      <dgm:spPr/>
    </dgm:pt>
    <dgm:pt modelId="{E24DB517-76B7-4948-AD75-68716C7F5EEA}" type="pres">
      <dgm:prSet presAssocID="{066C37BF-34EB-47A2-AB0E-0C629113ADCB}" presName="vert1" presStyleCnt="0"/>
      <dgm:spPr/>
    </dgm:pt>
  </dgm:ptLst>
  <dgm:cxnLst>
    <dgm:cxn modelId="{A7ED4D2C-002D-44A0-9C35-4E59722D4C9E}" type="presOf" srcId="{D780CA53-FD75-4281-8F8A-F5993BA3803A}" destId="{F75E39DE-2EF8-43A7-845C-77D3631CB1E5}" srcOrd="0" destOrd="0" presId="urn:microsoft.com/office/officeart/2008/layout/LinedList"/>
    <dgm:cxn modelId="{89500784-D204-4538-A197-056F28BE56D0}" type="presOf" srcId="{066C37BF-34EB-47A2-AB0E-0C629113ADCB}" destId="{CC0F30F6-8507-4B48-96C7-AD5A106B4137}" srcOrd="0" destOrd="0" presId="urn:microsoft.com/office/officeart/2008/layout/LinedList"/>
    <dgm:cxn modelId="{CED336BC-F9F6-4B9C-8911-0A8D8BB3C007}" type="presOf" srcId="{37844819-0D08-4EB1-A088-F35890ECC4ED}" destId="{9BA773E1-ADF2-40A3-A7EA-39C702A33BF5}" srcOrd="0" destOrd="0" presId="urn:microsoft.com/office/officeart/2008/layout/LinedList"/>
    <dgm:cxn modelId="{5543A1EE-216E-4F02-8248-6CA1B85E9096}" srcId="{D780CA53-FD75-4281-8F8A-F5993BA3803A}" destId="{37844819-0D08-4EB1-A088-F35890ECC4ED}" srcOrd="0" destOrd="0" parTransId="{51FAB85D-B555-44BA-A025-14F79BC85052}" sibTransId="{086DBFB2-787D-4A2C-B677-51AD22A07EE0}"/>
    <dgm:cxn modelId="{4E0901F5-B49B-4DC3-9736-5DD3E27F1336}" srcId="{D780CA53-FD75-4281-8F8A-F5993BA3803A}" destId="{066C37BF-34EB-47A2-AB0E-0C629113ADCB}" srcOrd="1" destOrd="0" parTransId="{A899CA45-71D2-4642-9C77-F6391E25BB07}" sibTransId="{96906631-8C4F-4536-A104-8F253308E703}"/>
    <dgm:cxn modelId="{620C7880-9F63-43C6-807B-436A3E4C863D}" type="presParOf" srcId="{F75E39DE-2EF8-43A7-845C-77D3631CB1E5}" destId="{EFE4B09D-3488-4C33-BA5B-489D93E6E5AC}" srcOrd="0" destOrd="0" presId="urn:microsoft.com/office/officeart/2008/layout/LinedList"/>
    <dgm:cxn modelId="{0448C4C5-339D-431B-B10E-6FCB852FFE44}" type="presParOf" srcId="{F75E39DE-2EF8-43A7-845C-77D3631CB1E5}" destId="{89E10470-32E3-4A2C-8BE7-D03D9D50809F}" srcOrd="1" destOrd="0" presId="urn:microsoft.com/office/officeart/2008/layout/LinedList"/>
    <dgm:cxn modelId="{BBFCC718-373E-404C-BB5C-BF6C5EC0EFFC}" type="presParOf" srcId="{89E10470-32E3-4A2C-8BE7-D03D9D50809F}" destId="{9BA773E1-ADF2-40A3-A7EA-39C702A33BF5}" srcOrd="0" destOrd="0" presId="urn:microsoft.com/office/officeart/2008/layout/LinedList"/>
    <dgm:cxn modelId="{DC5E17A6-929F-4E58-9274-55A4BA7DBD47}" type="presParOf" srcId="{89E10470-32E3-4A2C-8BE7-D03D9D50809F}" destId="{106AB36A-7859-4D89-9988-3E6C5C7AA19E}" srcOrd="1" destOrd="0" presId="urn:microsoft.com/office/officeart/2008/layout/LinedList"/>
    <dgm:cxn modelId="{69E64C14-EC25-468D-9F97-9A1C1269A018}" type="presParOf" srcId="{F75E39DE-2EF8-43A7-845C-77D3631CB1E5}" destId="{54260BAE-32FA-440D-AD0F-B12AF4D92E1E}" srcOrd="2" destOrd="0" presId="urn:microsoft.com/office/officeart/2008/layout/LinedList"/>
    <dgm:cxn modelId="{B5144AC1-9945-45A1-AC06-A30A5B8A9B62}" type="presParOf" srcId="{F75E39DE-2EF8-43A7-845C-77D3631CB1E5}" destId="{793316F6-C7A3-4414-8B29-FC9DD224F8AF}" srcOrd="3" destOrd="0" presId="urn:microsoft.com/office/officeart/2008/layout/LinedList"/>
    <dgm:cxn modelId="{06470C8F-2117-4CB8-AE29-F8E93DEF4EFA}" type="presParOf" srcId="{793316F6-C7A3-4414-8B29-FC9DD224F8AF}" destId="{CC0F30F6-8507-4B48-96C7-AD5A106B4137}" srcOrd="0" destOrd="0" presId="urn:microsoft.com/office/officeart/2008/layout/LinedList"/>
    <dgm:cxn modelId="{FB253B24-C695-433E-9DDF-2D774548C7D5}" type="presParOf" srcId="{793316F6-C7A3-4414-8B29-FC9DD224F8AF}" destId="{E24DB517-76B7-4948-AD75-68716C7F5E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4B09D-3488-4C33-BA5B-489D93E6E5AC}">
      <dsp:nvSpPr>
        <dsp:cNvPr id="0" name=""/>
        <dsp:cNvSpPr/>
      </dsp:nvSpPr>
      <dsp:spPr>
        <a:xfrm>
          <a:off x="0" y="0"/>
          <a:ext cx="6832212"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9BA773E1-ADF2-40A3-A7EA-39C702A33BF5}">
      <dsp:nvSpPr>
        <dsp:cNvPr id="0" name=""/>
        <dsp:cNvSpPr/>
      </dsp:nvSpPr>
      <dsp:spPr>
        <a:xfrm>
          <a:off x="0" y="0"/>
          <a:ext cx="6832212" cy="263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100000"/>
            </a:lnSpc>
            <a:spcBef>
              <a:spcPct val="0"/>
            </a:spcBef>
            <a:spcAft>
              <a:spcPct val="35000"/>
            </a:spcAft>
            <a:buNone/>
          </a:pPr>
          <a:r>
            <a:rPr lang="es-ES" sz="1700" kern="1200" dirty="0"/>
            <a:t>Teniendo en cuenta la dificultad que entraña la identificación de imágenes basadas en su contenido, los resultados ofrecidos en esta investigación han sido aceptables ya que es capaz de identificar las imágenes que se capturan en buenas condiciones. Además se consiguió demostrar que la infraestructura creada era adecuada para el propósito de la investigación.</a:t>
          </a:r>
          <a:endParaRPr lang="en-US" sz="1700" kern="1200" dirty="0"/>
        </a:p>
      </dsp:txBody>
      <dsp:txXfrm>
        <a:off x="0" y="0"/>
        <a:ext cx="6832212" cy="2632389"/>
      </dsp:txXfrm>
    </dsp:sp>
    <dsp:sp modelId="{54260BAE-32FA-440D-AD0F-B12AF4D92E1E}">
      <dsp:nvSpPr>
        <dsp:cNvPr id="0" name=""/>
        <dsp:cNvSpPr/>
      </dsp:nvSpPr>
      <dsp:spPr>
        <a:xfrm>
          <a:off x="0" y="2632389"/>
          <a:ext cx="6832212" cy="0"/>
        </a:xfrm>
        <a:prstGeom prst="line">
          <a:avLst/>
        </a:prstGeom>
        <a:gradFill rotWithShape="0">
          <a:gsLst>
            <a:gs pos="0">
              <a:schemeClr val="accent5">
                <a:hueOff val="1706166"/>
                <a:satOff val="-1777"/>
                <a:lumOff val="2155"/>
                <a:alphaOff val="0"/>
                <a:tint val="96000"/>
                <a:lumMod val="104000"/>
              </a:schemeClr>
            </a:gs>
            <a:gs pos="100000">
              <a:schemeClr val="accent5">
                <a:hueOff val="1706166"/>
                <a:satOff val="-1777"/>
                <a:lumOff val="2155"/>
                <a:alphaOff val="0"/>
                <a:shade val="98000"/>
                <a:lumMod val="94000"/>
              </a:schemeClr>
            </a:gs>
          </a:gsLst>
          <a:lin ang="5400000" scaled="0"/>
        </a:gradFill>
        <a:ln w="9525" cap="rnd" cmpd="sng" algn="ctr">
          <a:solidFill>
            <a:schemeClr val="accent5">
              <a:hueOff val="1706166"/>
              <a:satOff val="-1777"/>
              <a:lumOff val="2155"/>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CC0F30F6-8507-4B48-96C7-AD5A106B4137}">
      <dsp:nvSpPr>
        <dsp:cNvPr id="0" name=""/>
        <dsp:cNvSpPr/>
      </dsp:nvSpPr>
      <dsp:spPr>
        <a:xfrm>
          <a:off x="0" y="2632389"/>
          <a:ext cx="6832212" cy="263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100000"/>
            </a:lnSpc>
            <a:spcBef>
              <a:spcPct val="0"/>
            </a:spcBef>
            <a:spcAft>
              <a:spcPct val="35000"/>
            </a:spcAft>
            <a:buNone/>
          </a:pPr>
          <a:r>
            <a:rPr lang="es-ES" sz="1700" kern="1200" dirty="0"/>
            <a:t>Sería ideal tener una gran base de datos con muchas imágenes de la misma planta y así poder hacer agrupaciones de características de cada tipo de planta para alimentar la red, de esta forma posiblemente se mejorarían los resultados notablemente. Es necesario investigar más en la clasificación e identificación de cada tipo de imagen. Por ejemplo se podrían añadir otro tipo de momentos invariantes como son los de </a:t>
          </a:r>
          <a:r>
            <a:rPr lang="es-ES" sz="1700" kern="1200" dirty="0" err="1"/>
            <a:t>Flusser</a:t>
          </a:r>
          <a:r>
            <a:rPr lang="es-ES" sz="1700" kern="1200" dirty="0"/>
            <a:t> u otro tipo de características que pudieran ayudar a la clasificación y mejorar los porcentajes de acierto. </a:t>
          </a:r>
          <a:endParaRPr lang="en-US" sz="1700" kern="1200" dirty="0"/>
        </a:p>
      </dsp:txBody>
      <dsp:txXfrm>
        <a:off x="0" y="2632389"/>
        <a:ext cx="6832212" cy="26323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93B71F5-7CE2-4DF8-9B95-C17C497E4EE8}" type="datetimeFigureOut">
              <a:rPr lang="es-PE" smtClean="0"/>
              <a:t>1/12/2020</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31912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3B71F5-7CE2-4DF8-9B95-C17C497E4EE8}" type="datetimeFigureOut">
              <a:rPr lang="es-PE" smtClean="0"/>
              <a:t>1/12/2020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62688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3B71F5-7CE2-4DF8-9B95-C17C497E4EE8}" type="datetimeFigureOut">
              <a:rPr lang="es-PE" smtClean="0"/>
              <a:t>1/12/2020</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BB574C-E4B9-4E6B-B471-AD60F71F5FA8}"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5003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93B71F5-7CE2-4DF8-9B95-C17C497E4EE8}" type="datetimeFigureOut">
              <a:rPr lang="es-PE" smtClean="0"/>
              <a:t>1/12/2020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58015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93B71F5-7CE2-4DF8-9B95-C17C497E4EE8}" type="datetimeFigureOut">
              <a:rPr lang="es-PE" smtClean="0"/>
              <a:t>1/12/2020</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BB574C-E4B9-4E6B-B471-AD60F71F5FA8}"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0498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93B71F5-7CE2-4DF8-9B95-C17C497E4EE8}" type="datetimeFigureOut">
              <a:rPr lang="es-PE" smtClean="0"/>
              <a:t>1/12/2020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2304403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3B71F5-7CE2-4DF8-9B95-C17C497E4EE8}" type="datetimeFigureOut">
              <a:rPr lang="es-PE" smtClean="0"/>
              <a:t>1/12/2020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1544434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3B71F5-7CE2-4DF8-9B95-C17C497E4EE8}" type="datetimeFigureOut">
              <a:rPr lang="es-PE" smtClean="0"/>
              <a:t>1/12/2020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193963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3B71F5-7CE2-4DF8-9B95-C17C497E4EE8}" type="datetimeFigureOut">
              <a:rPr lang="es-PE" smtClean="0"/>
              <a:t>1/12/2020</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415043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3B71F5-7CE2-4DF8-9B95-C17C497E4EE8}" type="datetimeFigureOut">
              <a:rPr lang="es-PE" smtClean="0"/>
              <a:t>1/12/2020</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385075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3B71F5-7CE2-4DF8-9B95-C17C497E4EE8}" type="datetimeFigureOut">
              <a:rPr lang="es-PE" smtClean="0"/>
              <a:t>1/12/2020</a:t>
            </a:fld>
            <a:endParaRPr lang="es-PE"/>
          </a:p>
        </p:txBody>
      </p:sp>
      <p:sp>
        <p:nvSpPr>
          <p:cNvPr id="6" name="Footer Placeholder 5"/>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219887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93B71F5-7CE2-4DF8-9B95-C17C497E4EE8}" type="datetimeFigureOut">
              <a:rPr lang="es-PE" smtClean="0"/>
              <a:t>1/12/2020</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288265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93B71F5-7CE2-4DF8-9B95-C17C497E4EE8}" type="datetimeFigureOut">
              <a:rPr lang="es-PE" smtClean="0"/>
              <a:t>1/12/2020</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366714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B71F5-7CE2-4DF8-9B95-C17C497E4EE8}" type="datetimeFigureOut">
              <a:rPr lang="es-PE" smtClean="0"/>
              <a:t>1/12/2020</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66246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3B71F5-7CE2-4DF8-9B95-C17C497E4EE8}" type="datetimeFigureOut">
              <a:rPr lang="es-PE" smtClean="0"/>
              <a:t>1/12/2020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254522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3B71F5-7CE2-4DF8-9B95-C17C497E4EE8}" type="datetimeFigureOut">
              <a:rPr lang="es-PE" smtClean="0"/>
              <a:t>1/12/2020</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BB574C-E4B9-4E6B-B471-AD60F71F5FA8}" type="slidenum">
              <a:rPr lang="es-PE" smtClean="0"/>
              <a:t>‹Nº›</a:t>
            </a:fld>
            <a:endParaRPr lang="es-PE"/>
          </a:p>
        </p:txBody>
      </p:sp>
    </p:spTree>
    <p:extLst>
      <p:ext uri="{BB962C8B-B14F-4D97-AF65-F5344CB8AC3E}">
        <p14:creationId xmlns:p14="http://schemas.microsoft.com/office/powerpoint/2010/main" val="2873387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3B71F5-7CE2-4DF8-9B95-C17C497E4EE8}" type="datetimeFigureOut">
              <a:rPr lang="es-PE" smtClean="0"/>
              <a:t>1/12/2020</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BB574C-E4B9-4E6B-B471-AD60F71F5FA8}" type="slidenum">
              <a:rPr lang="es-PE" smtClean="0"/>
              <a:t>‹Nº›</a:t>
            </a:fld>
            <a:endParaRPr lang="es-PE"/>
          </a:p>
        </p:txBody>
      </p:sp>
    </p:spTree>
    <p:extLst>
      <p:ext uri="{BB962C8B-B14F-4D97-AF65-F5344CB8AC3E}">
        <p14:creationId xmlns:p14="http://schemas.microsoft.com/office/powerpoint/2010/main" val="37272178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A4A9B2-36DB-482D-BCF2-0ED0C0094241}"/>
              </a:ext>
            </a:extLst>
          </p:cNvPr>
          <p:cNvSpPr>
            <a:spLocks noGrp="1"/>
          </p:cNvSpPr>
          <p:nvPr>
            <p:ph type="ctrTitle"/>
          </p:nvPr>
        </p:nvSpPr>
        <p:spPr>
          <a:xfrm>
            <a:off x="1304103" y="1318591"/>
            <a:ext cx="5800929" cy="4220820"/>
          </a:xfrm>
        </p:spPr>
        <p:txBody>
          <a:bodyPr anchor="ctr">
            <a:normAutofit/>
          </a:bodyPr>
          <a:lstStyle/>
          <a:p>
            <a:pPr algn="r">
              <a:lnSpc>
                <a:spcPct val="90000"/>
              </a:lnSpc>
            </a:pPr>
            <a:r>
              <a:rPr lang="es-PE" sz="5600" b="1" dirty="0">
                <a:solidFill>
                  <a:schemeClr val="tx2">
                    <a:lumMod val="75000"/>
                  </a:schemeClr>
                </a:solidFill>
                <a:latin typeface="Montserrat Bold" charset="0"/>
              </a:rPr>
              <a:t>USO DE REDES NEURONALES PARA LA IDENTIFICACIÓN DE PLANTAS</a:t>
            </a:r>
            <a:endParaRPr lang="es-PE" sz="5600" dirty="0">
              <a:solidFill>
                <a:schemeClr val="tx2">
                  <a:lumMod val="75000"/>
                </a:schemeClr>
              </a:solidFill>
            </a:endParaRPr>
          </a:p>
        </p:txBody>
      </p:sp>
      <p:sp>
        <p:nvSpPr>
          <p:cNvPr id="3" name="Subtítulo 2">
            <a:extLst>
              <a:ext uri="{FF2B5EF4-FFF2-40B4-BE49-F238E27FC236}">
                <a16:creationId xmlns:a16="http://schemas.microsoft.com/office/drawing/2014/main" id="{1164BC34-D9CF-431C-B3A1-29C5FF4A3F28}"/>
              </a:ext>
            </a:extLst>
          </p:cNvPr>
          <p:cNvSpPr>
            <a:spLocks noGrp="1"/>
          </p:cNvSpPr>
          <p:nvPr>
            <p:ph type="subTitle" idx="1"/>
          </p:nvPr>
        </p:nvSpPr>
        <p:spPr>
          <a:xfrm>
            <a:off x="7855048" y="1871831"/>
            <a:ext cx="3507212" cy="3199806"/>
          </a:xfrm>
        </p:spPr>
        <p:txBody>
          <a:bodyPr anchor="ctr">
            <a:normAutofit/>
          </a:bodyPr>
          <a:lstStyle/>
          <a:p>
            <a:pPr>
              <a:spcBef>
                <a:spcPts val="600"/>
              </a:spcBef>
              <a:spcAft>
                <a:spcPts val="1200"/>
              </a:spcAft>
            </a:pPr>
            <a:r>
              <a:rPr lang="es-PE" b="1" dirty="0">
                <a:solidFill>
                  <a:schemeClr val="tx2">
                    <a:lumMod val="75000"/>
                  </a:schemeClr>
                </a:solidFill>
                <a:effectLst/>
                <a:latin typeface="Times New Roman" panose="02020603050405020304" pitchFamily="18" charset="0"/>
                <a:ea typeface="Times New Roman" panose="02020603050405020304" pitchFamily="18" charset="0"/>
              </a:rPr>
              <a:t>Presentado por:</a:t>
            </a:r>
          </a:p>
          <a:p>
            <a:pPr>
              <a:spcBef>
                <a:spcPts val="600"/>
              </a:spcBef>
              <a:spcAft>
                <a:spcPts val="1200"/>
              </a:spcAft>
            </a:pPr>
            <a:r>
              <a:rPr lang="es-PE" dirty="0">
                <a:solidFill>
                  <a:schemeClr val="tx2">
                    <a:lumMod val="75000"/>
                  </a:schemeClr>
                </a:solidFill>
                <a:effectLst/>
                <a:latin typeface="Times New Roman" panose="02020603050405020304" pitchFamily="18" charset="0"/>
                <a:ea typeface="Calibri" panose="020F0502020204030204" pitchFamily="34" charset="0"/>
              </a:rPr>
              <a:t>Alex Santiago Rojas </a:t>
            </a:r>
          </a:p>
          <a:p>
            <a:pPr>
              <a:spcBef>
                <a:spcPts val="600"/>
              </a:spcBef>
              <a:spcAft>
                <a:spcPts val="1200"/>
              </a:spcAft>
            </a:pPr>
            <a:r>
              <a:rPr lang="es-PE" dirty="0">
                <a:solidFill>
                  <a:schemeClr val="tx2">
                    <a:lumMod val="75000"/>
                  </a:schemeClr>
                </a:solidFill>
                <a:effectLst/>
                <a:latin typeface="Times New Roman" panose="02020603050405020304" pitchFamily="18" charset="0"/>
                <a:ea typeface="Calibri" panose="020F0502020204030204" pitchFamily="34" charset="0"/>
              </a:rPr>
              <a:t>Paul Cueva Gonzales </a:t>
            </a:r>
          </a:p>
          <a:p>
            <a:pPr>
              <a:spcBef>
                <a:spcPts val="600"/>
              </a:spcBef>
              <a:spcAft>
                <a:spcPts val="1200"/>
              </a:spcAft>
            </a:pPr>
            <a:r>
              <a:rPr lang="es-PE" dirty="0">
                <a:solidFill>
                  <a:schemeClr val="tx2">
                    <a:lumMod val="75000"/>
                  </a:schemeClr>
                </a:solidFill>
                <a:effectLst/>
                <a:latin typeface="Times New Roman" panose="02020603050405020304" pitchFamily="18" charset="0"/>
                <a:ea typeface="Calibri" panose="020F0502020204030204" pitchFamily="34" charset="0"/>
              </a:rPr>
              <a:t>Juan Francisco Valencia Martínez</a:t>
            </a:r>
          </a:p>
          <a:p>
            <a:pPr>
              <a:spcBef>
                <a:spcPts val="600"/>
              </a:spcBef>
              <a:spcAft>
                <a:spcPts val="1200"/>
              </a:spcAft>
            </a:pPr>
            <a:r>
              <a:rPr lang="es-PE" dirty="0">
                <a:solidFill>
                  <a:schemeClr val="tx2">
                    <a:lumMod val="75000"/>
                  </a:schemeClr>
                </a:solidFill>
                <a:effectLst/>
                <a:latin typeface="Times New Roman" panose="02020603050405020304" pitchFamily="18" charset="0"/>
                <a:ea typeface="Calibri" panose="020F0502020204030204" pitchFamily="34" charset="0"/>
              </a:rPr>
              <a:t>Alberto Milla San Martín </a:t>
            </a:r>
          </a:p>
          <a:p>
            <a:pPr>
              <a:spcBef>
                <a:spcPts val="600"/>
              </a:spcBef>
              <a:spcAft>
                <a:spcPts val="1200"/>
              </a:spcAft>
            </a:pPr>
            <a:r>
              <a:rPr lang="es-PE" dirty="0">
                <a:solidFill>
                  <a:schemeClr val="tx2">
                    <a:lumMod val="75000"/>
                  </a:schemeClr>
                </a:solidFill>
                <a:effectLst/>
                <a:latin typeface="Times New Roman" panose="02020603050405020304" pitchFamily="18" charset="0"/>
                <a:ea typeface="Calibri" panose="020F0502020204030204" pitchFamily="34" charset="0"/>
              </a:rPr>
              <a:t>Josue Espinoza Arroyo</a:t>
            </a:r>
            <a:endParaRPr lang="es-PE" dirty="0">
              <a:solidFill>
                <a:schemeClr val="tx2">
                  <a:lumMod val="75000"/>
                </a:schemeClr>
              </a:solidFill>
            </a:endParaRPr>
          </a:p>
        </p:txBody>
      </p:sp>
      <p:sp>
        <p:nvSpPr>
          <p:cNvPr id="11" name="Rectangle 10">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pic>
        <p:nvPicPr>
          <p:cNvPr id="4" name="Imagen 3" descr="UPC Blackboard">
            <a:extLst>
              <a:ext uri="{FF2B5EF4-FFF2-40B4-BE49-F238E27FC236}">
                <a16:creationId xmlns:a16="http://schemas.microsoft.com/office/drawing/2014/main" id="{6F25D554-F335-4842-BC4E-163AC6307A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215342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3CDD2B-6884-4311-8781-12B5B7694C53}"/>
              </a:ext>
            </a:extLst>
          </p:cNvPr>
          <p:cNvSpPr>
            <a:spLocks noGrp="1"/>
          </p:cNvSpPr>
          <p:nvPr>
            <p:ph type="title"/>
          </p:nvPr>
        </p:nvSpPr>
        <p:spPr>
          <a:xfrm>
            <a:off x="1259893" y="3101093"/>
            <a:ext cx="2454052" cy="3029344"/>
          </a:xfrm>
        </p:spPr>
        <p:txBody>
          <a:bodyPr>
            <a:normAutofit/>
          </a:bodyPr>
          <a:lstStyle/>
          <a:p>
            <a:pPr>
              <a:spcBef>
                <a:spcPct val="0"/>
              </a:spcBef>
              <a:buFontTx/>
              <a:buNone/>
            </a:pPr>
            <a:r>
              <a:rPr lang="es-PE" altLang="es-PE" sz="2700">
                <a:solidFill>
                  <a:schemeClr val="bg1"/>
                </a:solidFill>
                <a:latin typeface="Verdana" panose="020B0604030504040204" pitchFamily="34" charset="0"/>
                <a:ea typeface="Verdana" panose="020B0604030504040204" pitchFamily="34" charset="0"/>
              </a:rPr>
              <a:t>Algoritmo seleccionado</a:t>
            </a:r>
          </a:p>
        </p:txBody>
      </p:sp>
      <p:sp>
        <p:nvSpPr>
          <p:cNvPr id="49"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51" name="Rectangle 50">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1E10F4B-54C0-4123-9FA5-59CB905A3CA6}"/>
              </a:ext>
            </a:extLst>
          </p:cNvPr>
          <p:cNvSpPr>
            <a:spLocks noGrp="1"/>
          </p:cNvSpPr>
          <p:nvPr>
            <p:ph idx="1"/>
          </p:nvPr>
        </p:nvSpPr>
        <p:spPr>
          <a:xfrm>
            <a:off x="4706578" y="589722"/>
            <a:ext cx="6798033" cy="5878811"/>
          </a:xfrm>
        </p:spPr>
        <p:txBody>
          <a:bodyPr anchor="ctr">
            <a:normAutofit/>
          </a:bodyPr>
          <a:lstStyle/>
          <a:p>
            <a:pPr algn="just">
              <a:lnSpc>
                <a:spcPct val="150000"/>
              </a:lnSpc>
            </a:pPr>
            <a:r>
              <a:rPr lang="es-PE" altLang="en-US" dirty="0">
                <a:latin typeface="+mj-lt"/>
              </a:rPr>
              <a:t>Importar librerías necesarias para la ejecución del algoritmo de Machine </a:t>
            </a:r>
            <a:r>
              <a:rPr lang="es-PE" altLang="en-US" dirty="0" err="1">
                <a:latin typeface="+mj-lt"/>
              </a:rPr>
              <a:t>Learning</a:t>
            </a:r>
            <a:r>
              <a:rPr lang="es-PE" altLang="en-US" dirty="0">
                <a:latin typeface="+mj-lt"/>
              </a:rPr>
              <a:t> “</a:t>
            </a:r>
            <a:r>
              <a:rPr lang="es-PE" altLang="en-US" dirty="0" err="1">
                <a:latin typeface="+mj-lt"/>
              </a:rPr>
              <a:t>Keras</a:t>
            </a:r>
            <a:r>
              <a:rPr lang="es-PE" altLang="en-US" dirty="0">
                <a:latin typeface="+mj-lt"/>
              </a:rPr>
              <a:t>”.</a:t>
            </a:r>
          </a:p>
          <a:p>
            <a:pPr algn="just">
              <a:lnSpc>
                <a:spcPct val="150000"/>
              </a:lnSpc>
            </a:pPr>
            <a:r>
              <a:rPr lang="es-PE" altLang="en-US" dirty="0">
                <a:latin typeface="+mj-lt"/>
              </a:rPr>
              <a:t>Reconocimiento de imágenes contenidas en 7 carpetas con más de 500 imágenes cada una.</a:t>
            </a:r>
          </a:p>
          <a:p>
            <a:pPr algn="just">
              <a:lnSpc>
                <a:spcPct val="150000"/>
              </a:lnSpc>
            </a:pPr>
            <a:r>
              <a:rPr lang="es-PE" altLang="en-US" dirty="0">
                <a:latin typeface="+mj-lt"/>
              </a:rPr>
              <a:t>Como resultado del algoritmo donde realiza la búsqueda de carpetas de plantas encontró las siguientes carpetas: Diente de león, encino, helechos, manzano, musgo, orquídeas, rosa y violetas, cargó un total de 14607 archivos en memoria para los propósitos y pruebas.</a:t>
            </a:r>
          </a:p>
          <a:p>
            <a:pPr algn="just">
              <a:lnSpc>
                <a:spcPct val="150000"/>
              </a:lnSpc>
            </a:pPr>
            <a:r>
              <a:rPr lang="es-PE" altLang="en-US" dirty="0">
                <a:latin typeface="+mj-lt"/>
              </a:rPr>
              <a:t>El algoritmo de clasificación seleccionado trabaja sobre el aprendizaje supervisado.</a:t>
            </a:r>
          </a:p>
          <a:p>
            <a:pPr marL="0" indent="0">
              <a:buNone/>
            </a:pPr>
            <a:endParaRPr lang="es-PE" dirty="0"/>
          </a:p>
          <a:p>
            <a:endParaRPr lang="es-PE" dirty="0"/>
          </a:p>
        </p:txBody>
      </p:sp>
      <p:pic>
        <p:nvPicPr>
          <p:cNvPr id="7" name="Imagen 6" descr="UPC Blackboard">
            <a:extLst>
              <a:ext uri="{FF2B5EF4-FFF2-40B4-BE49-F238E27FC236}">
                <a16:creationId xmlns:a16="http://schemas.microsoft.com/office/drawing/2014/main" id="{8921B453-0546-47CE-A9FE-7B0EAA8DF2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19823" y="6497052"/>
            <a:ext cx="285921" cy="295532"/>
          </a:xfrm>
          <a:prstGeom prst="rect">
            <a:avLst/>
          </a:prstGeom>
          <a:noFill/>
          <a:ln>
            <a:noFill/>
          </a:ln>
        </p:spPr>
      </p:pic>
    </p:spTree>
    <p:extLst>
      <p:ext uri="{BB962C8B-B14F-4D97-AF65-F5344CB8AC3E}">
        <p14:creationId xmlns:p14="http://schemas.microsoft.com/office/powerpoint/2010/main" val="291390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31" name="Group 130">
            <a:extLst>
              <a:ext uri="{FF2B5EF4-FFF2-40B4-BE49-F238E27FC236}">
                <a16:creationId xmlns:a16="http://schemas.microsoft.com/office/drawing/2014/main" id="{40F598D0-0F0E-4968-B1D9-18A8CA1544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2" name="Freeform 11">
              <a:extLst>
                <a:ext uri="{FF2B5EF4-FFF2-40B4-BE49-F238E27FC236}">
                  <a16:creationId xmlns:a16="http://schemas.microsoft.com/office/drawing/2014/main" id="{9ED33622-15D2-4E4B-BD6A-604E6F0C2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3" name="Freeform 12">
              <a:extLst>
                <a:ext uri="{FF2B5EF4-FFF2-40B4-BE49-F238E27FC236}">
                  <a16:creationId xmlns:a16="http://schemas.microsoft.com/office/drawing/2014/main" id="{8F2B4AA9-8625-42A4-A35C-D08B4B59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4" name="Freeform 13">
              <a:extLst>
                <a:ext uri="{FF2B5EF4-FFF2-40B4-BE49-F238E27FC236}">
                  <a16:creationId xmlns:a16="http://schemas.microsoft.com/office/drawing/2014/main" id="{8DC48271-8FB3-41F6-B59C-9B259D3D8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5" name="Freeform 14">
              <a:extLst>
                <a:ext uri="{FF2B5EF4-FFF2-40B4-BE49-F238E27FC236}">
                  <a16:creationId xmlns:a16="http://schemas.microsoft.com/office/drawing/2014/main" id="{BB796F2E-8BC6-4BC1-8654-F3CAC4E0F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6" name="Freeform 15">
              <a:extLst>
                <a:ext uri="{FF2B5EF4-FFF2-40B4-BE49-F238E27FC236}">
                  <a16:creationId xmlns:a16="http://schemas.microsoft.com/office/drawing/2014/main" id="{CE77FC17-3BC6-42D4-9763-2752F87FB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7" name="Freeform 16">
              <a:extLst>
                <a:ext uri="{FF2B5EF4-FFF2-40B4-BE49-F238E27FC236}">
                  <a16:creationId xmlns:a16="http://schemas.microsoft.com/office/drawing/2014/main" id="{4918A71A-AED7-4F14-9BB0-D0C219571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38" name="Freeform 17">
              <a:extLst>
                <a:ext uri="{FF2B5EF4-FFF2-40B4-BE49-F238E27FC236}">
                  <a16:creationId xmlns:a16="http://schemas.microsoft.com/office/drawing/2014/main" id="{9B21D4F9-D813-4E4F-A3E3-4F107BBA9D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39" name="Freeform 18">
              <a:extLst>
                <a:ext uri="{FF2B5EF4-FFF2-40B4-BE49-F238E27FC236}">
                  <a16:creationId xmlns:a16="http://schemas.microsoft.com/office/drawing/2014/main" id="{4DEC9723-DD9D-46D0-A2F5-241C76034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0" name="Freeform 19">
              <a:extLst>
                <a:ext uri="{FF2B5EF4-FFF2-40B4-BE49-F238E27FC236}">
                  <a16:creationId xmlns:a16="http://schemas.microsoft.com/office/drawing/2014/main" id="{82979E29-0BC5-4E7B-99A9-47B6E3DDC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1" name="Freeform 20">
              <a:extLst>
                <a:ext uri="{FF2B5EF4-FFF2-40B4-BE49-F238E27FC236}">
                  <a16:creationId xmlns:a16="http://schemas.microsoft.com/office/drawing/2014/main" id="{5F769BCF-F673-4CFF-8A95-87A84F25B2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2" name="Freeform 21">
              <a:extLst>
                <a:ext uri="{FF2B5EF4-FFF2-40B4-BE49-F238E27FC236}">
                  <a16:creationId xmlns:a16="http://schemas.microsoft.com/office/drawing/2014/main" id="{0AAD3DF5-7E6E-4407-B68B-38D6A7180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3" name="Freeform 22">
              <a:extLst>
                <a:ext uri="{FF2B5EF4-FFF2-40B4-BE49-F238E27FC236}">
                  <a16:creationId xmlns:a16="http://schemas.microsoft.com/office/drawing/2014/main" id="{4113E7BF-10C7-4448-8E77-E13F7D157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5" name="Group 144">
            <a:extLst>
              <a:ext uri="{FF2B5EF4-FFF2-40B4-BE49-F238E27FC236}">
                <a16:creationId xmlns:a16="http://schemas.microsoft.com/office/drawing/2014/main" id="{A45A5D64-394A-4ABB-938B-187FE2880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46" name="Freeform 27">
              <a:extLst>
                <a:ext uri="{FF2B5EF4-FFF2-40B4-BE49-F238E27FC236}">
                  <a16:creationId xmlns:a16="http://schemas.microsoft.com/office/drawing/2014/main" id="{6DA75D72-CB63-467A-B30B-407ECBAFE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7" name="Freeform 28">
              <a:extLst>
                <a:ext uri="{FF2B5EF4-FFF2-40B4-BE49-F238E27FC236}">
                  <a16:creationId xmlns:a16="http://schemas.microsoft.com/office/drawing/2014/main" id="{72EF1374-F5FE-4D95-8998-6219AB8D9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48" name="Freeform 29">
              <a:extLst>
                <a:ext uri="{FF2B5EF4-FFF2-40B4-BE49-F238E27FC236}">
                  <a16:creationId xmlns:a16="http://schemas.microsoft.com/office/drawing/2014/main" id="{F9189B74-0722-49CD-B74C-828181E22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9" name="Freeform 30">
              <a:extLst>
                <a:ext uri="{FF2B5EF4-FFF2-40B4-BE49-F238E27FC236}">
                  <a16:creationId xmlns:a16="http://schemas.microsoft.com/office/drawing/2014/main" id="{BFD4E0E1-0114-47F7-84AA-DDE8D9AF1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0" name="Freeform 31">
              <a:extLst>
                <a:ext uri="{FF2B5EF4-FFF2-40B4-BE49-F238E27FC236}">
                  <a16:creationId xmlns:a16="http://schemas.microsoft.com/office/drawing/2014/main" id="{C16F5C4C-7D4C-49ED-B130-1F398AB83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1" name="Freeform 32">
              <a:extLst>
                <a:ext uri="{FF2B5EF4-FFF2-40B4-BE49-F238E27FC236}">
                  <a16:creationId xmlns:a16="http://schemas.microsoft.com/office/drawing/2014/main" id="{D308A7F6-F8C6-42AE-971E-CB028A9C3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2" name="Freeform 33">
              <a:extLst>
                <a:ext uri="{FF2B5EF4-FFF2-40B4-BE49-F238E27FC236}">
                  <a16:creationId xmlns:a16="http://schemas.microsoft.com/office/drawing/2014/main" id="{306C015B-8BC9-4594-9D06-8521B4A6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3" name="Freeform 34">
              <a:extLst>
                <a:ext uri="{FF2B5EF4-FFF2-40B4-BE49-F238E27FC236}">
                  <a16:creationId xmlns:a16="http://schemas.microsoft.com/office/drawing/2014/main" id="{8A8EBD12-7A6A-45F8-B659-E43EF19B2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4" name="Freeform 35">
              <a:extLst>
                <a:ext uri="{FF2B5EF4-FFF2-40B4-BE49-F238E27FC236}">
                  <a16:creationId xmlns:a16="http://schemas.microsoft.com/office/drawing/2014/main" id="{819856B3-6DAB-4B2F-9E37-5081209E4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5" name="Freeform 36">
              <a:extLst>
                <a:ext uri="{FF2B5EF4-FFF2-40B4-BE49-F238E27FC236}">
                  <a16:creationId xmlns:a16="http://schemas.microsoft.com/office/drawing/2014/main" id="{949D6AD6-7E14-477A-BEA1-DE6386908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6" name="Freeform 37">
              <a:extLst>
                <a:ext uri="{FF2B5EF4-FFF2-40B4-BE49-F238E27FC236}">
                  <a16:creationId xmlns:a16="http://schemas.microsoft.com/office/drawing/2014/main" id="{9C284209-3117-4AAD-B8F6-A9816FB7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7" name="Freeform 38">
              <a:extLst>
                <a:ext uri="{FF2B5EF4-FFF2-40B4-BE49-F238E27FC236}">
                  <a16:creationId xmlns:a16="http://schemas.microsoft.com/office/drawing/2014/main" id="{29E1D2FF-07FA-46E2-8D64-F666BBFC9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59" name="Rectangle 158">
            <a:extLst>
              <a:ext uri="{FF2B5EF4-FFF2-40B4-BE49-F238E27FC236}">
                <a16:creationId xmlns:a16="http://schemas.microsoft.com/office/drawing/2014/main" id="{D927AF5C-4415-4C75-96FF-D34E2CF73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1" name="Freeform 6">
            <a:extLst>
              <a:ext uri="{FF2B5EF4-FFF2-40B4-BE49-F238E27FC236}">
                <a16:creationId xmlns:a16="http://schemas.microsoft.com/office/drawing/2014/main" id="{817CA632-DDA7-4926-856E-5F05C2F20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63" name="Rectangle 162">
            <a:extLst>
              <a:ext uri="{FF2B5EF4-FFF2-40B4-BE49-F238E27FC236}">
                <a16:creationId xmlns:a16="http://schemas.microsoft.com/office/drawing/2014/main" id="{13A0FBA4-796D-476E-A8E2-91024D9B7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0CE4D580-4BA1-4368-8399-61CD55D97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166" name="Freeform 11">
              <a:extLst>
                <a:ext uri="{FF2B5EF4-FFF2-40B4-BE49-F238E27FC236}">
                  <a16:creationId xmlns:a16="http://schemas.microsoft.com/office/drawing/2014/main" id="{A97B535E-13E6-4CD4-B0CB-F134067E0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7" name="Freeform 12">
              <a:extLst>
                <a:ext uri="{FF2B5EF4-FFF2-40B4-BE49-F238E27FC236}">
                  <a16:creationId xmlns:a16="http://schemas.microsoft.com/office/drawing/2014/main" id="{01363FF8-98C4-4770-A3B0-EA685B131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8" name="Freeform 13">
              <a:extLst>
                <a:ext uri="{FF2B5EF4-FFF2-40B4-BE49-F238E27FC236}">
                  <a16:creationId xmlns:a16="http://schemas.microsoft.com/office/drawing/2014/main" id="{CD9BE3BC-02AB-4A4C-B6B6-7C051E2AD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9" name="Freeform 14">
              <a:extLst>
                <a:ext uri="{FF2B5EF4-FFF2-40B4-BE49-F238E27FC236}">
                  <a16:creationId xmlns:a16="http://schemas.microsoft.com/office/drawing/2014/main" id="{8929B6E9-EB54-457B-84DF-78A08C3DD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0" name="Freeform 15">
              <a:extLst>
                <a:ext uri="{FF2B5EF4-FFF2-40B4-BE49-F238E27FC236}">
                  <a16:creationId xmlns:a16="http://schemas.microsoft.com/office/drawing/2014/main" id="{169C48C0-6760-443F-95EC-D52440A0E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1" name="Freeform 16">
              <a:extLst>
                <a:ext uri="{FF2B5EF4-FFF2-40B4-BE49-F238E27FC236}">
                  <a16:creationId xmlns:a16="http://schemas.microsoft.com/office/drawing/2014/main" id="{C492EDAD-1C87-46F4-B241-ED49A570C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2" name="Freeform 17">
              <a:extLst>
                <a:ext uri="{FF2B5EF4-FFF2-40B4-BE49-F238E27FC236}">
                  <a16:creationId xmlns:a16="http://schemas.microsoft.com/office/drawing/2014/main" id="{F727176C-B415-40E0-AAC8-66407D603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3" name="Freeform 18">
              <a:extLst>
                <a:ext uri="{FF2B5EF4-FFF2-40B4-BE49-F238E27FC236}">
                  <a16:creationId xmlns:a16="http://schemas.microsoft.com/office/drawing/2014/main" id="{4ADC1FD0-16B1-491A-B738-229644D8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4" name="Freeform 19">
              <a:extLst>
                <a:ext uri="{FF2B5EF4-FFF2-40B4-BE49-F238E27FC236}">
                  <a16:creationId xmlns:a16="http://schemas.microsoft.com/office/drawing/2014/main" id="{2F1EA84B-A17F-48BD-BCAF-0265E3378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5" name="Freeform 20">
              <a:extLst>
                <a:ext uri="{FF2B5EF4-FFF2-40B4-BE49-F238E27FC236}">
                  <a16:creationId xmlns:a16="http://schemas.microsoft.com/office/drawing/2014/main" id="{B6159BAC-CC1E-46BA-8BD6-90F0B6A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76" name="Freeform 21">
              <a:extLst>
                <a:ext uri="{FF2B5EF4-FFF2-40B4-BE49-F238E27FC236}">
                  <a16:creationId xmlns:a16="http://schemas.microsoft.com/office/drawing/2014/main" id="{F500923A-5BC8-4177-B17D-5E7D13F0B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77" name="Freeform 22">
              <a:extLst>
                <a:ext uri="{FF2B5EF4-FFF2-40B4-BE49-F238E27FC236}">
                  <a16:creationId xmlns:a16="http://schemas.microsoft.com/office/drawing/2014/main" id="{73C2A3F4-D96F-4E68-94A5-25AD3D544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79" name="Group 178">
            <a:extLst>
              <a:ext uri="{FF2B5EF4-FFF2-40B4-BE49-F238E27FC236}">
                <a16:creationId xmlns:a16="http://schemas.microsoft.com/office/drawing/2014/main" id="{39A9846C-A532-4FAB-AE08-76F688E8F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180" name="Freeform 27">
              <a:extLst>
                <a:ext uri="{FF2B5EF4-FFF2-40B4-BE49-F238E27FC236}">
                  <a16:creationId xmlns:a16="http://schemas.microsoft.com/office/drawing/2014/main" id="{871FE909-EBFF-4F62-AEB8-2064DBAC8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81" name="Freeform 28">
              <a:extLst>
                <a:ext uri="{FF2B5EF4-FFF2-40B4-BE49-F238E27FC236}">
                  <a16:creationId xmlns:a16="http://schemas.microsoft.com/office/drawing/2014/main" id="{0007857F-A4C8-4917-91CB-7F03E749E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82" name="Freeform 29">
              <a:extLst>
                <a:ext uri="{FF2B5EF4-FFF2-40B4-BE49-F238E27FC236}">
                  <a16:creationId xmlns:a16="http://schemas.microsoft.com/office/drawing/2014/main" id="{08C8B64C-4133-4EF5-A5EB-CAAD3E7E5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83" name="Freeform 30">
              <a:extLst>
                <a:ext uri="{FF2B5EF4-FFF2-40B4-BE49-F238E27FC236}">
                  <a16:creationId xmlns:a16="http://schemas.microsoft.com/office/drawing/2014/main" id="{800B178D-DC7E-4AF2-A830-D273E4E55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84" name="Freeform 31">
              <a:extLst>
                <a:ext uri="{FF2B5EF4-FFF2-40B4-BE49-F238E27FC236}">
                  <a16:creationId xmlns:a16="http://schemas.microsoft.com/office/drawing/2014/main" id="{8F606109-8F81-4D14-BADA-3F0F9CB96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85" name="Freeform 32">
              <a:extLst>
                <a:ext uri="{FF2B5EF4-FFF2-40B4-BE49-F238E27FC236}">
                  <a16:creationId xmlns:a16="http://schemas.microsoft.com/office/drawing/2014/main" id="{442CD8CB-A2A8-4EDC-8BAE-CD55BC5AE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86" name="Freeform 33">
              <a:extLst>
                <a:ext uri="{FF2B5EF4-FFF2-40B4-BE49-F238E27FC236}">
                  <a16:creationId xmlns:a16="http://schemas.microsoft.com/office/drawing/2014/main" id="{67C29503-B0A2-4E98-89B3-A3E013E9C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7" name="Freeform 34">
              <a:extLst>
                <a:ext uri="{FF2B5EF4-FFF2-40B4-BE49-F238E27FC236}">
                  <a16:creationId xmlns:a16="http://schemas.microsoft.com/office/drawing/2014/main" id="{5DF7D2E7-830F-4709-9334-F3E2F08D6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88" name="Freeform 35">
              <a:extLst>
                <a:ext uri="{FF2B5EF4-FFF2-40B4-BE49-F238E27FC236}">
                  <a16:creationId xmlns:a16="http://schemas.microsoft.com/office/drawing/2014/main" id="{9331AB2A-5AE7-49E2-8BB7-A8F9FB66D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89" name="Freeform 36">
              <a:extLst>
                <a:ext uri="{FF2B5EF4-FFF2-40B4-BE49-F238E27FC236}">
                  <a16:creationId xmlns:a16="http://schemas.microsoft.com/office/drawing/2014/main" id="{FD86ADC4-D54A-4983-9D20-9CE43388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90" name="Freeform 37">
              <a:extLst>
                <a:ext uri="{FF2B5EF4-FFF2-40B4-BE49-F238E27FC236}">
                  <a16:creationId xmlns:a16="http://schemas.microsoft.com/office/drawing/2014/main" id="{A5EAE631-BFFD-4854-9FA2-229D61081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91" name="Freeform 38">
              <a:extLst>
                <a:ext uri="{FF2B5EF4-FFF2-40B4-BE49-F238E27FC236}">
                  <a16:creationId xmlns:a16="http://schemas.microsoft.com/office/drawing/2014/main" id="{1D70CA22-C62F-4FD9-9D90-78B104393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ítulo 1">
            <a:extLst>
              <a:ext uri="{FF2B5EF4-FFF2-40B4-BE49-F238E27FC236}">
                <a16:creationId xmlns:a16="http://schemas.microsoft.com/office/drawing/2014/main" id="{A99D8D08-0EF0-4C74-A126-AEDEC263136E}"/>
              </a:ext>
            </a:extLst>
          </p:cNvPr>
          <p:cNvSpPr>
            <a:spLocks noGrp="1"/>
          </p:cNvSpPr>
          <p:nvPr>
            <p:ph type="title"/>
          </p:nvPr>
        </p:nvSpPr>
        <p:spPr>
          <a:xfrm>
            <a:off x="8324602" y="935646"/>
            <a:ext cx="3181597" cy="3841735"/>
          </a:xfrm>
        </p:spPr>
        <p:txBody>
          <a:bodyPr vert="horz" lIns="91440" tIns="45720" rIns="91440" bIns="45720" rtlCol="0" anchor="b">
            <a:normAutofit/>
          </a:bodyPr>
          <a:lstStyle/>
          <a:p>
            <a:r>
              <a:rPr lang="en-US" altLang="es-PE" sz="4400" dirty="0" err="1"/>
              <a:t>Aplicación</a:t>
            </a:r>
            <a:r>
              <a:rPr lang="en-US" altLang="es-PE" sz="4400" dirty="0"/>
              <a:t> de </a:t>
            </a:r>
            <a:r>
              <a:rPr lang="en-US" altLang="es-PE" sz="4400" dirty="0" err="1"/>
              <a:t>algoritmo</a:t>
            </a:r>
            <a:br>
              <a:rPr lang="en-US" altLang="es-PE" sz="4400" dirty="0"/>
            </a:br>
            <a:endParaRPr lang="en-US" sz="4400" dirty="0"/>
          </a:p>
        </p:txBody>
      </p:sp>
      <p:sp>
        <p:nvSpPr>
          <p:cNvPr id="193" name="Rectangle 192">
            <a:extLst>
              <a:ext uri="{FF2B5EF4-FFF2-40B4-BE49-F238E27FC236}">
                <a16:creationId xmlns:a16="http://schemas.microsoft.com/office/drawing/2014/main" id="{BCBE9826-B2C1-49C8-8318-9CBB3F44E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Imagen 4" descr="Texto&#10;&#10;Descripción generada automáticamente">
            <a:extLst>
              <a:ext uri="{FF2B5EF4-FFF2-40B4-BE49-F238E27FC236}">
                <a16:creationId xmlns:a16="http://schemas.microsoft.com/office/drawing/2014/main" id="{449D7FF8-364A-4BF7-9469-F02E4D1C472C}"/>
              </a:ext>
            </a:extLst>
          </p:cNvPr>
          <p:cNvPicPr/>
          <p:nvPr/>
        </p:nvPicPr>
        <p:blipFill rotWithShape="1">
          <a:blip r:embed="rId2">
            <a:extLst>
              <a:ext uri="{28A0092B-C50C-407E-A947-70E740481C1C}">
                <a14:useLocalDpi xmlns:a14="http://schemas.microsoft.com/office/drawing/2010/main" val="0"/>
              </a:ext>
            </a:extLst>
          </a:blip>
          <a:srcRect r="10267"/>
          <a:stretch/>
        </p:blipFill>
        <p:spPr>
          <a:xfrm>
            <a:off x="-30758" y="3390855"/>
            <a:ext cx="6100402" cy="3414088"/>
          </a:xfrm>
          <a:prstGeom prst="rect">
            <a:avLst/>
          </a:prstGeom>
        </p:spPr>
      </p:pic>
      <p:sp>
        <p:nvSpPr>
          <p:cNvPr id="195" name="Freeform 33">
            <a:extLst>
              <a:ext uri="{FF2B5EF4-FFF2-40B4-BE49-F238E27FC236}">
                <a16:creationId xmlns:a16="http://schemas.microsoft.com/office/drawing/2014/main" id="{39843567-C8F5-4027-87F5-B3DE86E09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4" name="Imagen 3" descr="Interfaz de usuario gráfica, Texto, Aplicación&#10;&#10;Descripción generada automáticamente">
            <a:extLst>
              <a:ext uri="{FF2B5EF4-FFF2-40B4-BE49-F238E27FC236}">
                <a16:creationId xmlns:a16="http://schemas.microsoft.com/office/drawing/2014/main" id="{8E1F976F-5050-441A-9E36-D774F421003C}"/>
              </a:ext>
            </a:extLst>
          </p:cNvPr>
          <p:cNvPicPr/>
          <p:nvPr/>
        </p:nvPicPr>
        <p:blipFill rotWithShape="1">
          <a:blip r:embed="rId3">
            <a:extLst>
              <a:ext uri="{28A0092B-C50C-407E-A947-70E740481C1C}">
                <a14:useLocalDpi xmlns:a14="http://schemas.microsoft.com/office/drawing/2010/main" val="0"/>
              </a:ext>
            </a:extLst>
          </a:blip>
          <a:srcRect r="6194" b="3"/>
          <a:stretch/>
        </p:blipFill>
        <p:spPr>
          <a:xfrm>
            <a:off x="-15842" y="1143"/>
            <a:ext cx="6100402" cy="3380065"/>
          </a:xfrm>
          <a:prstGeom prst="rect">
            <a:avLst/>
          </a:prstGeom>
        </p:spPr>
      </p:pic>
      <p:cxnSp>
        <p:nvCxnSpPr>
          <p:cNvPr id="197" name="Straight Connector 196">
            <a:extLst>
              <a:ext uri="{FF2B5EF4-FFF2-40B4-BE49-F238E27FC236}">
                <a16:creationId xmlns:a16="http://schemas.microsoft.com/office/drawing/2014/main" id="{6A1AAE0B-6FBF-423E-A905-FF218DC54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426234"/>
            <a:ext cx="6225966"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63" name="Imagen 62" descr="UPC Blackboard">
            <a:extLst>
              <a:ext uri="{FF2B5EF4-FFF2-40B4-BE49-F238E27FC236}">
                <a16:creationId xmlns:a16="http://schemas.microsoft.com/office/drawing/2014/main" id="{087CE145-4073-40A1-891E-2EF0FE8287D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277398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40F598D0-0F0E-4968-B1D9-18A8CA1544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4" name="Freeform 11">
              <a:extLst>
                <a:ext uri="{FF2B5EF4-FFF2-40B4-BE49-F238E27FC236}">
                  <a16:creationId xmlns:a16="http://schemas.microsoft.com/office/drawing/2014/main" id="{9ED33622-15D2-4E4B-BD6A-604E6F0C2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8F2B4AA9-8625-42A4-A35C-D08B4B59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8DC48271-8FB3-41F6-B59C-9B259D3D8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BB796F2E-8BC6-4BC1-8654-F3CAC4E0F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CE77FC17-3BC6-42D4-9763-2752F87FB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4918A71A-AED7-4F14-9BB0-D0C219571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9B21D4F9-D813-4E4F-A3E3-4F107BBA9D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4DEC9723-DD9D-46D0-A2F5-241C76034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82979E29-0BC5-4E7B-99A9-47B6E3DDC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5F769BCF-F673-4CFF-8A95-87A84F25B2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0AAD3DF5-7E6E-4407-B68B-38D6A7180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4113E7BF-10C7-4448-8E77-E13F7D157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A45A5D64-394A-4ABB-938B-187FE2880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58" name="Freeform 27">
              <a:extLst>
                <a:ext uri="{FF2B5EF4-FFF2-40B4-BE49-F238E27FC236}">
                  <a16:creationId xmlns:a16="http://schemas.microsoft.com/office/drawing/2014/main" id="{6DA75D72-CB63-467A-B30B-407ECBAFE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72EF1374-F5FE-4D95-8998-6219AB8D9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F9189B74-0722-49CD-B74C-828181E22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BFD4E0E1-0114-47F7-84AA-DDE8D9AF1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C16F5C4C-7D4C-49ED-B130-1F398AB83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D308A7F6-F8C6-42AE-971E-CB028A9C3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306C015B-8BC9-4594-9D06-8521B4A6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8A8EBD12-7A6A-45F8-B659-E43EF19B2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819856B3-6DAB-4B2F-9E37-5081209E4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949D6AD6-7E14-477A-BEA1-DE6386908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9C284209-3117-4AAD-B8F6-A9816FB7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29E1D2FF-07FA-46E2-8D64-F666BBFC9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70">
            <a:extLst>
              <a:ext uri="{FF2B5EF4-FFF2-40B4-BE49-F238E27FC236}">
                <a16:creationId xmlns:a16="http://schemas.microsoft.com/office/drawing/2014/main" id="{D927AF5C-4415-4C75-96FF-D34E2CF73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6">
            <a:extLst>
              <a:ext uri="{FF2B5EF4-FFF2-40B4-BE49-F238E27FC236}">
                <a16:creationId xmlns:a16="http://schemas.microsoft.com/office/drawing/2014/main" id="{817CA632-DDA7-4926-856E-5F05C2F20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5" name="Rectangle 74">
            <a:extLst>
              <a:ext uri="{FF2B5EF4-FFF2-40B4-BE49-F238E27FC236}">
                <a16:creationId xmlns:a16="http://schemas.microsoft.com/office/drawing/2014/main" id="{13A0FBA4-796D-476E-A8E2-91024D9B7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0CE4D580-4BA1-4368-8399-61CD55D97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78" name="Freeform 11">
              <a:extLst>
                <a:ext uri="{FF2B5EF4-FFF2-40B4-BE49-F238E27FC236}">
                  <a16:creationId xmlns:a16="http://schemas.microsoft.com/office/drawing/2014/main" id="{A97B535E-13E6-4CD4-B0CB-F134067E0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6" name="Freeform 12">
              <a:extLst>
                <a:ext uri="{FF2B5EF4-FFF2-40B4-BE49-F238E27FC236}">
                  <a16:creationId xmlns:a16="http://schemas.microsoft.com/office/drawing/2014/main" id="{01363FF8-98C4-4770-A3B0-EA685B131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0" name="Freeform 13">
              <a:extLst>
                <a:ext uri="{FF2B5EF4-FFF2-40B4-BE49-F238E27FC236}">
                  <a16:creationId xmlns:a16="http://schemas.microsoft.com/office/drawing/2014/main" id="{CD9BE3BC-02AB-4A4C-B6B6-7C051E2AD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1" name="Freeform 14">
              <a:extLst>
                <a:ext uri="{FF2B5EF4-FFF2-40B4-BE49-F238E27FC236}">
                  <a16:creationId xmlns:a16="http://schemas.microsoft.com/office/drawing/2014/main" id="{8929B6E9-EB54-457B-84DF-78A08C3DD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2" name="Freeform 15">
              <a:extLst>
                <a:ext uri="{FF2B5EF4-FFF2-40B4-BE49-F238E27FC236}">
                  <a16:creationId xmlns:a16="http://schemas.microsoft.com/office/drawing/2014/main" id="{169C48C0-6760-443F-95EC-D52440A0E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3" name="Freeform 16">
              <a:extLst>
                <a:ext uri="{FF2B5EF4-FFF2-40B4-BE49-F238E27FC236}">
                  <a16:creationId xmlns:a16="http://schemas.microsoft.com/office/drawing/2014/main" id="{C492EDAD-1C87-46F4-B241-ED49A570C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4" name="Freeform 17">
              <a:extLst>
                <a:ext uri="{FF2B5EF4-FFF2-40B4-BE49-F238E27FC236}">
                  <a16:creationId xmlns:a16="http://schemas.microsoft.com/office/drawing/2014/main" id="{F727176C-B415-40E0-AAC8-66407D603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5" name="Freeform 18">
              <a:extLst>
                <a:ext uri="{FF2B5EF4-FFF2-40B4-BE49-F238E27FC236}">
                  <a16:creationId xmlns:a16="http://schemas.microsoft.com/office/drawing/2014/main" id="{4ADC1FD0-16B1-491A-B738-229644D8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6" name="Freeform 19">
              <a:extLst>
                <a:ext uri="{FF2B5EF4-FFF2-40B4-BE49-F238E27FC236}">
                  <a16:creationId xmlns:a16="http://schemas.microsoft.com/office/drawing/2014/main" id="{2F1EA84B-A17F-48BD-BCAF-0265E3378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7" name="Freeform 20">
              <a:extLst>
                <a:ext uri="{FF2B5EF4-FFF2-40B4-BE49-F238E27FC236}">
                  <a16:creationId xmlns:a16="http://schemas.microsoft.com/office/drawing/2014/main" id="{B6159BAC-CC1E-46BA-8BD6-90F0B6A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8" name="Freeform 21">
              <a:extLst>
                <a:ext uri="{FF2B5EF4-FFF2-40B4-BE49-F238E27FC236}">
                  <a16:creationId xmlns:a16="http://schemas.microsoft.com/office/drawing/2014/main" id="{F500923A-5BC8-4177-B17D-5E7D13F0B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9" name="Freeform 22">
              <a:extLst>
                <a:ext uri="{FF2B5EF4-FFF2-40B4-BE49-F238E27FC236}">
                  <a16:creationId xmlns:a16="http://schemas.microsoft.com/office/drawing/2014/main" id="{73C2A3F4-D96F-4E68-94A5-25AD3D544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1" name="Group 90">
            <a:extLst>
              <a:ext uri="{FF2B5EF4-FFF2-40B4-BE49-F238E27FC236}">
                <a16:creationId xmlns:a16="http://schemas.microsoft.com/office/drawing/2014/main" id="{39A9846C-A532-4FAB-AE08-76F688E8F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92" name="Freeform 27">
              <a:extLst>
                <a:ext uri="{FF2B5EF4-FFF2-40B4-BE49-F238E27FC236}">
                  <a16:creationId xmlns:a16="http://schemas.microsoft.com/office/drawing/2014/main" id="{871FE909-EBFF-4F62-AEB8-2064DBAC8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3" name="Freeform 28">
              <a:extLst>
                <a:ext uri="{FF2B5EF4-FFF2-40B4-BE49-F238E27FC236}">
                  <a16:creationId xmlns:a16="http://schemas.microsoft.com/office/drawing/2014/main" id="{0007857F-A4C8-4917-91CB-7F03E749E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4" name="Freeform 29">
              <a:extLst>
                <a:ext uri="{FF2B5EF4-FFF2-40B4-BE49-F238E27FC236}">
                  <a16:creationId xmlns:a16="http://schemas.microsoft.com/office/drawing/2014/main" id="{08C8B64C-4133-4EF5-A5EB-CAAD3E7E5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5" name="Freeform 30">
              <a:extLst>
                <a:ext uri="{FF2B5EF4-FFF2-40B4-BE49-F238E27FC236}">
                  <a16:creationId xmlns:a16="http://schemas.microsoft.com/office/drawing/2014/main" id="{800B178D-DC7E-4AF2-A830-D273E4E55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6" name="Freeform 31">
              <a:extLst>
                <a:ext uri="{FF2B5EF4-FFF2-40B4-BE49-F238E27FC236}">
                  <a16:creationId xmlns:a16="http://schemas.microsoft.com/office/drawing/2014/main" id="{8F606109-8F81-4D14-BADA-3F0F9CB96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7" name="Freeform 32">
              <a:extLst>
                <a:ext uri="{FF2B5EF4-FFF2-40B4-BE49-F238E27FC236}">
                  <a16:creationId xmlns:a16="http://schemas.microsoft.com/office/drawing/2014/main" id="{442CD8CB-A2A8-4EDC-8BAE-CD55BC5AE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8" name="Freeform 33">
              <a:extLst>
                <a:ext uri="{FF2B5EF4-FFF2-40B4-BE49-F238E27FC236}">
                  <a16:creationId xmlns:a16="http://schemas.microsoft.com/office/drawing/2014/main" id="{67C29503-B0A2-4E98-89B3-A3E013E9C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9" name="Freeform 34">
              <a:extLst>
                <a:ext uri="{FF2B5EF4-FFF2-40B4-BE49-F238E27FC236}">
                  <a16:creationId xmlns:a16="http://schemas.microsoft.com/office/drawing/2014/main" id="{5DF7D2E7-830F-4709-9334-F3E2F08D6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0" name="Freeform 35">
              <a:extLst>
                <a:ext uri="{FF2B5EF4-FFF2-40B4-BE49-F238E27FC236}">
                  <a16:creationId xmlns:a16="http://schemas.microsoft.com/office/drawing/2014/main" id="{9331AB2A-5AE7-49E2-8BB7-A8F9FB66D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1" name="Freeform 36">
              <a:extLst>
                <a:ext uri="{FF2B5EF4-FFF2-40B4-BE49-F238E27FC236}">
                  <a16:creationId xmlns:a16="http://schemas.microsoft.com/office/drawing/2014/main" id="{FD86ADC4-D54A-4983-9D20-9CE43388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2" name="Freeform 37">
              <a:extLst>
                <a:ext uri="{FF2B5EF4-FFF2-40B4-BE49-F238E27FC236}">
                  <a16:creationId xmlns:a16="http://schemas.microsoft.com/office/drawing/2014/main" id="{A5EAE631-BFFD-4854-9FA2-229D61081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3" name="Freeform 38">
              <a:extLst>
                <a:ext uri="{FF2B5EF4-FFF2-40B4-BE49-F238E27FC236}">
                  <a16:creationId xmlns:a16="http://schemas.microsoft.com/office/drawing/2014/main" id="{1D70CA22-C62F-4FD9-9D90-78B104393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ítulo 1">
            <a:extLst>
              <a:ext uri="{FF2B5EF4-FFF2-40B4-BE49-F238E27FC236}">
                <a16:creationId xmlns:a16="http://schemas.microsoft.com/office/drawing/2014/main" id="{A99D8D08-0EF0-4C74-A126-AEDEC263136E}"/>
              </a:ext>
            </a:extLst>
          </p:cNvPr>
          <p:cNvSpPr>
            <a:spLocks noGrp="1"/>
          </p:cNvSpPr>
          <p:nvPr>
            <p:ph type="title"/>
          </p:nvPr>
        </p:nvSpPr>
        <p:spPr>
          <a:xfrm>
            <a:off x="8324602" y="935646"/>
            <a:ext cx="3181597" cy="3841735"/>
          </a:xfrm>
        </p:spPr>
        <p:txBody>
          <a:bodyPr vert="horz" lIns="91440" tIns="45720" rIns="91440" bIns="45720" rtlCol="0" anchor="b">
            <a:normAutofit/>
          </a:bodyPr>
          <a:lstStyle/>
          <a:p>
            <a:r>
              <a:rPr lang="en-US" altLang="es-PE" sz="4400"/>
              <a:t>Aplicación de algoritmo</a:t>
            </a:r>
            <a:br>
              <a:rPr lang="en-US" altLang="es-PE" sz="4400"/>
            </a:br>
            <a:endParaRPr lang="en-US" sz="4400"/>
          </a:p>
        </p:txBody>
      </p:sp>
      <p:sp>
        <p:nvSpPr>
          <p:cNvPr id="105" name="Rectangle 104">
            <a:extLst>
              <a:ext uri="{FF2B5EF4-FFF2-40B4-BE49-F238E27FC236}">
                <a16:creationId xmlns:a16="http://schemas.microsoft.com/office/drawing/2014/main" id="{BCBE9826-B2C1-49C8-8318-9CBB3F44E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38" name="Imagen 37">
            <a:extLst>
              <a:ext uri="{FF2B5EF4-FFF2-40B4-BE49-F238E27FC236}">
                <a16:creationId xmlns:a16="http://schemas.microsoft.com/office/drawing/2014/main" id="{DBD80A76-708B-4430-95ED-8041D5052F51}"/>
              </a:ext>
            </a:extLst>
          </p:cNvPr>
          <p:cNvPicPr/>
          <p:nvPr/>
        </p:nvPicPr>
        <p:blipFill rotWithShape="1">
          <a:blip r:embed="rId2"/>
          <a:srcRect r="23592" b="-2"/>
          <a:stretch/>
        </p:blipFill>
        <p:spPr>
          <a:xfrm>
            <a:off x="-19757" y="3423042"/>
            <a:ext cx="6100402" cy="3433196"/>
          </a:xfrm>
          <a:prstGeom prst="rect">
            <a:avLst/>
          </a:prstGeom>
        </p:spPr>
      </p:pic>
      <p:sp>
        <p:nvSpPr>
          <p:cNvPr id="107" name="Freeform 33">
            <a:extLst>
              <a:ext uri="{FF2B5EF4-FFF2-40B4-BE49-F238E27FC236}">
                <a16:creationId xmlns:a16="http://schemas.microsoft.com/office/drawing/2014/main" id="{39843567-C8F5-4027-87F5-B3DE86E09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7" name="Imagen 36">
            <a:extLst>
              <a:ext uri="{FF2B5EF4-FFF2-40B4-BE49-F238E27FC236}">
                <a16:creationId xmlns:a16="http://schemas.microsoft.com/office/drawing/2014/main" id="{4E4AFE88-9397-44B3-A7B1-D210FD7ECC28}"/>
              </a:ext>
            </a:extLst>
          </p:cNvPr>
          <p:cNvPicPr/>
          <p:nvPr/>
        </p:nvPicPr>
        <p:blipFill rotWithShape="1">
          <a:blip r:embed="rId3"/>
          <a:srcRect r="21378" b="-1"/>
          <a:stretch/>
        </p:blipFill>
        <p:spPr>
          <a:xfrm>
            <a:off x="-16597" y="-8841"/>
            <a:ext cx="6100402" cy="3414088"/>
          </a:xfrm>
          <a:prstGeom prst="rect">
            <a:avLst/>
          </a:prstGeom>
        </p:spPr>
      </p:pic>
      <p:cxnSp>
        <p:nvCxnSpPr>
          <p:cNvPr id="117" name="Straight Connector 108">
            <a:extLst>
              <a:ext uri="{FF2B5EF4-FFF2-40B4-BE49-F238E27FC236}">
                <a16:creationId xmlns:a16="http://schemas.microsoft.com/office/drawing/2014/main" id="{6A1AAE0B-6FBF-423E-A905-FF218DC54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426234"/>
            <a:ext cx="6225966"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70" name="Imagen 69" descr="UPC Blackboard">
            <a:extLst>
              <a:ext uri="{FF2B5EF4-FFF2-40B4-BE49-F238E27FC236}">
                <a16:creationId xmlns:a16="http://schemas.microsoft.com/office/drawing/2014/main" id="{F2CDC73F-18A0-4EE6-8AB4-C5CAD21D5ED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22253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1FBBB0-5A8D-40AD-A9CC-B11A414B707C}"/>
              </a:ext>
            </a:extLst>
          </p:cNvPr>
          <p:cNvSpPr>
            <a:spLocks noGrp="1"/>
          </p:cNvSpPr>
          <p:nvPr>
            <p:ph type="title"/>
          </p:nvPr>
        </p:nvSpPr>
        <p:spPr>
          <a:xfrm>
            <a:off x="1259893" y="3101093"/>
            <a:ext cx="2454052" cy="3029344"/>
          </a:xfrm>
        </p:spPr>
        <p:txBody>
          <a:bodyPr>
            <a:normAutofit/>
          </a:bodyPr>
          <a:lstStyle/>
          <a:p>
            <a:r>
              <a:rPr lang="es-PE" altLang="es-PE" sz="2700">
                <a:solidFill>
                  <a:schemeClr val="bg1"/>
                </a:solidFill>
                <a:latin typeface="Verdana" panose="020B0604030504040204" pitchFamily="34" charset="0"/>
                <a:ea typeface="Verdana" panose="020B0604030504040204" pitchFamily="34" charset="0"/>
              </a:rPr>
              <a:t>Conclusiones</a:t>
            </a:r>
            <a:endParaRPr lang="es-PE" sz="2700">
              <a:solidFill>
                <a:schemeClr val="bg1"/>
              </a:solidFill>
            </a:endParaRPr>
          </a:p>
        </p:txBody>
      </p:sp>
      <p:sp>
        <p:nvSpPr>
          <p:cNvPr id="11"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DA3FA070-DC9E-43EC-8120-2768047F7567}"/>
              </a:ext>
            </a:extLst>
          </p:cNvPr>
          <p:cNvGraphicFramePr>
            <a:graphicFrameLocks noGrp="1"/>
          </p:cNvGraphicFramePr>
          <p:nvPr>
            <p:ph idx="1"/>
            <p:extLst>
              <p:ext uri="{D42A27DB-BD31-4B8C-83A1-F6EECF244321}">
                <p14:modId xmlns:p14="http://schemas.microsoft.com/office/powerpoint/2010/main" val="62447080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descr="UPC Blackboard">
            <a:extLst>
              <a:ext uri="{FF2B5EF4-FFF2-40B4-BE49-F238E27FC236}">
                <a16:creationId xmlns:a16="http://schemas.microsoft.com/office/drawing/2014/main" id="{5E8785DA-0C1B-4594-AAFE-CE46E9F74B8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61564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3"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BA1AABB7-0FD0-4445-8B8B-7A0C680C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F7B856C-4DBA-4F1F-B994-A79E98C785C3}"/>
              </a:ext>
            </a:extLst>
          </p:cNvPr>
          <p:cNvPicPr>
            <a:picLocks noChangeAspect="1"/>
          </p:cNvPicPr>
          <p:nvPr/>
        </p:nvPicPr>
        <p:blipFill rotWithShape="1">
          <a:blip r:embed="rId2">
            <a:alphaModFix amt="40000"/>
          </a:blip>
          <a:srcRect t="15094"/>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AF35A78-800C-4783-AC88-33B561457D54}"/>
              </a:ext>
            </a:extLst>
          </p:cNvPr>
          <p:cNvSpPr>
            <a:spLocks noGrp="1"/>
          </p:cNvSpPr>
          <p:nvPr>
            <p:ph type="title"/>
          </p:nvPr>
        </p:nvSpPr>
        <p:spPr>
          <a:xfrm>
            <a:off x="1959430" y="1793966"/>
            <a:ext cx="8915399" cy="1833353"/>
          </a:xfrm>
        </p:spPr>
        <p:txBody>
          <a:bodyPr vert="horz" lIns="91440" tIns="45720" rIns="91440" bIns="45720" rtlCol="0" anchor="b">
            <a:normAutofit/>
          </a:bodyPr>
          <a:lstStyle/>
          <a:p>
            <a:pPr algn="ctr"/>
            <a:r>
              <a:rPr lang="en-US" sz="5400" dirty="0">
                <a:solidFill>
                  <a:schemeClr val="tx1"/>
                </a:solidFill>
              </a:rPr>
              <a:t>DEMOSTRACION DEL AGENTE INTELIGENTE</a:t>
            </a:r>
          </a:p>
        </p:txBody>
      </p:sp>
      <p:sp>
        <p:nvSpPr>
          <p:cNvPr id="42" name="Rectangle 41">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16C73"/>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5" name="Imagen 34" descr="UPC Blackboard">
            <a:extLst>
              <a:ext uri="{FF2B5EF4-FFF2-40B4-BE49-F238E27FC236}">
                <a16:creationId xmlns:a16="http://schemas.microsoft.com/office/drawing/2014/main" id="{624C3A8F-A105-4158-8EC6-7E9F7382DFA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42746310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1"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4"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ítulo 1">
            <a:extLst>
              <a:ext uri="{FF2B5EF4-FFF2-40B4-BE49-F238E27FC236}">
                <a16:creationId xmlns:a16="http://schemas.microsoft.com/office/drawing/2014/main" id="{84A51BE2-7FBA-409B-A6AF-9A698AB7DE16}"/>
              </a:ext>
            </a:extLst>
          </p:cNvPr>
          <p:cNvSpPr>
            <a:spLocks noGrp="1"/>
          </p:cNvSpPr>
          <p:nvPr>
            <p:ph type="ctrTitle"/>
          </p:nvPr>
        </p:nvSpPr>
        <p:spPr>
          <a:xfrm>
            <a:off x="987215" y="1318590"/>
            <a:ext cx="5102159" cy="4220820"/>
          </a:xfrm>
        </p:spPr>
        <p:txBody>
          <a:bodyPr anchor="ctr">
            <a:normAutofit/>
          </a:bodyPr>
          <a:lstStyle/>
          <a:p>
            <a:r>
              <a:rPr lang="es-PE" altLang="es-PE">
                <a:solidFill>
                  <a:srgbClr val="FFFFFF"/>
                </a:solidFill>
                <a:latin typeface="Verdana" panose="020B0604030504040204" pitchFamily="34" charset="0"/>
              </a:rPr>
              <a:t>Problemática</a:t>
            </a:r>
            <a:endParaRPr lang="es-PE">
              <a:solidFill>
                <a:srgbClr val="FFFFFF"/>
              </a:solidFill>
            </a:endParaRPr>
          </a:p>
        </p:txBody>
      </p:sp>
      <p:sp>
        <p:nvSpPr>
          <p:cNvPr id="3" name="Subtítulo 2">
            <a:extLst>
              <a:ext uri="{FF2B5EF4-FFF2-40B4-BE49-F238E27FC236}">
                <a16:creationId xmlns:a16="http://schemas.microsoft.com/office/drawing/2014/main" id="{90A9149C-353C-497B-9B47-6DD7FB21B737}"/>
              </a:ext>
            </a:extLst>
          </p:cNvPr>
          <p:cNvSpPr>
            <a:spLocks noGrp="1"/>
          </p:cNvSpPr>
          <p:nvPr>
            <p:ph type="subTitle" idx="1"/>
          </p:nvPr>
        </p:nvSpPr>
        <p:spPr>
          <a:xfrm>
            <a:off x="7865074" y="1159566"/>
            <a:ext cx="3977695" cy="5184784"/>
          </a:xfrm>
        </p:spPr>
        <p:txBody>
          <a:bodyPr anchor="ctr">
            <a:noAutofit/>
          </a:bodyPr>
          <a:lstStyle/>
          <a:p>
            <a:pPr algn="just">
              <a:lnSpc>
                <a:spcPct val="120000"/>
              </a:lnSpc>
            </a:pPr>
            <a:r>
              <a:rPr lang="es-PE" altLang="en-US" sz="1600" dirty="0">
                <a:solidFill>
                  <a:schemeClr val="tx1"/>
                </a:solidFill>
                <a:latin typeface="+mj-lt"/>
                <a:cs typeface="Arial" panose="020B0604020202020204" pitchFamily="34" charset="0"/>
              </a:rPr>
              <a:t>Actualmente existen muchos casos en los cuales mediante el análisis de imágenes se puede llegar una conclusión, toma de decisiones, etc. Por ejemplo, para poder detectar la enfermedad llamada tuberculosis es necesario obtener una serie de imágenes con rayos X y realizar la consulta con expertos lo cual implica en algunos casos grandes costos para el paciente para poder llegar a la detección. Mediante un algoritmo basado en redes neuronales no sería necesaria tanta inversión ya que se podría detectar fácilmente a través de un algoritmo entrenado. Esta solución es aplicable en varias situaciones o para diversas áreas de estudio, para nuestro proyecto será de beneficio para el </a:t>
            </a:r>
            <a:r>
              <a:rPr lang="es-PE" altLang="en-US" sz="1600" u="sng" dirty="0">
                <a:solidFill>
                  <a:schemeClr val="tx1"/>
                </a:solidFill>
                <a:latin typeface="+mj-lt"/>
                <a:cs typeface="Arial" panose="020B0604020202020204" pitchFamily="34" charset="0"/>
              </a:rPr>
              <a:t>sector agrónomo</a:t>
            </a:r>
            <a:r>
              <a:rPr lang="es-PE" altLang="en-US" sz="1600" dirty="0">
                <a:solidFill>
                  <a:schemeClr val="tx1"/>
                </a:solidFill>
                <a:latin typeface="+mj-lt"/>
                <a:cs typeface="Arial" panose="020B0604020202020204" pitchFamily="34" charset="0"/>
              </a:rPr>
              <a:t>.</a:t>
            </a:r>
          </a:p>
          <a:p>
            <a:pPr>
              <a:lnSpc>
                <a:spcPct val="90000"/>
              </a:lnSpc>
            </a:pPr>
            <a:endParaRPr lang="es-PE" sz="1700" dirty="0">
              <a:solidFill>
                <a:schemeClr val="tx1"/>
              </a:solidFill>
            </a:endParaRPr>
          </a:p>
        </p:txBody>
      </p:sp>
      <p:pic>
        <p:nvPicPr>
          <p:cNvPr id="25" name="Imagen 24" descr="UPC Blackboard">
            <a:extLst>
              <a:ext uri="{FF2B5EF4-FFF2-40B4-BE49-F238E27FC236}">
                <a16:creationId xmlns:a16="http://schemas.microsoft.com/office/drawing/2014/main" id="{A12C6AD9-4922-437B-80C4-CD7E2A2EB0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354001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6F2D6-3FDF-4531-BBFB-A69D5E5F4588}"/>
              </a:ext>
            </a:extLst>
          </p:cNvPr>
          <p:cNvSpPr>
            <a:spLocks noGrp="1"/>
          </p:cNvSpPr>
          <p:nvPr>
            <p:ph type="title"/>
          </p:nvPr>
        </p:nvSpPr>
        <p:spPr>
          <a:xfrm>
            <a:off x="1687669" y="624110"/>
            <a:ext cx="4137059" cy="1280890"/>
          </a:xfrm>
        </p:spPr>
        <p:txBody>
          <a:bodyPr>
            <a:normAutofit/>
          </a:bodyPr>
          <a:lstStyle/>
          <a:p>
            <a:r>
              <a:rPr lang="es-PE" altLang="es-PE" sz="3200">
                <a:latin typeface="Verdana" panose="020B0604030504040204" pitchFamily="34" charset="0"/>
              </a:rPr>
              <a:t>Introducción</a:t>
            </a:r>
            <a:endParaRPr lang="es-PE" sz="3200"/>
          </a:p>
        </p:txBody>
      </p:sp>
      <p:sp>
        <p:nvSpPr>
          <p:cNvPr id="3" name="Marcador de contenido 2">
            <a:extLst>
              <a:ext uri="{FF2B5EF4-FFF2-40B4-BE49-F238E27FC236}">
                <a16:creationId xmlns:a16="http://schemas.microsoft.com/office/drawing/2014/main" id="{54368EEC-909E-426E-98FC-7D36C1361114}"/>
              </a:ext>
            </a:extLst>
          </p:cNvPr>
          <p:cNvSpPr>
            <a:spLocks noGrp="1"/>
          </p:cNvSpPr>
          <p:nvPr>
            <p:ph idx="1"/>
          </p:nvPr>
        </p:nvSpPr>
        <p:spPr>
          <a:xfrm>
            <a:off x="1683956" y="2133600"/>
            <a:ext cx="4140772" cy="3777622"/>
          </a:xfrm>
        </p:spPr>
        <p:txBody>
          <a:bodyPr>
            <a:normAutofit/>
          </a:bodyPr>
          <a:lstStyle/>
          <a:p>
            <a:pPr marL="0" indent="0" algn="just">
              <a:lnSpc>
                <a:spcPct val="150000"/>
              </a:lnSpc>
              <a:buNone/>
            </a:pPr>
            <a:r>
              <a:rPr lang="es-ES" altLang="es-PE" dirty="0">
                <a:solidFill>
                  <a:srgbClr val="000000"/>
                </a:solidFill>
                <a:latin typeface="+mj-lt"/>
              </a:rPr>
              <a:t>La aplicación que presentamos hace uso de un algoritmo de Machine </a:t>
            </a:r>
            <a:r>
              <a:rPr lang="es-ES" altLang="es-PE" dirty="0" err="1">
                <a:solidFill>
                  <a:srgbClr val="000000"/>
                </a:solidFill>
                <a:latin typeface="+mj-lt"/>
              </a:rPr>
              <a:t>Learning</a:t>
            </a:r>
            <a:r>
              <a:rPr lang="es-ES" altLang="es-PE" dirty="0">
                <a:solidFill>
                  <a:srgbClr val="000000"/>
                </a:solidFill>
                <a:latin typeface="+mj-lt"/>
              </a:rPr>
              <a:t> de clasificación con aprendizaje supervisado, para la construcción de un modelo basado en redes neuronales capaz de identificar plantas ya sea con flor o sin flor mediante una imagen.</a:t>
            </a:r>
            <a:endParaRPr lang="es-PE" altLang="es-PE" dirty="0">
              <a:solidFill>
                <a:srgbClr val="000000"/>
              </a:solidFill>
              <a:latin typeface="+mj-lt"/>
            </a:endParaRPr>
          </a:p>
          <a:p>
            <a:endParaRPr lang="es-PE" sz="1600" dirty="0">
              <a:solidFill>
                <a:srgbClr val="000000"/>
              </a:solidFill>
            </a:endParaRPr>
          </a:p>
        </p:txBody>
      </p:sp>
      <p:pic>
        <p:nvPicPr>
          <p:cNvPr id="4" name="Picture 9" descr="20 plantas de interior resistentes (aptas para negados)">
            <a:extLst>
              <a:ext uri="{FF2B5EF4-FFF2-40B4-BE49-F238E27FC236}">
                <a16:creationId xmlns:a16="http://schemas.microsoft.com/office/drawing/2014/main" id="{8A2030A9-69DB-4A97-8DD0-26818CAD99E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151" r="15031" b="-1"/>
          <a:stretch/>
        </p:blipFill>
        <p:spPr bwMode="auto">
          <a:xfrm>
            <a:off x="6091919" y="623187"/>
            <a:ext cx="2640877" cy="52880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Trucos y cuidados para que tus plantas de interior duren más tiempo - Foto 1">
            <a:extLst>
              <a:ext uri="{FF2B5EF4-FFF2-40B4-BE49-F238E27FC236}">
                <a16:creationId xmlns:a16="http://schemas.microsoft.com/office/drawing/2014/main" id="{65049C15-144D-4B41-A7A6-5DAAE46C33A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659" r="-5" b="21249"/>
          <a:stretch/>
        </p:blipFill>
        <p:spPr bwMode="auto">
          <a:xfrm>
            <a:off x="8896519" y="623190"/>
            <a:ext cx="2647024" cy="25635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3" descr="Científicos de tres países logran crear plantas que generan su propia luz">
            <a:extLst>
              <a:ext uri="{FF2B5EF4-FFF2-40B4-BE49-F238E27FC236}">
                <a16:creationId xmlns:a16="http://schemas.microsoft.com/office/drawing/2014/main" id="{D99D3560-1E76-45F2-97C6-9D2130488A9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290" r="19631" b="3"/>
          <a:stretch/>
        </p:blipFill>
        <p:spPr bwMode="auto">
          <a:xfrm>
            <a:off x="8896516" y="3347641"/>
            <a:ext cx="2647024" cy="256358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UPC Blackboard">
            <a:extLst>
              <a:ext uri="{FF2B5EF4-FFF2-40B4-BE49-F238E27FC236}">
                <a16:creationId xmlns:a16="http://schemas.microsoft.com/office/drawing/2014/main" id="{37032E6C-BAB8-4E7C-A901-8F14673AFD5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330535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2" descr="Redes Neuronales Artificiales aplicadas al cacao, tecnología al servicio  del cultivo | Viva el Cacao">
            <a:extLst>
              <a:ext uri="{FF2B5EF4-FFF2-40B4-BE49-F238E27FC236}">
                <a16:creationId xmlns:a16="http://schemas.microsoft.com/office/drawing/2014/main" id="{AD0A93BB-3E17-4046-BBD6-F6677B1C12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488" r="27192" b="1"/>
          <a:stretch/>
        </p:blipFill>
        <p:spPr bwMode="auto">
          <a:xfrm>
            <a:off x="1" y="10"/>
            <a:ext cx="757444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2FEFFFB7-5F9F-4DEF-8FA2-383C8F6646C4}"/>
              </a:ext>
            </a:extLst>
          </p:cNvPr>
          <p:cNvSpPr>
            <a:spLocks noGrp="1"/>
          </p:cNvSpPr>
          <p:nvPr>
            <p:ph type="title"/>
          </p:nvPr>
        </p:nvSpPr>
        <p:spPr>
          <a:xfrm>
            <a:off x="436196" y="952659"/>
            <a:ext cx="7145866" cy="447888"/>
          </a:xfrm>
        </p:spPr>
        <p:txBody>
          <a:bodyPr anchor="ctr">
            <a:normAutofit/>
          </a:bodyPr>
          <a:lstStyle/>
          <a:p>
            <a:pPr>
              <a:lnSpc>
                <a:spcPct val="90000"/>
              </a:lnSpc>
            </a:pPr>
            <a:r>
              <a:rPr lang="es-PE" altLang="es-PE" sz="2500" dirty="0">
                <a:solidFill>
                  <a:srgbClr val="FEFFFF"/>
                </a:solidFill>
                <a:latin typeface="Verdana" panose="020B0604030504040204" pitchFamily="34" charset="0"/>
              </a:rPr>
              <a:t>Usos y Aplicaciones</a:t>
            </a:r>
            <a:endParaRPr lang="es-PE" sz="2500" dirty="0">
              <a:solidFill>
                <a:srgbClr val="FEFFFF"/>
              </a:solidFill>
            </a:endParaRPr>
          </a:p>
        </p:txBody>
      </p:sp>
      <p:sp>
        <p:nvSpPr>
          <p:cNvPr id="3" name="Marcador de contenido 2">
            <a:extLst>
              <a:ext uri="{FF2B5EF4-FFF2-40B4-BE49-F238E27FC236}">
                <a16:creationId xmlns:a16="http://schemas.microsoft.com/office/drawing/2014/main" id="{7829D648-0503-49CD-AC08-5D2CA9D2F250}"/>
              </a:ext>
            </a:extLst>
          </p:cNvPr>
          <p:cNvSpPr>
            <a:spLocks noGrp="1"/>
          </p:cNvSpPr>
          <p:nvPr>
            <p:ph idx="1"/>
          </p:nvPr>
        </p:nvSpPr>
        <p:spPr>
          <a:xfrm>
            <a:off x="7860770" y="2017667"/>
            <a:ext cx="3750205" cy="4450865"/>
          </a:xfrm>
        </p:spPr>
        <p:txBody>
          <a:bodyPr>
            <a:normAutofit fontScale="92500" lnSpcReduction="20000"/>
          </a:bodyPr>
          <a:lstStyle/>
          <a:p>
            <a:pPr marL="285750" lvl="1" indent="-285750" algn="just">
              <a:lnSpc>
                <a:spcPct val="150000"/>
              </a:lnSpc>
              <a:spcBef>
                <a:spcPct val="0"/>
              </a:spcBef>
              <a:spcAft>
                <a:spcPct val="15000"/>
              </a:spcAft>
              <a:buFont typeface="Arial" panose="020B0604020202020204" pitchFamily="34" charset="0"/>
              <a:buChar char="•"/>
            </a:pPr>
            <a:r>
              <a:rPr lang="es-PE" altLang="es-PE" sz="1700" dirty="0">
                <a:solidFill>
                  <a:schemeClr val="tx1">
                    <a:lumMod val="95000"/>
                    <a:lumOff val="5000"/>
                  </a:schemeClr>
                </a:solidFill>
                <a:latin typeface="+mj-lt"/>
              </a:rPr>
              <a:t>Detección de plantas no deseadas en ambientes controlados de cultivo.</a:t>
            </a:r>
          </a:p>
          <a:p>
            <a:pPr marL="285750" lvl="1" indent="-285750" algn="just">
              <a:lnSpc>
                <a:spcPct val="150000"/>
              </a:lnSpc>
              <a:spcBef>
                <a:spcPct val="0"/>
              </a:spcBef>
              <a:spcAft>
                <a:spcPct val="15000"/>
              </a:spcAft>
              <a:buFont typeface="Arial" panose="020B0604020202020204" pitchFamily="34" charset="0"/>
              <a:buChar char="•"/>
            </a:pPr>
            <a:r>
              <a:rPr lang="es-PE" altLang="es-PE" sz="1700" dirty="0">
                <a:solidFill>
                  <a:schemeClr val="tx1">
                    <a:lumMod val="95000"/>
                    <a:lumOff val="5000"/>
                  </a:schemeClr>
                </a:solidFill>
                <a:latin typeface="+mj-lt"/>
              </a:rPr>
              <a:t>Identificación de especies vegetales, que han sido prensadas, secadas y montadas en hojas de herbario.</a:t>
            </a:r>
          </a:p>
          <a:p>
            <a:pPr marL="285750" lvl="1" indent="-285750" algn="just">
              <a:lnSpc>
                <a:spcPct val="150000"/>
              </a:lnSpc>
              <a:spcBef>
                <a:spcPct val="0"/>
              </a:spcBef>
              <a:spcAft>
                <a:spcPct val="15000"/>
              </a:spcAft>
              <a:buFont typeface="Arial" panose="020B0604020202020204" pitchFamily="34" charset="0"/>
              <a:buChar char="•"/>
            </a:pPr>
            <a:r>
              <a:rPr lang="es-PE" altLang="es-PE" sz="1700" dirty="0">
                <a:solidFill>
                  <a:schemeClr val="tx1">
                    <a:lumMod val="95000"/>
                    <a:lumOff val="5000"/>
                  </a:schemeClr>
                </a:solidFill>
                <a:latin typeface="+mj-lt"/>
              </a:rPr>
              <a:t>Detección de enfermedades en cultivos a partir de imágenes, de acuerdo a la forma y textura de las hojas.</a:t>
            </a:r>
          </a:p>
          <a:p>
            <a:pPr marL="285750" lvl="1" indent="-285750" algn="just">
              <a:lnSpc>
                <a:spcPct val="150000"/>
              </a:lnSpc>
              <a:spcBef>
                <a:spcPct val="0"/>
              </a:spcBef>
              <a:spcAft>
                <a:spcPct val="15000"/>
              </a:spcAft>
              <a:buFont typeface="Arial" panose="020B0604020202020204" pitchFamily="34" charset="0"/>
              <a:buChar char="•"/>
            </a:pPr>
            <a:r>
              <a:rPr lang="es-PE" altLang="es-PE" sz="1700" dirty="0">
                <a:solidFill>
                  <a:schemeClr val="tx1">
                    <a:lumMod val="95000"/>
                    <a:lumOff val="5000"/>
                  </a:schemeClr>
                </a:solidFill>
                <a:latin typeface="+mj-lt"/>
              </a:rPr>
              <a:t>Predicción del crecimiento de las plantas.</a:t>
            </a:r>
          </a:p>
          <a:p>
            <a:pPr marL="0" indent="0">
              <a:buNone/>
            </a:pPr>
            <a:endParaRPr lang="es-PE" dirty="0">
              <a:solidFill>
                <a:schemeClr val="tx1">
                  <a:lumMod val="95000"/>
                  <a:lumOff val="5000"/>
                </a:schemeClr>
              </a:solidFill>
            </a:endParaRPr>
          </a:p>
        </p:txBody>
      </p:sp>
      <p:pic>
        <p:nvPicPr>
          <p:cNvPr id="7" name="Imagen 6" descr="UPC Blackboard">
            <a:extLst>
              <a:ext uri="{FF2B5EF4-FFF2-40B4-BE49-F238E27FC236}">
                <a16:creationId xmlns:a16="http://schemas.microsoft.com/office/drawing/2014/main" id="{E13F887F-E7CB-4309-B1C9-F891751B38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157062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11F14-59B5-481E-AF5A-83CCDC8EC9C0}"/>
              </a:ext>
            </a:extLst>
          </p:cNvPr>
          <p:cNvSpPr>
            <a:spLocks noGrp="1"/>
          </p:cNvSpPr>
          <p:nvPr>
            <p:ph type="title"/>
          </p:nvPr>
        </p:nvSpPr>
        <p:spPr>
          <a:xfrm>
            <a:off x="2592926" y="624110"/>
            <a:ext cx="4633466" cy="1280890"/>
          </a:xfrm>
        </p:spPr>
        <p:txBody>
          <a:bodyPr>
            <a:normAutofit/>
          </a:bodyPr>
          <a:lstStyle/>
          <a:p>
            <a:r>
              <a:rPr lang="es-PE" altLang="es-PE" dirty="0">
                <a:latin typeface="Verdana" panose="020B0604030504040204" pitchFamily="34" charset="0"/>
                <a:ea typeface="Verdana" panose="020B0604030504040204" pitchFamily="34" charset="0"/>
              </a:rPr>
              <a:t>Cómo Funciona</a:t>
            </a:r>
            <a:br>
              <a:rPr lang="es-PE" altLang="es-PE" dirty="0">
                <a:latin typeface="Verdana" panose="020B0604030504040204" pitchFamily="34" charset="0"/>
                <a:ea typeface="Verdana" panose="020B0604030504040204" pitchFamily="34" charset="0"/>
              </a:rPr>
            </a:br>
            <a:endParaRPr lang="es-PE" dirty="0"/>
          </a:p>
        </p:txBody>
      </p:sp>
      <p:sp>
        <p:nvSpPr>
          <p:cNvPr id="3" name="Marcador de contenido 2">
            <a:extLst>
              <a:ext uri="{FF2B5EF4-FFF2-40B4-BE49-F238E27FC236}">
                <a16:creationId xmlns:a16="http://schemas.microsoft.com/office/drawing/2014/main" id="{5A2CA4DD-F617-4D64-9305-893151D11586}"/>
              </a:ext>
            </a:extLst>
          </p:cNvPr>
          <p:cNvSpPr>
            <a:spLocks noGrp="1"/>
          </p:cNvSpPr>
          <p:nvPr>
            <p:ph idx="1"/>
          </p:nvPr>
        </p:nvSpPr>
        <p:spPr>
          <a:xfrm>
            <a:off x="2589213" y="2040467"/>
            <a:ext cx="4637179" cy="3870755"/>
          </a:xfrm>
        </p:spPr>
        <p:txBody>
          <a:bodyPr>
            <a:normAutofit/>
          </a:bodyPr>
          <a:lstStyle/>
          <a:p>
            <a:pPr marL="0" indent="0" algn="just">
              <a:lnSpc>
                <a:spcPct val="150000"/>
              </a:lnSpc>
              <a:buNone/>
            </a:pPr>
            <a:r>
              <a:rPr lang="es-PE" altLang="en-US" dirty="0">
                <a:latin typeface="+mj-lt"/>
                <a:ea typeface="Verdana" panose="020B0604030504040204" pitchFamily="34" charset="0"/>
              </a:rPr>
              <a:t>La Red Neuronal deberá aprender por sí sola a través de un entrenamiento (se necesitan miles de imágenes) a reconocer una diversidad de objetos dentro de imágenes con la finalidad de poder clasificarlas en base a las etiquetas indicadas.</a:t>
            </a:r>
          </a:p>
          <a:p>
            <a:pPr marL="0" indent="0">
              <a:buNone/>
            </a:pPr>
            <a:endParaRPr lang="es-PE" dirty="0"/>
          </a:p>
        </p:txBody>
      </p:sp>
      <p:pic>
        <p:nvPicPr>
          <p:cNvPr id="4" name="Imagen 12" descr="Texto, Carta, Correo electrónico&#10;&#10;Descripción generada automáticamente">
            <a:extLst>
              <a:ext uri="{FF2B5EF4-FFF2-40B4-BE49-F238E27FC236}">
                <a16:creationId xmlns:a16="http://schemas.microsoft.com/office/drawing/2014/main" id="{67177ADA-A275-4233-9CFD-138D6EE977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5135" b="1"/>
          <a:stretch/>
        </p:blipFill>
        <p:spPr bwMode="auto">
          <a:xfrm>
            <a:off x="7759610" y="2040467"/>
            <a:ext cx="4001315" cy="30226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descr="UPC Blackboard">
            <a:extLst>
              <a:ext uri="{FF2B5EF4-FFF2-40B4-BE49-F238E27FC236}">
                <a16:creationId xmlns:a16="http://schemas.microsoft.com/office/drawing/2014/main" id="{29E3B278-374F-428B-8DAF-2F230A3F52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217863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11F14-59B5-481E-AF5A-83CCDC8EC9C0}"/>
              </a:ext>
            </a:extLst>
          </p:cNvPr>
          <p:cNvSpPr>
            <a:spLocks noGrp="1"/>
          </p:cNvSpPr>
          <p:nvPr>
            <p:ph type="title"/>
          </p:nvPr>
        </p:nvSpPr>
        <p:spPr>
          <a:xfrm>
            <a:off x="2592926" y="624110"/>
            <a:ext cx="4633466" cy="1280890"/>
          </a:xfrm>
        </p:spPr>
        <p:txBody>
          <a:bodyPr>
            <a:normAutofit/>
          </a:bodyPr>
          <a:lstStyle/>
          <a:p>
            <a:r>
              <a:rPr lang="es-PE" altLang="es-PE">
                <a:latin typeface="Verdana" panose="020B0604030504040204" pitchFamily="34" charset="0"/>
                <a:ea typeface="Verdana" panose="020B0604030504040204" pitchFamily="34" charset="0"/>
              </a:rPr>
              <a:t>Cómo Funciona</a:t>
            </a:r>
            <a:br>
              <a:rPr lang="es-PE" altLang="es-PE">
                <a:latin typeface="Verdana" panose="020B0604030504040204" pitchFamily="34" charset="0"/>
                <a:ea typeface="Verdana" panose="020B0604030504040204" pitchFamily="34" charset="0"/>
              </a:rPr>
            </a:br>
            <a:endParaRPr lang="es-PE"/>
          </a:p>
        </p:txBody>
      </p:sp>
      <p:sp>
        <p:nvSpPr>
          <p:cNvPr id="3" name="Marcador de contenido 2">
            <a:extLst>
              <a:ext uri="{FF2B5EF4-FFF2-40B4-BE49-F238E27FC236}">
                <a16:creationId xmlns:a16="http://schemas.microsoft.com/office/drawing/2014/main" id="{5A2CA4DD-F617-4D64-9305-893151D11586}"/>
              </a:ext>
            </a:extLst>
          </p:cNvPr>
          <p:cNvSpPr>
            <a:spLocks noGrp="1"/>
          </p:cNvSpPr>
          <p:nvPr>
            <p:ph idx="1"/>
          </p:nvPr>
        </p:nvSpPr>
        <p:spPr>
          <a:xfrm>
            <a:off x="2589213" y="2040467"/>
            <a:ext cx="4637179" cy="4394200"/>
          </a:xfrm>
        </p:spPr>
        <p:txBody>
          <a:bodyPr>
            <a:normAutofit fontScale="85000" lnSpcReduction="10000"/>
          </a:bodyPr>
          <a:lstStyle/>
          <a:p>
            <a:pPr marL="0" indent="0" algn="just">
              <a:lnSpc>
                <a:spcPct val="150000"/>
              </a:lnSpc>
              <a:buNone/>
            </a:pPr>
            <a:r>
              <a:rPr lang="es-PE" altLang="en-US" sz="1900" dirty="0">
                <a:latin typeface="+mj-lt"/>
                <a:ea typeface="Verdana" panose="020B0604030504040204" pitchFamily="34" charset="0"/>
              </a:rPr>
              <a:t>Para comenzar, la red toma como entrada los pixeles de una imagen. Si tenemos una imagen con apenas 28×28 pixeles de alto y ancho, eso equivale a 784 neuronas. Y eso es si sólo tenemos 1 color (escala de grises). Si tuviéramos una imagen a color, necesitaríamos 3 canales (red, </a:t>
            </a:r>
            <a:r>
              <a:rPr lang="es-PE" altLang="en-US" sz="1900" dirty="0" err="1">
                <a:latin typeface="+mj-lt"/>
                <a:ea typeface="Verdana" panose="020B0604030504040204" pitchFamily="34" charset="0"/>
              </a:rPr>
              <a:t>green</a:t>
            </a:r>
            <a:r>
              <a:rPr lang="es-PE" altLang="en-US" sz="1900" dirty="0">
                <a:latin typeface="+mj-lt"/>
                <a:ea typeface="Verdana" panose="020B0604030504040204" pitchFamily="34" charset="0"/>
              </a:rPr>
              <a:t>, blue) y entonces usaríamos 28x28x3 = 2352 neuronas de entrada. Esa es nuestra capa de entrada. Para continuar con el ejemplo, supondremos que utilizamos la imagen con 1 sólo color.</a:t>
            </a:r>
            <a:endParaRPr lang="es-PE" altLang="en-US" sz="1900" dirty="0">
              <a:latin typeface="+mj-lt"/>
              <a:ea typeface="Verdana" panose="020B0604030504040204" pitchFamily="34" charset="0"/>
              <a:cs typeface="Times New Roman" panose="02020603050405020304" pitchFamily="18" charset="0"/>
            </a:endParaRPr>
          </a:p>
          <a:p>
            <a:pPr marL="0" indent="0">
              <a:buNone/>
            </a:pPr>
            <a:endParaRPr lang="es-PE" dirty="0"/>
          </a:p>
        </p:txBody>
      </p:sp>
      <p:pic>
        <p:nvPicPr>
          <p:cNvPr id="5" name="Imagen 4">
            <a:extLst>
              <a:ext uri="{FF2B5EF4-FFF2-40B4-BE49-F238E27FC236}">
                <a16:creationId xmlns:a16="http://schemas.microsoft.com/office/drawing/2014/main" id="{79C1CF10-ABCE-4632-9AD9-9066603AD9BA}"/>
              </a:ext>
            </a:extLst>
          </p:cNvPr>
          <p:cNvPicPr>
            <a:picLocks noChangeAspect="1"/>
          </p:cNvPicPr>
          <p:nvPr/>
        </p:nvPicPr>
        <p:blipFill>
          <a:blip r:embed="rId2"/>
          <a:stretch>
            <a:fillRect/>
          </a:stretch>
        </p:blipFill>
        <p:spPr>
          <a:xfrm>
            <a:off x="7602129" y="2136255"/>
            <a:ext cx="4001315" cy="2960973"/>
          </a:xfrm>
          <a:prstGeom prst="rect">
            <a:avLst/>
          </a:prstGeom>
        </p:spPr>
      </p:pic>
      <p:pic>
        <p:nvPicPr>
          <p:cNvPr id="6" name="Imagen 5" descr="UPC Blackboard">
            <a:extLst>
              <a:ext uri="{FF2B5EF4-FFF2-40B4-BE49-F238E27FC236}">
                <a16:creationId xmlns:a16="http://schemas.microsoft.com/office/drawing/2014/main" id="{2364CB5F-4EDE-4475-BEB3-096939BA42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132607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11F14-59B5-481E-AF5A-83CCDC8EC9C0}"/>
              </a:ext>
            </a:extLst>
          </p:cNvPr>
          <p:cNvSpPr>
            <a:spLocks noGrp="1"/>
          </p:cNvSpPr>
          <p:nvPr>
            <p:ph type="title"/>
          </p:nvPr>
        </p:nvSpPr>
        <p:spPr>
          <a:xfrm>
            <a:off x="2592926" y="624110"/>
            <a:ext cx="4633466" cy="1280890"/>
          </a:xfrm>
        </p:spPr>
        <p:txBody>
          <a:bodyPr>
            <a:normAutofit/>
          </a:bodyPr>
          <a:lstStyle/>
          <a:p>
            <a:r>
              <a:rPr lang="es-PE" altLang="es-PE">
                <a:latin typeface="Verdana" panose="020B0604030504040204" pitchFamily="34" charset="0"/>
                <a:ea typeface="Verdana" panose="020B0604030504040204" pitchFamily="34" charset="0"/>
              </a:rPr>
              <a:t>Cómo Funciona</a:t>
            </a:r>
            <a:br>
              <a:rPr lang="es-PE" altLang="es-PE">
                <a:latin typeface="Verdana" panose="020B0604030504040204" pitchFamily="34" charset="0"/>
                <a:ea typeface="Verdana" panose="020B0604030504040204" pitchFamily="34" charset="0"/>
              </a:rPr>
            </a:br>
            <a:endParaRPr lang="es-PE"/>
          </a:p>
        </p:txBody>
      </p:sp>
      <p:sp>
        <p:nvSpPr>
          <p:cNvPr id="3" name="Marcador de contenido 2">
            <a:extLst>
              <a:ext uri="{FF2B5EF4-FFF2-40B4-BE49-F238E27FC236}">
                <a16:creationId xmlns:a16="http://schemas.microsoft.com/office/drawing/2014/main" id="{5A2CA4DD-F617-4D64-9305-893151D11586}"/>
              </a:ext>
            </a:extLst>
          </p:cNvPr>
          <p:cNvSpPr>
            <a:spLocks noGrp="1"/>
          </p:cNvSpPr>
          <p:nvPr>
            <p:ph idx="1"/>
          </p:nvPr>
        </p:nvSpPr>
        <p:spPr>
          <a:xfrm>
            <a:off x="2589213" y="2040467"/>
            <a:ext cx="4637179" cy="4394200"/>
          </a:xfrm>
        </p:spPr>
        <p:txBody>
          <a:bodyPr>
            <a:normAutofit fontScale="85000" lnSpcReduction="10000"/>
          </a:bodyPr>
          <a:lstStyle/>
          <a:p>
            <a:pPr marL="0" indent="0" algn="just">
              <a:lnSpc>
                <a:spcPct val="170000"/>
              </a:lnSpc>
              <a:buNone/>
            </a:pPr>
            <a:r>
              <a:rPr lang="es-PE" altLang="en-US" sz="2000" dirty="0">
                <a:latin typeface="+mj-lt"/>
                <a:ea typeface="Verdana" panose="020B0604030504040204" pitchFamily="34" charset="0"/>
              </a:rPr>
              <a:t>En realidad, no aplicaremos 1 sólo </a:t>
            </a:r>
            <a:r>
              <a:rPr lang="es-PE" altLang="en-US" sz="2000" dirty="0" err="1">
                <a:latin typeface="+mj-lt"/>
                <a:ea typeface="Verdana" panose="020B0604030504040204" pitchFamily="34" charset="0"/>
              </a:rPr>
              <a:t>kernel</a:t>
            </a:r>
            <a:r>
              <a:rPr lang="es-PE" altLang="en-US" sz="2000" dirty="0">
                <a:latin typeface="+mj-lt"/>
                <a:ea typeface="Verdana" panose="020B0604030504040204" pitchFamily="34" charset="0"/>
              </a:rPr>
              <a:t>, sino que tendremos muchos </a:t>
            </a:r>
            <a:r>
              <a:rPr lang="es-PE" altLang="en-US" sz="2000" dirty="0" err="1">
                <a:latin typeface="+mj-lt"/>
                <a:ea typeface="Verdana" panose="020B0604030504040204" pitchFamily="34" charset="0"/>
              </a:rPr>
              <a:t>kernel</a:t>
            </a:r>
            <a:r>
              <a:rPr lang="es-PE" altLang="en-US" sz="2000" dirty="0">
                <a:latin typeface="+mj-lt"/>
                <a:ea typeface="Verdana" panose="020B0604030504040204" pitchFamily="34" charset="0"/>
              </a:rPr>
              <a:t> (su conjunto se llama filtros). Por ejemplo, en esta primera convolución podríamos tener 32 filtros, con lo cual realmente obtendremos 32 matrices de salida (este conjunto se conoce como </a:t>
            </a:r>
            <a:r>
              <a:rPr lang="es-PE" altLang="en-US" sz="2000" dirty="0" err="1">
                <a:latin typeface="+mj-lt"/>
                <a:ea typeface="Verdana" panose="020B0604030504040204" pitchFamily="34" charset="0"/>
              </a:rPr>
              <a:t>feature</a:t>
            </a:r>
            <a:r>
              <a:rPr lang="es-PE" altLang="en-US" sz="2000" dirty="0">
                <a:latin typeface="+mj-lt"/>
                <a:ea typeface="Verdana" panose="020B0604030504040204" pitchFamily="34" charset="0"/>
              </a:rPr>
              <a:t> </a:t>
            </a:r>
            <a:r>
              <a:rPr lang="es-PE" altLang="en-US" sz="2000" dirty="0" err="1">
                <a:latin typeface="+mj-lt"/>
                <a:ea typeface="Verdana" panose="020B0604030504040204" pitchFamily="34" charset="0"/>
              </a:rPr>
              <a:t>mapping</a:t>
            </a:r>
            <a:r>
              <a:rPr lang="es-PE" altLang="en-US" sz="2000" dirty="0">
                <a:latin typeface="+mj-lt"/>
                <a:ea typeface="Verdana" panose="020B0604030504040204" pitchFamily="34" charset="0"/>
              </a:rPr>
              <a:t>), cada una de 28x28x1 dando un total del 25.088 neuronas para nuestra PRIMER CAPA OCULTA de neuronas.</a:t>
            </a:r>
            <a:endParaRPr lang="es-PE" altLang="en-US" sz="2000" dirty="0">
              <a:latin typeface="+mj-lt"/>
              <a:ea typeface="Verdana" panose="020B0604030504040204" pitchFamily="34" charset="0"/>
              <a:cs typeface="Times New Roman" panose="02020603050405020304" pitchFamily="18" charset="0"/>
            </a:endParaRPr>
          </a:p>
          <a:p>
            <a:pPr marL="0" indent="0">
              <a:buNone/>
            </a:pPr>
            <a:endParaRPr lang="es-PE" dirty="0"/>
          </a:p>
        </p:txBody>
      </p:sp>
      <p:pic>
        <p:nvPicPr>
          <p:cNvPr id="6" name="Imagen 4">
            <a:extLst>
              <a:ext uri="{FF2B5EF4-FFF2-40B4-BE49-F238E27FC236}">
                <a16:creationId xmlns:a16="http://schemas.microsoft.com/office/drawing/2014/main" id="{62C5E60D-A305-469F-A0B1-DCC804CA6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1" y="2040467"/>
            <a:ext cx="3992310" cy="297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descr="UPC Blackboard">
            <a:extLst>
              <a:ext uri="{FF2B5EF4-FFF2-40B4-BE49-F238E27FC236}">
                <a16:creationId xmlns:a16="http://schemas.microsoft.com/office/drawing/2014/main" id="{0053ED31-3A4B-4E96-8C42-6C98E8E06D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411377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11F14-59B5-481E-AF5A-83CCDC8EC9C0}"/>
              </a:ext>
            </a:extLst>
          </p:cNvPr>
          <p:cNvSpPr>
            <a:spLocks noGrp="1"/>
          </p:cNvSpPr>
          <p:nvPr>
            <p:ph type="title"/>
          </p:nvPr>
        </p:nvSpPr>
        <p:spPr>
          <a:xfrm>
            <a:off x="1687669" y="624110"/>
            <a:ext cx="4137059" cy="1280890"/>
          </a:xfrm>
        </p:spPr>
        <p:txBody>
          <a:bodyPr>
            <a:normAutofit/>
          </a:bodyPr>
          <a:lstStyle/>
          <a:p>
            <a:r>
              <a:rPr lang="es-PE" altLang="es-PE" sz="3200" dirty="0">
                <a:latin typeface="Verdana" panose="020B0604030504040204" pitchFamily="34" charset="0"/>
                <a:ea typeface="Verdana" panose="020B0604030504040204" pitchFamily="34" charset="0"/>
              </a:rPr>
              <a:t>Cómo Funciona</a:t>
            </a:r>
            <a:br>
              <a:rPr lang="es-PE" altLang="es-PE" sz="3200" dirty="0">
                <a:latin typeface="Verdana" panose="020B0604030504040204" pitchFamily="34" charset="0"/>
                <a:ea typeface="Verdana" panose="020B0604030504040204" pitchFamily="34" charset="0"/>
              </a:rPr>
            </a:br>
            <a:endParaRPr lang="es-PE" sz="3200" dirty="0"/>
          </a:p>
        </p:txBody>
      </p:sp>
      <p:sp>
        <p:nvSpPr>
          <p:cNvPr id="3" name="Marcador de contenido 2">
            <a:extLst>
              <a:ext uri="{FF2B5EF4-FFF2-40B4-BE49-F238E27FC236}">
                <a16:creationId xmlns:a16="http://schemas.microsoft.com/office/drawing/2014/main" id="{5A2CA4DD-F617-4D64-9305-893151D11586}"/>
              </a:ext>
            </a:extLst>
          </p:cNvPr>
          <p:cNvSpPr>
            <a:spLocks noGrp="1"/>
          </p:cNvSpPr>
          <p:nvPr>
            <p:ph idx="1"/>
          </p:nvPr>
        </p:nvSpPr>
        <p:spPr>
          <a:xfrm>
            <a:off x="1683956" y="2133600"/>
            <a:ext cx="4140772" cy="4100290"/>
          </a:xfrm>
        </p:spPr>
        <p:txBody>
          <a:bodyPr>
            <a:normAutofit fontScale="92500"/>
          </a:bodyPr>
          <a:lstStyle/>
          <a:p>
            <a:pPr marL="0" indent="0" algn="just">
              <a:lnSpc>
                <a:spcPct val="160000"/>
              </a:lnSpc>
              <a:buNone/>
            </a:pPr>
            <a:r>
              <a:rPr lang="es-PE" altLang="en-US" sz="1600" dirty="0">
                <a:solidFill>
                  <a:srgbClr val="000000"/>
                </a:solidFill>
                <a:latin typeface="+mj-lt"/>
                <a:ea typeface="Verdana" panose="020B0604030504040204" pitchFamily="34" charset="0"/>
              </a:rPr>
              <a:t>A medida que vamos desplazando el </a:t>
            </a:r>
            <a:r>
              <a:rPr lang="es-PE" altLang="en-US" sz="1600" dirty="0" err="1">
                <a:solidFill>
                  <a:srgbClr val="000000"/>
                </a:solidFill>
                <a:latin typeface="+mj-lt"/>
                <a:ea typeface="Verdana" panose="020B0604030504040204" pitchFamily="34" charset="0"/>
              </a:rPr>
              <a:t>kernel</a:t>
            </a:r>
            <a:r>
              <a:rPr lang="es-PE" altLang="en-US" sz="1600" dirty="0">
                <a:solidFill>
                  <a:srgbClr val="000000"/>
                </a:solidFill>
                <a:latin typeface="+mj-lt"/>
                <a:ea typeface="Verdana" panose="020B0604030504040204" pitchFamily="34" charset="0"/>
              </a:rPr>
              <a:t>, vamos obteniendo una “nueva imagen” filtrada por el </a:t>
            </a:r>
            <a:r>
              <a:rPr lang="es-PE" altLang="en-US" sz="1600" dirty="0" err="1">
                <a:solidFill>
                  <a:srgbClr val="000000"/>
                </a:solidFill>
                <a:latin typeface="+mj-lt"/>
                <a:ea typeface="Verdana" panose="020B0604030504040204" pitchFamily="34" charset="0"/>
              </a:rPr>
              <a:t>kernel</a:t>
            </a:r>
            <a:r>
              <a:rPr lang="es-PE" altLang="en-US" sz="1600" dirty="0">
                <a:solidFill>
                  <a:srgbClr val="000000"/>
                </a:solidFill>
                <a:latin typeface="+mj-lt"/>
                <a:ea typeface="Verdana" panose="020B0604030504040204" pitchFamily="34" charset="0"/>
              </a:rPr>
              <a:t>. En esta primera convolución y siguiendo con el ejemplo anterior, es como si obtuviéramos 32 “imágenes filtradas nuevas”. Estas imágenes nuevas lo que están “dibujando” son ciertas características de la imagen original. Esto ayudará en el futuro a poder distinguir un objeto de otro.</a:t>
            </a:r>
            <a:endParaRPr lang="es-PE" altLang="en-US" sz="1600" dirty="0">
              <a:solidFill>
                <a:srgbClr val="000000"/>
              </a:solidFill>
              <a:latin typeface="+mj-lt"/>
              <a:ea typeface="Verdana" panose="020B0604030504040204" pitchFamily="34" charset="0"/>
              <a:cs typeface="Times New Roman" panose="02020603050405020304" pitchFamily="18" charset="0"/>
            </a:endParaRPr>
          </a:p>
          <a:p>
            <a:pPr marL="0" indent="0">
              <a:lnSpc>
                <a:spcPct val="160000"/>
              </a:lnSpc>
              <a:buNone/>
            </a:pPr>
            <a:endParaRPr lang="es-PE" sz="1600" dirty="0">
              <a:solidFill>
                <a:srgbClr val="000000"/>
              </a:solidFill>
            </a:endParaRPr>
          </a:p>
        </p:txBody>
      </p:sp>
      <p:pic>
        <p:nvPicPr>
          <p:cNvPr id="5" name="Imagen 5" descr="Diagrama&#10;&#10;Descripción generada automáticamente">
            <a:extLst>
              <a:ext uri="{FF2B5EF4-FFF2-40B4-BE49-F238E27FC236}">
                <a16:creationId xmlns:a16="http://schemas.microsoft.com/office/drawing/2014/main" id="{FB16A275-40F3-45A3-BD20-BCCC7637C4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1967404"/>
            <a:ext cx="5451627" cy="260315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5" descr="UPC Blackboard">
            <a:extLst>
              <a:ext uri="{FF2B5EF4-FFF2-40B4-BE49-F238E27FC236}">
                <a16:creationId xmlns:a16="http://schemas.microsoft.com/office/drawing/2014/main" id="{C06D0E51-FA50-4789-94CB-8D38AB54EDA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19823" y="6477802"/>
            <a:ext cx="285921" cy="295532"/>
          </a:xfrm>
          <a:prstGeom prst="rect">
            <a:avLst/>
          </a:prstGeom>
          <a:noFill/>
          <a:ln>
            <a:noFill/>
          </a:ln>
        </p:spPr>
      </p:pic>
    </p:spTree>
    <p:extLst>
      <p:ext uri="{BB962C8B-B14F-4D97-AF65-F5344CB8AC3E}">
        <p14:creationId xmlns:p14="http://schemas.microsoft.com/office/powerpoint/2010/main" val="204788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4"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3CDD2B-6884-4311-8781-12B5B7694C53}"/>
              </a:ext>
            </a:extLst>
          </p:cNvPr>
          <p:cNvSpPr>
            <a:spLocks noGrp="1"/>
          </p:cNvSpPr>
          <p:nvPr>
            <p:ph type="title"/>
          </p:nvPr>
        </p:nvSpPr>
        <p:spPr>
          <a:xfrm>
            <a:off x="1259893" y="3101093"/>
            <a:ext cx="2454052" cy="3029344"/>
          </a:xfrm>
        </p:spPr>
        <p:txBody>
          <a:bodyPr>
            <a:normAutofit/>
          </a:bodyPr>
          <a:lstStyle/>
          <a:p>
            <a:pPr>
              <a:spcBef>
                <a:spcPct val="0"/>
              </a:spcBef>
              <a:buFontTx/>
              <a:buNone/>
            </a:pPr>
            <a:r>
              <a:rPr lang="es-PE" altLang="es-PE" sz="2700">
                <a:solidFill>
                  <a:schemeClr val="bg1"/>
                </a:solidFill>
                <a:latin typeface="Verdana" panose="020B0604030504040204" pitchFamily="34" charset="0"/>
                <a:ea typeface="Verdana" panose="020B0604030504040204" pitchFamily="34" charset="0"/>
              </a:rPr>
              <a:t>Algoritmo seleccionado</a:t>
            </a:r>
          </a:p>
        </p:txBody>
      </p:sp>
      <p:sp>
        <p:nvSpPr>
          <p:cNvPr id="45"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6"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1E10F4B-54C0-4123-9FA5-59CB905A3CA6}"/>
              </a:ext>
            </a:extLst>
          </p:cNvPr>
          <p:cNvSpPr>
            <a:spLocks noGrp="1"/>
          </p:cNvSpPr>
          <p:nvPr>
            <p:ph idx="1"/>
          </p:nvPr>
        </p:nvSpPr>
        <p:spPr>
          <a:xfrm>
            <a:off x="4706578" y="589722"/>
            <a:ext cx="6798033" cy="5321500"/>
          </a:xfrm>
        </p:spPr>
        <p:txBody>
          <a:bodyPr anchor="ctr">
            <a:normAutofit/>
          </a:bodyPr>
          <a:lstStyle/>
          <a:p>
            <a:pPr marL="0" indent="0" algn="just">
              <a:buNone/>
            </a:pPr>
            <a:r>
              <a:rPr lang="es-PE" altLang="en-US" dirty="0">
                <a:latin typeface="+mj-lt"/>
              </a:rPr>
              <a:t>El algoritmo seleccionado es crear una Red Neuronal Convencional la cual es capaz de analizar imágenes para obtener un resultado final.</a:t>
            </a:r>
          </a:p>
          <a:p>
            <a:pPr algn="just"/>
            <a:endParaRPr lang="es-PE" altLang="en-US" dirty="0">
              <a:latin typeface="+mj-lt"/>
            </a:endParaRPr>
          </a:p>
          <a:p>
            <a:pPr marL="0" indent="0" algn="just">
              <a:buNone/>
            </a:pPr>
            <a:r>
              <a:rPr lang="es-PE" altLang="en-US" dirty="0">
                <a:latin typeface="+mj-lt"/>
              </a:rPr>
              <a:t>Dentro de las ventajas de este algoritmo podemos mencionar las siguientes:</a:t>
            </a:r>
          </a:p>
          <a:p>
            <a:pPr algn="just"/>
            <a:r>
              <a:rPr lang="es-PE" altLang="en-US" dirty="0">
                <a:latin typeface="+mj-lt"/>
              </a:rPr>
              <a:t>Detección y categorización de objetos</a:t>
            </a:r>
          </a:p>
          <a:p>
            <a:pPr algn="just"/>
            <a:r>
              <a:rPr lang="es-PE" altLang="en-US" dirty="0">
                <a:latin typeface="+mj-lt"/>
              </a:rPr>
              <a:t>Clasificación y segmentación de imágenes</a:t>
            </a:r>
          </a:p>
          <a:p>
            <a:pPr algn="just"/>
            <a:r>
              <a:rPr lang="es-PE" altLang="en-US" dirty="0">
                <a:latin typeface="+mj-lt"/>
              </a:rPr>
              <a:t>Pueden sintetizar algoritmos a través de un proceso de aprendizaje.</a:t>
            </a:r>
          </a:p>
          <a:p>
            <a:endParaRPr lang="es-PE" dirty="0"/>
          </a:p>
        </p:txBody>
      </p:sp>
      <p:pic>
        <p:nvPicPr>
          <p:cNvPr id="7" name="Imagen 6" descr="UPC Blackboard">
            <a:extLst>
              <a:ext uri="{FF2B5EF4-FFF2-40B4-BE49-F238E27FC236}">
                <a16:creationId xmlns:a16="http://schemas.microsoft.com/office/drawing/2014/main" id="{B4F3C8E4-7715-46FD-B73E-F5A4100F9C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19823" y="6487427"/>
            <a:ext cx="285921" cy="295532"/>
          </a:xfrm>
          <a:prstGeom prst="rect">
            <a:avLst/>
          </a:prstGeom>
          <a:noFill/>
          <a:ln>
            <a:noFill/>
          </a:ln>
        </p:spPr>
      </p:pic>
      <p:pic>
        <p:nvPicPr>
          <p:cNvPr id="8" name="Imagen 7" descr="UPC Blackboard">
            <a:extLst>
              <a:ext uri="{FF2B5EF4-FFF2-40B4-BE49-F238E27FC236}">
                <a16:creationId xmlns:a16="http://schemas.microsoft.com/office/drawing/2014/main" id="{F684C814-2BD4-42CC-8E3A-CFA954599D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19823" y="6487427"/>
            <a:ext cx="285921" cy="295532"/>
          </a:xfrm>
          <a:prstGeom prst="rect">
            <a:avLst/>
          </a:prstGeom>
          <a:noFill/>
          <a:ln>
            <a:noFill/>
          </a:ln>
        </p:spPr>
      </p:pic>
      <p:pic>
        <p:nvPicPr>
          <p:cNvPr id="9" name="Imagen 8" descr="UPC Blackboard">
            <a:extLst>
              <a:ext uri="{FF2B5EF4-FFF2-40B4-BE49-F238E27FC236}">
                <a16:creationId xmlns:a16="http://schemas.microsoft.com/office/drawing/2014/main" id="{90E48500-EB09-48B0-9AF2-E3EA663C73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19823" y="6487427"/>
            <a:ext cx="285921" cy="295532"/>
          </a:xfrm>
          <a:prstGeom prst="rect">
            <a:avLst/>
          </a:prstGeom>
          <a:noFill/>
          <a:ln>
            <a:noFill/>
          </a:ln>
        </p:spPr>
      </p:pic>
      <p:pic>
        <p:nvPicPr>
          <p:cNvPr id="10" name="Imagen 9" descr="UPC Blackboard">
            <a:extLst>
              <a:ext uri="{FF2B5EF4-FFF2-40B4-BE49-F238E27FC236}">
                <a16:creationId xmlns:a16="http://schemas.microsoft.com/office/drawing/2014/main" id="{4B72AE0C-786C-4721-8666-CE7CA7C9A1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19823" y="6487427"/>
            <a:ext cx="285921" cy="295532"/>
          </a:xfrm>
          <a:prstGeom prst="rect">
            <a:avLst/>
          </a:prstGeom>
          <a:noFill/>
          <a:ln>
            <a:noFill/>
          </a:ln>
        </p:spPr>
      </p:pic>
    </p:spTree>
    <p:extLst>
      <p:ext uri="{BB962C8B-B14F-4D97-AF65-F5344CB8AC3E}">
        <p14:creationId xmlns:p14="http://schemas.microsoft.com/office/powerpoint/2010/main" val="24091657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3</TotalTime>
  <Words>850</Words>
  <Application>Microsoft Office PowerPoint</Application>
  <PresentationFormat>Panorámica</PresentationFormat>
  <Paragraphs>42</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Century Gothic</vt:lpstr>
      <vt:lpstr>Montserrat Bold</vt:lpstr>
      <vt:lpstr>Times New Roman</vt:lpstr>
      <vt:lpstr>Verdana</vt:lpstr>
      <vt:lpstr>Wingdings 3</vt:lpstr>
      <vt:lpstr>Espiral</vt:lpstr>
      <vt:lpstr>USO DE REDES NEURONALES PARA LA IDENTIFICACIÓN DE PLANTAS</vt:lpstr>
      <vt:lpstr>Problemática</vt:lpstr>
      <vt:lpstr>Introducción</vt:lpstr>
      <vt:lpstr>Usos y Aplicaciones</vt:lpstr>
      <vt:lpstr>Cómo Funciona </vt:lpstr>
      <vt:lpstr>Cómo Funciona </vt:lpstr>
      <vt:lpstr>Cómo Funciona </vt:lpstr>
      <vt:lpstr>Cómo Funciona </vt:lpstr>
      <vt:lpstr>Algoritmo seleccionado</vt:lpstr>
      <vt:lpstr>Algoritmo seleccionado</vt:lpstr>
      <vt:lpstr>Aplicación de algoritmo </vt:lpstr>
      <vt:lpstr>Aplicación de algoritmo </vt:lpstr>
      <vt:lpstr>Conclusiones</vt:lpstr>
      <vt:lpstr>DEMOSTRACION DEL AGENTE INTELIGENTE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USO DE REDES NEURONALES PARA LA IDENTIFICACIÓN DE PLANTAS</dc:title>
  <dc:creator>Jimea East</dc:creator>
  <cp:lastModifiedBy>Jimea East</cp:lastModifiedBy>
  <cp:revision>2</cp:revision>
  <dcterms:created xsi:type="dcterms:W3CDTF">2020-12-01T20:00:28Z</dcterms:created>
  <dcterms:modified xsi:type="dcterms:W3CDTF">2020-12-01T20:03:38Z</dcterms:modified>
</cp:coreProperties>
</file>