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Abril Fatface"/>
      <p:regular r:id="rId23"/>
    </p:embeddedFont>
    <p:embeddedFont>
      <p:font typeface="Griffy"/>
      <p:regular r:id="rId24"/>
    </p:embeddedFont>
    <p:embeddedFont>
      <p:font typeface="Poppins"/>
      <p:regular r:id="rId25"/>
      <p:bold r:id="rId26"/>
      <p:italic r:id="rId27"/>
      <p:boldItalic r:id="rId28"/>
    </p:embeddedFont>
    <p:embeddedFont>
      <p:font typeface="Barlow Condensed"/>
      <p:regular r:id="rId29"/>
      <p:bold r:id="rId30"/>
      <p:italic r:id="rId31"/>
      <p:boldItalic r:id="rId32"/>
    </p:embeddedFont>
    <p:embeddedFont>
      <p:font typeface="DM Sans"/>
      <p:regular r:id="rId33"/>
      <p:bold r:id="rId34"/>
      <p:italic r:id="rId35"/>
      <p:boldItalic r:id="rId36"/>
    </p:embeddedFont>
    <p:embeddedFont>
      <p:font typeface="Homemade Appl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riffy-regular.fntdata"/><Relationship Id="rId23" Type="http://schemas.openxmlformats.org/officeDocument/2006/relationships/font" Target="fonts/AbrilFatfac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italic.fntdata"/><Relationship Id="rId30" Type="http://schemas.openxmlformats.org/officeDocument/2006/relationships/font" Target="fonts/BarlowCondensed-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BarlowCondensed-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schemas.openxmlformats.org/officeDocument/2006/relationships/font" Target="fonts/HomemadeApple-regular.fnt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Alejandro Moore, and I will be presenting on the analysis of Gas Sensors. For the project my team is working on, sensors are a crucial part that can measure what we want to observe.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3a5c32dd7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3a5c32dd7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Photoionization Sensors.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3a5c32dd7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3a5c32dd7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Photoionization Sensors have a unique functionality to detect the gases present. The sensor uses an ultraviolet light source to ionize gases into positive and negative ions that can be </a:t>
            </a:r>
            <a:r>
              <a:rPr lang="en"/>
              <a:t>identified</a:t>
            </a:r>
            <a:r>
              <a:rPr lang="en"/>
              <a:t> with a detector. These newly charged ionized gas </a:t>
            </a:r>
            <a:r>
              <a:rPr lang="en"/>
              <a:t>functions</a:t>
            </a:r>
            <a:r>
              <a:rPr lang="en"/>
              <a:t> as the concentration of volatile organic compounds (VOC) in the air. A majority of VOCs are detectable by Photoionization Sensors, except for low molecular weight hydrocarbons. Within the device, a UV lamp is found that generates high-energy photons that pass through these lamps into the central chamber of the sensor. A sample of gas in the atmosphere passes through the detector inlet into the sensor chamber and 1% of the gas present in the chamber diffuses through a membrane filter. The device then generates a current that is proportional to a gas concentration displayed as a value in ppm or ppb.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3a5c32dd7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3a5c32dd7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advantages and disadvantages of the photoionization gas sensor. As you can see, this type of gas sensor is not only cost effective, easy to use and install. But also provides almost instantaneous results and is able to detect low concentrations of VOCs which can save lives if not noticed. Some of the </a:t>
            </a:r>
            <a:r>
              <a:rPr lang="en"/>
              <a:t>drawbacks</a:t>
            </a:r>
            <a:r>
              <a:rPr lang="en"/>
              <a:t> on this sensor are important to know as well. This sensor is not suitable for semi-volatile </a:t>
            </a:r>
            <a:r>
              <a:rPr lang="en"/>
              <a:t>compound detection, and when present in high concentrations of methane, it can hinder the performance of the sensor. Depending on the humidity, there may be fogging in the lamp, decreased sensitivity, and even false positive readings from water vapor and rain. At the end of the day, photoionized gas sensors can be quite fragile because the instrument response can be affected by rapid variations in temperature, strong electrical fields, and naturally occurring compounds. From what I have researched, these types of  sensors are used on PPE for employees who work around hazardous spills, gases, oil, 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3a5c32dd7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3a5c32dd7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will see how Electrochemical sensors 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functionality of an </a:t>
            </a:r>
            <a:r>
              <a:rPr lang="en"/>
              <a:t>electrochemical</a:t>
            </a:r>
            <a:r>
              <a:rPr lang="en"/>
              <a:t> gas sensor. They are typically used to measure the concentration of a target gas within an external circuit and measure a specific gas’s concentration by oxidising or reducing the gas to an electrode, generating a positive or negative current flow. As you can see in the diagram, the devices generally consist of a working/sensing electrode, counter, and reference electrode, all of which are contained within a housing with a gas-permeable membrane. When a gas goes past the sensing electrode, a reaction occurs of either 2 cases. These reactions initiate a flow of electrons (i.e., current) between the sensing electrode and counter electrode. </a:t>
            </a:r>
            <a:r>
              <a:rPr lang="en"/>
              <a:t>An oxidation reaction moves electrons from the working electrode to the counter electrode, while a reduction reaction causes electrons to move from the counter electrode to the working electrode. In either case, the electrical current generated is proportional to the concentration of the target gas. Using the </a:t>
            </a:r>
            <a:r>
              <a:rPr lang="en"/>
              <a:t>following</a:t>
            </a:r>
            <a:r>
              <a:rPr lang="en"/>
              <a:t> circuit, the current is then amplified and processed to give the user a value in ppm or percentage volume. Another fact about </a:t>
            </a:r>
            <a:r>
              <a:rPr lang="en"/>
              <a:t>electrochemical</a:t>
            </a:r>
            <a:r>
              <a:rPr lang="en"/>
              <a:t> sensors is the phenomenon of cross-</a:t>
            </a:r>
            <a:r>
              <a:rPr lang="en"/>
              <a:t>sensitivity</a:t>
            </a:r>
            <a:r>
              <a:rPr lang="en"/>
              <a:t>. This refers to the response of the sensor to gases other than the target gas, generally as a result of greater chemical reactivity in the non-target gas than the target gas. To avoid </a:t>
            </a:r>
            <a:r>
              <a:rPr lang="en"/>
              <a:t>this</a:t>
            </a:r>
            <a:r>
              <a:rPr lang="en"/>
              <a:t> error, it is important to use filter and bias voltage during operation to minimize the </a:t>
            </a:r>
            <a:r>
              <a:rPr lang="en"/>
              <a:t>effect</a:t>
            </a:r>
            <a:r>
              <a:rPr lang="en"/>
              <a:t> on the accuracy of the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3a5c32dd7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3a5c32dd7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advantages and </a:t>
            </a:r>
            <a:r>
              <a:rPr lang="en"/>
              <a:t>disadvantages</a:t>
            </a:r>
            <a:r>
              <a:rPr lang="en"/>
              <a:t> of the electrochemical sensors are shown. Linear output makes the sensor data easier to calibrate and process for an </a:t>
            </a:r>
            <a:r>
              <a:rPr lang="en"/>
              <a:t>electrical</a:t>
            </a:r>
            <a:r>
              <a:rPr lang="en"/>
              <a:t> system. The use of low power gives the </a:t>
            </a:r>
            <a:r>
              <a:rPr lang="en"/>
              <a:t>entire</a:t>
            </a:r>
            <a:r>
              <a:rPr lang="en"/>
              <a:t> </a:t>
            </a:r>
            <a:r>
              <a:rPr lang="en"/>
              <a:t>system</a:t>
            </a:r>
            <a:r>
              <a:rPr lang="en"/>
              <a:t> that the sensor is a part of a lesser load for consistent power and production, and the resolution is </a:t>
            </a:r>
            <a:r>
              <a:rPr lang="en"/>
              <a:t>important</a:t>
            </a:r>
            <a:r>
              <a:rPr lang="en"/>
              <a:t> for data analysis. Also, these sensors are designed to be </a:t>
            </a:r>
            <a:r>
              <a:rPr lang="en"/>
              <a:t>repeated</a:t>
            </a:r>
            <a:r>
              <a:rPr lang="en"/>
              <a:t> and </a:t>
            </a:r>
            <a:r>
              <a:rPr lang="en"/>
              <a:t>accurate</a:t>
            </a:r>
            <a:r>
              <a:rPr lang="en"/>
              <a:t> so the use for these types of sensors are more </a:t>
            </a:r>
            <a:r>
              <a:rPr lang="en"/>
              <a:t>preferred</a:t>
            </a:r>
            <a:r>
              <a:rPr lang="en"/>
              <a:t>. The user does not have to worry about t</a:t>
            </a:r>
            <a:r>
              <a:rPr lang="en"/>
              <a:t>he presence of other ambient vapors, because it won’t shorten or curtail the life of the sensor. Also, unlike infrared and PID technologies, electrochemical sensors are economical. </a:t>
            </a:r>
            <a:r>
              <a:rPr lang="en"/>
              <a:t>Some disadvantages that should be noted is not only the cross-sensitivity, but also the </a:t>
            </a:r>
            <a:r>
              <a:rPr lang="en"/>
              <a:t>temperature</a:t>
            </a:r>
            <a:r>
              <a:rPr lang="en"/>
              <a:t> range. They are sensitive to temperature and, therefore, the sensors typically are internally temperature compensated. Depending on the gas to be detected and the environment, an electrochemical sensor usually has a shelf life of six months to one year. Lastly, low humidity and high temperatures can cause the sensors’ electrolyte to dry out. Exposure to target gas or cross-sensitivity gases also depletes the electrolyte. This are good things to know when looking for a sensor that suits your purposes of a project or device.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3a5c32dd7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3a5c32dd7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summarize, all these different types of gas sensors have their own edge and drawback </a:t>
            </a:r>
            <a:r>
              <a:rPr lang="en"/>
              <a:t>depending</a:t>
            </a:r>
            <a:r>
              <a:rPr lang="en"/>
              <a:t> on the instruments used and what job needs to be done. For my project, most of the sensors I have selected for our Citizen Air Quality sensor are Electrochemical Gas Sensors. Not only </a:t>
            </a:r>
            <a:r>
              <a:rPr lang="en"/>
              <a:t>because</a:t>
            </a:r>
            <a:r>
              <a:rPr lang="en"/>
              <a:t> of their low cost of cost, but also because if its </a:t>
            </a:r>
            <a:r>
              <a:rPr lang="en"/>
              <a:t>reliability</a:t>
            </a:r>
            <a:r>
              <a:rPr lang="en"/>
              <a:t> and simple configuration to work with the microcontroller. Photoionization, Infrared, and </a:t>
            </a:r>
            <a:r>
              <a:rPr lang="en"/>
              <a:t>Catalytic</a:t>
            </a:r>
            <a:r>
              <a:rPr lang="en"/>
              <a:t> Sensors have their strengths, but most are too expensive are are not compatible in most types of </a:t>
            </a:r>
            <a:r>
              <a:rPr lang="en"/>
              <a:t>environments. Therefore, the project our team is responsible for this course will be executed using electrochemical sensors for its first trials. I hope you have learned something about ags sensors in the presentation, thank you!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3a5c32dd7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3a5c32dd7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my references, let me know if you have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a:t>
            </a:r>
            <a:r>
              <a:rPr lang="en"/>
              <a:t> the purpose? A sensor is a device that has the capability to detect change in its surrounding environment and provides output in the form of analog or digital signal. It can act as the eyes, ears, hands, and even nose of the system to tell the microcontroller what it wants to know. Sensors are able to send its data through transmitter to the microcontroller/microprocessor. 2 types of detectors are seen to show what they are used for. Single Gas Detectors are normally hand-held devices that monitor 1 target gas. Mostly used for PPE (Personal Protective Equipment) to identify hazardous gases. Multi-Gas Detectors are able to identify </a:t>
            </a:r>
            <a:r>
              <a:rPr lang="en"/>
              <a:t>several</a:t>
            </a:r>
            <a:r>
              <a:rPr lang="en"/>
              <a:t> gases that are present. </a:t>
            </a:r>
            <a:r>
              <a:rPr lang="en"/>
              <a:t>They are normally used for industrial or residential areas that are known to produce a variety of dangerous gases.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know that there are 4 main types of Gas Sensors in stores today? They can be classified as Infrared, Catalytic, </a:t>
            </a:r>
            <a:r>
              <a:rPr lang="en"/>
              <a:t>Photoionization</a:t>
            </a:r>
            <a:r>
              <a:rPr lang="en"/>
              <a:t>, and ElectroChemical sensors.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 will start with Infrared Sensors.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3a5c32dd7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3a5c32dd7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44444"/>
                </a:solidFill>
              </a:rPr>
              <a:t>The microprocessor computes and reports the gas concentration from the absorption. When there is no gas present the signals of reference signal detector and measurement signal detector are balanced. </a:t>
            </a:r>
            <a:r>
              <a:rPr lang="en" sz="1200">
                <a:solidFill>
                  <a:srgbClr val="444444"/>
                </a:solidFill>
              </a:rPr>
              <a:t>Inversely</a:t>
            </a:r>
            <a:r>
              <a:rPr lang="en" sz="1200">
                <a:solidFill>
                  <a:srgbClr val="444444"/>
                </a:solidFill>
              </a:rPr>
              <a:t>, when there is combustible gas present, there is a predictable drop in the output from measurement signal detector because the gas is absorbing light. Also, there are 2 different classifications to Infrared gas detectors. Open path </a:t>
            </a:r>
            <a:r>
              <a:rPr lang="en" sz="1200">
                <a:solidFill>
                  <a:srgbClr val="444444"/>
                </a:solidFill>
              </a:rPr>
              <a:t>detectors</a:t>
            </a:r>
            <a:r>
              <a:rPr lang="en" sz="1200">
                <a:solidFill>
                  <a:srgbClr val="444444"/>
                </a:solidFill>
              </a:rPr>
              <a:t> include separate transmitters and receivers that measure the presence of gas between the two points up to 200 meters apart. </a:t>
            </a:r>
            <a:r>
              <a:rPr lang="en" sz="1200">
                <a:solidFill>
                  <a:srgbClr val="444444"/>
                </a:solidFill>
              </a:rPr>
              <a:t>Point</a:t>
            </a:r>
            <a:r>
              <a:rPr lang="en" sz="1200">
                <a:solidFill>
                  <a:srgbClr val="444444"/>
                </a:solidFill>
              </a:rPr>
              <a:t> detectors measure the amount of gas present at a fixed location. In most cases, a combination of open path and point detectors can be combined to provide the highest level of safety.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3a5c32dd7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3a5c32dd7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various pros and cons to the </a:t>
            </a:r>
            <a:r>
              <a:rPr lang="en"/>
              <a:t>Infrared</a:t>
            </a:r>
            <a:r>
              <a:rPr lang="en"/>
              <a:t> Gas sensor. To start, the advantages are pretty convincing. A quick speed response is useful depending on the type of system one uses these sensors with. And it is less hazardous to people when it comes to contamination or silicon poisoning when it comes to other types of sensors. Another reason why IR sensors are </a:t>
            </a:r>
            <a:r>
              <a:rPr lang="en"/>
              <a:t>preferred is because the sensor can detect a malfunction and fix itself using both the measurement and reference signals. Its compatibility with most environments gives it an edge using the right classification of open path or point detectors. Some of the disadvantages would be the cost, and the sensors lack of detecting gases that don’t absorb oxygen, such as hydrogen. In general, gas sensor prices have a substantial range. I believe one of the main factors of this is what kind of components are integrated into the PCBs and the methods of measuring the prarmater of choice for the sensor. Lastly, a IR sensor in need of repair must be sent back to the factory or manufacturer which most likely is not preferred for companies that want to consistently use a specific detector.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3a5c32dd7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3a5c32dd7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Secondly, we will look at Catalytic sensors next.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3a5c32dd7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3a5c32dd7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Catalytic Sensors function differently from IR Sensors. It is normally used to measure combustible gases whose concentrations are between the lower </a:t>
            </a:r>
            <a:r>
              <a:rPr lang="en"/>
              <a:t>explosion</a:t>
            </a:r>
            <a:r>
              <a:rPr lang="en"/>
              <a:t> limit (LEL) and the upper explosion limit (UEL). This is done by using 2 basic </a:t>
            </a:r>
            <a:r>
              <a:rPr lang="en"/>
              <a:t>elements</a:t>
            </a:r>
            <a:r>
              <a:rPr lang="en"/>
              <a:t>. </a:t>
            </a:r>
            <a:r>
              <a:rPr lang="en"/>
              <a:t>Firstly, a catalytic material that is sensitive to flammable gases and a compensator element which is inert. When oxygen is present, the combustible gas will burn causing a temperature increase. This change in tandem causes a change in electrical resistance as seen with the Alumina bead in the picture. This resistor is connected to a Wheatstone Bridge- type circuit which outputs a voltage based on the change of resistance of both the reference and catalyst resistors.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a5c32dd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a5c32dd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pros of a catalytic gas sensor, they are not only cheap, but easy to install, use and calibrate. These sensors have a long life expectancy and are quite reliable to give the microcontroller what it is asking for. Catalytic detectors are also able to detect hydrogen and other gases that are not able to </a:t>
            </a:r>
            <a:r>
              <a:rPr lang="en"/>
              <a:t>absorb</a:t>
            </a:r>
            <a:r>
              <a:rPr lang="en"/>
              <a:t> infrared radiation. Another </a:t>
            </a:r>
            <a:r>
              <a:rPr lang="en"/>
              <a:t>advantage</a:t>
            </a:r>
            <a:r>
              <a:rPr lang="en"/>
              <a:t> is that this </a:t>
            </a:r>
            <a:r>
              <a:rPr lang="en"/>
              <a:t>sensor</a:t>
            </a:r>
            <a:r>
              <a:rPr lang="en"/>
              <a:t> </a:t>
            </a:r>
            <a:r>
              <a:rPr lang="en"/>
              <a:t>doesn't</a:t>
            </a:r>
            <a:r>
              <a:rPr lang="en"/>
              <a:t> care if there was a tornado throwing </a:t>
            </a:r>
            <a:r>
              <a:rPr lang="en"/>
              <a:t>debris</a:t>
            </a:r>
            <a:r>
              <a:rPr lang="en"/>
              <a:t> or a sandstorm because the optical </a:t>
            </a:r>
            <a:r>
              <a:rPr lang="en"/>
              <a:t>requirements</a:t>
            </a:r>
            <a:r>
              <a:rPr lang="en"/>
              <a:t> are not needed. This </a:t>
            </a:r>
            <a:r>
              <a:rPr lang="en"/>
              <a:t>sensor</a:t>
            </a:r>
            <a:r>
              <a:rPr lang="en"/>
              <a:t> can </a:t>
            </a:r>
            <a:r>
              <a:rPr lang="en"/>
              <a:t>disregard</a:t>
            </a:r>
            <a:r>
              <a:rPr lang="en"/>
              <a:t> any change in the air like humidity, and is more reliable in higher </a:t>
            </a:r>
            <a:r>
              <a:rPr lang="en"/>
              <a:t>temperature</a:t>
            </a:r>
            <a:r>
              <a:rPr lang="en"/>
              <a:t>. Even with all these advantages, there are some </a:t>
            </a:r>
            <a:r>
              <a:rPr lang="en"/>
              <a:t>setbacks</a:t>
            </a:r>
            <a:r>
              <a:rPr lang="en"/>
              <a:t> of note. Catalytic </a:t>
            </a:r>
            <a:r>
              <a:rPr lang="en"/>
              <a:t>sensors</a:t>
            </a:r>
            <a:r>
              <a:rPr lang="en"/>
              <a:t> can become inactive through contamination from corrosive chemicals and compounds that it may detect. If the user wanted to test this type of sensor, it must be exposed to the known quantities in order to calibrate properly. Also, oxygen must be present in order for these sensors to detect the gas present. And if there is is found at the </a:t>
            </a:r>
            <a:r>
              <a:rPr lang="en"/>
              <a:t>detector</a:t>
            </a:r>
            <a:r>
              <a:rPr lang="en"/>
              <a:t> an extreme gas concentration, the </a:t>
            </a:r>
            <a:r>
              <a:rPr lang="en"/>
              <a:t>sensor</a:t>
            </a:r>
            <a:r>
              <a:rPr lang="en"/>
              <a:t> may become damaged and show little to no output signal. One must take into account these pros and cons before thinking of using it as part of their 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1.png"/><Relationship Id="rId10" Type="http://schemas.openxmlformats.org/officeDocument/2006/relationships/image" Target="../media/image6.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grpSp>
        <p:nvGrpSpPr>
          <p:cNvPr id="10" name="Google Shape;10;p2"/>
          <p:cNvGrpSpPr/>
          <p:nvPr/>
        </p:nvGrpSpPr>
        <p:grpSpPr>
          <a:xfrm>
            <a:off x="-54500" y="2918637"/>
            <a:ext cx="12245912" cy="3938882"/>
            <a:chOff x="4435" y="7748593"/>
            <a:chExt cx="12182563" cy="5161009"/>
          </a:xfrm>
        </p:grpSpPr>
        <p:sp>
          <p:nvSpPr>
            <p:cNvPr id="11" name="Google Shape;11;p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2"/>
          <p:cNvSpPr txBox="1"/>
          <p:nvPr>
            <p:ph type="title"/>
          </p:nvPr>
        </p:nvSpPr>
        <p:spPr>
          <a:xfrm>
            <a:off x="415600" y="2574580"/>
            <a:ext cx="11360700" cy="1230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44" name="Google Shape;44;p2"/>
          <p:cNvSpPr txBox="1"/>
          <p:nvPr>
            <p:ph idx="1" type="subTitle"/>
          </p:nvPr>
        </p:nvSpPr>
        <p:spPr>
          <a:xfrm>
            <a:off x="432800" y="5715300"/>
            <a:ext cx="11379900" cy="7179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45" name="Google Shape;45;p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18" name="Shape 318"/>
        <p:cNvGrpSpPr/>
        <p:nvPr/>
      </p:nvGrpSpPr>
      <p:grpSpPr>
        <a:xfrm>
          <a:off x="0" y="0"/>
          <a:ext cx="0" cy="0"/>
          <a:chOff x="0" y="0"/>
          <a:chExt cx="0" cy="0"/>
        </a:xfrm>
      </p:grpSpPr>
      <p:grpSp>
        <p:nvGrpSpPr>
          <p:cNvPr id="319" name="Google Shape;319;p11"/>
          <p:cNvGrpSpPr/>
          <p:nvPr/>
        </p:nvGrpSpPr>
        <p:grpSpPr>
          <a:xfrm flipH="1">
            <a:off x="21700" y="2918637"/>
            <a:ext cx="12245912" cy="3938882"/>
            <a:chOff x="4435" y="7748593"/>
            <a:chExt cx="12182563" cy="5161009"/>
          </a:xfrm>
        </p:grpSpPr>
        <p:sp>
          <p:nvSpPr>
            <p:cNvPr id="320" name="Google Shape;320;p1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2" name="Google Shape;352;p11"/>
          <p:cNvSpPr txBox="1"/>
          <p:nvPr>
            <p:ph idx="1" type="subTitle"/>
          </p:nvPr>
        </p:nvSpPr>
        <p:spPr>
          <a:xfrm>
            <a:off x="565634" y="1729975"/>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3" name="Google Shape;353;p11"/>
          <p:cNvSpPr txBox="1"/>
          <p:nvPr>
            <p:ph idx="2" type="subTitle"/>
          </p:nvPr>
        </p:nvSpPr>
        <p:spPr>
          <a:xfrm>
            <a:off x="564884" y="3334868"/>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4" name="Google Shape;354;p11"/>
          <p:cNvSpPr txBox="1"/>
          <p:nvPr>
            <p:ph idx="3" type="subTitle"/>
          </p:nvPr>
        </p:nvSpPr>
        <p:spPr>
          <a:xfrm>
            <a:off x="564884" y="4939762"/>
            <a:ext cx="10897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55" name="Google Shape;355;p11"/>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56" name="Google Shape;356;p11"/>
          <p:cNvSpPr txBox="1"/>
          <p:nvPr>
            <p:ph idx="4" type="body"/>
          </p:nvPr>
        </p:nvSpPr>
        <p:spPr>
          <a:xfrm>
            <a:off x="565625" y="2167925"/>
            <a:ext cx="10897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7" name="Google Shape;357;p11"/>
          <p:cNvSpPr txBox="1"/>
          <p:nvPr>
            <p:ph idx="5" type="body"/>
          </p:nvPr>
        </p:nvSpPr>
        <p:spPr>
          <a:xfrm>
            <a:off x="564875" y="3761388"/>
            <a:ext cx="10897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8" name="Google Shape;358;p11"/>
          <p:cNvSpPr txBox="1"/>
          <p:nvPr>
            <p:ph idx="6" type="body"/>
          </p:nvPr>
        </p:nvSpPr>
        <p:spPr>
          <a:xfrm>
            <a:off x="564875" y="5353050"/>
            <a:ext cx="108990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59" name="Google Shape;359;p1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60" name="Shape 360"/>
        <p:cNvGrpSpPr/>
        <p:nvPr/>
      </p:nvGrpSpPr>
      <p:grpSpPr>
        <a:xfrm>
          <a:off x="0" y="0"/>
          <a:ext cx="0" cy="0"/>
          <a:chOff x="0" y="0"/>
          <a:chExt cx="0" cy="0"/>
        </a:xfrm>
      </p:grpSpPr>
      <p:grpSp>
        <p:nvGrpSpPr>
          <p:cNvPr id="361" name="Google Shape;361;p12"/>
          <p:cNvGrpSpPr/>
          <p:nvPr/>
        </p:nvGrpSpPr>
        <p:grpSpPr>
          <a:xfrm>
            <a:off x="-54500" y="2918637"/>
            <a:ext cx="12245912" cy="3938882"/>
            <a:chOff x="4435" y="7748593"/>
            <a:chExt cx="12182563" cy="5161009"/>
          </a:xfrm>
        </p:grpSpPr>
        <p:sp>
          <p:nvSpPr>
            <p:cNvPr id="362" name="Google Shape;362;p1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4" name="Google Shape;394;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5" name="Google Shape;395;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6" name="Google Shape;396;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97" name="Google Shape;397;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8" name="Google Shape;398;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99" name="Google Shape;399;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0" name="Google Shape;400;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401" name="Google Shape;401;p12"/>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02" name="Shape 402"/>
        <p:cNvGrpSpPr/>
        <p:nvPr/>
      </p:nvGrpSpPr>
      <p:grpSpPr>
        <a:xfrm>
          <a:off x="0" y="0"/>
          <a:ext cx="0" cy="0"/>
          <a:chOff x="0" y="0"/>
          <a:chExt cx="0" cy="0"/>
        </a:xfrm>
      </p:grpSpPr>
      <p:grpSp>
        <p:nvGrpSpPr>
          <p:cNvPr id="403" name="Google Shape;403;p13"/>
          <p:cNvGrpSpPr/>
          <p:nvPr/>
        </p:nvGrpSpPr>
        <p:grpSpPr>
          <a:xfrm>
            <a:off x="-54500" y="2918637"/>
            <a:ext cx="12245912" cy="3938882"/>
            <a:chOff x="4435" y="7748593"/>
            <a:chExt cx="12182563" cy="5161009"/>
          </a:xfrm>
        </p:grpSpPr>
        <p:sp>
          <p:nvSpPr>
            <p:cNvPr id="404" name="Google Shape;404;p1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6" name="Google Shape;436;p13"/>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7" name="Google Shape;437;p13"/>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38" name="Google Shape;438;p13"/>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9" name="Google Shape;439;p13"/>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40" name="Google Shape;440;p13"/>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41" name="Google Shape;441;p13"/>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2" name="Google Shape;442;p13"/>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43" name="Google Shape;443;p1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44" name="Shape 444"/>
        <p:cNvGrpSpPr/>
        <p:nvPr/>
      </p:nvGrpSpPr>
      <p:grpSpPr>
        <a:xfrm>
          <a:off x="0" y="0"/>
          <a:ext cx="0" cy="0"/>
          <a:chOff x="0" y="0"/>
          <a:chExt cx="0" cy="0"/>
        </a:xfrm>
      </p:grpSpPr>
      <p:sp>
        <p:nvSpPr>
          <p:cNvPr id="445" name="Google Shape;445;p14"/>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6" name="Google Shape;446;p14"/>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7" name="Google Shape;447;p14"/>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8" name="Google Shape;448;p14"/>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9" name="Google Shape;449;p14"/>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0" name="Google Shape;450;p14"/>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51" name="Google Shape;451;p14"/>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52" name="Google Shape;452;p14"/>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3" name="Google Shape;453;p14"/>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4" name="Google Shape;454;p14"/>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5" name="Google Shape;455;p14"/>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6" name="Google Shape;456;p14"/>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7" name="Google Shape;457;p14"/>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grpSp>
        <p:nvGrpSpPr>
          <p:cNvPr id="458" name="Google Shape;458;p14"/>
          <p:cNvGrpSpPr/>
          <p:nvPr/>
        </p:nvGrpSpPr>
        <p:grpSpPr>
          <a:xfrm rot="10800000">
            <a:off x="-54500" y="2918637"/>
            <a:ext cx="12245912" cy="3938882"/>
            <a:chOff x="4435" y="7748593"/>
            <a:chExt cx="12182563" cy="5161009"/>
          </a:xfrm>
        </p:grpSpPr>
        <p:sp>
          <p:nvSpPr>
            <p:cNvPr id="459" name="Google Shape;459;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1" name="Google Shape;491;p1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92" name="Shape 492"/>
        <p:cNvGrpSpPr/>
        <p:nvPr/>
      </p:nvGrpSpPr>
      <p:grpSpPr>
        <a:xfrm>
          <a:off x="0" y="0"/>
          <a:ext cx="0" cy="0"/>
          <a:chOff x="0" y="0"/>
          <a:chExt cx="0" cy="0"/>
        </a:xfrm>
      </p:grpSpPr>
      <p:grpSp>
        <p:nvGrpSpPr>
          <p:cNvPr id="493" name="Google Shape;493;p15"/>
          <p:cNvGrpSpPr/>
          <p:nvPr/>
        </p:nvGrpSpPr>
        <p:grpSpPr>
          <a:xfrm>
            <a:off x="-54500" y="2918637"/>
            <a:ext cx="12245912" cy="3938882"/>
            <a:chOff x="4435" y="7748593"/>
            <a:chExt cx="12182563" cy="5161009"/>
          </a:xfrm>
        </p:grpSpPr>
        <p:sp>
          <p:nvSpPr>
            <p:cNvPr id="494" name="Google Shape;494;p1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1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1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1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1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1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1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1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1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1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1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1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1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1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1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1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1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1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1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6" name="Google Shape;526;p15"/>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7" name="Google Shape;527;p15"/>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528" name="Google Shape;528;p1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29" name="Google Shape;529;p15"/>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530" name="Google Shape;530;p15"/>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531" name="Google Shape;531;p1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32" name="Shape 532"/>
        <p:cNvGrpSpPr/>
        <p:nvPr/>
      </p:nvGrpSpPr>
      <p:grpSpPr>
        <a:xfrm>
          <a:off x="0" y="0"/>
          <a:ext cx="0" cy="0"/>
          <a:chOff x="0" y="0"/>
          <a:chExt cx="0" cy="0"/>
        </a:xfrm>
      </p:grpSpPr>
      <p:grpSp>
        <p:nvGrpSpPr>
          <p:cNvPr id="533" name="Google Shape;533;p16"/>
          <p:cNvGrpSpPr/>
          <p:nvPr/>
        </p:nvGrpSpPr>
        <p:grpSpPr>
          <a:xfrm>
            <a:off x="-54500" y="2918637"/>
            <a:ext cx="12245912" cy="3938882"/>
            <a:chOff x="4435" y="7748593"/>
            <a:chExt cx="12182563" cy="5161009"/>
          </a:xfrm>
        </p:grpSpPr>
        <p:sp>
          <p:nvSpPr>
            <p:cNvPr id="534" name="Google Shape;534;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6" name="Google Shape;566;p16"/>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7" name="Google Shape;567;p16"/>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8" name="Google Shape;568;p16"/>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69" name="Google Shape;569;p16"/>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0" name="Google Shape;570;p16"/>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71" name="Google Shape;571;p16"/>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2" name="Google Shape;572;p16"/>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73" name="Google Shape;573;p16"/>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4" name="Google Shape;574;p16"/>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5" name="Google Shape;575;p16"/>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6" name="Google Shape;576;p16"/>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77" name="Google Shape;577;p1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78" name="Shape 578"/>
        <p:cNvGrpSpPr/>
        <p:nvPr/>
      </p:nvGrpSpPr>
      <p:grpSpPr>
        <a:xfrm>
          <a:off x="0" y="0"/>
          <a:ext cx="0" cy="0"/>
          <a:chOff x="0" y="0"/>
          <a:chExt cx="0" cy="0"/>
        </a:xfrm>
      </p:grpSpPr>
      <p:sp>
        <p:nvSpPr>
          <p:cNvPr id="579" name="Google Shape;579;p17"/>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80" name="Google Shape;580;p17"/>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grpSp>
        <p:nvGrpSpPr>
          <p:cNvPr id="581" name="Google Shape;581;p17"/>
          <p:cNvGrpSpPr/>
          <p:nvPr/>
        </p:nvGrpSpPr>
        <p:grpSpPr>
          <a:xfrm>
            <a:off x="-54500" y="2918637"/>
            <a:ext cx="12245912" cy="3938882"/>
            <a:chOff x="4435" y="7748593"/>
            <a:chExt cx="12182563" cy="5161009"/>
          </a:xfrm>
        </p:grpSpPr>
        <p:sp>
          <p:nvSpPr>
            <p:cNvPr id="582" name="Google Shape;582;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14" name="Google Shape;614;p1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15" name="Shape 615"/>
        <p:cNvGrpSpPr/>
        <p:nvPr/>
      </p:nvGrpSpPr>
      <p:grpSpPr>
        <a:xfrm>
          <a:off x="0" y="0"/>
          <a:ext cx="0" cy="0"/>
          <a:chOff x="0" y="0"/>
          <a:chExt cx="0" cy="0"/>
        </a:xfrm>
      </p:grpSpPr>
      <p:sp>
        <p:nvSpPr>
          <p:cNvPr id="616" name="Google Shape;616;p18"/>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17" name="Google Shape;617;p18"/>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grpSp>
        <p:nvGrpSpPr>
          <p:cNvPr id="618" name="Google Shape;618;p18"/>
          <p:cNvGrpSpPr/>
          <p:nvPr/>
        </p:nvGrpSpPr>
        <p:grpSpPr>
          <a:xfrm>
            <a:off x="-54500" y="2918637"/>
            <a:ext cx="12245912" cy="3938882"/>
            <a:chOff x="4435" y="7748593"/>
            <a:chExt cx="12182563" cy="5161009"/>
          </a:xfrm>
        </p:grpSpPr>
        <p:sp>
          <p:nvSpPr>
            <p:cNvPr id="619" name="Google Shape;619;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1" name="Google Shape;651;p1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52" name="Shape 652"/>
        <p:cNvGrpSpPr/>
        <p:nvPr/>
      </p:nvGrpSpPr>
      <p:grpSpPr>
        <a:xfrm>
          <a:off x="0" y="0"/>
          <a:ext cx="0" cy="0"/>
          <a:chOff x="0" y="0"/>
          <a:chExt cx="0" cy="0"/>
        </a:xfrm>
      </p:grpSpPr>
      <p:sp>
        <p:nvSpPr>
          <p:cNvPr id="653" name="Google Shape;653;p19"/>
          <p:cNvSpPr txBox="1"/>
          <p:nvPr>
            <p:ph type="title"/>
          </p:nvPr>
        </p:nvSpPr>
        <p:spPr>
          <a:xfrm>
            <a:off x="858975" y="1150325"/>
            <a:ext cx="10356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solidFill>
                  <a:schemeClr val="dk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54" name="Google Shape;654;p19"/>
          <p:cNvSpPr txBox="1"/>
          <p:nvPr>
            <p:ph idx="1" type="body"/>
          </p:nvPr>
        </p:nvSpPr>
        <p:spPr>
          <a:xfrm>
            <a:off x="859161" y="2150975"/>
            <a:ext cx="10356000" cy="3106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dk1"/>
              </a:buClr>
              <a:buSzPts val="1900"/>
              <a:buChar char="●"/>
              <a:defRPr>
                <a:solidFill>
                  <a:schemeClr val="dk1"/>
                </a:solidFill>
              </a:defRPr>
            </a:lvl1pPr>
            <a:lvl2pPr indent="-349250" lvl="1" marL="914400" rtl="0">
              <a:spcBef>
                <a:spcPts val="2100"/>
              </a:spcBef>
              <a:spcAft>
                <a:spcPts val="0"/>
              </a:spcAft>
              <a:buClr>
                <a:schemeClr val="dk1"/>
              </a:buClr>
              <a:buSzPts val="1900"/>
              <a:buChar char="○"/>
              <a:defRPr>
                <a:solidFill>
                  <a:schemeClr val="dk1"/>
                </a:solidFill>
              </a:defRPr>
            </a:lvl2pPr>
            <a:lvl3pPr indent="-349250" lvl="2" marL="1371600" rtl="0">
              <a:spcBef>
                <a:spcPts val="2100"/>
              </a:spcBef>
              <a:spcAft>
                <a:spcPts val="0"/>
              </a:spcAft>
              <a:buClr>
                <a:schemeClr val="dk1"/>
              </a:buClr>
              <a:buSzPts val="1900"/>
              <a:buChar char="■"/>
              <a:defRPr>
                <a:solidFill>
                  <a:schemeClr val="dk1"/>
                </a:solidFill>
              </a:defRPr>
            </a:lvl3pPr>
            <a:lvl4pPr indent="-349250" lvl="3" marL="1828800" rtl="0">
              <a:spcBef>
                <a:spcPts val="2100"/>
              </a:spcBef>
              <a:spcAft>
                <a:spcPts val="0"/>
              </a:spcAft>
              <a:buClr>
                <a:schemeClr val="dk1"/>
              </a:buClr>
              <a:buSzPts val="1900"/>
              <a:buChar char="●"/>
              <a:defRPr>
                <a:solidFill>
                  <a:schemeClr val="dk1"/>
                </a:solidFill>
              </a:defRPr>
            </a:lvl4pPr>
            <a:lvl5pPr indent="-349250" lvl="4" marL="2286000" rtl="0">
              <a:spcBef>
                <a:spcPts val="2100"/>
              </a:spcBef>
              <a:spcAft>
                <a:spcPts val="0"/>
              </a:spcAft>
              <a:buClr>
                <a:schemeClr val="dk1"/>
              </a:buClr>
              <a:buSzPts val="1900"/>
              <a:buChar char="○"/>
              <a:defRPr>
                <a:solidFill>
                  <a:schemeClr val="dk1"/>
                </a:solidFill>
              </a:defRPr>
            </a:lvl5pPr>
            <a:lvl6pPr indent="-349250" lvl="5" marL="2743200" rtl="0">
              <a:spcBef>
                <a:spcPts val="2100"/>
              </a:spcBef>
              <a:spcAft>
                <a:spcPts val="0"/>
              </a:spcAft>
              <a:buClr>
                <a:schemeClr val="dk1"/>
              </a:buClr>
              <a:buSzPts val="1900"/>
              <a:buChar char="■"/>
              <a:defRPr>
                <a:solidFill>
                  <a:schemeClr val="dk1"/>
                </a:solidFill>
              </a:defRPr>
            </a:lvl6pPr>
            <a:lvl7pPr indent="-349250" lvl="6" marL="3200400" rtl="0">
              <a:spcBef>
                <a:spcPts val="2100"/>
              </a:spcBef>
              <a:spcAft>
                <a:spcPts val="0"/>
              </a:spcAft>
              <a:buClr>
                <a:schemeClr val="dk1"/>
              </a:buClr>
              <a:buSzPts val="1900"/>
              <a:buChar char="●"/>
              <a:defRPr>
                <a:solidFill>
                  <a:schemeClr val="dk1"/>
                </a:solidFill>
              </a:defRPr>
            </a:lvl7pPr>
            <a:lvl8pPr indent="-349250" lvl="7" marL="3657600" rtl="0">
              <a:spcBef>
                <a:spcPts val="2100"/>
              </a:spcBef>
              <a:spcAft>
                <a:spcPts val="0"/>
              </a:spcAft>
              <a:buClr>
                <a:schemeClr val="dk1"/>
              </a:buClr>
              <a:buSzPts val="1900"/>
              <a:buChar char="○"/>
              <a:defRPr>
                <a:solidFill>
                  <a:schemeClr val="dk1"/>
                </a:solidFill>
              </a:defRPr>
            </a:lvl8pPr>
            <a:lvl9pPr indent="-349250" lvl="8" marL="4114800" rtl="0">
              <a:spcBef>
                <a:spcPts val="2100"/>
              </a:spcBef>
              <a:spcAft>
                <a:spcPts val="2100"/>
              </a:spcAft>
              <a:buClr>
                <a:schemeClr val="dk1"/>
              </a:buClr>
              <a:buSzPts val="1900"/>
              <a:buChar char="■"/>
              <a:defRPr>
                <a:solidFill>
                  <a:schemeClr val="dk1"/>
                </a:solidFill>
              </a:defRPr>
            </a:lvl9pPr>
          </a:lstStyle>
          <a:p/>
        </p:txBody>
      </p:sp>
      <p:grpSp>
        <p:nvGrpSpPr>
          <p:cNvPr id="655" name="Google Shape;655;p19"/>
          <p:cNvGrpSpPr/>
          <p:nvPr/>
        </p:nvGrpSpPr>
        <p:grpSpPr>
          <a:xfrm>
            <a:off x="-130700" y="3234091"/>
            <a:ext cx="12322662" cy="3624061"/>
            <a:chOff x="4435" y="7748593"/>
            <a:chExt cx="12182563" cy="5161009"/>
          </a:xfrm>
        </p:grpSpPr>
        <p:sp>
          <p:nvSpPr>
            <p:cNvPr id="656" name="Google Shape;656;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8" name="Google Shape;688;p1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89" name="Shape 689"/>
        <p:cNvGrpSpPr/>
        <p:nvPr/>
      </p:nvGrpSpPr>
      <p:grpSpPr>
        <a:xfrm>
          <a:off x="0" y="0"/>
          <a:ext cx="0" cy="0"/>
          <a:chOff x="0" y="0"/>
          <a:chExt cx="0" cy="0"/>
        </a:xfrm>
      </p:grpSpPr>
      <p:grpSp>
        <p:nvGrpSpPr>
          <p:cNvPr id="690" name="Google Shape;690;p20"/>
          <p:cNvGrpSpPr/>
          <p:nvPr/>
        </p:nvGrpSpPr>
        <p:grpSpPr>
          <a:xfrm flipH="1">
            <a:off x="-54500" y="2918637"/>
            <a:ext cx="12245912" cy="3938882"/>
            <a:chOff x="4435" y="7748593"/>
            <a:chExt cx="12182563" cy="5161009"/>
          </a:xfrm>
        </p:grpSpPr>
        <p:sp>
          <p:nvSpPr>
            <p:cNvPr id="691" name="Google Shape;691;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3" name="Google Shape;723;p20"/>
          <p:cNvSpPr txBox="1"/>
          <p:nvPr>
            <p:ph idx="1" type="subTitle"/>
          </p:nvPr>
        </p:nvSpPr>
        <p:spPr>
          <a:xfrm>
            <a:off x="4918475" y="2716900"/>
            <a:ext cx="55815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100"/>
              <a:buNone/>
              <a:defRPr b="1" sz="2100"/>
            </a:lvl1pPr>
            <a:lvl2pPr lvl="1" rtl="0" algn="r">
              <a:spcBef>
                <a:spcPts val="2100"/>
              </a:spcBef>
              <a:spcAft>
                <a:spcPts val="0"/>
              </a:spcAft>
              <a:buSzPts val="2100"/>
              <a:buNone/>
              <a:defRPr b="1" sz="2100"/>
            </a:lvl2pPr>
            <a:lvl3pPr lvl="2" rtl="0" algn="r">
              <a:spcBef>
                <a:spcPts val="2100"/>
              </a:spcBef>
              <a:spcAft>
                <a:spcPts val="0"/>
              </a:spcAft>
              <a:buSzPts val="2100"/>
              <a:buNone/>
              <a:defRPr b="1" sz="2100"/>
            </a:lvl3pPr>
            <a:lvl4pPr lvl="3" rtl="0" algn="r">
              <a:spcBef>
                <a:spcPts val="2100"/>
              </a:spcBef>
              <a:spcAft>
                <a:spcPts val="0"/>
              </a:spcAft>
              <a:buSzPts val="2100"/>
              <a:buNone/>
              <a:defRPr b="1" sz="2100"/>
            </a:lvl4pPr>
            <a:lvl5pPr lvl="4" rtl="0" algn="r">
              <a:spcBef>
                <a:spcPts val="2100"/>
              </a:spcBef>
              <a:spcAft>
                <a:spcPts val="0"/>
              </a:spcAft>
              <a:buSzPts val="2100"/>
              <a:buNone/>
              <a:defRPr b="1" sz="2100"/>
            </a:lvl5pPr>
            <a:lvl6pPr lvl="5" rtl="0" algn="r">
              <a:spcBef>
                <a:spcPts val="2100"/>
              </a:spcBef>
              <a:spcAft>
                <a:spcPts val="0"/>
              </a:spcAft>
              <a:buSzPts val="2100"/>
              <a:buNone/>
              <a:defRPr b="1" sz="2100"/>
            </a:lvl6pPr>
            <a:lvl7pPr lvl="6" rtl="0" algn="r">
              <a:spcBef>
                <a:spcPts val="2100"/>
              </a:spcBef>
              <a:spcAft>
                <a:spcPts val="0"/>
              </a:spcAft>
              <a:buSzPts val="2100"/>
              <a:buNone/>
              <a:defRPr b="1" sz="2100"/>
            </a:lvl7pPr>
            <a:lvl8pPr lvl="7" rtl="0" algn="r">
              <a:spcBef>
                <a:spcPts val="2100"/>
              </a:spcBef>
              <a:spcAft>
                <a:spcPts val="0"/>
              </a:spcAft>
              <a:buSzPts val="2100"/>
              <a:buNone/>
              <a:defRPr b="1" sz="2100"/>
            </a:lvl8pPr>
            <a:lvl9pPr lvl="8" rtl="0" algn="r">
              <a:spcBef>
                <a:spcPts val="2100"/>
              </a:spcBef>
              <a:spcAft>
                <a:spcPts val="2100"/>
              </a:spcAft>
              <a:buSzPts val="2100"/>
              <a:buNone/>
              <a:defRPr b="1" sz="2100"/>
            </a:lvl9pPr>
          </a:lstStyle>
          <a:p/>
        </p:txBody>
      </p:sp>
      <p:sp>
        <p:nvSpPr>
          <p:cNvPr id="724" name="Google Shape;724;p20"/>
          <p:cNvSpPr txBox="1"/>
          <p:nvPr>
            <p:ph type="title"/>
          </p:nvPr>
        </p:nvSpPr>
        <p:spPr>
          <a:xfrm>
            <a:off x="4918475" y="1784050"/>
            <a:ext cx="5581500" cy="763500"/>
          </a:xfrm>
          <a:prstGeom prst="rect">
            <a:avLst/>
          </a:prstGeom>
        </p:spPr>
        <p:txBody>
          <a:bodyPr anchorCtr="0" anchor="b"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725" name="Google Shape;725;p20"/>
          <p:cNvSpPr txBox="1"/>
          <p:nvPr>
            <p:ph idx="2" type="body"/>
          </p:nvPr>
        </p:nvSpPr>
        <p:spPr>
          <a:xfrm>
            <a:off x="4918525" y="3581700"/>
            <a:ext cx="5581500" cy="1341600"/>
          </a:xfrm>
          <a:prstGeom prst="rect">
            <a:avLst/>
          </a:prstGeom>
        </p:spPr>
        <p:txBody>
          <a:bodyPr anchorCtr="0" anchor="t" bIns="121900" lIns="121900" spcFirstLastPara="1" rIns="121900" wrap="square" tIns="121900">
            <a:noAutofit/>
          </a:bodyPr>
          <a:lstStyle>
            <a:lvl1pPr indent="-349250" lvl="0" marL="457200" algn="r">
              <a:lnSpc>
                <a:spcPct val="100000"/>
              </a:lnSpc>
              <a:spcBef>
                <a:spcPts val="0"/>
              </a:spcBef>
              <a:spcAft>
                <a:spcPts val="0"/>
              </a:spcAft>
              <a:buSzPts val="1900"/>
              <a:buChar char="●"/>
              <a:defRPr/>
            </a:lvl1pPr>
            <a:lvl2pPr indent="-349250" lvl="1" marL="914400" algn="r">
              <a:lnSpc>
                <a:spcPct val="100000"/>
              </a:lnSpc>
              <a:spcBef>
                <a:spcPts val="0"/>
              </a:spcBef>
              <a:spcAft>
                <a:spcPts val="0"/>
              </a:spcAft>
              <a:buSzPts val="1900"/>
              <a:buChar char="○"/>
              <a:defRPr/>
            </a:lvl2pPr>
            <a:lvl3pPr indent="-349250" lvl="2" marL="1371600" algn="r">
              <a:lnSpc>
                <a:spcPct val="100000"/>
              </a:lnSpc>
              <a:spcBef>
                <a:spcPts val="0"/>
              </a:spcBef>
              <a:spcAft>
                <a:spcPts val="0"/>
              </a:spcAft>
              <a:buSzPts val="1900"/>
              <a:buChar char="■"/>
              <a:defRPr/>
            </a:lvl3pPr>
            <a:lvl4pPr indent="-349250" lvl="3" marL="1828800" algn="r">
              <a:lnSpc>
                <a:spcPct val="100000"/>
              </a:lnSpc>
              <a:spcBef>
                <a:spcPts val="0"/>
              </a:spcBef>
              <a:spcAft>
                <a:spcPts val="0"/>
              </a:spcAft>
              <a:buSzPts val="1900"/>
              <a:buChar char="●"/>
              <a:defRPr/>
            </a:lvl4pPr>
            <a:lvl5pPr indent="-349250" lvl="4" marL="2286000" algn="r">
              <a:lnSpc>
                <a:spcPct val="100000"/>
              </a:lnSpc>
              <a:spcBef>
                <a:spcPts val="0"/>
              </a:spcBef>
              <a:spcAft>
                <a:spcPts val="0"/>
              </a:spcAft>
              <a:buSzPts val="1900"/>
              <a:buChar char="○"/>
              <a:defRPr/>
            </a:lvl5pPr>
            <a:lvl6pPr indent="-349250" lvl="5" marL="2743200" algn="r">
              <a:lnSpc>
                <a:spcPct val="100000"/>
              </a:lnSpc>
              <a:spcBef>
                <a:spcPts val="0"/>
              </a:spcBef>
              <a:spcAft>
                <a:spcPts val="0"/>
              </a:spcAft>
              <a:buSzPts val="1900"/>
              <a:buChar char="■"/>
              <a:defRPr/>
            </a:lvl6pPr>
            <a:lvl7pPr indent="-349250" lvl="6" marL="3200400" algn="r">
              <a:lnSpc>
                <a:spcPct val="100000"/>
              </a:lnSpc>
              <a:spcBef>
                <a:spcPts val="0"/>
              </a:spcBef>
              <a:spcAft>
                <a:spcPts val="0"/>
              </a:spcAft>
              <a:buSzPts val="1900"/>
              <a:buChar char="●"/>
              <a:defRPr/>
            </a:lvl7pPr>
            <a:lvl8pPr indent="-349250" lvl="7" marL="3657600" algn="r">
              <a:lnSpc>
                <a:spcPct val="100000"/>
              </a:lnSpc>
              <a:spcBef>
                <a:spcPts val="0"/>
              </a:spcBef>
              <a:spcAft>
                <a:spcPts val="0"/>
              </a:spcAft>
              <a:buSzPts val="1900"/>
              <a:buChar char="○"/>
              <a:defRPr/>
            </a:lvl8pPr>
            <a:lvl9pPr indent="-349250" lvl="8" marL="4114800" algn="r">
              <a:lnSpc>
                <a:spcPct val="100000"/>
              </a:lnSpc>
              <a:spcBef>
                <a:spcPts val="0"/>
              </a:spcBef>
              <a:spcAft>
                <a:spcPts val="0"/>
              </a:spcAft>
              <a:buSzPts val="1900"/>
              <a:buChar char="■"/>
              <a:defRPr/>
            </a:lvl9pPr>
          </a:lstStyle>
          <a:p/>
        </p:txBody>
      </p:sp>
      <p:sp>
        <p:nvSpPr>
          <p:cNvPr id="726" name="Google Shape;726;p2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6" name="Shape 46"/>
        <p:cNvGrpSpPr/>
        <p:nvPr/>
      </p:nvGrpSpPr>
      <p:grpSpPr>
        <a:xfrm>
          <a:off x="0" y="0"/>
          <a:ext cx="0" cy="0"/>
          <a:chOff x="0" y="0"/>
          <a:chExt cx="0" cy="0"/>
        </a:xfrm>
      </p:grpSpPr>
      <p:sp>
        <p:nvSpPr>
          <p:cNvPr id="47" name="Google Shape;47;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48" name="Google Shape;48;p3"/>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27" name="Shape 727"/>
        <p:cNvGrpSpPr/>
        <p:nvPr/>
      </p:nvGrpSpPr>
      <p:grpSpPr>
        <a:xfrm>
          <a:off x="0" y="0"/>
          <a:ext cx="0" cy="0"/>
          <a:chOff x="0" y="0"/>
          <a:chExt cx="0" cy="0"/>
        </a:xfrm>
      </p:grpSpPr>
      <p:grpSp>
        <p:nvGrpSpPr>
          <p:cNvPr id="728" name="Google Shape;728;p21"/>
          <p:cNvGrpSpPr/>
          <p:nvPr/>
        </p:nvGrpSpPr>
        <p:grpSpPr>
          <a:xfrm>
            <a:off x="0" y="0"/>
            <a:ext cx="12192000" cy="6858000"/>
            <a:chOff x="0" y="0"/>
            <a:chExt cx="12192000" cy="6858000"/>
          </a:xfrm>
        </p:grpSpPr>
        <p:sp>
          <p:nvSpPr>
            <p:cNvPr id="729" name="Google Shape;729;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731" name="Google Shape;731;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32" name="Google Shape;732;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733" name="Google Shape;733;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734" name="Google Shape;734;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735" name="Google Shape;735;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736" name="Google Shape;736;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737" name="Google Shape;737;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49" name="Shape 49"/>
        <p:cNvGrpSpPr/>
        <p:nvPr/>
      </p:nvGrpSpPr>
      <p:grpSpPr>
        <a:xfrm>
          <a:off x="0" y="0"/>
          <a:ext cx="0" cy="0"/>
          <a:chOff x="0" y="0"/>
          <a:chExt cx="0" cy="0"/>
        </a:xfrm>
      </p:grpSpPr>
      <p:grpSp>
        <p:nvGrpSpPr>
          <p:cNvPr id="50" name="Google Shape;50;p4"/>
          <p:cNvGrpSpPr/>
          <p:nvPr/>
        </p:nvGrpSpPr>
        <p:grpSpPr>
          <a:xfrm>
            <a:off x="-54500" y="2918637"/>
            <a:ext cx="12245912" cy="3938882"/>
            <a:chOff x="4435" y="7748593"/>
            <a:chExt cx="12182563" cy="5161009"/>
          </a:xfrm>
        </p:grpSpPr>
        <p:sp>
          <p:nvSpPr>
            <p:cNvPr id="51" name="Google Shape;51;p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3" name="Google Shape;83;p4"/>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4" name="Google Shape;84;p4"/>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85" name="Google Shape;85;p4"/>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6" name="Shape 86"/>
        <p:cNvGrpSpPr/>
        <p:nvPr/>
      </p:nvGrpSpPr>
      <p:grpSpPr>
        <a:xfrm>
          <a:off x="0" y="0"/>
          <a:ext cx="0" cy="0"/>
          <a:chOff x="0" y="0"/>
          <a:chExt cx="0" cy="0"/>
        </a:xfrm>
      </p:grpSpPr>
      <p:grpSp>
        <p:nvGrpSpPr>
          <p:cNvPr id="87" name="Google Shape;87;p5"/>
          <p:cNvGrpSpPr/>
          <p:nvPr/>
        </p:nvGrpSpPr>
        <p:grpSpPr>
          <a:xfrm flipH="1">
            <a:off x="-54500" y="2918637"/>
            <a:ext cx="12245912" cy="3938882"/>
            <a:chOff x="4435" y="7748593"/>
            <a:chExt cx="12182563" cy="5161009"/>
          </a:xfrm>
        </p:grpSpPr>
        <p:sp>
          <p:nvSpPr>
            <p:cNvPr id="88" name="Google Shape;88;p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 name="Google Shape;120;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1" name="Google Shape;121;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2" name="Google Shape;122;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3" name="Google Shape;123;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4" name="Google Shape;124;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25" name="Google Shape;125;p5"/>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6" name="Google Shape;126;p5"/>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7" name="Google Shape;127;p5"/>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8" name="Google Shape;128;p5"/>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29" name="Google Shape;129;p5"/>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0" name="Shape 130"/>
        <p:cNvGrpSpPr/>
        <p:nvPr/>
      </p:nvGrpSpPr>
      <p:grpSpPr>
        <a:xfrm>
          <a:off x="0" y="0"/>
          <a:ext cx="0" cy="0"/>
          <a:chOff x="0" y="0"/>
          <a:chExt cx="0" cy="0"/>
        </a:xfrm>
      </p:grpSpPr>
      <p:sp>
        <p:nvSpPr>
          <p:cNvPr id="131" name="Google Shape;131;p6"/>
          <p:cNvSpPr txBox="1"/>
          <p:nvPr>
            <p:ph idx="1" type="body"/>
          </p:nvPr>
        </p:nvSpPr>
        <p:spPr>
          <a:xfrm>
            <a:off x="4386975" y="2965625"/>
            <a:ext cx="73893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2" name="Google Shape;132;p6"/>
          <p:cNvSpPr txBox="1"/>
          <p:nvPr>
            <p:ph type="title"/>
          </p:nvPr>
        </p:nvSpPr>
        <p:spPr>
          <a:xfrm>
            <a:off x="4386975" y="2041175"/>
            <a:ext cx="7389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grpSp>
        <p:nvGrpSpPr>
          <p:cNvPr id="133" name="Google Shape;133;p6"/>
          <p:cNvGrpSpPr/>
          <p:nvPr/>
        </p:nvGrpSpPr>
        <p:grpSpPr>
          <a:xfrm>
            <a:off x="-54500" y="2918637"/>
            <a:ext cx="12245912" cy="3938882"/>
            <a:chOff x="4435" y="7748593"/>
            <a:chExt cx="12182563" cy="5161009"/>
          </a:xfrm>
        </p:grpSpPr>
        <p:sp>
          <p:nvSpPr>
            <p:cNvPr id="134" name="Google Shape;134;p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6" name="Google Shape;166;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67" name="Shape 167"/>
        <p:cNvGrpSpPr/>
        <p:nvPr/>
      </p:nvGrpSpPr>
      <p:grpSpPr>
        <a:xfrm>
          <a:off x="0" y="0"/>
          <a:ext cx="0" cy="0"/>
          <a:chOff x="0" y="0"/>
          <a:chExt cx="0" cy="0"/>
        </a:xfrm>
      </p:grpSpPr>
      <p:grpSp>
        <p:nvGrpSpPr>
          <p:cNvPr id="168" name="Google Shape;168;p7"/>
          <p:cNvGrpSpPr/>
          <p:nvPr/>
        </p:nvGrpSpPr>
        <p:grpSpPr>
          <a:xfrm>
            <a:off x="-54500" y="2918637"/>
            <a:ext cx="12245912" cy="3938882"/>
            <a:chOff x="4435" y="7748593"/>
            <a:chExt cx="12182563" cy="5161009"/>
          </a:xfrm>
        </p:grpSpPr>
        <p:sp>
          <p:nvSpPr>
            <p:cNvPr id="169" name="Google Shape;169;p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1" name="Google Shape;201;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2" name="Google Shape;202;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03" name="Google Shape;203;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4" name="Google Shape;204;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5" name="Google Shape;205;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6" name="Google Shape;206;p7"/>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07" name="Shape 207"/>
        <p:cNvGrpSpPr/>
        <p:nvPr/>
      </p:nvGrpSpPr>
      <p:grpSpPr>
        <a:xfrm>
          <a:off x="0" y="0"/>
          <a:ext cx="0" cy="0"/>
          <a:chOff x="0" y="0"/>
          <a:chExt cx="0" cy="0"/>
        </a:xfrm>
      </p:grpSpPr>
      <p:grpSp>
        <p:nvGrpSpPr>
          <p:cNvPr id="208" name="Google Shape;208;p8"/>
          <p:cNvGrpSpPr/>
          <p:nvPr/>
        </p:nvGrpSpPr>
        <p:grpSpPr>
          <a:xfrm flipH="1">
            <a:off x="-54500" y="2918637"/>
            <a:ext cx="12245912" cy="3938882"/>
            <a:chOff x="4435" y="7748593"/>
            <a:chExt cx="12182563" cy="5161009"/>
          </a:xfrm>
        </p:grpSpPr>
        <p:sp>
          <p:nvSpPr>
            <p:cNvPr id="209" name="Google Shape;209;p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1" name="Google Shape;241;p8"/>
          <p:cNvSpPr txBox="1"/>
          <p:nvPr>
            <p:ph idx="1" type="subTitle"/>
          </p:nvPr>
        </p:nvSpPr>
        <p:spPr>
          <a:xfrm>
            <a:off x="2474965" y="2530200"/>
            <a:ext cx="729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42" name="Google Shape;242;p8"/>
          <p:cNvSpPr txBox="1"/>
          <p:nvPr>
            <p:ph type="title"/>
          </p:nvPr>
        </p:nvSpPr>
        <p:spPr>
          <a:xfrm>
            <a:off x="2425525" y="1099400"/>
            <a:ext cx="729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43" name="Google Shape;243;p8"/>
          <p:cNvSpPr txBox="1"/>
          <p:nvPr>
            <p:ph idx="2" type="body"/>
          </p:nvPr>
        </p:nvSpPr>
        <p:spPr>
          <a:xfrm>
            <a:off x="2474975" y="3190375"/>
            <a:ext cx="7291500" cy="26466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4" name="Google Shape;244;p8"/>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45" name="Shape 245"/>
        <p:cNvGrpSpPr/>
        <p:nvPr/>
      </p:nvGrpSpPr>
      <p:grpSpPr>
        <a:xfrm>
          <a:off x="0" y="0"/>
          <a:ext cx="0" cy="0"/>
          <a:chOff x="0" y="0"/>
          <a:chExt cx="0" cy="0"/>
        </a:xfrm>
      </p:grpSpPr>
      <p:grpSp>
        <p:nvGrpSpPr>
          <p:cNvPr id="246" name="Google Shape;246;p9"/>
          <p:cNvGrpSpPr/>
          <p:nvPr/>
        </p:nvGrpSpPr>
        <p:grpSpPr>
          <a:xfrm>
            <a:off x="-54500" y="2918637"/>
            <a:ext cx="12245912" cy="3938882"/>
            <a:chOff x="4435" y="7748593"/>
            <a:chExt cx="12182563" cy="5161009"/>
          </a:xfrm>
        </p:grpSpPr>
        <p:sp>
          <p:nvSpPr>
            <p:cNvPr id="247" name="Google Shape;247;p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 name="Google Shape;279;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80" name="Google Shape;280;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281" name="Google Shape;281;p9"/>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82" name="Shape 282"/>
        <p:cNvGrpSpPr/>
        <p:nvPr/>
      </p:nvGrpSpPr>
      <p:grpSpPr>
        <a:xfrm>
          <a:off x="0" y="0"/>
          <a:ext cx="0" cy="0"/>
          <a:chOff x="0" y="0"/>
          <a:chExt cx="0" cy="0"/>
        </a:xfrm>
      </p:grpSpPr>
      <p:grpSp>
        <p:nvGrpSpPr>
          <p:cNvPr id="283" name="Google Shape;283;p10"/>
          <p:cNvGrpSpPr/>
          <p:nvPr/>
        </p:nvGrpSpPr>
        <p:grpSpPr>
          <a:xfrm>
            <a:off x="-54500" y="2918637"/>
            <a:ext cx="12245912" cy="3938882"/>
            <a:chOff x="4435" y="7748593"/>
            <a:chExt cx="12182563" cy="5161009"/>
          </a:xfrm>
        </p:grpSpPr>
        <p:sp>
          <p:nvSpPr>
            <p:cNvPr id="284" name="Google Shape;284;p1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1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6" name="Google Shape;316;p10"/>
          <p:cNvSpPr txBox="1"/>
          <p:nvPr>
            <p:ph type="title"/>
          </p:nvPr>
        </p:nvSpPr>
        <p:spPr>
          <a:xfrm>
            <a:off x="548200" y="1992075"/>
            <a:ext cx="11095500" cy="3160800"/>
          </a:xfrm>
          <a:prstGeom prst="rect">
            <a:avLst/>
          </a:prstGeom>
        </p:spPr>
        <p:txBody>
          <a:bodyPr anchorCtr="0" anchor="b" bIns="121900" lIns="121900" spcFirstLastPara="1" rIns="121900" wrap="square" tIns="12190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sp>
        <p:nvSpPr>
          <p:cNvPr id="317" name="Google Shape;317;p1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Barlow Condensed"/>
                <a:ea typeface="Barlow Condensed"/>
                <a:cs typeface="Barlow Condensed"/>
                <a:sym typeface="Barlow Condensed"/>
              </a:rPr>
              <a:t>SLIDESMANIA.COM</a:t>
            </a:r>
            <a:endParaRPr sz="1200">
              <a:solidFill>
                <a:srgbClr val="666666"/>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1pPr>
            <a:lvl2pPr lvl="1">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2pPr>
            <a:lvl3pPr lvl="2">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3pPr>
            <a:lvl4pPr lvl="3">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4pPr>
            <a:lvl5pPr lvl="4">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5pPr>
            <a:lvl6pPr lvl="5">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6pPr>
            <a:lvl7pPr lvl="6">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7pPr>
            <a:lvl8pPr lvl="7">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8pPr>
            <a:lvl9pPr lvl="8">
              <a:spcBef>
                <a:spcPts val="0"/>
              </a:spcBef>
              <a:spcAft>
                <a:spcPts val="0"/>
              </a:spcAft>
              <a:buClr>
                <a:schemeClr val="lt1"/>
              </a:buClr>
              <a:buSzPts val="4500"/>
              <a:buFont typeface="DM Sans"/>
              <a:buNone/>
              <a:defRPr b="1" sz="4500">
                <a:solidFill>
                  <a:schemeClr val="lt1"/>
                </a:solidFill>
                <a:latin typeface="DM Sans"/>
                <a:ea typeface="DM Sans"/>
                <a:cs typeface="DM Sans"/>
                <a:sym typeface="DM Sans"/>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newcastlesafetyservicing.com/types-of-gas-detectors/#:~:text=In%20this%20article%2C%20we'll,infrared%20sensors%20and%20photoionization%20sensors" TargetMode="External"/><Relationship Id="rId4" Type="http://schemas.openxmlformats.org/officeDocument/2006/relationships/hyperlink" Target="https://www.gdscorp.com/infrared-gas-detectors/#:~:text=Infrared%20gas%20detection%20is%20a,and%20an%20optical%20infrared%20receiver" TargetMode="External"/><Relationship Id="rId9" Type="http://schemas.openxmlformats.org/officeDocument/2006/relationships/hyperlink" Target="https://www.safetyandhealthmagazine.com/articles/the-pros-and-cons-of-electrochemical-sensors-2" TargetMode="External"/><Relationship Id="rId5" Type="http://schemas.openxmlformats.org/officeDocument/2006/relationships/hyperlink" Target="https://enggcyclopedia.com/2011/11/infrared-gas-detectors/" TargetMode="External"/><Relationship Id="rId6" Type="http://schemas.openxmlformats.org/officeDocument/2006/relationships/hyperlink" Target="https://www.buygasmonitors.com/blog/a-comprehensive-overview-to-photoionization-detectors/" TargetMode="External"/><Relationship Id="rId7" Type="http://schemas.openxmlformats.org/officeDocument/2006/relationships/hyperlink" Target="http://www.cpeo.org/techtree/ttdescript/photion.htm#:~:text=Limitations%20and%20Concerns&amp;text=The%20PID%20may%20give%20false,lamp%20fogging%20and%20decreased%20sensitivity" TargetMode="External"/><Relationship Id="rId8" Type="http://schemas.openxmlformats.org/officeDocument/2006/relationships/hyperlink" Target="https://www.rcsystemsco.com/photoionization-detectors#:~:text=Advantages%20of%20Photoionization%20Detectors,and%20other%20emergency%20leak%20situ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2"/>
          <p:cNvSpPr/>
          <p:nvPr/>
        </p:nvSpPr>
        <p:spPr>
          <a:xfrm>
            <a:off x="3908988" y="4862050"/>
            <a:ext cx="4374000" cy="635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txBox="1"/>
          <p:nvPr>
            <p:ph idx="1" type="subTitle"/>
          </p:nvPr>
        </p:nvSpPr>
        <p:spPr>
          <a:xfrm>
            <a:off x="4838700" y="4958800"/>
            <a:ext cx="2514600" cy="441900"/>
          </a:xfrm>
          <a:prstGeom prst="rect">
            <a:avLst/>
          </a:prstGeom>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en"/>
              <a:t>By: Alejandro Moore</a:t>
            </a:r>
            <a:endParaRPr/>
          </a:p>
        </p:txBody>
      </p:sp>
      <p:sp>
        <p:nvSpPr>
          <p:cNvPr id="744" name="Google Shape;744;p22"/>
          <p:cNvSpPr/>
          <p:nvPr/>
        </p:nvSpPr>
        <p:spPr>
          <a:xfrm>
            <a:off x="716313" y="1263925"/>
            <a:ext cx="10759325" cy="63525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CAPSTONE II Presentation</a:t>
            </a:r>
          </a:p>
        </p:txBody>
      </p:sp>
      <p:sp>
        <p:nvSpPr>
          <p:cNvPr id="745" name="Google Shape;745;p22"/>
          <p:cNvSpPr/>
          <p:nvPr/>
        </p:nvSpPr>
        <p:spPr>
          <a:xfrm>
            <a:off x="3763275" y="2554312"/>
            <a:ext cx="4665441" cy="628314"/>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Gas Sensor</a:t>
            </a:r>
          </a:p>
        </p:txBody>
      </p:sp>
      <p:sp>
        <p:nvSpPr>
          <p:cNvPr id="746" name="Google Shape;746;p22"/>
          <p:cNvSpPr/>
          <p:nvPr/>
        </p:nvSpPr>
        <p:spPr>
          <a:xfrm>
            <a:off x="4375525" y="3429000"/>
            <a:ext cx="3440936" cy="81576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1"/>
          <p:cNvSpPr txBox="1"/>
          <p:nvPr>
            <p:ph idx="1" type="body"/>
          </p:nvPr>
        </p:nvSpPr>
        <p:spPr>
          <a:xfrm>
            <a:off x="5743500" y="3169200"/>
            <a:ext cx="4230600" cy="20751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 sz="4000"/>
              <a:t>Photoionization Sensors</a:t>
            </a:r>
            <a:endParaRPr b="1" sz="4000"/>
          </a:p>
          <a:p>
            <a:pPr indent="0" lvl="0" marL="0" rtl="0" algn="ctr">
              <a:spcBef>
                <a:spcPts val="2100"/>
              </a:spcBef>
              <a:spcAft>
                <a:spcPts val="2100"/>
              </a:spcAft>
              <a:buNone/>
            </a:pPr>
            <a:r>
              <a:t/>
            </a:r>
            <a:endParaRPr b="1" sz="4500"/>
          </a:p>
        </p:txBody>
      </p:sp>
      <p:sp>
        <p:nvSpPr>
          <p:cNvPr id="823" name="Google Shape;823;p31"/>
          <p:cNvSpPr txBox="1"/>
          <p:nvPr>
            <p:ph type="title"/>
          </p:nvPr>
        </p:nvSpPr>
        <p:spPr>
          <a:xfrm>
            <a:off x="5241300" y="158008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next.</a:t>
            </a:r>
            <a:endParaRPr/>
          </a:p>
        </p:txBody>
      </p:sp>
      <p:sp>
        <p:nvSpPr>
          <p:cNvPr id="824" name="Google Shape;824;p31"/>
          <p:cNvSpPr/>
          <p:nvPr/>
        </p:nvSpPr>
        <p:spPr>
          <a:xfrm>
            <a:off x="760549" y="1845362"/>
            <a:ext cx="4518306" cy="271927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03</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2"/>
          <p:cNvSpPr/>
          <p:nvPr/>
        </p:nvSpPr>
        <p:spPr>
          <a:xfrm>
            <a:off x="1597423" y="493476"/>
            <a:ext cx="8713579" cy="555024"/>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Photoionization Sensors</a:t>
            </a:r>
          </a:p>
        </p:txBody>
      </p:sp>
      <p:sp>
        <p:nvSpPr>
          <p:cNvPr id="830" name="Google Shape;830;p32"/>
          <p:cNvSpPr txBox="1"/>
          <p:nvPr/>
        </p:nvSpPr>
        <p:spPr>
          <a:xfrm>
            <a:off x="245275" y="1211650"/>
            <a:ext cx="5850900" cy="5156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Uses an ultraviolet light source to ionise gases to positive and negative ions that can easily be identified with a detector.</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Charge of the ionized gas functions as the concentration of volatile organic compounds (VOC) in the air.</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Most VOCs are </a:t>
            </a:r>
            <a:r>
              <a:rPr lang="en" sz="1900">
                <a:solidFill>
                  <a:schemeClr val="dk2"/>
                </a:solidFill>
                <a:latin typeface="DM Sans"/>
                <a:ea typeface="DM Sans"/>
                <a:cs typeface="DM Sans"/>
                <a:sym typeface="DM Sans"/>
              </a:rPr>
              <a:t>detected</a:t>
            </a:r>
            <a:r>
              <a:rPr lang="en" sz="1900">
                <a:solidFill>
                  <a:schemeClr val="dk2"/>
                </a:solidFill>
                <a:latin typeface="DM Sans"/>
                <a:ea typeface="DM Sans"/>
                <a:cs typeface="DM Sans"/>
                <a:sym typeface="DM Sans"/>
              </a:rPr>
              <a:t> by these sensors, expect for low molecular weight hydrocarbons.</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UV lamp generates high-energy photons that pass through these lamps into the central chamber of the sensor.</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The gas sample in the atmosphere passes over into the sensor chamber and one percent of it diffuses through a membrane filter.</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Device then generates a current that’s proportional to a gas concentration displayed as a ppm or ppb (Parts Per Billion).</a:t>
            </a:r>
            <a:endParaRPr sz="1900">
              <a:solidFill>
                <a:schemeClr val="dk2"/>
              </a:solidFill>
              <a:latin typeface="DM Sans"/>
              <a:ea typeface="DM Sans"/>
              <a:cs typeface="DM Sans"/>
              <a:sym typeface="DM Sans"/>
            </a:endParaRPr>
          </a:p>
        </p:txBody>
      </p:sp>
      <p:pic>
        <p:nvPicPr>
          <p:cNvPr id="831" name="Google Shape;831;p32"/>
          <p:cNvPicPr preferRelativeResize="0"/>
          <p:nvPr/>
        </p:nvPicPr>
        <p:blipFill>
          <a:blip r:embed="rId3">
            <a:alphaModFix/>
          </a:blip>
          <a:stretch>
            <a:fillRect/>
          </a:stretch>
        </p:blipFill>
        <p:spPr>
          <a:xfrm>
            <a:off x="6096000" y="1211650"/>
            <a:ext cx="5612375" cy="36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3"/>
          <p:cNvSpPr txBox="1"/>
          <p:nvPr>
            <p:ph type="title"/>
          </p:nvPr>
        </p:nvSpPr>
        <p:spPr>
          <a:xfrm>
            <a:off x="568050" y="25732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Pros &amp; Cons</a:t>
            </a:r>
            <a:endParaRPr/>
          </a:p>
        </p:txBody>
      </p:sp>
      <p:sp>
        <p:nvSpPr>
          <p:cNvPr id="837" name="Google Shape;837;p33"/>
          <p:cNvSpPr txBox="1"/>
          <p:nvPr/>
        </p:nvSpPr>
        <p:spPr>
          <a:xfrm>
            <a:off x="8258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Advantages</a:t>
            </a:r>
            <a:endParaRPr b="1" sz="2500">
              <a:solidFill>
                <a:schemeClr val="lt1"/>
              </a:solidFill>
              <a:latin typeface="DM Sans"/>
              <a:ea typeface="DM Sans"/>
              <a:cs typeface="DM Sans"/>
              <a:sym typeface="DM Sans"/>
            </a:endParaRPr>
          </a:p>
        </p:txBody>
      </p:sp>
      <p:sp>
        <p:nvSpPr>
          <p:cNvPr id="838" name="Google Shape;838;p33"/>
          <p:cNvSpPr txBox="1"/>
          <p:nvPr/>
        </p:nvSpPr>
        <p:spPr>
          <a:xfrm>
            <a:off x="60124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Disadvantages</a:t>
            </a:r>
            <a:endParaRPr b="1" sz="2500">
              <a:solidFill>
                <a:schemeClr val="lt1"/>
              </a:solidFill>
              <a:latin typeface="DM Sans"/>
              <a:ea typeface="DM Sans"/>
              <a:cs typeface="DM Sans"/>
              <a:sym typeface="DM Sans"/>
            </a:endParaRPr>
          </a:p>
        </p:txBody>
      </p:sp>
      <p:sp>
        <p:nvSpPr>
          <p:cNvPr id="839" name="Google Shape;839;p33"/>
          <p:cNvSpPr txBox="1"/>
          <p:nvPr/>
        </p:nvSpPr>
        <p:spPr>
          <a:xfrm>
            <a:off x="825850" y="2063925"/>
            <a:ext cx="5270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Cost-effective.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Simple to use and easy to install.</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Able to provide almost instantaneous results.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Able to detect low concentrations of VOCs.</a:t>
            </a:r>
            <a:endParaRPr sz="1800">
              <a:solidFill>
                <a:schemeClr val="dk2"/>
              </a:solidFill>
              <a:latin typeface="DM Sans"/>
              <a:ea typeface="DM Sans"/>
              <a:cs typeface="DM Sans"/>
              <a:sym typeface="DM Sans"/>
            </a:endParaRPr>
          </a:p>
        </p:txBody>
      </p:sp>
      <p:sp>
        <p:nvSpPr>
          <p:cNvPr id="840" name="Google Shape;840;p33"/>
          <p:cNvSpPr txBox="1"/>
          <p:nvPr/>
        </p:nvSpPr>
        <p:spPr>
          <a:xfrm>
            <a:off x="6161100" y="2063925"/>
            <a:ext cx="54630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Not suitable for the detection of semi-volatile compounds.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May give false positive readings for water vapor and rain. Also, high humidity can cause lamp fogging and decreased sensitivity.</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High concentrations of methane can hinder performance.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Rapid variations in temperature at the detector, strong electrical fields, and naturally occurring compounds may affect instrument response.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Must be re-calibrated frequently.</a:t>
            </a:r>
            <a:endParaRPr sz="1800">
              <a:solidFill>
                <a:schemeClr val="dk2"/>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4"/>
          <p:cNvSpPr txBox="1"/>
          <p:nvPr>
            <p:ph idx="1" type="body"/>
          </p:nvPr>
        </p:nvSpPr>
        <p:spPr>
          <a:xfrm>
            <a:off x="5468250" y="3170825"/>
            <a:ext cx="4781100" cy="20751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 sz="4000"/>
              <a:t>Electrochemical </a:t>
            </a:r>
            <a:r>
              <a:rPr b="1" lang="en" sz="4000"/>
              <a:t>Sensors</a:t>
            </a:r>
            <a:endParaRPr b="1" sz="4000"/>
          </a:p>
          <a:p>
            <a:pPr indent="0" lvl="0" marL="0" rtl="0" algn="ctr">
              <a:spcBef>
                <a:spcPts val="2100"/>
              </a:spcBef>
              <a:spcAft>
                <a:spcPts val="2100"/>
              </a:spcAft>
              <a:buNone/>
            </a:pPr>
            <a:r>
              <a:t/>
            </a:r>
            <a:endParaRPr b="1" sz="4500"/>
          </a:p>
        </p:txBody>
      </p:sp>
      <p:sp>
        <p:nvSpPr>
          <p:cNvPr id="846" name="Google Shape;846;p34"/>
          <p:cNvSpPr txBox="1"/>
          <p:nvPr>
            <p:ph type="title"/>
          </p:nvPr>
        </p:nvSpPr>
        <p:spPr>
          <a:xfrm>
            <a:off x="5241300" y="158008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Lastly, w</a:t>
            </a:r>
            <a:r>
              <a:rPr lang="en"/>
              <a:t>e will talk about this.</a:t>
            </a:r>
            <a:endParaRPr/>
          </a:p>
        </p:txBody>
      </p:sp>
      <p:sp>
        <p:nvSpPr>
          <p:cNvPr id="847" name="Google Shape;847;p34"/>
          <p:cNvSpPr/>
          <p:nvPr/>
        </p:nvSpPr>
        <p:spPr>
          <a:xfrm>
            <a:off x="460074" y="1893762"/>
            <a:ext cx="4781216" cy="271927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04</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5"/>
          <p:cNvSpPr/>
          <p:nvPr/>
        </p:nvSpPr>
        <p:spPr>
          <a:xfrm>
            <a:off x="1597423" y="710776"/>
            <a:ext cx="8997157" cy="555024"/>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Electrochemical Sensors</a:t>
            </a:r>
          </a:p>
        </p:txBody>
      </p:sp>
      <p:pic>
        <p:nvPicPr>
          <p:cNvPr id="853" name="Google Shape;853;p35"/>
          <p:cNvPicPr preferRelativeResize="0"/>
          <p:nvPr/>
        </p:nvPicPr>
        <p:blipFill>
          <a:blip r:embed="rId3">
            <a:alphaModFix/>
          </a:blip>
          <a:stretch>
            <a:fillRect/>
          </a:stretch>
        </p:blipFill>
        <p:spPr>
          <a:xfrm>
            <a:off x="6096000" y="1378075"/>
            <a:ext cx="5873900" cy="4743425"/>
          </a:xfrm>
          <a:prstGeom prst="rect">
            <a:avLst/>
          </a:prstGeom>
          <a:noFill/>
          <a:ln>
            <a:noFill/>
          </a:ln>
        </p:spPr>
      </p:pic>
      <p:sp>
        <p:nvSpPr>
          <p:cNvPr id="854" name="Google Shape;854;p35"/>
          <p:cNvSpPr txBox="1"/>
          <p:nvPr/>
        </p:nvSpPr>
        <p:spPr>
          <a:xfrm>
            <a:off x="180750" y="1378075"/>
            <a:ext cx="5786100" cy="5156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Measure a specific gas concentration by oxidising or reducing the gas to an electrode, generating a positive or negative current flow.</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Membrane allows gas to pass into the sensor, which in turn can either create </a:t>
            </a:r>
            <a:r>
              <a:rPr lang="en" sz="1900">
                <a:solidFill>
                  <a:schemeClr val="dk2"/>
                </a:solidFill>
                <a:latin typeface="DM Sans"/>
                <a:ea typeface="DM Sans"/>
                <a:cs typeface="DM Sans"/>
                <a:sym typeface="DM Sans"/>
              </a:rPr>
              <a:t>oxidation</a:t>
            </a:r>
            <a:r>
              <a:rPr lang="en" sz="1900">
                <a:solidFill>
                  <a:schemeClr val="dk2"/>
                </a:solidFill>
                <a:latin typeface="DM Sans"/>
                <a:ea typeface="DM Sans"/>
                <a:cs typeface="DM Sans"/>
                <a:sym typeface="DM Sans"/>
              </a:rPr>
              <a:t> or reduction.</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The electrical current generated is proportional to the concentration of the target gas.</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Current is then amplified and processed according to the calibration to give the user a reading in either parts per million (PPM) or percentage volume.</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To avoid cross-sensitivity, it is important to use filters and biasing voltage during operations to minimize the effect on the accuracy.</a:t>
            </a:r>
            <a:endParaRPr sz="1900">
              <a:solidFill>
                <a:schemeClr val="dk2"/>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6"/>
          <p:cNvSpPr txBox="1"/>
          <p:nvPr>
            <p:ph type="title"/>
          </p:nvPr>
        </p:nvSpPr>
        <p:spPr>
          <a:xfrm>
            <a:off x="568050" y="25732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Pros &amp; Cons</a:t>
            </a:r>
            <a:endParaRPr/>
          </a:p>
        </p:txBody>
      </p:sp>
      <p:sp>
        <p:nvSpPr>
          <p:cNvPr id="860" name="Google Shape;860;p36"/>
          <p:cNvSpPr txBox="1"/>
          <p:nvPr/>
        </p:nvSpPr>
        <p:spPr>
          <a:xfrm>
            <a:off x="8258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Advantages</a:t>
            </a:r>
            <a:endParaRPr b="1" sz="2500">
              <a:solidFill>
                <a:schemeClr val="lt1"/>
              </a:solidFill>
              <a:latin typeface="DM Sans"/>
              <a:ea typeface="DM Sans"/>
              <a:cs typeface="DM Sans"/>
              <a:sym typeface="DM Sans"/>
            </a:endParaRPr>
          </a:p>
        </p:txBody>
      </p:sp>
      <p:sp>
        <p:nvSpPr>
          <p:cNvPr id="861" name="Google Shape;861;p36"/>
          <p:cNvSpPr txBox="1"/>
          <p:nvPr/>
        </p:nvSpPr>
        <p:spPr>
          <a:xfrm>
            <a:off x="60124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Disadvantages</a:t>
            </a:r>
            <a:endParaRPr b="1" sz="2500">
              <a:solidFill>
                <a:schemeClr val="lt1"/>
              </a:solidFill>
              <a:latin typeface="DM Sans"/>
              <a:ea typeface="DM Sans"/>
              <a:cs typeface="DM Sans"/>
              <a:sym typeface="DM Sans"/>
            </a:endParaRPr>
          </a:p>
        </p:txBody>
      </p:sp>
      <p:sp>
        <p:nvSpPr>
          <p:cNvPr id="862" name="Google Shape;862;p36"/>
          <p:cNvSpPr txBox="1"/>
          <p:nvPr/>
        </p:nvSpPr>
        <p:spPr>
          <a:xfrm>
            <a:off x="825850" y="2063925"/>
            <a:ext cx="52701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Linear output, low power requirements and good resolution.</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Excellent repeatability and accuracy.</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Does not get poisoned by other gases.</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Less expensive than most other gas detection technologies.</a:t>
            </a:r>
            <a:endParaRPr sz="2000">
              <a:solidFill>
                <a:schemeClr val="dk2"/>
              </a:solidFill>
              <a:latin typeface="DM Sans"/>
              <a:ea typeface="DM Sans"/>
              <a:cs typeface="DM Sans"/>
              <a:sym typeface="DM Sans"/>
            </a:endParaRPr>
          </a:p>
        </p:txBody>
      </p:sp>
      <p:sp>
        <p:nvSpPr>
          <p:cNvPr id="863" name="Google Shape;863;p36"/>
          <p:cNvSpPr txBox="1"/>
          <p:nvPr/>
        </p:nvSpPr>
        <p:spPr>
          <a:xfrm>
            <a:off x="6161100" y="2063925"/>
            <a:ext cx="54630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Narrow or limited temperature range.</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Short or limited shelf life.</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Cross-sensitivity of other gases.</a:t>
            </a:r>
            <a:endParaRPr sz="2000">
              <a:solidFill>
                <a:schemeClr val="dk2"/>
              </a:solidFill>
              <a:latin typeface="DM Sans"/>
              <a:ea typeface="DM Sans"/>
              <a:cs typeface="DM Sans"/>
              <a:sym typeface="DM Sans"/>
            </a:endParaRPr>
          </a:p>
          <a:p>
            <a:pPr indent="-355600" lvl="0" marL="457200" rtl="0" algn="l">
              <a:spcBef>
                <a:spcPts val="0"/>
              </a:spcBef>
              <a:spcAft>
                <a:spcPts val="0"/>
              </a:spcAft>
              <a:buClr>
                <a:schemeClr val="dk2"/>
              </a:buClr>
              <a:buSzPts val="2000"/>
              <a:buFont typeface="DM Sans"/>
              <a:buChar char="●"/>
            </a:pPr>
            <a:r>
              <a:rPr lang="en" sz="2000">
                <a:solidFill>
                  <a:schemeClr val="dk2"/>
                </a:solidFill>
                <a:latin typeface="DM Sans"/>
                <a:ea typeface="DM Sans"/>
                <a:cs typeface="DM Sans"/>
                <a:sym typeface="DM Sans"/>
              </a:rPr>
              <a:t>The greater the exposure to the target gas, the shorter the life-span.</a:t>
            </a:r>
            <a:endParaRPr sz="2000">
              <a:solidFill>
                <a:schemeClr val="dk2"/>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7"/>
          <p:cNvSpPr/>
          <p:nvPr/>
        </p:nvSpPr>
        <p:spPr>
          <a:xfrm>
            <a:off x="4407798" y="420326"/>
            <a:ext cx="3376398" cy="555024"/>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Overview</a:t>
            </a:r>
          </a:p>
        </p:txBody>
      </p:sp>
      <p:sp>
        <p:nvSpPr>
          <p:cNvPr id="869" name="Google Shape;869;p37"/>
          <p:cNvSpPr txBox="1"/>
          <p:nvPr/>
        </p:nvSpPr>
        <p:spPr>
          <a:xfrm>
            <a:off x="600275" y="1200550"/>
            <a:ext cx="109404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DM Sans"/>
              <a:buChar char="●"/>
            </a:pPr>
            <a:r>
              <a:rPr lang="en" sz="2500">
                <a:solidFill>
                  <a:schemeClr val="dk2"/>
                </a:solidFill>
                <a:latin typeface="DM Sans"/>
                <a:ea typeface="DM Sans"/>
                <a:cs typeface="DM Sans"/>
                <a:sym typeface="DM Sans"/>
              </a:rPr>
              <a:t>Each sensor has its own </a:t>
            </a:r>
            <a:r>
              <a:rPr lang="en" sz="2500">
                <a:solidFill>
                  <a:schemeClr val="dk2"/>
                </a:solidFill>
                <a:latin typeface="DM Sans"/>
                <a:ea typeface="DM Sans"/>
                <a:cs typeface="DM Sans"/>
                <a:sym typeface="DM Sans"/>
              </a:rPr>
              <a:t>strength</a:t>
            </a:r>
            <a:r>
              <a:rPr lang="en" sz="2500">
                <a:solidFill>
                  <a:schemeClr val="dk2"/>
                </a:solidFill>
                <a:latin typeface="DM Sans"/>
                <a:ea typeface="DM Sans"/>
                <a:cs typeface="DM Sans"/>
                <a:sym typeface="DM Sans"/>
              </a:rPr>
              <a:t> and weakness.</a:t>
            </a:r>
            <a:endParaRPr sz="2500">
              <a:solidFill>
                <a:schemeClr val="dk2"/>
              </a:solidFill>
              <a:latin typeface="DM Sans"/>
              <a:ea typeface="DM Sans"/>
              <a:cs typeface="DM Sans"/>
              <a:sym typeface="DM Sans"/>
            </a:endParaRPr>
          </a:p>
          <a:p>
            <a:pPr indent="-387350" lvl="0" marL="457200" rtl="0" algn="l">
              <a:spcBef>
                <a:spcPts val="0"/>
              </a:spcBef>
              <a:spcAft>
                <a:spcPts val="0"/>
              </a:spcAft>
              <a:buClr>
                <a:schemeClr val="dk2"/>
              </a:buClr>
              <a:buSzPts val="2500"/>
              <a:buFont typeface="DM Sans"/>
              <a:buChar char="●"/>
            </a:pPr>
            <a:r>
              <a:rPr lang="en" sz="2500">
                <a:solidFill>
                  <a:schemeClr val="dk2"/>
                </a:solidFill>
                <a:latin typeface="DM Sans"/>
                <a:ea typeface="DM Sans"/>
                <a:cs typeface="DM Sans"/>
                <a:sym typeface="DM Sans"/>
              </a:rPr>
              <a:t>User must take into account cost, accuracy, resolution, life-span, and many other factors before knowing which sensor will complete the task </a:t>
            </a:r>
            <a:r>
              <a:rPr lang="en" sz="2500">
                <a:solidFill>
                  <a:schemeClr val="dk2"/>
                </a:solidFill>
                <a:latin typeface="DM Sans"/>
                <a:ea typeface="DM Sans"/>
                <a:cs typeface="DM Sans"/>
                <a:sym typeface="DM Sans"/>
              </a:rPr>
              <a:t>successfully</a:t>
            </a:r>
            <a:r>
              <a:rPr lang="en" sz="2500">
                <a:solidFill>
                  <a:schemeClr val="dk2"/>
                </a:solidFill>
                <a:latin typeface="DM Sans"/>
                <a:ea typeface="DM Sans"/>
                <a:cs typeface="DM Sans"/>
                <a:sym typeface="DM Sans"/>
              </a:rPr>
              <a:t>.</a:t>
            </a:r>
            <a:endParaRPr sz="2500">
              <a:solidFill>
                <a:schemeClr val="dk2"/>
              </a:solidFill>
              <a:latin typeface="DM Sans"/>
              <a:ea typeface="DM Sans"/>
              <a:cs typeface="DM Sans"/>
              <a:sym typeface="DM Sans"/>
            </a:endParaRPr>
          </a:p>
          <a:p>
            <a:pPr indent="-387350" lvl="0" marL="457200" rtl="0" algn="l">
              <a:spcBef>
                <a:spcPts val="0"/>
              </a:spcBef>
              <a:spcAft>
                <a:spcPts val="0"/>
              </a:spcAft>
              <a:buClr>
                <a:schemeClr val="dk2"/>
              </a:buClr>
              <a:buSzPts val="2500"/>
              <a:buFont typeface="DM Sans"/>
              <a:buChar char="●"/>
            </a:pPr>
            <a:r>
              <a:rPr lang="en" sz="2500">
                <a:solidFill>
                  <a:schemeClr val="dk2"/>
                </a:solidFill>
                <a:latin typeface="DM Sans"/>
                <a:ea typeface="DM Sans"/>
                <a:cs typeface="DM Sans"/>
                <a:sym typeface="DM Sans"/>
              </a:rPr>
              <a:t>For the Citizen Air Quality Sensor, we will use Electrochemical Gas Sensors to meet the requirements in our Project Proposal.</a:t>
            </a:r>
            <a:endParaRPr sz="2500">
              <a:solidFill>
                <a:schemeClr val="dk2"/>
              </a:solidFill>
              <a:latin typeface="DM Sans"/>
              <a:ea typeface="DM Sans"/>
              <a:cs typeface="DM Sans"/>
              <a:sym typeface="DM Sans"/>
            </a:endParaRPr>
          </a:p>
        </p:txBody>
      </p:sp>
      <p:sp>
        <p:nvSpPr>
          <p:cNvPr id="870" name="Google Shape;870;p37"/>
          <p:cNvSpPr txBox="1"/>
          <p:nvPr/>
        </p:nvSpPr>
        <p:spPr>
          <a:xfrm>
            <a:off x="3514200" y="4766700"/>
            <a:ext cx="51636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2"/>
                </a:solidFill>
                <a:latin typeface="DM Sans"/>
                <a:ea typeface="DM Sans"/>
                <a:cs typeface="DM Sans"/>
                <a:sym typeface="DM Sans"/>
              </a:rPr>
              <a:t>Thank You!</a:t>
            </a:r>
            <a:endParaRPr b="1" sz="4500">
              <a:solidFill>
                <a:schemeClr val="dk2"/>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8"/>
          <p:cNvSpPr/>
          <p:nvPr/>
        </p:nvSpPr>
        <p:spPr>
          <a:xfrm>
            <a:off x="4075698" y="404176"/>
            <a:ext cx="4040608" cy="555024"/>
          </a:xfrm>
          <a:prstGeom prst="rect">
            <a:avLst/>
          </a:prstGeom>
        </p:spPr>
        <p:txBody>
          <a:bodyPr>
            <a:prstTxWarp prst="textPlain"/>
          </a:bodyPr>
          <a:lstStyle/>
          <a:p>
            <a:pPr lvl="0" algn="ctr"/>
            <a:r>
              <a:rPr b="1" i="0">
                <a:ln>
                  <a:noFill/>
                </a:ln>
                <a:gradFill>
                  <a:gsLst>
                    <a:gs pos="0">
                      <a:schemeClr val="accent1"/>
                    </a:gs>
                    <a:gs pos="100000">
                      <a:schemeClr val="accent2"/>
                    </a:gs>
                  </a:gsLst>
                  <a:lin ang="2698631" scaled="0"/>
                </a:gradFill>
                <a:latin typeface="DM Sans"/>
              </a:rPr>
              <a:t>References</a:t>
            </a:r>
          </a:p>
        </p:txBody>
      </p:sp>
      <p:sp>
        <p:nvSpPr>
          <p:cNvPr id="876" name="Google Shape;876;p38"/>
          <p:cNvSpPr txBox="1"/>
          <p:nvPr/>
        </p:nvSpPr>
        <p:spPr>
          <a:xfrm>
            <a:off x="149850" y="1232825"/>
            <a:ext cx="11892300" cy="5448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NewCastle Saftey Servicing </a:t>
            </a:r>
            <a:r>
              <a:rPr lang="en" sz="1900" u="sng">
                <a:solidFill>
                  <a:schemeClr val="hlink"/>
                </a:solidFill>
                <a:latin typeface="DM Sans"/>
                <a:ea typeface="DM Sans"/>
                <a:cs typeface="DM Sans"/>
                <a:sym typeface="DM Sans"/>
                <a:hlinkClick r:id="rId3"/>
              </a:rPr>
              <a:t>https://newcastlesafetyservicing.com/types-of-gas-detectors/#:~:text=In%20this%20article%2C%20we'll,infrared%20sensors%20and%20photoionization%20sensors</a:t>
            </a:r>
            <a:r>
              <a:rPr lang="en" sz="1900">
                <a:solidFill>
                  <a:schemeClr val="dk2"/>
                </a:solidFill>
                <a:latin typeface="DM Sans"/>
                <a:ea typeface="DM Sans"/>
                <a:cs typeface="DM Sans"/>
                <a:sym typeface="DM Sans"/>
              </a:rPr>
              <a:t>. </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Gas and Flame Detection </a:t>
            </a:r>
            <a:r>
              <a:rPr lang="en" sz="1900" u="sng">
                <a:solidFill>
                  <a:schemeClr val="hlink"/>
                </a:solidFill>
                <a:latin typeface="DM Sans"/>
                <a:ea typeface="DM Sans"/>
                <a:cs typeface="DM Sans"/>
                <a:sym typeface="DM Sans"/>
                <a:hlinkClick r:id="rId4"/>
              </a:rPr>
              <a:t>https://www.gdscorp.com/infrared-gas-detectors/#:~:text=Infrared%20gas%20detection%20is%20a,and%20an%20optical%20infrared%20receiver</a:t>
            </a:r>
            <a:r>
              <a:rPr lang="en" sz="1900">
                <a:solidFill>
                  <a:schemeClr val="dk2"/>
                </a:solidFill>
                <a:latin typeface="DM Sans"/>
                <a:ea typeface="DM Sans"/>
                <a:cs typeface="DM Sans"/>
                <a:sym typeface="DM Sans"/>
              </a:rPr>
              <a:t>. </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EnggCyclopedia </a:t>
            </a:r>
            <a:r>
              <a:rPr lang="en" sz="1900" u="sng">
                <a:solidFill>
                  <a:schemeClr val="hlink"/>
                </a:solidFill>
                <a:latin typeface="DM Sans"/>
                <a:ea typeface="DM Sans"/>
                <a:cs typeface="DM Sans"/>
                <a:sym typeface="DM Sans"/>
                <a:hlinkClick r:id="rId5"/>
              </a:rPr>
              <a:t>https://enggcyclopedia.com/2011/11/infrared-gas-detectors/</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Technical Services </a:t>
            </a:r>
            <a:r>
              <a:rPr lang="en" sz="1900" u="sng">
                <a:solidFill>
                  <a:schemeClr val="hlink"/>
                </a:solidFill>
                <a:latin typeface="DM Sans"/>
                <a:ea typeface="DM Sans"/>
                <a:cs typeface="DM Sans"/>
                <a:sym typeface="DM Sans"/>
                <a:hlinkClick r:id="rId6"/>
              </a:rPr>
              <a:t>https://www.buygasmonitors.com/blog/a-comprehensive-overview-to-photoionization-detectors/</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Photo Ionization Detector </a:t>
            </a:r>
            <a:r>
              <a:rPr lang="en" sz="1900" u="sng">
                <a:solidFill>
                  <a:schemeClr val="hlink"/>
                </a:solidFill>
                <a:latin typeface="DM Sans"/>
                <a:ea typeface="DM Sans"/>
                <a:cs typeface="DM Sans"/>
                <a:sym typeface="DM Sans"/>
                <a:hlinkClick r:id="rId7"/>
              </a:rPr>
              <a:t>http://www.cpeo.org/techtree/ttdescript/photion.htm#:~:text=Limitations%20and%20Concerns&amp;text=The%20PID%20may%20give%20false,lamp%20fogging%20and%20decreased%20sensitivity</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RC Systems </a:t>
            </a:r>
            <a:r>
              <a:rPr lang="en" sz="1900" u="sng">
                <a:solidFill>
                  <a:schemeClr val="hlink"/>
                </a:solidFill>
                <a:latin typeface="DM Sans"/>
                <a:ea typeface="DM Sans"/>
                <a:cs typeface="DM Sans"/>
                <a:sym typeface="DM Sans"/>
                <a:hlinkClick r:id="rId8"/>
              </a:rPr>
              <a:t>https://www.rcsystemsco.com/photoionization-detectors#:~:text=Advantages%20of%20Photoionization%20Detectors,and%20other%20emergency%20leak%20situations</a:t>
            </a:r>
            <a:r>
              <a:rPr lang="en" sz="1900">
                <a:solidFill>
                  <a:schemeClr val="dk2"/>
                </a:solidFill>
                <a:latin typeface="DM Sans"/>
                <a:ea typeface="DM Sans"/>
                <a:cs typeface="DM Sans"/>
                <a:sym typeface="DM Sans"/>
              </a:rPr>
              <a:t>.</a:t>
            </a:r>
            <a:endParaRPr sz="1900">
              <a:solidFill>
                <a:schemeClr val="dk2"/>
              </a:solidFill>
              <a:latin typeface="DM Sans"/>
              <a:ea typeface="DM Sans"/>
              <a:cs typeface="DM Sans"/>
              <a:sym typeface="DM Sans"/>
            </a:endParaRPr>
          </a:p>
          <a:p>
            <a:pPr indent="-349250" lvl="0" marL="457200" rtl="0" algn="l">
              <a:spcBef>
                <a:spcPts val="0"/>
              </a:spcBef>
              <a:spcAft>
                <a:spcPts val="0"/>
              </a:spcAft>
              <a:buClr>
                <a:schemeClr val="dk2"/>
              </a:buClr>
              <a:buSzPts val="1900"/>
              <a:buFont typeface="DM Sans"/>
              <a:buChar char="●"/>
            </a:pPr>
            <a:r>
              <a:rPr lang="en" sz="1900">
                <a:solidFill>
                  <a:schemeClr val="dk2"/>
                </a:solidFill>
                <a:latin typeface="DM Sans"/>
                <a:ea typeface="DM Sans"/>
                <a:cs typeface="DM Sans"/>
                <a:sym typeface="DM Sans"/>
              </a:rPr>
              <a:t>Safety</a:t>
            </a:r>
            <a:r>
              <a:rPr lang="en" sz="1900">
                <a:solidFill>
                  <a:schemeClr val="dk2"/>
                </a:solidFill>
                <a:latin typeface="DM Sans"/>
                <a:ea typeface="DM Sans"/>
                <a:cs typeface="DM Sans"/>
                <a:sym typeface="DM Sans"/>
              </a:rPr>
              <a:t>+Health </a:t>
            </a:r>
            <a:r>
              <a:rPr lang="en" sz="1900" u="sng">
                <a:solidFill>
                  <a:schemeClr val="hlink"/>
                </a:solidFill>
                <a:latin typeface="DM Sans"/>
                <a:ea typeface="DM Sans"/>
                <a:cs typeface="DM Sans"/>
                <a:sym typeface="DM Sans"/>
                <a:hlinkClick r:id="rId9"/>
              </a:rPr>
              <a:t>https://www.safetyandhealthmagazine.com/articles/the-pros-and-cons-of-electrochemical-sensors-2</a:t>
            </a:r>
            <a:r>
              <a:rPr lang="en" sz="1900">
                <a:solidFill>
                  <a:schemeClr val="dk2"/>
                </a:solidFill>
                <a:latin typeface="DM Sans"/>
                <a:ea typeface="DM Sans"/>
                <a:cs typeface="DM Sans"/>
                <a:sym typeface="DM Sans"/>
              </a:rPr>
              <a:t> </a:t>
            </a:r>
            <a:endParaRPr sz="1900">
              <a:solidFill>
                <a:schemeClr val="dk2"/>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3"/>
          <p:cNvSpPr txBox="1"/>
          <p:nvPr>
            <p:ph type="title"/>
          </p:nvPr>
        </p:nvSpPr>
        <p:spPr>
          <a:xfrm>
            <a:off x="1473150" y="535050"/>
            <a:ext cx="9245700" cy="132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What’s the purpose?</a:t>
            </a:r>
            <a:endParaRPr/>
          </a:p>
        </p:txBody>
      </p:sp>
      <p:sp>
        <p:nvSpPr>
          <p:cNvPr id="752" name="Google Shape;752;p23"/>
          <p:cNvSpPr txBox="1"/>
          <p:nvPr>
            <p:ph idx="1" type="body"/>
          </p:nvPr>
        </p:nvSpPr>
        <p:spPr>
          <a:xfrm>
            <a:off x="1473150" y="2568225"/>
            <a:ext cx="9245700" cy="12417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t>D</a:t>
            </a:r>
            <a:r>
              <a:rPr lang="en"/>
              <a:t>evice that has the capability to detect change in its surrounding environment and provides output in the form of analog or digital signal.</a:t>
            </a:r>
            <a:endParaRPr/>
          </a:p>
          <a:p>
            <a:pPr indent="-349250" lvl="0" marL="457200" rtl="0" algn="l">
              <a:spcBef>
                <a:spcPts val="0"/>
              </a:spcBef>
              <a:spcAft>
                <a:spcPts val="0"/>
              </a:spcAft>
              <a:buSzPts val="1900"/>
              <a:buChar char="●"/>
            </a:pPr>
            <a:r>
              <a:rPr lang="en"/>
              <a:t>Sends its data through transmitter to the microcontroller/microprocessor.</a:t>
            </a:r>
            <a:endParaRPr/>
          </a:p>
        </p:txBody>
      </p:sp>
      <p:sp>
        <p:nvSpPr>
          <p:cNvPr id="753" name="Google Shape;753;p23"/>
          <p:cNvSpPr txBox="1"/>
          <p:nvPr/>
        </p:nvSpPr>
        <p:spPr>
          <a:xfrm>
            <a:off x="5346750" y="1952425"/>
            <a:ext cx="1498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2"/>
                </a:solidFill>
                <a:latin typeface="DM Sans"/>
                <a:ea typeface="DM Sans"/>
                <a:cs typeface="DM Sans"/>
                <a:sym typeface="DM Sans"/>
              </a:rPr>
              <a:t>Sensor</a:t>
            </a:r>
            <a:endParaRPr sz="2200">
              <a:solidFill>
                <a:schemeClr val="dk2"/>
              </a:solidFill>
              <a:latin typeface="DM Sans"/>
              <a:ea typeface="DM Sans"/>
              <a:cs typeface="DM Sans"/>
              <a:sym typeface="DM Sans"/>
            </a:endParaRPr>
          </a:p>
        </p:txBody>
      </p:sp>
      <p:sp>
        <p:nvSpPr>
          <p:cNvPr id="754" name="Google Shape;754;p23"/>
          <p:cNvSpPr txBox="1"/>
          <p:nvPr/>
        </p:nvSpPr>
        <p:spPr>
          <a:xfrm>
            <a:off x="2073150" y="3809925"/>
            <a:ext cx="3422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DM Sans"/>
                <a:ea typeface="DM Sans"/>
                <a:cs typeface="DM Sans"/>
                <a:sym typeface="DM Sans"/>
              </a:rPr>
              <a:t>Single Gas Detector</a:t>
            </a:r>
            <a:endParaRPr sz="2200">
              <a:solidFill>
                <a:schemeClr val="lt1"/>
              </a:solidFill>
              <a:latin typeface="DM Sans"/>
              <a:ea typeface="DM Sans"/>
              <a:cs typeface="DM Sans"/>
              <a:sym typeface="DM Sans"/>
            </a:endParaRPr>
          </a:p>
        </p:txBody>
      </p:sp>
      <p:sp>
        <p:nvSpPr>
          <p:cNvPr id="755" name="Google Shape;755;p23"/>
          <p:cNvSpPr txBox="1"/>
          <p:nvPr/>
        </p:nvSpPr>
        <p:spPr>
          <a:xfrm>
            <a:off x="1473150" y="4333125"/>
            <a:ext cx="4622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Hand-held, portable devices used to monitor one target gas.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Commonly part of PPE for identification of a </a:t>
            </a:r>
            <a:r>
              <a:rPr lang="en" sz="1800">
                <a:solidFill>
                  <a:schemeClr val="dk2"/>
                </a:solidFill>
                <a:latin typeface="DM Sans"/>
                <a:ea typeface="DM Sans"/>
                <a:cs typeface="DM Sans"/>
                <a:sym typeface="DM Sans"/>
              </a:rPr>
              <a:t>hazardous</a:t>
            </a:r>
            <a:r>
              <a:rPr lang="en" sz="1800">
                <a:solidFill>
                  <a:schemeClr val="dk2"/>
                </a:solidFill>
                <a:latin typeface="DM Sans"/>
                <a:ea typeface="DM Sans"/>
                <a:cs typeface="DM Sans"/>
                <a:sym typeface="DM Sans"/>
              </a:rPr>
              <a:t> gas.</a:t>
            </a:r>
            <a:endParaRPr sz="1800">
              <a:solidFill>
                <a:schemeClr val="dk2"/>
              </a:solidFill>
              <a:latin typeface="DM Sans"/>
              <a:ea typeface="DM Sans"/>
              <a:cs typeface="DM Sans"/>
              <a:sym typeface="DM Sans"/>
            </a:endParaRPr>
          </a:p>
        </p:txBody>
      </p:sp>
      <p:sp>
        <p:nvSpPr>
          <p:cNvPr id="756" name="Google Shape;756;p23"/>
          <p:cNvSpPr txBox="1"/>
          <p:nvPr/>
        </p:nvSpPr>
        <p:spPr>
          <a:xfrm>
            <a:off x="6702475" y="3809925"/>
            <a:ext cx="3422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DM Sans"/>
                <a:ea typeface="DM Sans"/>
                <a:cs typeface="DM Sans"/>
                <a:sym typeface="DM Sans"/>
              </a:rPr>
              <a:t>Multi-</a:t>
            </a:r>
            <a:r>
              <a:rPr lang="en" sz="2200">
                <a:solidFill>
                  <a:schemeClr val="lt1"/>
                </a:solidFill>
                <a:latin typeface="DM Sans"/>
                <a:ea typeface="DM Sans"/>
                <a:cs typeface="DM Sans"/>
                <a:sym typeface="DM Sans"/>
              </a:rPr>
              <a:t>Gas Detector</a:t>
            </a:r>
            <a:endParaRPr sz="2200">
              <a:solidFill>
                <a:schemeClr val="lt1"/>
              </a:solidFill>
              <a:latin typeface="DM Sans"/>
              <a:ea typeface="DM Sans"/>
              <a:cs typeface="DM Sans"/>
              <a:sym typeface="DM Sans"/>
            </a:endParaRPr>
          </a:p>
        </p:txBody>
      </p:sp>
      <p:sp>
        <p:nvSpPr>
          <p:cNvPr id="757" name="Google Shape;757;p23"/>
          <p:cNvSpPr txBox="1"/>
          <p:nvPr/>
        </p:nvSpPr>
        <p:spPr>
          <a:xfrm>
            <a:off x="6096000" y="4333125"/>
            <a:ext cx="4397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Ability to monitor multiple target gases.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Used in </a:t>
            </a:r>
            <a:r>
              <a:rPr lang="en" sz="1800">
                <a:solidFill>
                  <a:schemeClr val="dk2"/>
                </a:solidFill>
                <a:latin typeface="DM Sans"/>
                <a:ea typeface="DM Sans"/>
                <a:cs typeface="DM Sans"/>
                <a:sym typeface="DM Sans"/>
              </a:rPr>
              <a:t>industrial</a:t>
            </a:r>
            <a:r>
              <a:rPr lang="en" sz="1800">
                <a:solidFill>
                  <a:schemeClr val="dk2"/>
                </a:solidFill>
                <a:latin typeface="DM Sans"/>
                <a:ea typeface="DM Sans"/>
                <a:cs typeface="DM Sans"/>
                <a:sym typeface="DM Sans"/>
              </a:rPr>
              <a:t> and residential settings to locate the presence of a variety of dangerous gases.</a:t>
            </a:r>
            <a:endParaRPr sz="1800">
              <a:solidFill>
                <a:schemeClr val="dk2"/>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4"/>
          <p:cNvSpPr/>
          <p:nvPr/>
        </p:nvSpPr>
        <p:spPr>
          <a:xfrm>
            <a:off x="1251350" y="2010150"/>
            <a:ext cx="4913700" cy="1613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txBox="1"/>
          <p:nvPr>
            <p:ph type="title"/>
          </p:nvPr>
        </p:nvSpPr>
        <p:spPr>
          <a:xfrm>
            <a:off x="1313350" y="297563"/>
            <a:ext cx="7291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764" name="Google Shape;764;p24"/>
          <p:cNvSpPr txBox="1"/>
          <p:nvPr>
            <p:ph idx="1" type="subTitle"/>
          </p:nvPr>
        </p:nvSpPr>
        <p:spPr>
          <a:xfrm>
            <a:off x="1313350" y="2349750"/>
            <a:ext cx="4851600" cy="9345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4500"/>
              <a:t>I</a:t>
            </a:r>
            <a:r>
              <a:rPr lang="en" sz="4500"/>
              <a:t>nfrared Sensors</a:t>
            </a:r>
            <a:endParaRPr sz="4500"/>
          </a:p>
        </p:txBody>
      </p:sp>
      <p:sp>
        <p:nvSpPr>
          <p:cNvPr id="765" name="Google Shape;765;p24"/>
          <p:cNvSpPr txBox="1"/>
          <p:nvPr>
            <p:ph idx="2" type="body"/>
          </p:nvPr>
        </p:nvSpPr>
        <p:spPr>
          <a:xfrm>
            <a:off x="1313350" y="1061075"/>
            <a:ext cx="4851600" cy="635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There are 4 main types of gas sensors?</a:t>
            </a:r>
            <a:endParaRPr/>
          </a:p>
        </p:txBody>
      </p:sp>
      <p:sp>
        <p:nvSpPr>
          <p:cNvPr id="766" name="Google Shape;766;p24"/>
          <p:cNvSpPr/>
          <p:nvPr/>
        </p:nvSpPr>
        <p:spPr>
          <a:xfrm>
            <a:off x="6475925" y="2010150"/>
            <a:ext cx="4913700" cy="1613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txBox="1"/>
          <p:nvPr>
            <p:ph idx="1" type="subTitle"/>
          </p:nvPr>
        </p:nvSpPr>
        <p:spPr>
          <a:xfrm>
            <a:off x="6506975" y="2065950"/>
            <a:ext cx="4851600" cy="1278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4000"/>
              <a:t>Photoionization </a:t>
            </a:r>
            <a:r>
              <a:rPr lang="en" sz="4000"/>
              <a:t>Sensors</a:t>
            </a:r>
            <a:endParaRPr sz="4000"/>
          </a:p>
        </p:txBody>
      </p:sp>
      <p:sp>
        <p:nvSpPr>
          <p:cNvPr id="768" name="Google Shape;768;p24"/>
          <p:cNvSpPr/>
          <p:nvPr/>
        </p:nvSpPr>
        <p:spPr>
          <a:xfrm>
            <a:off x="1282300" y="4349725"/>
            <a:ext cx="4913700" cy="1613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6475925" y="4349725"/>
            <a:ext cx="4913700" cy="1613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txBox="1"/>
          <p:nvPr>
            <p:ph idx="1" type="subTitle"/>
          </p:nvPr>
        </p:nvSpPr>
        <p:spPr>
          <a:xfrm>
            <a:off x="1282400" y="4689325"/>
            <a:ext cx="4851600" cy="9345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4000"/>
              <a:t>Catalytic </a:t>
            </a:r>
            <a:r>
              <a:rPr lang="en" sz="4000"/>
              <a:t>Sensors</a:t>
            </a:r>
            <a:endParaRPr sz="4000"/>
          </a:p>
        </p:txBody>
      </p:sp>
      <p:sp>
        <p:nvSpPr>
          <p:cNvPr id="771" name="Google Shape;771;p24"/>
          <p:cNvSpPr txBox="1"/>
          <p:nvPr>
            <p:ph idx="1" type="subTitle"/>
          </p:nvPr>
        </p:nvSpPr>
        <p:spPr>
          <a:xfrm>
            <a:off x="6506975" y="4444775"/>
            <a:ext cx="4851600" cy="9345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4000"/>
              <a:t>Electrochemical </a:t>
            </a:r>
            <a:r>
              <a:rPr lang="en" sz="4000"/>
              <a:t>Sensors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5"/>
          <p:cNvSpPr txBox="1"/>
          <p:nvPr>
            <p:ph idx="1" type="body"/>
          </p:nvPr>
        </p:nvSpPr>
        <p:spPr>
          <a:xfrm>
            <a:off x="5847450" y="3305000"/>
            <a:ext cx="4022700" cy="2075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b="1" lang="en" sz="4500"/>
              <a:t>Infrared Sensors</a:t>
            </a:r>
            <a:endParaRPr b="1" sz="4500"/>
          </a:p>
        </p:txBody>
      </p:sp>
      <p:sp>
        <p:nvSpPr>
          <p:cNvPr id="777" name="Google Shape;777;p25"/>
          <p:cNvSpPr txBox="1"/>
          <p:nvPr>
            <p:ph type="title"/>
          </p:nvPr>
        </p:nvSpPr>
        <p:spPr>
          <a:xfrm>
            <a:off x="5241300" y="158008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first.</a:t>
            </a:r>
            <a:endParaRPr/>
          </a:p>
        </p:txBody>
      </p:sp>
      <p:sp>
        <p:nvSpPr>
          <p:cNvPr id="778" name="Google Shape;778;p25"/>
          <p:cNvSpPr/>
          <p:nvPr/>
        </p:nvSpPr>
        <p:spPr>
          <a:xfrm>
            <a:off x="1272599" y="1845362"/>
            <a:ext cx="3538025" cy="271927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26"/>
          <p:cNvSpPr txBox="1"/>
          <p:nvPr>
            <p:ph type="title"/>
          </p:nvPr>
        </p:nvSpPr>
        <p:spPr>
          <a:xfrm>
            <a:off x="568050" y="29752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Infrared Sensors</a:t>
            </a:r>
            <a:endParaRPr/>
          </a:p>
        </p:txBody>
      </p:sp>
      <p:sp>
        <p:nvSpPr>
          <p:cNvPr id="784" name="Google Shape;784;p26"/>
          <p:cNvSpPr txBox="1"/>
          <p:nvPr/>
        </p:nvSpPr>
        <p:spPr>
          <a:xfrm>
            <a:off x="968700" y="1478525"/>
            <a:ext cx="62130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 method for detecting combustible hydrocarbon gas with infrared light.</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Used when there is no oxygen present, or in situations where you measure high carbon dioxide concentrations.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Infrared source illuminates a volume of gas that has entered inside the measurement chamber.</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Gas absorbs some of the infrared wavelengths as the light passes through it, while others pass through it completely unattenuated.</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 change in the intensity of the absorbed light is measured relative to the intensity of light at a non-absorbed wavelength.</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Infrared gas detection devices may be classified as open path detection or point detection.</a:t>
            </a:r>
            <a:endParaRPr sz="1800">
              <a:solidFill>
                <a:schemeClr val="dk2"/>
              </a:solidFill>
              <a:latin typeface="DM Sans"/>
              <a:ea typeface="DM Sans"/>
              <a:cs typeface="DM Sans"/>
              <a:sym typeface="DM Sans"/>
            </a:endParaRPr>
          </a:p>
        </p:txBody>
      </p:sp>
      <p:pic>
        <p:nvPicPr>
          <p:cNvPr id="785" name="Google Shape;785;p26"/>
          <p:cNvPicPr preferRelativeResize="0"/>
          <p:nvPr/>
        </p:nvPicPr>
        <p:blipFill>
          <a:blip r:embed="rId3">
            <a:alphaModFix/>
          </a:blip>
          <a:stretch>
            <a:fillRect/>
          </a:stretch>
        </p:blipFill>
        <p:spPr>
          <a:xfrm>
            <a:off x="7256225" y="1478525"/>
            <a:ext cx="4367725" cy="442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27"/>
          <p:cNvSpPr txBox="1"/>
          <p:nvPr>
            <p:ph type="title"/>
          </p:nvPr>
        </p:nvSpPr>
        <p:spPr>
          <a:xfrm>
            <a:off x="568050" y="25732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Pros &amp; Cons</a:t>
            </a:r>
            <a:endParaRPr/>
          </a:p>
        </p:txBody>
      </p:sp>
      <p:sp>
        <p:nvSpPr>
          <p:cNvPr id="791" name="Google Shape;791;p27"/>
          <p:cNvSpPr txBox="1"/>
          <p:nvPr/>
        </p:nvSpPr>
        <p:spPr>
          <a:xfrm>
            <a:off x="8258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Advantages</a:t>
            </a:r>
            <a:endParaRPr b="1" sz="2500">
              <a:solidFill>
                <a:schemeClr val="lt1"/>
              </a:solidFill>
              <a:latin typeface="DM Sans"/>
              <a:ea typeface="DM Sans"/>
              <a:cs typeface="DM Sans"/>
              <a:sym typeface="DM Sans"/>
            </a:endParaRPr>
          </a:p>
        </p:txBody>
      </p:sp>
      <p:sp>
        <p:nvSpPr>
          <p:cNvPr id="792" name="Google Shape;792;p27"/>
          <p:cNvSpPr txBox="1"/>
          <p:nvPr/>
        </p:nvSpPr>
        <p:spPr>
          <a:xfrm>
            <a:off x="60124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Disa</a:t>
            </a:r>
            <a:r>
              <a:rPr b="1" lang="en" sz="2500">
                <a:solidFill>
                  <a:schemeClr val="lt1"/>
                </a:solidFill>
                <a:latin typeface="DM Sans"/>
                <a:ea typeface="DM Sans"/>
                <a:cs typeface="DM Sans"/>
                <a:sym typeface="DM Sans"/>
              </a:rPr>
              <a:t>dvantages</a:t>
            </a:r>
            <a:endParaRPr b="1" sz="2500">
              <a:solidFill>
                <a:schemeClr val="lt1"/>
              </a:solidFill>
              <a:latin typeface="DM Sans"/>
              <a:ea typeface="DM Sans"/>
              <a:cs typeface="DM Sans"/>
              <a:sym typeface="DM Sans"/>
            </a:endParaRPr>
          </a:p>
        </p:txBody>
      </p:sp>
      <p:sp>
        <p:nvSpPr>
          <p:cNvPr id="793" name="Google Shape;793;p27"/>
          <p:cNvSpPr txBox="1"/>
          <p:nvPr/>
        </p:nvSpPr>
        <p:spPr>
          <a:xfrm>
            <a:off x="825850" y="2013950"/>
            <a:ext cx="5270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Speed of response is very quick, typically less than 10 seconds.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Immune to contamination and ''poisoning''.</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Practically fail-safe, since any failure of the source or detector, or blockage of the signal by dirt, is immediately detected as a malfunction.</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Able to operate reliable in oxygen-rich or oxygen-poor environments.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Virtually maintenance free and good for </a:t>
            </a:r>
            <a:r>
              <a:rPr lang="en" sz="1800">
                <a:solidFill>
                  <a:schemeClr val="dk2"/>
                </a:solidFill>
                <a:latin typeface="DM Sans"/>
                <a:ea typeface="DM Sans"/>
                <a:cs typeface="DM Sans"/>
                <a:sym typeface="DM Sans"/>
              </a:rPr>
              <a:t>inaccessible</a:t>
            </a:r>
            <a:r>
              <a:rPr lang="en" sz="1800">
                <a:solidFill>
                  <a:schemeClr val="dk2"/>
                </a:solidFill>
                <a:latin typeface="DM Sans"/>
                <a:ea typeface="DM Sans"/>
                <a:cs typeface="DM Sans"/>
                <a:sym typeface="DM Sans"/>
              </a:rPr>
              <a:t> areas.</a:t>
            </a:r>
            <a:endParaRPr sz="1800">
              <a:solidFill>
                <a:schemeClr val="dk2"/>
              </a:solidFill>
              <a:latin typeface="DM Sans"/>
              <a:ea typeface="DM Sans"/>
              <a:cs typeface="DM Sans"/>
              <a:sym typeface="DM Sans"/>
            </a:endParaRPr>
          </a:p>
        </p:txBody>
      </p:sp>
      <p:sp>
        <p:nvSpPr>
          <p:cNvPr id="794" name="Google Shape;794;p27"/>
          <p:cNvSpPr txBox="1"/>
          <p:nvPr/>
        </p:nvSpPr>
        <p:spPr>
          <a:xfrm>
            <a:off x="6161100" y="2063925"/>
            <a:ext cx="47856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Higher initial cost.</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Unable to detect gases that do not absorb infrared energy (ex. Hydrogen).</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Infrared emitting source can not be repaired in the field and must be returned to factory.</a:t>
            </a:r>
            <a:endParaRPr sz="1800">
              <a:solidFill>
                <a:schemeClr val="dk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28"/>
          <p:cNvSpPr txBox="1"/>
          <p:nvPr>
            <p:ph idx="1" type="body"/>
          </p:nvPr>
        </p:nvSpPr>
        <p:spPr>
          <a:xfrm>
            <a:off x="5847450" y="3169200"/>
            <a:ext cx="4022700" cy="2075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b="1" lang="en" sz="4500"/>
              <a:t>Catalytic </a:t>
            </a:r>
            <a:r>
              <a:rPr b="1" lang="en" sz="4500"/>
              <a:t>Sensors</a:t>
            </a:r>
            <a:endParaRPr b="1" sz="4500"/>
          </a:p>
        </p:txBody>
      </p:sp>
      <p:sp>
        <p:nvSpPr>
          <p:cNvPr id="800" name="Google Shape;800;p28"/>
          <p:cNvSpPr txBox="1"/>
          <p:nvPr>
            <p:ph type="title"/>
          </p:nvPr>
        </p:nvSpPr>
        <p:spPr>
          <a:xfrm>
            <a:off x="5241300" y="1580088"/>
            <a:ext cx="5235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next.</a:t>
            </a:r>
            <a:endParaRPr/>
          </a:p>
        </p:txBody>
      </p:sp>
      <p:sp>
        <p:nvSpPr>
          <p:cNvPr id="801" name="Google Shape;801;p28"/>
          <p:cNvSpPr/>
          <p:nvPr/>
        </p:nvSpPr>
        <p:spPr>
          <a:xfrm>
            <a:off x="760549" y="1845362"/>
            <a:ext cx="4480747" cy="271927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02</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29"/>
          <p:cNvSpPr txBox="1"/>
          <p:nvPr>
            <p:ph type="title"/>
          </p:nvPr>
        </p:nvSpPr>
        <p:spPr>
          <a:xfrm>
            <a:off x="636300" y="330050"/>
            <a:ext cx="10919400" cy="763500"/>
          </a:xfrm>
          <a:prstGeom prst="rect">
            <a:avLst/>
          </a:prstGeom>
        </p:spPr>
        <p:txBody>
          <a:bodyPr anchorCtr="0" anchor="t" bIns="121900" lIns="121900" spcFirstLastPara="1" rIns="121900" wrap="square" tIns="121900">
            <a:noAutofit/>
          </a:bodyPr>
          <a:lstStyle/>
          <a:p>
            <a:pPr indent="0" lvl="0" marL="0" rtl="0" algn="ctr">
              <a:lnSpc>
                <a:spcPct val="115000"/>
              </a:lnSpc>
              <a:spcBef>
                <a:spcPts val="0"/>
              </a:spcBef>
              <a:spcAft>
                <a:spcPts val="2100"/>
              </a:spcAft>
              <a:buNone/>
            </a:pPr>
            <a:r>
              <a:rPr lang="en" sz="4000"/>
              <a:t>Catalytic Sensors</a:t>
            </a:r>
            <a:endParaRPr/>
          </a:p>
        </p:txBody>
      </p:sp>
      <p:sp>
        <p:nvSpPr>
          <p:cNvPr id="807" name="Google Shape;807;p29"/>
          <p:cNvSpPr txBox="1"/>
          <p:nvPr/>
        </p:nvSpPr>
        <p:spPr>
          <a:xfrm>
            <a:off x="300275" y="1269550"/>
            <a:ext cx="57984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Typically used to measure combustible gases that come with an explosion hazard when concentrations are between the lower explosion limit (LEL) and the upper explosion limit (UEL).</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2 basic elements: a detector which contains a catalytic material sensitive to flammable gases, and a compensator element which is inert.</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Combustible gases will burn in the presence of oxygen only on the detector, causing a rise in temperature and a corresponding rise in electrical resistance, and the sensor will convert the temperature change via a Wheatstone bridge-type circuit.</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When combustible gases raise the temperature of the detector and a rise in its resistance, it causes an imbalance in the circuit and produces an output voltage signal.</a:t>
            </a:r>
            <a:endParaRPr sz="1800">
              <a:solidFill>
                <a:schemeClr val="dk2"/>
              </a:solidFill>
              <a:latin typeface="DM Sans"/>
              <a:ea typeface="DM Sans"/>
              <a:cs typeface="DM Sans"/>
              <a:sym typeface="DM Sans"/>
            </a:endParaRPr>
          </a:p>
        </p:txBody>
      </p:sp>
      <p:pic>
        <p:nvPicPr>
          <p:cNvPr id="808" name="Google Shape;808;p29"/>
          <p:cNvPicPr preferRelativeResize="0"/>
          <p:nvPr/>
        </p:nvPicPr>
        <p:blipFill>
          <a:blip r:embed="rId3">
            <a:alphaModFix/>
          </a:blip>
          <a:stretch>
            <a:fillRect/>
          </a:stretch>
        </p:blipFill>
        <p:spPr>
          <a:xfrm>
            <a:off x="6099600" y="1093550"/>
            <a:ext cx="5456100" cy="521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0"/>
          <p:cNvSpPr txBox="1"/>
          <p:nvPr>
            <p:ph type="title"/>
          </p:nvPr>
        </p:nvSpPr>
        <p:spPr>
          <a:xfrm>
            <a:off x="568050" y="25732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Pros &amp; Cons</a:t>
            </a:r>
            <a:endParaRPr/>
          </a:p>
        </p:txBody>
      </p:sp>
      <p:sp>
        <p:nvSpPr>
          <p:cNvPr id="814" name="Google Shape;814;p30"/>
          <p:cNvSpPr txBox="1"/>
          <p:nvPr/>
        </p:nvSpPr>
        <p:spPr>
          <a:xfrm>
            <a:off x="8258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Advantages</a:t>
            </a:r>
            <a:endParaRPr b="1" sz="2500">
              <a:solidFill>
                <a:schemeClr val="lt1"/>
              </a:solidFill>
              <a:latin typeface="DM Sans"/>
              <a:ea typeface="DM Sans"/>
              <a:cs typeface="DM Sans"/>
              <a:sym typeface="DM Sans"/>
            </a:endParaRPr>
          </a:p>
        </p:txBody>
      </p:sp>
      <p:sp>
        <p:nvSpPr>
          <p:cNvPr id="815" name="Google Shape;815;p30"/>
          <p:cNvSpPr txBox="1"/>
          <p:nvPr/>
        </p:nvSpPr>
        <p:spPr>
          <a:xfrm>
            <a:off x="6012450" y="1314425"/>
            <a:ext cx="493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DM Sans"/>
                <a:ea typeface="DM Sans"/>
                <a:cs typeface="DM Sans"/>
                <a:sym typeface="DM Sans"/>
              </a:rPr>
              <a:t>Disadvantages</a:t>
            </a:r>
            <a:endParaRPr b="1" sz="2500">
              <a:solidFill>
                <a:schemeClr val="lt1"/>
              </a:solidFill>
              <a:latin typeface="DM Sans"/>
              <a:ea typeface="DM Sans"/>
              <a:cs typeface="DM Sans"/>
              <a:sym typeface="DM Sans"/>
            </a:endParaRPr>
          </a:p>
        </p:txBody>
      </p:sp>
      <p:sp>
        <p:nvSpPr>
          <p:cNvPr id="816" name="Google Shape;816;p30"/>
          <p:cNvSpPr txBox="1"/>
          <p:nvPr/>
        </p:nvSpPr>
        <p:spPr>
          <a:xfrm>
            <a:off x="825850" y="2013950"/>
            <a:ext cx="52701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Easy to install, use, and calibrate.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Economical, with a long life and low replacement cost.</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Very reliable.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Can be calibrated to gases such as hydrogen.</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Not sensitive to optics and perform more reliable in dusty environments.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More reliable in high temperature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Less sensitive to humidity and changes in air</a:t>
            </a:r>
            <a:endParaRPr sz="1800">
              <a:solidFill>
                <a:schemeClr val="dk2"/>
              </a:solidFill>
              <a:latin typeface="DM Sans"/>
              <a:ea typeface="DM Sans"/>
              <a:cs typeface="DM Sans"/>
              <a:sym typeface="DM Sans"/>
            </a:endParaRPr>
          </a:p>
        </p:txBody>
      </p:sp>
      <p:sp>
        <p:nvSpPr>
          <p:cNvPr id="817" name="Google Shape;817;p30"/>
          <p:cNvSpPr txBox="1"/>
          <p:nvPr/>
        </p:nvSpPr>
        <p:spPr>
          <a:xfrm>
            <a:off x="6161100" y="2063925"/>
            <a:ext cx="54630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Can become inactive through contamination by chemicals containing chlorine and silicone compounds, as well as sulfuric and other corrosive chemicals.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The only means of testing sensors is to expose them to known quantities of gas and </a:t>
            </a:r>
            <a:r>
              <a:rPr lang="en" sz="1800">
                <a:solidFill>
                  <a:schemeClr val="dk2"/>
                </a:solidFill>
                <a:latin typeface="DM Sans"/>
                <a:ea typeface="DM Sans"/>
                <a:cs typeface="DM Sans"/>
                <a:sym typeface="DM Sans"/>
              </a:rPr>
              <a:t>calibrate</a:t>
            </a:r>
            <a:r>
              <a:rPr lang="en" sz="1800">
                <a:solidFill>
                  <a:schemeClr val="dk2"/>
                </a:solidFill>
                <a:latin typeface="DM Sans"/>
                <a:ea typeface="DM Sans"/>
                <a:cs typeface="DM Sans"/>
                <a:sym typeface="DM Sans"/>
              </a:rPr>
              <a:t> them as needed.</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Requires oxygen to operate.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Long exposure to concentrated hydrocarbons may degrade performance.</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If subjected to extreme gas concentration, the sensor may become damaged and show low or no signal.</a:t>
            </a:r>
            <a:endParaRPr sz="1800">
              <a:solidFill>
                <a:schemeClr val="dk2"/>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E392FA"/>
      </a:accent1>
      <a:accent2>
        <a:srgbClr val="93A9F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