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21945600"/>
  <p:notesSz cx="6858000" cy="9144000"/>
  <p:defaultTextStyle>
    <a:defPPr>
      <a:defRPr lang="en-US"/>
    </a:defPPr>
    <a:lvl1pPr marL="0" algn="l" defTabSz="2896819" rtl="0" eaLnBrk="1" latinLnBrk="0" hangingPunct="1">
      <a:defRPr sz="5702" kern="1200">
        <a:solidFill>
          <a:schemeClr val="tx1"/>
        </a:solidFill>
        <a:latin typeface="+mn-lt"/>
        <a:ea typeface="+mn-ea"/>
        <a:cs typeface="+mn-cs"/>
      </a:defRPr>
    </a:lvl1pPr>
    <a:lvl2pPr marL="1448410" algn="l" defTabSz="2896819" rtl="0" eaLnBrk="1" latinLnBrk="0" hangingPunct="1">
      <a:defRPr sz="5702" kern="1200">
        <a:solidFill>
          <a:schemeClr val="tx1"/>
        </a:solidFill>
        <a:latin typeface="+mn-lt"/>
        <a:ea typeface="+mn-ea"/>
        <a:cs typeface="+mn-cs"/>
      </a:defRPr>
    </a:lvl2pPr>
    <a:lvl3pPr marL="2896819" algn="l" defTabSz="2896819" rtl="0" eaLnBrk="1" latinLnBrk="0" hangingPunct="1">
      <a:defRPr sz="5702" kern="1200">
        <a:solidFill>
          <a:schemeClr val="tx1"/>
        </a:solidFill>
        <a:latin typeface="+mn-lt"/>
        <a:ea typeface="+mn-ea"/>
        <a:cs typeface="+mn-cs"/>
      </a:defRPr>
    </a:lvl3pPr>
    <a:lvl4pPr marL="4345229" algn="l" defTabSz="2896819" rtl="0" eaLnBrk="1" latinLnBrk="0" hangingPunct="1">
      <a:defRPr sz="5702" kern="1200">
        <a:solidFill>
          <a:schemeClr val="tx1"/>
        </a:solidFill>
        <a:latin typeface="+mn-lt"/>
        <a:ea typeface="+mn-ea"/>
        <a:cs typeface="+mn-cs"/>
      </a:defRPr>
    </a:lvl4pPr>
    <a:lvl5pPr marL="5793638" algn="l" defTabSz="2896819" rtl="0" eaLnBrk="1" latinLnBrk="0" hangingPunct="1">
      <a:defRPr sz="5702" kern="1200">
        <a:solidFill>
          <a:schemeClr val="tx1"/>
        </a:solidFill>
        <a:latin typeface="+mn-lt"/>
        <a:ea typeface="+mn-ea"/>
        <a:cs typeface="+mn-cs"/>
      </a:defRPr>
    </a:lvl5pPr>
    <a:lvl6pPr marL="7242048" algn="l" defTabSz="2896819" rtl="0" eaLnBrk="1" latinLnBrk="0" hangingPunct="1">
      <a:defRPr sz="5702" kern="1200">
        <a:solidFill>
          <a:schemeClr val="tx1"/>
        </a:solidFill>
        <a:latin typeface="+mn-lt"/>
        <a:ea typeface="+mn-ea"/>
        <a:cs typeface="+mn-cs"/>
      </a:defRPr>
    </a:lvl6pPr>
    <a:lvl7pPr marL="8690458" algn="l" defTabSz="2896819" rtl="0" eaLnBrk="1" latinLnBrk="0" hangingPunct="1">
      <a:defRPr sz="5702" kern="1200">
        <a:solidFill>
          <a:schemeClr val="tx1"/>
        </a:solidFill>
        <a:latin typeface="+mn-lt"/>
        <a:ea typeface="+mn-ea"/>
        <a:cs typeface="+mn-cs"/>
      </a:defRPr>
    </a:lvl7pPr>
    <a:lvl8pPr marL="10138867" algn="l" defTabSz="2896819" rtl="0" eaLnBrk="1" latinLnBrk="0" hangingPunct="1">
      <a:defRPr sz="5702" kern="1200">
        <a:solidFill>
          <a:schemeClr val="tx1"/>
        </a:solidFill>
        <a:latin typeface="+mn-lt"/>
        <a:ea typeface="+mn-ea"/>
        <a:cs typeface="+mn-cs"/>
      </a:defRPr>
    </a:lvl8pPr>
    <a:lvl9pPr marL="11587277" algn="l" defTabSz="2896819" rtl="0" eaLnBrk="1" latinLnBrk="0" hangingPunct="1">
      <a:defRPr sz="57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a Smith" initials="MS" lastIdx="1" clrIdx="0">
    <p:extLst>
      <p:ext uri="{19B8F6BF-5375-455C-9EA6-DF929625EA0E}">
        <p15:presenceInfo xmlns:p15="http://schemas.microsoft.com/office/powerpoint/2012/main" userId="Marla Sm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D9A"/>
    <a:srgbClr val="A97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 d="100"/>
          <a:sy n="20" d="100"/>
        </p:scale>
        <p:origin x="8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591562"/>
            <a:ext cx="28803600" cy="7640320"/>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4800600" y="11526522"/>
            <a:ext cx="28803600" cy="529843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3532D-F113-450A-8FAF-E45AD41F23A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7337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3532D-F113-450A-8FAF-E45AD41F23A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12503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5" y="1168400"/>
            <a:ext cx="8281035"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0" y="1168400"/>
            <a:ext cx="2436304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3532D-F113-450A-8FAF-E45AD41F23A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194406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3532D-F113-450A-8FAF-E45AD41F23A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305211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28" y="5471163"/>
            <a:ext cx="33124140" cy="9128758"/>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2620328" y="14686283"/>
            <a:ext cx="33124140" cy="4800598"/>
          </a:xfrm>
        </p:spPr>
        <p:txBody>
          <a:bodyPr/>
          <a:lstStyle>
            <a:lvl1pPr marL="0" indent="0">
              <a:buNone/>
              <a:defRPr sz="7560">
                <a:solidFill>
                  <a:schemeClr val="tx1">
                    <a:tint val="75000"/>
                  </a:schemeClr>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3532D-F113-450A-8FAF-E45AD41F23A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174030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5842000"/>
            <a:ext cx="1632204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5842000"/>
            <a:ext cx="1632204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3532D-F113-450A-8FAF-E45AD41F23A1}"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233449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168401"/>
            <a:ext cx="3312414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4" y="5379722"/>
            <a:ext cx="16247029" cy="263651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2645334" y="8016240"/>
            <a:ext cx="16247029"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0" y="5379722"/>
            <a:ext cx="16327042" cy="263651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9442430" y="8016240"/>
            <a:ext cx="16327042"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3532D-F113-450A-8FAF-E45AD41F23A1}"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418841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3532D-F113-450A-8FAF-E45AD41F23A1}"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174595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3532D-F113-450A-8FAF-E45AD41F23A1}"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377765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4" y="1463040"/>
            <a:ext cx="12386547" cy="5120640"/>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6327042" y="3159762"/>
            <a:ext cx="19442430" cy="15595600"/>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4" y="6583680"/>
            <a:ext cx="12386547" cy="1219708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1073532D-F113-450A-8FAF-E45AD41F23A1}"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390676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4" y="1463040"/>
            <a:ext cx="12386547" cy="5120640"/>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159762"/>
            <a:ext cx="19442430" cy="15595600"/>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2645334" y="6583680"/>
            <a:ext cx="12386547" cy="1219708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1073532D-F113-450A-8FAF-E45AD41F23A1}"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99FC1-B2B2-4D63-8C12-E0F8B3EC3918}" type="slidenum">
              <a:rPr lang="en-US" smtClean="0"/>
              <a:t>‹#›</a:t>
            </a:fld>
            <a:endParaRPr lang="en-US"/>
          </a:p>
        </p:txBody>
      </p:sp>
    </p:spTree>
    <p:extLst>
      <p:ext uri="{BB962C8B-B14F-4D97-AF65-F5344CB8AC3E}">
        <p14:creationId xmlns:p14="http://schemas.microsoft.com/office/powerpoint/2010/main" val="420617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168401"/>
            <a:ext cx="3312414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5842000"/>
            <a:ext cx="3312414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0340322"/>
            <a:ext cx="8641080" cy="1168400"/>
          </a:xfrm>
          <a:prstGeom prst="rect">
            <a:avLst/>
          </a:prstGeom>
        </p:spPr>
        <p:txBody>
          <a:bodyPr vert="horz" lIns="91440" tIns="45720" rIns="91440" bIns="45720" rtlCol="0" anchor="ctr"/>
          <a:lstStyle>
            <a:lvl1pPr algn="l">
              <a:defRPr sz="3780">
                <a:solidFill>
                  <a:schemeClr val="tx1">
                    <a:tint val="75000"/>
                  </a:schemeClr>
                </a:solidFill>
              </a:defRPr>
            </a:lvl1pPr>
          </a:lstStyle>
          <a:p>
            <a:fld id="{1073532D-F113-450A-8FAF-E45AD41F23A1}" type="datetimeFigureOut">
              <a:rPr lang="en-US" smtClean="0"/>
              <a:t>4/20/2023</a:t>
            </a:fld>
            <a:endParaRPr lang="en-US"/>
          </a:p>
        </p:txBody>
      </p:sp>
      <p:sp>
        <p:nvSpPr>
          <p:cNvPr id="5" name="Footer Placeholder 4"/>
          <p:cNvSpPr>
            <a:spLocks noGrp="1"/>
          </p:cNvSpPr>
          <p:nvPr>
            <p:ph type="ftr" sz="quarter" idx="3"/>
          </p:nvPr>
        </p:nvSpPr>
        <p:spPr>
          <a:xfrm>
            <a:off x="12721590" y="20340322"/>
            <a:ext cx="12961620" cy="116840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0340322"/>
            <a:ext cx="8641080" cy="1168400"/>
          </a:xfrm>
          <a:prstGeom prst="rect">
            <a:avLst/>
          </a:prstGeom>
        </p:spPr>
        <p:txBody>
          <a:bodyPr vert="horz" lIns="91440" tIns="45720" rIns="91440" bIns="45720" rtlCol="0" anchor="ctr"/>
          <a:lstStyle>
            <a:lvl1pPr algn="r">
              <a:defRPr sz="3780">
                <a:solidFill>
                  <a:schemeClr val="tx1">
                    <a:tint val="75000"/>
                  </a:schemeClr>
                </a:solidFill>
              </a:defRPr>
            </a:lvl1pPr>
          </a:lstStyle>
          <a:p>
            <a:fld id="{9E399FC1-B2B2-4D63-8C12-E0F8B3EC3918}" type="slidenum">
              <a:rPr lang="en-US" smtClean="0"/>
              <a:t>‹#›</a:t>
            </a:fld>
            <a:endParaRPr lang="en-US"/>
          </a:p>
        </p:txBody>
      </p:sp>
    </p:spTree>
    <p:extLst>
      <p:ext uri="{BB962C8B-B14F-4D97-AF65-F5344CB8AC3E}">
        <p14:creationId xmlns:p14="http://schemas.microsoft.com/office/powerpoint/2010/main" val="701620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0" y="-101459"/>
            <a:ext cx="38404800" cy="2343099"/>
          </a:xfrm>
          <a:prstGeom prst="rect">
            <a:avLst/>
          </a:prstGeom>
          <a:solidFill>
            <a:schemeClr val="accent4"/>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5B3D9A"/>
                </a:solidFill>
                <a:latin typeface="Arial Rounded MT Bold" panose="020F0704030504030204" pitchFamily="34" charset="0"/>
              </a:rPr>
              <a:t>									Spring 2023</a:t>
            </a:r>
          </a:p>
        </p:txBody>
      </p:sp>
      <p:sp>
        <p:nvSpPr>
          <p:cNvPr id="7" name="TextBox 6"/>
          <p:cNvSpPr txBox="1"/>
          <p:nvPr/>
        </p:nvSpPr>
        <p:spPr>
          <a:xfrm>
            <a:off x="-22077" y="2365385"/>
            <a:ext cx="8323522" cy="19774644"/>
          </a:xfrm>
          <a:prstGeom prst="rect">
            <a:avLst/>
          </a:prstGeom>
          <a:noFill/>
          <a:effectLst>
            <a:softEdge rad="12700"/>
          </a:effectLst>
        </p:spPr>
        <p:txBody>
          <a:bodyPr wrap="square" rtlCol="0">
            <a:spAutoFit/>
          </a:bodyPr>
          <a:lstStyle/>
          <a:p>
            <a:pPr algn="ctr"/>
            <a:r>
              <a:rPr lang="en-US" sz="5500" u="sng" dirty="0"/>
              <a:t>Introduction</a:t>
            </a:r>
          </a:p>
          <a:p>
            <a:pPr algn="ctr"/>
            <a:r>
              <a:rPr lang="en-US" sz="3400" b="0" i="0" u="none" strike="noStrike" dirty="0">
                <a:solidFill>
                  <a:srgbClr val="000000"/>
                </a:solidFill>
                <a:effectLst/>
                <a:latin typeface="Calibri" panose="020F0502020204030204" pitchFamily="34" charset="0"/>
              </a:rPr>
              <a:t>In the modern age, humans have pushed levels of pollution in the world to unprecedented levels. Pollution affects the air that all living things rely on to survive. The project goal was a modular device that accepts &amp; operates multiple air quality sensors independently for local data collection. The negative repercussions of air pollution led to the proposal of a device allowing citizens to monitor pollutants in their communities.</a:t>
            </a:r>
            <a:endParaRPr lang="en-US" sz="3400" dirty="0"/>
          </a:p>
          <a:p>
            <a:pPr algn="ctr"/>
            <a:endParaRPr lang="en-US" sz="3400" u="sng" dirty="0"/>
          </a:p>
          <a:p>
            <a:pPr algn="ctr"/>
            <a:r>
              <a:rPr lang="en-US" sz="5500" u="sng" dirty="0"/>
              <a:t>Core Features</a:t>
            </a:r>
          </a:p>
          <a:p>
            <a:pPr marL="584200" marR="12700" indent="-571500" algn="ctr" rtl="0">
              <a:spcBef>
                <a:spcPts val="10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Be able to measure six common qualities:  carbon monoxide, lead, nitrogen oxides,  ozone, particulate matter &amp; sulfur dioxide.</a:t>
            </a:r>
            <a:endParaRPr lang="en-US" sz="3400" dirty="0"/>
          </a:p>
          <a:p>
            <a:pPr marL="584200" marR="12700" indent="-571500" algn="ctr" rtl="0">
              <a:spcBef>
                <a:spcPts val="10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Easily replicated with little engineering experience or knowledge.</a:t>
            </a:r>
            <a:endParaRPr lang="en-US" sz="3400" dirty="0"/>
          </a:p>
          <a:p>
            <a:pPr marL="584200" marR="12700" indent="-571500" algn="ctr" rtl="0">
              <a:spcBef>
                <a:spcPts val="10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Be relatively inexpensive at $300 maximum.</a:t>
            </a:r>
            <a:endParaRPr lang="en-US" sz="3400" dirty="0"/>
          </a:p>
          <a:p>
            <a:pPr marL="584200" marR="12700" indent="-571500" algn="ctr" rtl="0">
              <a:spcBef>
                <a:spcPts val="10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Utilize multiple sensors simultaneously.</a:t>
            </a:r>
            <a:endParaRPr lang="en-US" sz="3400" dirty="0"/>
          </a:p>
          <a:p>
            <a:pPr marL="584200" marR="12700" indent="-571500" algn="ctr" rtl="0">
              <a:spcBef>
                <a:spcPts val="10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Allow for easily accessible data via the website or directly by using a USB flash drive.</a:t>
            </a:r>
          </a:p>
          <a:p>
            <a:pPr marL="12700" marR="12700" algn="just" rtl="0">
              <a:spcBef>
                <a:spcPts val="100"/>
              </a:spcBef>
              <a:spcAft>
                <a:spcPts val="0"/>
              </a:spcAft>
            </a:pPr>
            <a:endParaRPr lang="en-US" sz="3400" dirty="0"/>
          </a:p>
          <a:p>
            <a:pPr algn="ctr"/>
            <a:r>
              <a:rPr lang="en-US" sz="5500" u="sng" dirty="0"/>
              <a:t>Ambition</a:t>
            </a:r>
          </a:p>
          <a:p>
            <a:pPr algn="ctr"/>
            <a:r>
              <a:rPr lang="en-US" sz="3400" b="0" i="0" u="none" strike="noStrike" dirty="0">
                <a:solidFill>
                  <a:srgbClr val="000000"/>
                </a:solidFill>
                <a:effectLst/>
                <a:latin typeface="Calibri" panose="020F0502020204030204" pitchFamily="34" charset="0"/>
              </a:rPr>
              <a:t>There were numerous planned features for the final version. Time constraints &amp; workload volume resulted in various features being omitted from the final product. Electrically,  the proposed device was simple. In terms of software, it required far more non-trivial coding than anticipated.</a:t>
            </a:r>
            <a:endParaRPr lang="en-US" sz="3400" dirty="0"/>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98200" y="-8673"/>
            <a:ext cx="2949677" cy="2244212"/>
          </a:xfrm>
          <a:prstGeom prst="rect">
            <a:avLst/>
          </a:prstGeom>
        </p:spPr>
      </p:pic>
      <p:sp>
        <p:nvSpPr>
          <p:cNvPr id="58" name="TextBox 57"/>
          <p:cNvSpPr txBox="1"/>
          <p:nvPr/>
        </p:nvSpPr>
        <p:spPr>
          <a:xfrm>
            <a:off x="8392794" y="2304918"/>
            <a:ext cx="18866401" cy="1785104"/>
          </a:xfrm>
          <a:prstGeom prst="rect">
            <a:avLst/>
          </a:prstGeom>
          <a:noFill/>
        </p:spPr>
        <p:txBody>
          <a:bodyPr wrap="square" rtlCol="0">
            <a:spAutoFit/>
          </a:bodyPr>
          <a:lstStyle/>
          <a:p>
            <a:pPr algn="ctr"/>
            <a:r>
              <a:rPr lang="en-US" sz="5500" u="sng" dirty="0"/>
              <a:t>Proposed Solution</a:t>
            </a:r>
          </a:p>
          <a:p>
            <a:r>
              <a:rPr lang="en-US" sz="5500" dirty="0"/>
              <a:t>	</a:t>
            </a:r>
          </a:p>
        </p:txBody>
      </p:sp>
      <p:sp>
        <p:nvSpPr>
          <p:cNvPr id="73" name="TextBox 72"/>
          <p:cNvSpPr txBox="1"/>
          <p:nvPr/>
        </p:nvSpPr>
        <p:spPr>
          <a:xfrm>
            <a:off x="8523513" y="10219313"/>
            <a:ext cx="18980265" cy="11726287"/>
          </a:xfrm>
          <a:prstGeom prst="rect">
            <a:avLst/>
          </a:prstGeom>
          <a:noFill/>
        </p:spPr>
        <p:txBody>
          <a:bodyPr wrap="square" rtlCol="0">
            <a:spAutoFit/>
          </a:bodyPr>
          <a:lstStyle/>
          <a:p>
            <a:pPr algn="ctr"/>
            <a:r>
              <a:rPr lang="en-US" sz="5500" u="sng" dirty="0"/>
              <a:t>Development of Solution</a:t>
            </a:r>
          </a:p>
          <a:p>
            <a:pPr algn="ctr"/>
            <a:r>
              <a:rPr lang="en-US" sz="3400" dirty="0"/>
              <a:t>Product development suffered from three main issues: Ordering holdups, parts delivery delays, and workload, especially for the Communications subsystem &amp; sensors. The original Communications design had to be discarded due to its reliance on the decommissioned 3G cell network. With components being a major issue, numerous compromises had to be made to simulate the device’s  I/O. Other kinds of sensors were used for testing purposes &amp; proof of concept. With our stand-in sensors and microcontroller, we coded a polling solution before moving to an interrupt solution.  Next, we adapted a method of logging sampled data onto a USB Fat32 flash drive. Next, we moved to wireless logging to a website. The server solution was discarded in favor of a Google script that logged the data to a  Google Sheet linked to a Google Site.</a:t>
            </a:r>
          </a:p>
          <a:p>
            <a:pPr algn="ctr"/>
            <a:endParaRPr lang="en-US" sz="3400" dirty="0"/>
          </a:p>
          <a:p>
            <a:pPr lvl="0" algn="ctr"/>
            <a:r>
              <a:rPr lang="en-US" sz="5500" u="sng" dirty="0">
                <a:solidFill>
                  <a:prstClr val="black"/>
                </a:solidFill>
              </a:rPr>
              <a:t>Results/Experimentation</a:t>
            </a:r>
          </a:p>
          <a:p>
            <a:pPr lvl="0" algn="ctr"/>
            <a:r>
              <a:rPr lang="en-US" sz="3400" dirty="0">
                <a:solidFill>
                  <a:prstClr val="black"/>
                </a:solidFill>
              </a:rPr>
              <a:t>The device can reach sample rates of 8924 Hz, a throughput of 132600 Bytes, and a lifetime of 524 hours with tested solar conditions. All data can be logged onto to local flash drive and website. The limiting factor is logging into the website due to POST cooldowns.  This can be circumvented by sending accumulated data using the ESP8266’s ability to send bigger payloads with sufficient throughput. Analog and Digital signals are supported. The battery lasts for up to 81.14 hours. The solar option can  increase this value to 418 hours assuming optimal solar  conditions. Battery and solar can be forfeited for operating off mains power. Practical sample rates for application are 2 Hz nominal and  10 Hz at high wind speeds. A sampling at 8924 Hz is possible but is an unnecessary waste of resources.</a:t>
            </a:r>
          </a:p>
          <a:p>
            <a:pPr algn="just"/>
            <a:endParaRPr lang="en-US" sz="3400" dirty="0"/>
          </a:p>
        </p:txBody>
      </p:sp>
      <p:pic>
        <p:nvPicPr>
          <p:cNvPr id="77" name="Picture 76"/>
          <p:cNvPicPr>
            <a:picLocks noChangeAspect="1"/>
          </p:cNvPicPr>
          <p:nvPr/>
        </p:nvPicPr>
        <p:blipFill>
          <a:blip r:embed="rId3"/>
          <a:stretch>
            <a:fillRect/>
          </a:stretch>
        </p:blipFill>
        <p:spPr>
          <a:xfrm>
            <a:off x="27698502" y="2676184"/>
            <a:ext cx="10435413" cy="6537796"/>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rcRect/>
          <a:stretch/>
        </p:blipFill>
        <p:spPr>
          <a:xfrm>
            <a:off x="27712464" y="9648525"/>
            <a:ext cx="10435413" cy="6271788"/>
          </a:xfrm>
          <a:prstGeom prst="rect">
            <a:avLst/>
          </a:prstGeom>
        </p:spPr>
      </p:pic>
      <p:pic>
        <p:nvPicPr>
          <p:cNvPr id="82" name="Picture 81"/>
          <p:cNvPicPr>
            <a:picLocks noChangeAspect="1"/>
          </p:cNvPicPr>
          <p:nvPr/>
        </p:nvPicPr>
        <p:blipFill>
          <a:blip r:embed="rId5"/>
          <a:stretch>
            <a:fillRect/>
          </a:stretch>
        </p:blipFill>
        <p:spPr>
          <a:xfrm>
            <a:off x="8338592" y="3465811"/>
            <a:ext cx="18395118" cy="6268125"/>
          </a:xfrm>
          <a:prstGeom prst="rect">
            <a:avLst/>
          </a:prstGeom>
        </p:spPr>
      </p:pic>
      <p:sp>
        <p:nvSpPr>
          <p:cNvPr id="83" name="Rectangle 82"/>
          <p:cNvSpPr/>
          <p:nvPr/>
        </p:nvSpPr>
        <p:spPr>
          <a:xfrm>
            <a:off x="27540386" y="16475392"/>
            <a:ext cx="10852733" cy="5647700"/>
          </a:xfrm>
          <a:prstGeom prst="rect">
            <a:avLst/>
          </a:prstGeom>
        </p:spPr>
        <p:txBody>
          <a:bodyPr wrap="square">
            <a:spAutoFit/>
          </a:bodyPr>
          <a:lstStyle/>
          <a:p>
            <a:pPr lvl="0" algn="ctr"/>
            <a:r>
              <a:rPr lang="en-US" sz="5500" u="sng" dirty="0">
                <a:solidFill>
                  <a:prstClr val="black"/>
                </a:solidFill>
              </a:rPr>
              <a:t>Future Work</a:t>
            </a:r>
          </a:p>
          <a:p>
            <a:pPr marL="457200" lvl="0" indent="-457200" algn="ctr">
              <a:buFont typeface="Arial" panose="020B0604020202020204" pitchFamily="34" charset="0"/>
              <a:buChar char="•"/>
            </a:pPr>
            <a:r>
              <a:rPr lang="en-US" sz="3400" dirty="0">
                <a:solidFill>
                  <a:prstClr val="black"/>
                </a:solidFill>
              </a:rPr>
              <a:t>Air quality sensors are needed to measure air quality.  </a:t>
            </a:r>
          </a:p>
          <a:p>
            <a:pPr marL="457200" lvl="0" indent="-457200" algn="ctr">
              <a:buFont typeface="Arial" panose="020B0604020202020204" pitchFamily="34" charset="0"/>
              <a:buChar char="•"/>
            </a:pPr>
            <a:r>
              <a:rPr lang="en-US" sz="3400" dirty="0">
                <a:solidFill>
                  <a:prstClr val="black"/>
                </a:solidFill>
              </a:rPr>
              <a:t>Finish development on a sleep mode for saving power.</a:t>
            </a:r>
          </a:p>
          <a:p>
            <a:pPr marL="457200" lvl="0" indent="-457200" algn="ctr">
              <a:buFont typeface="Arial" panose="020B0604020202020204" pitchFamily="34" charset="0"/>
              <a:buChar char="•"/>
            </a:pPr>
            <a:r>
              <a:rPr lang="en-US" sz="3400" dirty="0">
                <a:solidFill>
                  <a:prstClr val="black"/>
                </a:solidFill>
              </a:rPr>
              <a:t>Implement a configuration header file for optional modes.</a:t>
            </a:r>
          </a:p>
          <a:p>
            <a:pPr marL="457200" lvl="0" indent="-457200" algn="ctr">
              <a:buFont typeface="Arial" panose="020B0604020202020204" pitchFamily="34" charset="0"/>
              <a:buChar char="•"/>
            </a:pPr>
            <a:r>
              <a:rPr lang="en-US" sz="3400" dirty="0">
                <a:solidFill>
                  <a:prstClr val="black"/>
                </a:solidFill>
              </a:rPr>
              <a:t>An error handling functionality is a must for long-term operation.</a:t>
            </a:r>
          </a:p>
          <a:p>
            <a:pPr marL="457200" lvl="0" indent="-457200" algn="ctr">
              <a:buFont typeface="Arial" panose="020B0604020202020204" pitchFamily="34" charset="0"/>
              <a:buChar char="•"/>
            </a:pPr>
            <a:r>
              <a:rPr lang="en-US" sz="3400" dirty="0">
                <a:solidFill>
                  <a:prstClr val="black"/>
                </a:solidFill>
              </a:rPr>
              <a:t>Global positioning system and encryption for security.</a:t>
            </a:r>
          </a:p>
          <a:p>
            <a:pPr marL="457200" lvl="0" indent="-457200" algn="ctr">
              <a:buFont typeface="Arial" panose="020B0604020202020204" pitchFamily="34" charset="0"/>
              <a:buChar char="•"/>
            </a:pPr>
            <a:r>
              <a:rPr lang="en-US" sz="3400" dirty="0">
                <a:solidFill>
                  <a:prstClr val="black"/>
                </a:solidFill>
              </a:rPr>
              <a:t>Battery capacity measuring and notification when low.</a:t>
            </a:r>
          </a:p>
          <a:p>
            <a:pPr lvl="0" algn="just"/>
            <a:endParaRPr lang="en-US" sz="3400" dirty="0">
              <a:solidFill>
                <a:prstClr val="black"/>
              </a:solidFill>
            </a:endParaRPr>
          </a:p>
          <a:p>
            <a:pPr lvl="0" algn="just"/>
            <a:endParaRPr lang="en-US" sz="3400" dirty="0">
              <a:solidFill>
                <a:prstClr val="black"/>
              </a:solidFill>
            </a:endParaRPr>
          </a:p>
        </p:txBody>
      </p:sp>
      <p:cxnSp>
        <p:nvCxnSpPr>
          <p:cNvPr id="85" name="Straight Connector 84"/>
          <p:cNvCxnSpPr>
            <a:cxnSpLocks/>
          </p:cNvCxnSpPr>
          <p:nvPr/>
        </p:nvCxnSpPr>
        <p:spPr>
          <a:xfrm>
            <a:off x="8337478" y="2241640"/>
            <a:ext cx="87888" cy="1970396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7405631" y="2244213"/>
            <a:ext cx="146435" cy="19701387"/>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p:cNvCxnSpPr>
          <p:nvPr/>
        </p:nvCxnSpPr>
        <p:spPr>
          <a:xfrm>
            <a:off x="27503778" y="16198682"/>
            <a:ext cx="10925951" cy="3817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7605FB67-2627-1323-B19B-41368074AF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506" y="-51806"/>
            <a:ext cx="7041238" cy="2417189"/>
          </a:xfrm>
          <a:prstGeom prst="rect">
            <a:avLst/>
          </a:prstGeom>
        </p:spPr>
      </p:pic>
      <p:sp>
        <p:nvSpPr>
          <p:cNvPr id="11" name="TextBox 10">
            <a:extLst>
              <a:ext uri="{FF2B5EF4-FFF2-40B4-BE49-F238E27FC236}">
                <a16:creationId xmlns:a16="http://schemas.microsoft.com/office/drawing/2014/main" id="{E2E4AC93-A89F-CE56-866F-5A59B3FEEA05}"/>
              </a:ext>
            </a:extLst>
          </p:cNvPr>
          <p:cNvSpPr txBox="1"/>
          <p:nvPr/>
        </p:nvSpPr>
        <p:spPr>
          <a:xfrm>
            <a:off x="5352655" y="-92162"/>
            <a:ext cx="25329451" cy="2169825"/>
          </a:xfrm>
          <a:prstGeom prst="rect">
            <a:avLst/>
          </a:prstGeom>
          <a:noFill/>
        </p:spPr>
        <p:txBody>
          <a:bodyPr wrap="square" rtlCol="0">
            <a:spAutoFit/>
          </a:bodyPr>
          <a:lstStyle/>
          <a:p>
            <a:pPr algn="ctr"/>
            <a:r>
              <a:rPr lang="en-US" sz="9000" dirty="0">
                <a:solidFill>
                  <a:srgbClr val="5B3D9A"/>
                </a:solidFill>
                <a:latin typeface="Arial Rounded MT Bold" panose="020F0704030504030204" pitchFamily="34" charset="0"/>
              </a:rPr>
              <a:t>Citizen Air Quality Sensor</a:t>
            </a:r>
          </a:p>
          <a:p>
            <a:pPr algn="ctr"/>
            <a:r>
              <a:rPr lang="en-US" sz="4500" dirty="0">
                <a:solidFill>
                  <a:srgbClr val="5B3D9A"/>
                </a:solidFill>
              </a:rPr>
              <a:t>Cameron Smith, Kaleb Irwin, </a:t>
            </a:r>
            <a:r>
              <a:rPr lang="en-US" sz="4500" dirty="0" err="1">
                <a:solidFill>
                  <a:srgbClr val="5B3D9A"/>
                </a:solidFill>
              </a:rPr>
              <a:t>Marvo</a:t>
            </a:r>
            <a:r>
              <a:rPr lang="en-US" sz="4500" dirty="0">
                <a:solidFill>
                  <a:srgbClr val="5B3D9A"/>
                </a:solidFill>
              </a:rPr>
              <a:t> Odds, Alejandro Moore, Joshua Egwuatu</a:t>
            </a:r>
          </a:p>
        </p:txBody>
      </p:sp>
    </p:spTree>
    <p:extLst>
      <p:ext uri="{BB962C8B-B14F-4D97-AF65-F5344CB8AC3E}">
        <p14:creationId xmlns:p14="http://schemas.microsoft.com/office/powerpoint/2010/main" val="2789945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TotalTime>
  <Words>585</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Marla Smith</dc:creator>
  <cp:lastModifiedBy>Egwuatu, Joshua (jiegwuatu42)</cp:lastModifiedBy>
  <cp:revision>27</cp:revision>
  <dcterms:created xsi:type="dcterms:W3CDTF">2023-04-19T22:55:15Z</dcterms:created>
  <dcterms:modified xsi:type="dcterms:W3CDTF">2023-04-20T19:46:52Z</dcterms:modified>
</cp:coreProperties>
</file>