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Roboto Slab ExtraBold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2640ED-E32B-4B2B-BFC1-E52BF8ED3AFE}">
  <a:tblStyle styleId="{E72640ED-E32B-4B2B-BFC1-E52BF8ED3A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RobotoSlabExtraBold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aacc5bd9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3aacc5bd9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aacc5bd9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aacc5bd9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aacc5bd9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aacc5bd9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aacc5bd9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aacc5bd9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aacc5bd9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aacc5bd9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acc5bd9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aacc5bd9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acc5bd9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aacc5bd9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aacd197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aacd197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aacc5bd9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aacc5bd9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aacc5bd9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aacc5bd9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aacd197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aacd197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aacd197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aacd197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aacc5bd9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aacc5bd9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aacd197c9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aacd197c9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aacc5bd9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aacc5bd9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aacc5bd9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aacc5bd9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nfpa.org/codes-and-standards/all-codes-and-standards/list-of-codes-and-standards/detail?code=70" TargetMode="External"/><Relationship Id="rId4" Type="http://schemas.openxmlformats.org/officeDocument/2006/relationships/hyperlink" Target="https://www.cdc.gov/niosh/topics/indoorenv/hvac.html" TargetMode="External"/><Relationship Id="rId5" Type="http://schemas.openxmlformats.org/officeDocument/2006/relationships/hyperlink" Target="https://rainfordsolutions.com/products/ingress-protection-ip-rated-enclosures/ip-enclosure-ratings-standards-explained/#:~:text=IP34,water%20spray%20from%20any%20direction" TargetMode="External"/><Relationship Id="rId6" Type="http://schemas.openxmlformats.org/officeDocument/2006/relationships/hyperlink" Target="https://www.nfpa.org/codes-and-standards/all-codes-and-standards/list-of-codes-and-standards/detail?code=70E" TargetMode="External"/><Relationship Id="rId7" Type="http://schemas.openxmlformats.org/officeDocument/2006/relationships/hyperlink" Target="https://www.ibm.com/docs/en/i/7.1?topic=communications-socket-programming" TargetMode="External"/><Relationship Id="rId8" Type="http://schemas.openxmlformats.org/officeDocument/2006/relationships/hyperlink" Target="https://www.ieee802.org/1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843050"/>
            <a:ext cx="5783400" cy="14574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Roboto Slab ExtraBold"/>
                <a:ea typeface="Roboto Slab ExtraBold"/>
                <a:cs typeface="Roboto Slab ExtraBold"/>
                <a:sym typeface="Roboto Slab ExtraBold"/>
              </a:rPr>
              <a:t>Citizen Air Quality Sensor </a:t>
            </a:r>
            <a:endParaRPr sz="4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334400"/>
            <a:ext cx="57834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Presentors: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Joshua Egwuatu, Kaleb, Irwin, Alejandro Moore, Marvo Odds, Cameron Smith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  <a:latin typeface="Roboto"/>
                <a:ea typeface="Roboto"/>
                <a:cs typeface="Roboto"/>
                <a:sym typeface="Roboto"/>
              </a:rPr>
              <a:t>Software cont.</a:t>
            </a:r>
            <a:endParaRPr>
              <a:solidFill>
                <a:srgbClr val="FFAB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952500" y="7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{E72640ED-E32B-4B2B-BFC1-E52BF8ED3AFE}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Achieved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Achieved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232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Dynamic usage of USB flash drive.</a:t>
                      </a:r>
                      <a:endParaRPr>
                        <a:solidFill>
                          <a:srgbClr val="1F232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error handling.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232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Master-Slave communication from Arduino to ESP.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Battery monitoring capabilities.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232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Wi-Fi accessed and utilizing HTTPS for data transfer.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saving options and emergency deep sleep mode.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232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Interrupt driven sampling.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 swapping digital sensors.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232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Local logging of data onto USB flash drive.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 data buffers for larger payload transmissions during logging.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232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Wireless logging of data onto Google Sheets.</a:t>
                      </a:r>
                      <a:endParaRPr>
                        <a:solidFill>
                          <a:srgbClr val="1F232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Wireless connection timeout and connection self-diagnosis.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232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Successfully read from at least 3 Digital and/or Analog sensors.</a:t>
                      </a:r>
                      <a:endParaRPr>
                        <a:solidFill>
                          <a:srgbClr val="1F232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Security measures such as encryption, GPS, or </a:t>
                      </a:r>
                      <a:r>
                        <a:rPr lang="en"/>
                        <a:t>psychical</a:t>
                      </a:r>
                      <a:r>
                        <a:rPr lang="en"/>
                        <a:t> trauma.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301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</a:rPr>
              <a:t>What Went Wrong…</a:t>
            </a:r>
            <a:endParaRPr>
              <a:solidFill>
                <a:srgbClr val="FFAB40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468600" y="1078650"/>
            <a:ext cx="820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Pitfalls: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Due to ordering delays and disruption, the team did not receive air quality sensors and the use of other sensor types to simulate data was required.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original plan was for a deployable server to encompass the Web &amp; Wireless subsystem.  Difficulties in making the code run and easy to use resulted in the idea being discarded.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management was poor with features taking much longer to implement than anticipated.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Faulty components were received and required repurchasing.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Authorization to use an Internet Access Point on campus took six weeks longer than expected.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75350" y="1604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  <a:latin typeface="Roboto"/>
                <a:ea typeface="Roboto"/>
                <a:cs typeface="Roboto"/>
                <a:sym typeface="Roboto"/>
              </a:rPr>
              <a:t>Experimentation</a:t>
            </a:r>
            <a:endParaRPr>
              <a:solidFill>
                <a:srgbClr val="FFAB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96700" y="1108050"/>
            <a:ext cx="31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175350" y="846550"/>
            <a:ext cx="34608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Sharp 2Y0A21 distance sensor was connected to the interface and the voltage was read from the ADC at varying distances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10 - 80 cm.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Measured an average current draw for the system of 228 mA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solar panel extends operational time to 524 hours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572000" y="671000"/>
            <a:ext cx="30000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Microcontroller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is able to be written at 64 KB/s and read at 169 KB/s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Flash storage storage needs at most 4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access.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 throughput is 132,600 KB/s at 1000 KB payload size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Reliable connection distance from Internet access point is 70 ft.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152400" y="2285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</a:rPr>
              <a:t>Experimentation cont.</a:t>
            </a:r>
            <a:endParaRPr>
              <a:solidFill>
                <a:srgbClr val="FFAB40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5700"/>
            <a:ext cx="4272374" cy="26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475700"/>
            <a:ext cx="4414425" cy="275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99200" y="1067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</a:rPr>
              <a:t>Budget</a:t>
            </a:r>
            <a:endParaRPr>
              <a:solidFill>
                <a:srgbClr val="FFAB40"/>
              </a:solidFill>
            </a:endParaRPr>
          </a:p>
        </p:txBody>
      </p:sp>
      <p:graphicFrame>
        <p:nvGraphicFramePr>
          <p:cNvPr id="153" name="Google Shape;153;p26"/>
          <p:cNvGraphicFramePr/>
          <p:nvPr/>
        </p:nvGraphicFramePr>
        <p:xfrm>
          <a:off x="952500" y="7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{E72640ED-E32B-4B2B-BFC1-E52BF8ED3AFE}</a:tableStyleId>
              </a:tblPr>
              <a:tblGrid>
                <a:gridCol w="2413000"/>
                <a:gridCol w="2413000"/>
                <a:gridCol w="2413000"/>
              </a:tblGrid>
              <a:tr h="5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Major components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Solar, Battery, Wi-Fi, USB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$77.38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Solar, Battery, 4G, USB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$181.18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Mains, Wi-Fi, USB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$89.37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Mains, 4G, USB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$146.18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Mains, USB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$73.39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6"/>
          <p:cNvSpPr txBox="1"/>
          <p:nvPr/>
        </p:nvSpPr>
        <p:spPr>
          <a:xfrm>
            <a:off x="1002100" y="4269625"/>
            <a:ext cx="81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All options not enumerated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  <a:latin typeface="Roboto"/>
                <a:ea typeface="Roboto"/>
                <a:cs typeface="Roboto"/>
                <a:sym typeface="Roboto"/>
              </a:rPr>
              <a:t>Lessons Learned</a:t>
            </a:r>
            <a:endParaRPr>
              <a:solidFill>
                <a:srgbClr val="FFAB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369350" y="1190125"/>
            <a:ext cx="46101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deadlines more seriously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Fully explore and research all available options before you make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decisions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 communication between team members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 communication between supervisors and customers.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accountability between team members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Scheduled group work times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87900" y="99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>
              <a:solidFill>
                <a:srgbClr val="FFAB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79950" y="785275"/>
            <a:ext cx="83841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National Fire Protection Association, International Fire Safety Protocol Institute, “National Electrical Code,” </a:t>
            </a:r>
            <a:r>
              <a:rPr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https://www.nfpa.org/codes-and-standards/all-codes-and-standards/list-of-codes-and-standards/detail?code=70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National Institute for Occupational Safety and Health (NIOSH) “Indoor Environmental Quality”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https://www.cdc.gov/niosh/topics/indoorenv/hvac.html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Rainford Solutions “Ingress Protection Rating”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https://rainfordsolutions.com/products/ingress-protection-ip-rated-enclosures/ip-enclosure-ratings-standards-explained/#:~:text=IP34,water%20spray%20from%20any%20direction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National Fire Protection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Association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“Standard for Electrical Safety in the Workplace”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https://www.nfpa.org/codes-and-standards/all-codes-and-standards/list-of-codes-and-standards/detail?code=70E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International Business Machine Corporation (IBM), “Socket Programming,”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https://www.ibm.com/docs/en/i/7.1?topic=communications-socket-programming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IEEE 802 “IEEE 802.11TM WIRELESS LOCAL AREA NETWORKS”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https://www.ieee802.org/11/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67450" y="198525"/>
            <a:ext cx="46293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AB40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</a:t>
            </a:r>
            <a:endParaRPr sz="3000">
              <a:solidFill>
                <a:srgbClr val="FFAB4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67450" y="806025"/>
            <a:ext cx="78861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replicable device that uses multiple air quality sensors for local data collection.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Emphasis on community atmospheric science 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Easily replicable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Thorough documentation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Relatively cost-effective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Modular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Solar cell rechargeable on-board battery pack, or direct AC power 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Wi-Fi or 4G 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Wireless data collection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On-board and server storage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encryption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356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Defining the Problem</a:t>
            </a:r>
            <a:endParaRPr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7900" y="1042250"/>
            <a:ext cx="76830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Poor air quality can cause: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Inhospitable environments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Health risks such as heart disease and lung cancer.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Phones and PC’s can give generalized data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very accurate, averaged over regions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needs to be a way for local air quality data to be tested cheaply and easily.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21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</a:rPr>
              <a:t>Solution to the Problem</a:t>
            </a:r>
            <a:endParaRPr>
              <a:solidFill>
                <a:srgbClr val="FFAB40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12600" y="902300"/>
            <a:ext cx="79803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Air Quality Device will use modular sensors to measure the specific pollutants in its’ surrounding area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Gives user options for what pollutant they would like to detect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Remote/manual access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Specified Pollutants: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Carbon Dioxide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Sulfur Dioxide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Nitrogen Dioxide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Ozone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Methane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Particulate Matter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254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</a:rPr>
              <a:t>Standards &amp; Regulations</a:t>
            </a:r>
            <a:endParaRPr>
              <a:solidFill>
                <a:srgbClr val="FFAB40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50300" y="937050"/>
            <a:ext cx="82434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Environmental Considerations: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National Electrical Code benchmark for electrical design to avoid harming people, property, and the environment [1]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ANSI/ASHRAE Standard 62.1-2016: Ventilation for Acceptable Indoor Air Quality for sensor detection in ppm (Parts Per Million) concentration indoors.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IP34 (Resistance to small objects and resistance to rain on all sides) [3]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NFPA 70E (Health risk assessment protocols) [4]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TCP/IP &amp; associated Web standards [5]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IEEE 802.11 (Wireless connections) [6]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2500" y="0"/>
            <a:ext cx="4663800" cy="56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</a:rPr>
              <a:t>Design</a:t>
            </a:r>
            <a:endParaRPr>
              <a:solidFill>
                <a:srgbClr val="FFAB40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42500" y="563100"/>
            <a:ext cx="2697600" cy="40635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modular power options with battery, mains, and or solar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Constraints: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Ability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provide 1.686 W to account for maximum current usage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Battery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capacity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at least 39.89 Wh to allow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device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run for the 48 hour minimum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Chosen battery has a capacity of 92.5 Wh and can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15 W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223200" y="563100"/>
            <a:ext cx="2697600" cy="40635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Microcontroller</a:t>
            </a:r>
            <a:endParaRPr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sensor data, log onto local storage, and send to Communication subsystem.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Constraints: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Sufficient memory for operating code. Estimated 165 kB (+-5%)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USB flash drives.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Arduino Mega will come with 265 kB flash and ample pins.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Arduino Host Shield provides USB capabilities.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303900" y="563100"/>
            <a:ext cx="2697600" cy="40635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</a:t>
            </a:r>
            <a:endParaRPr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Transfer data wirelessly to Google Sheets for logging.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Constraints: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Grant ability to send/receive data on the Internet.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Utilize either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Wi-Fi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4G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ESP8266 can provide Internet access and has good reviews.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Widely used and field tested for Wi-Fi abilities.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42500" y="0"/>
            <a:ext cx="4663800" cy="563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>
              <a:solidFill>
                <a:srgbClr val="FFAB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42500" y="540000"/>
            <a:ext cx="2697600" cy="4548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35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Observes outside data and transfers through Interface within sampling interrupts.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Constraints: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Sensor must detect at least 1 pollutant within the selected list.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 sampling rate of 10Hz.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MIKROE-2767 is analog voltage O3 sensor that can sample in range.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SEN0377 is digital NO2 sensor that can take 3.3-5V.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223200" y="540000"/>
            <a:ext cx="2697600" cy="4548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endParaRPr sz="135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Conditions a chosen set of analog voltage and analog current output ranges before entering the ADC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Constraints: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Scale signals to 0 - 5 volts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 a current signal 0 to 5 V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Interface uses a combination of op amps, 2 and 3 resistor circuits to scale or convert signal ranges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303900" y="501450"/>
            <a:ext cx="2697600" cy="45714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&amp; Wireless</a:t>
            </a:r>
            <a:endParaRPr sz="135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easy access to logged data via a website or spreadsheet.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Constraints: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be able to log at least 1 month of data. 50 MB.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public or private data access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Google Script connected to a Google Sheets.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services are easy to use and available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1752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</a:rPr>
              <a:t>Implementation</a:t>
            </a:r>
            <a:endParaRPr>
              <a:solidFill>
                <a:srgbClr val="FFAB40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43100" y="972638"/>
            <a:ext cx="81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Air quality sensors were substituted with other types to simulate the input/output of sensors.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sensors include: distance, temperature, gyroscopic, acceleration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40250" y="1803950"/>
            <a:ext cx="826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and Wireless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Google Script has been written to automatically update a Google Sheet when given a set of data.  This Google Script updates data dynamically and may optionally be linked to a Google Site.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40250" y="2635250"/>
            <a:ext cx="826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interface was implemented as planned with 4 different circuits soldered onto different areas of a perfboard.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68600" y="3466550"/>
            <a:ext cx="820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4G dropped out of scope.  Internet access and data exchange was implemented with Wi-Fi.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68600" y="4082150"/>
            <a:ext cx="820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Solar powered battery was implemented and has an operation time of 21.8 days.  This far exceeds our expectations and needs.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B40"/>
                </a:solidFill>
              </a:rPr>
              <a:t>Software</a:t>
            </a:r>
            <a:endParaRPr>
              <a:solidFill>
                <a:srgbClr val="FFAB40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50" y="1419250"/>
            <a:ext cx="5772100" cy="24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