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3"/>
  </p:notesMasterIdLst>
  <p:sldIdLst>
    <p:sldId id="256" r:id="rId2"/>
    <p:sldId id="274" r:id="rId3"/>
    <p:sldId id="275" r:id="rId4"/>
    <p:sldId id="278" r:id="rId5"/>
    <p:sldId id="277" r:id="rId6"/>
    <p:sldId id="283" r:id="rId7"/>
    <p:sldId id="284" r:id="rId8"/>
    <p:sldId id="282" r:id="rId9"/>
    <p:sldId id="281" r:id="rId10"/>
    <p:sldId id="280" r:id="rId11"/>
    <p:sldId id="276"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FE44F72-D7B3-41EB-977B-2E401710A9A8}">
  <a:tblStyle styleId="{1FE44F72-D7B3-41EB-977B-2E401710A9A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6"/>
  </p:normalViewPr>
  <p:slideViewPr>
    <p:cSldViewPr snapToGrid="0">
      <p:cViewPr varScale="1">
        <p:scale>
          <a:sx n="160" d="100"/>
          <a:sy n="160"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a:t>CityU</a:t>
            </a:r>
            <a:r>
              <a:rPr lang="en-US" baseline="0"/>
              <a:t> logo cannot be deleted.</a:t>
            </a:r>
          </a:p>
          <a:p>
            <a:pPr marL="171450" lvl="0" indent="-171450" algn="l" rtl="0">
              <a:spcBef>
                <a:spcPts val="0"/>
              </a:spcBef>
              <a:spcAft>
                <a:spcPts val="0"/>
              </a:spcAft>
            </a:pPr>
            <a:r>
              <a:rPr lang="en-US" baseline="0"/>
              <a:t>Design can be modified for your preference.</a:t>
            </a:r>
          </a:p>
          <a:p>
            <a:pPr marL="171450" lvl="0" indent="-171450" algn="l" rtl="0">
              <a:spcBef>
                <a:spcPts val="0"/>
              </a:spcBef>
              <a:spcAft>
                <a:spcPts val="0"/>
              </a:spcAft>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182385" y="0"/>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pic>
        <p:nvPicPr>
          <p:cNvPr id="3" name="Picture 2">
            <a:extLst>
              <a:ext uri="{FF2B5EF4-FFF2-40B4-BE49-F238E27FC236}">
                <a16:creationId xmlns:a16="http://schemas.microsoft.com/office/drawing/2014/main" id="{134F7D0F-FE46-C945-87EB-0FD3D356521A}"/>
              </a:ext>
            </a:extLst>
          </p:cNvPr>
          <p:cNvPicPr>
            <a:picLocks noChangeAspect="1"/>
          </p:cNvPicPr>
          <p:nvPr userDrawn="1"/>
        </p:nvPicPr>
        <p:blipFill>
          <a:blip r:embed="rId2"/>
          <a:stretch>
            <a:fillRect/>
          </a:stretch>
        </p:blipFill>
        <p:spPr>
          <a:xfrm>
            <a:off x="0" y="4243277"/>
            <a:ext cx="914400" cy="9144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88954610"/>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sz="36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sz="2800"/>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Picture 21">
            <a:extLst>
              <a:ext uri="{FF2B5EF4-FFF2-40B4-BE49-F238E27FC236}">
                <a16:creationId xmlns:a16="http://schemas.microsoft.com/office/drawing/2014/main" id="{C8F7DB91-7595-E64B-B07D-A30575B2CB4C}"/>
              </a:ext>
            </a:extLst>
          </p:cNvPr>
          <p:cNvPicPr>
            <a:picLocks noChangeAspect="1"/>
          </p:cNvPicPr>
          <p:nvPr userDrawn="1"/>
        </p:nvPicPr>
        <p:blipFill>
          <a:blip r:embed="rId2"/>
          <a:stretch>
            <a:fillRect/>
          </a:stretch>
        </p:blipFill>
        <p:spPr>
          <a:xfrm>
            <a:off x="0" y="4253392"/>
            <a:ext cx="914400" cy="914400"/>
          </a:xfrm>
          <a:prstGeom prst="rect">
            <a:avLst/>
          </a:prstGeom>
        </p:spPr>
      </p:pic>
    </p:spTree>
    <p:extLst>
      <p:ext uri="{BB962C8B-B14F-4D97-AF65-F5344CB8AC3E}">
        <p14:creationId xmlns:p14="http://schemas.microsoft.com/office/powerpoint/2010/main" val="30866445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pic>
        <p:nvPicPr>
          <p:cNvPr id="5" name="Picture 4">
            <a:extLst>
              <a:ext uri="{FF2B5EF4-FFF2-40B4-BE49-F238E27FC236}">
                <a16:creationId xmlns:a16="http://schemas.microsoft.com/office/drawing/2014/main" id="{B9B48145-9848-2F4E-A51E-1AF5F3EC5EAD}"/>
              </a:ext>
            </a:extLst>
          </p:cNvPr>
          <p:cNvPicPr>
            <a:picLocks noChangeAspect="1"/>
          </p:cNvPicPr>
          <p:nvPr userDrawn="1"/>
        </p:nvPicPr>
        <p:blipFill>
          <a:blip r:embed="rId5"/>
          <a:stretch>
            <a:fillRect/>
          </a:stretch>
        </p:blipFill>
        <p:spPr>
          <a:xfrm>
            <a:off x="0" y="4243277"/>
            <a:ext cx="914400" cy="9144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Lst>
  <p:transition>
    <p:fade thruBlk="1"/>
  </p:transition>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anna.ai/docs/mssql-openai-vanna-vannadb/" TargetMode="External"/><Relationship Id="rId2" Type="http://schemas.openxmlformats.org/officeDocument/2006/relationships/hyperlink" Target="https://medium.com/@shaileydash/rag-or-retrieval-augmented-generation-simplified-5823a9257856"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4569/IJACSA.2024.0150324"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j13mehul/rag-part-4-indexing-1985f4000f72" TargetMode="External"/><Relationship Id="rId2" Type="http://schemas.openxmlformats.org/officeDocument/2006/relationships/hyperlink" Target="https://www.youtube.com/watch?v=KSbxwbLkhCQ"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155576" y="1177119"/>
            <a:ext cx="7193492" cy="930203"/>
          </a:xfrm>
          <a:prstGeom prst="rect">
            <a:avLst/>
          </a:prstGeom>
        </p:spPr>
        <p:txBody>
          <a:bodyPr spcFirstLastPara="1" wrap="square" lIns="91425" tIns="91425" rIns="91425" bIns="91425" anchor="ctr" anchorCtr="0">
            <a:noAutofit/>
          </a:bodyPr>
          <a:lstStyle/>
          <a:p>
            <a:r>
              <a:rPr lang="en-US" sz="3600" dirty="0"/>
              <a:t>Using RAG to Chat with a SQL Database</a:t>
            </a:r>
          </a:p>
        </p:txBody>
      </p:sp>
      <p:sp>
        <p:nvSpPr>
          <p:cNvPr id="4" name="AutoShape 8" descr="Image result for city university of seattle logo we are all about the finis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Google Shape;214;p13"/>
          <p:cNvSpPr txBox="1">
            <a:spLocks/>
          </p:cNvSpPr>
          <p:nvPr/>
        </p:nvSpPr>
        <p:spPr>
          <a:xfrm>
            <a:off x="12422" y="2107322"/>
            <a:ext cx="6404993" cy="18353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pPr marL="76200" indent="0" algn="ctr">
              <a:buNone/>
            </a:pPr>
            <a:r>
              <a:rPr lang="en-US" sz="1600" dirty="0">
                <a:solidFill>
                  <a:schemeClr val="bg1"/>
                </a:solidFill>
              </a:rPr>
              <a:t>Name Joshua Emery</a:t>
            </a:r>
            <a:endParaRPr lang="en-US" dirty="0">
              <a:solidFill>
                <a:schemeClr val="bg1"/>
              </a:solidFill>
            </a:endParaRPr>
          </a:p>
          <a:p>
            <a:pPr marL="76200" indent="0" algn="ctr">
              <a:buNone/>
            </a:pPr>
            <a:r>
              <a:rPr lang="en-US" sz="1600" dirty="0">
                <a:solidFill>
                  <a:schemeClr val="bg1"/>
                </a:solidFill>
              </a:rPr>
              <a:t>Week 3</a:t>
            </a:r>
            <a:endParaRPr lang="en-US" dirty="0">
              <a:solidFill>
                <a:schemeClr val="bg1"/>
              </a:solidFill>
            </a:endParaRPr>
          </a:p>
          <a:p>
            <a:pPr marL="76200" indent="0" algn="ctr">
              <a:buNone/>
            </a:pPr>
            <a:r>
              <a:rPr lang="en-US" sz="1600" dirty="0">
                <a:solidFill>
                  <a:schemeClr val="bg1"/>
                </a:solidFill>
              </a:rPr>
              <a:t>CS687 Computer Science Capstone</a:t>
            </a:r>
          </a:p>
          <a:p>
            <a:pPr marL="76200" indent="0" algn="ctr">
              <a:buNone/>
            </a:pPr>
            <a:r>
              <a:rPr lang="en-US" sz="1600" dirty="0">
                <a:solidFill>
                  <a:schemeClr val="bg1"/>
                </a:solidFill>
              </a:rPr>
              <a:t>2023-2024</a:t>
            </a:r>
            <a:br>
              <a:rPr lang="en-US" sz="1600" dirty="0">
                <a:solidFill>
                  <a:schemeClr val="bg1"/>
                </a:solidFill>
              </a:rPr>
            </a:br>
            <a:r>
              <a:rPr lang="en-US" sz="1600" dirty="0">
                <a:solidFill>
                  <a:schemeClr val="bg1"/>
                </a:solidFill>
              </a:rPr>
              <a:t>MSCS</a:t>
            </a:r>
            <a:endParaRPr lang="en-US" dirty="0">
              <a:solidFill>
                <a:schemeClr val="bg1"/>
              </a:solidFill>
            </a:endParaRPr>
          </a:p>
          <a:p>
            <a:pPr marL="76200" indent="0" algn="ctr">
              <a:buNone/>
            </a:pPr>
            <a:r>
              <a:rPr lang="en-US" sz="1500" dirty="0">
                <a:solidFill>
                  <a:schemeClr val="bg1"/>
                </a:solidFill>
              </a:rPr>
              <a:t>School of Technology &amp; Computing (STC)</a:t>
            </a:r>
          </a:p>
        </p:txBody>
      </p:sp>
      <p:pic>
        <p:nvPicPr>
          <p:cNvPr id="2" name="Picture 1">
            <a:extLst>
              <a:ext uri="{FF2B5EF4-FFF2-40B4-BE49-F238E27FC236}">
                <a16:creationId xmlns:a16="http://schemas.microsoft.com/office/drawing/2014/main" id="{C9E62B2A-42B4-DECC-DD3D-23CF69E90264}"/>
              </a:ext>
            </a:extLst>
          </p:cNvPr>
          <p:cNvPicPr>
            <a:picLocks noChangeAspect="1"/>
          </p:cNvPicPr>
          <p:nvPr/>
        </p:nvPicPr>
        <p:blipFill>
          <a:blip r:embed="rId3"/>
          <a:stretch>
            <a:fillRect/>
          </a:stretch>
        </p:blipFill>
        <p:spPr>
          <a:xfrm>
            <a:off x="4900810" y="3531431"/>
            <a:ext cx="4185153" cy="150969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4AD6-6B00-A8D5-7AF0-7A77AB5DD6A9}"/>
              </a:ext>
            </a:extLst>
          </p:cNvPr>
          <p:cNvSpPr>
            <a:spLocks noGrp="1"/>
          </p:cNvSpPr>
          <p:nvPr>
            <p:ph type="title"/>
          </p:nvPr>
        </p:nvSpPr>
        <p:spPr/>
        <p:txBody>
          <a:bodyPr/>
          <a:lstStyle/>
          <a:p>
            <a:r>
              <a:rPr lang="en-US" dirty="0"/>
              <a:t>Key References</a:t>
            </a:r>
          </a:p>
        </p:txBody>
      </p:sp>
      <p:sp>
        <p:nvSpPr>
          <p:cNvPr id="3" name="Text Placeholder 2">
            <a:extLst>
              <a:ext uri="{FF2B5EF4-FFF2-40B4-BE49-F238E27FC236}">
                <a16:creationId xmlns:a16="http://schemas.microsoft.com/office/drawing/2014/main" id="{3E84929F-817A-AABF-B5F4-86E67ACA1E37}"/>
              </a:ext>
            </a:extLst>
          </p:cNvPr>
          <p:cNvSpPr>
            <a:spLocks noGrp="1"/>
          </p:cNvSpPr>
          <p:nvPr>
            <p:ph type="body" idx="1"/>
          </p:nvPr>
        </p:nvSpPr>
        <p:spPr/>
        <p:txBody>
          <a:bodyPr/>
          <a:lstStyle/>
          <a:p>
            <a:r>
              <a:rPr lang="en-US" sz="1800" b="0" dirty="0">
                <a:effectLst/>
                <a:latin typeface="Verdana" panose="020B0604030504040204" pitchFamily="34" charset="0"/>
              </a:rPr>
              <a:t>Dash, S. (2023, April 1). RAG or Retrieval-Augmented Generation Simplified. Medium. </a:t>
            </a:r>
            <a:r>
              <a:rPr lang="en-US" sz="1800" b="0" u="sng" dirty="0">
                <a:solidFill>
                  <a:srgbClr val="0000FF"/>
                </a:solidFill>
                <a:effectLst/>
                <a:latin typeface="Verdana" panose="020B0604030504040204" pitchFamily="34" charset="0"/>
                <a:hlinkClick r:id="rId2"/>
              </a:rPr>
              <a:t>https://medium.com/@shaileydash/rag-or-retrieval-augmented-generation-simplified-5823a9257856</a:t>
            </a:r>
            <a:endParaRPr lang="en-US" sz="1800" b="1" dirty="0">
              <a:effectLst/>
              <a:latin typeface="Times New Roman" panose="02020603050405020304" pitchFamily="18" charset="0"/>
            </a:endParaRPr>
          </a:p>
          <a:p>
            <a:r>
              <a:rPr lang="en-US" sz="1800" b="0" dirty="0">
                <a:effectLst/>
                <a:latin typeface="Verdana" panose="020B0604030504040204" pitchFamily="34" charset="0"/>
              </a:rPr>
              <a:t>Vanna AI. (2023). Integrating MSSQL with OpenAI Using </a:t>
            </a:r>
            <a:r>
              <a:rPr lang="en-US" sz="1800" b="0" dirty="0" err="1">
                <a:effectLst/>
                <a:latin typeface="Verdana" panose="020B0604030504040204" pitchFamily="34" charset="0"/>
              </a:rPr>
              <a:t>VannaDB</a:t>
            </a:r>
            <a:r>
              <a:rPr lang="en-US" sz="1800" b="0" dirty="0">
                <a:effectLst/>
                <a:latin typeface="Verdana" panose="020B0604030504040204" pitchFamily="34" charset="0"/>
              </a:rPr>
              <a:t>. Vanna AI Documentation. </a:t>
            </a:r>
            <a:r>
              <a:rPr lang="en-US" sz="1800" b="0" u="sng" dirty="0">
                <a:solidFill>
                  <a:srgbClr val="0000FF"/>
                </a:solidFill>
                <a:effectLst/>
                <a:latin typeface="Verdana" panose="020B0604030504040204" pitchFamily="34" charset="0"/>
                <a:hlinkClick r:id="rId3"/>
              </a:rPr>
              <a:t>https://vanna.ai/docs/mssql-openai-vanna-vannadb/</a:t>
            </a:r>
            <a:endParaRPr lang="en-US" sz="1800" b="1" dirty="0">
              <a:effectLst/>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7131539-0C86-22F6-B6F5-B3AE3F8FAD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8234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Q&amp;A</a:t>
            </a:r>
          </a:p>
        </p:txBody>
      </p:sp>
      <p:pic>
        <p:nvPicPr>
          <p:cNvPr id="5" name="Picture 4"/>
          <p:cNvPicPr>
            <a:picLocks noChangeAspect="1"/>
          </p:cNvPicPr>
          <p:nvPr/>
        </p:nvPicPr>
        <p:blipFill>
          <a:blip r:embed="rId2"/>
          <a:stretch>
            <a:fillRect/>
          </a:stretch>
        </p:blipFill>
        <p:spPr>
          <a:xfrm>
            <a:off x="814275" y="1862668"/>
            <a:ext cx="4402663" cy="1761065"/>
          </a:xfrm>
          <a:prstGeom prst="rect">
            <a:avLst/>
          </a:prstGeom>
        </p:spPr>
      </p:pic>
      <p:pic>
        <p:nvPicPr>
          <p:cNvPr id="6" name="Picture 5"/>
          <p:cNvPicPr>
            <a:picLocks noChangeAspect="1"/>
          </p:cNvPicPr>
          <p:nvPr/>
        </p:nvPicPr>
        <p:blipFill>
          <a:blip r:embed="rId3"/>
          <a:stretch>
            <a:fillRect/>
          </a:stretch>
        </p:blipFill>
        <p:spPr>
          <a:xfrm>
            <a:off x="5912731" y="1862668"/>
            <a:ext cx="1944335" cy="1944335"/>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86328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Text Placeholder 2"/>
          <p:cNvSpPr>
            <a:spLocks noGrp="1"/>
          </p:cNvSpPr>
          <p:nvPr>
            <p:ph type="body" idx="1"/>
          </p:nvPr>
        </p:nvSpPr>
        <p:spPr>
          <a:xfrm>
            <a:off x="814275" y="1327349"/>
            <a:ext cx="3836747" cy="3554750"/>
          </a:xfrm>
        </p:spPr>
        <p:txBody>
          <a:bodyPr/>
          <a:lstStyle/>
          <a:p>
            <a:r>
              <a:rPr lang="en-US"/>
              <a:t>Problem Statement</a:t>
            </a:r>
          </a:p>
          <a:p>
            <a:r>
              <a:rPr lang="en-US"/>
              <a:t>Motivation</a:t>
            </a:r>
          </a:p>
          <a:p>
            <a:r>
              <a:rPr lang="en-US"/>
              <a:t>Background</a:t>
            </a:r>
          </a:p>
          <a:p>
            <a:r>
              <a:rPr lang="en-US"/>
              <a:t>Related Work</a:t>
            </a:r>
          </a:p>
          <a:p>
            <a:r>
              <a:rPr lang="en-US"/>
              <a:t>Approach</a:t>
            </a:r>
          </a:p>
          <a:p>
            <a:r>
              <a:rPr lang="en-US"/>
              <a:t>Design</a:t>
            </a:r>
          </a:p>
          <a:p>
            <a:r>
              <a:rPr lang="en-US"/>
              <a:t>Implementation</a:t>
            </a:r>
          </a:p>
        </p:txBody>
      </p:sp>
      <p:sp>
        <p:nvSpPr>
          <p:cNvPr id="5" name="Text Placeholder 2"/>
          <p:cNvSpPr txBox="1">
            <a:spLocks/>
          </p:cNvSpPr>
          <p:nvPr/>
        </p:nvSpPr>
        <p:spPr>
          <a:xfrm>
            <a:off x="4651022" y="1327349"/>
            <a:ext cx="3836747" cy="3554751"/>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C7D3E6"/>
              </a:buClr>
              <a:buSzPts val="2400"/>
              <a:buFont typeface="Roboto Condensed Light"/>
              <a:buChar char="▰"/>
              <a:defRPr sz="2800" b="0" i="0" u="none" strike="noStrike" cap="none">
                <a:solidFill>
                  <a:srgbClr val="263248"/>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rgbClr val="C7D3E6"/>
              </a:buClr>
              <a:buSzPts val="2400"/>
              <a:buFont typeface="Roboto Condensed Light"/>
              <a:buChar char="▻"/>
              <a:defRPr sz="2400" b="0" i="0" u="none" strike="noStrike" cap="none">
                <a:solidFill>
                  <a:srgbClr val="263248"/>
                </a:solidFill>
                <a:latin typeface="Roboto Condensed Light"/>
                <a:ea typeface="Roboto Condensed Light"/>
                <a:cs typeface="Roboto Condensed Light"/>
                <a:sym typeface="Roboto Condensed Light"/>
              </a:defRPr>
            </a:lvl9pPr>
          </a:lstStyle>
          <a:p>
            <a:r>
              <a:rPr lang="en-US"/>
              <a:t>Data Collection</a:t>
            </a:r>
          </a:p>
          <a:p>
            <a:r>
              <a:rPr lang="en-US"/>
              <a:t>Data Analysis</a:t>
            </a:r>
          </a:p>
          <a:p>
            <a:r>
              <a:rPr lang="en-US"/>
              <a:t>Findings</a:t>
            </a:r>
          </a:p>
          <a:p>
            <a:r>
              <a:rPr lang="en-US"/>
              <a:t>Conclusions</a:t>
            </a:r>
          </a:p>
          <a:p>
            <a:r>
              <a:rPr lang="en-US"/>
              <a:t>Future Work</a:t>
            </a:r>
          </a:p>
          <a:p>
            <a:r>
              <a:rPr lang="en-US"/>
              <a:t>Key References</a:t>
            </a:r>
          </a:p>
          <a:p>
            <a:r>
              <a:rPr lang="en-US"/>
              <a:t>Q&amp;A</a:t>
            </a:r>
          </a:p>
        </p:txBody>
      </p:sp>
      <p:sp>
        <p:nvSpPr>
          <p:cNvPr id="6" name="Slide Number Placeholder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42564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a:t>
            </a:r>
          </a:p>
        </p:txBody>
      </p:sp>
      <p:sp>
        <p:nvSpPr>
          <p:cNvPr id="3" name="Text Placeholder 2"/>
          <p:cNvSpPr>
            <a:spLocks noGrp="1"/>
          </p:cNvSpPr>
          <p:nvPr>
            <p:ph type="body" idx="1"/>
          </p:nvPr>
        </p:nvSpPr>
        <p:spPr/>
        <p:txBody>
          <a:bodyPr/>
          <a:lstStyle/>
          <a:p>
            <a:r>
              <a:rPr lang="en-US" dirty="0"/>
              <a:t>Recent advances in LLM powered chatbots have enabled users to chat with a variety of document-based sources. Can a similar solution be employed to allow a user to communicate in natural language with a SQL based database?</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44337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p:txBody>
          <a:bodyPr/>
          <a:lstStyle/>
          <a:p>
            <a:r>
              <a:rPr lang="en-US" dirty="0"/>
              <a:t>Simplifying Database Querying</a:t>
            </a:r>
          </a:p>
          <a:p>
            <a:pPr lvl="1"/>
            <a:r>
              <a:rPr lang="en-US" dirty="0"/>
              <a:t>SQL remains the dominant store of application data.</a:t>
            </a:r>
          </a:p>
          <a:p>
            <a:pPr lvl="1"/>
            <a:r>
              <a:rPr lang="en-US" dirty="0"/>
              <a:t>SQL querying requires specific training</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2913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Text Placeholder 2"/>
          <p:cNvSpPr>
            <a:spLocks noGrp="1"/>
          </p:cNvSpPr>
          <p:nvPr>
            <p:ph type="body" idx="1"/>
          </p:nvPr>
        </p:nvSpPr>
        <p:spPr/>
        <p:txBody>
          <a:bodyPr/>
          <a:lstStyle/>
          <a:p>
            <a:r>
              <a:rPr lang="en-US" dirty="0"/>
              <a:t>Possible solutions</a:t>
            </a:r>
          </a:p>
          <a:p>
            <a:pPr lvl="1"/>
            <a:r>
              <a:rPr lang="en-US" dirty="0"/>
              <a:t>LLM generated SQL Queries</a:t>
            </a:r>
          </a:p>
          <a:p>
            <a:pPr lvl="1"/>
            <a:r>
              <a:rPr lang="en-US" dirty="0"/>
              <a:t>Transformation of SQL Data</a:t>
            </a:r>
          </a:p>
          <a:p>
            <a:pPr lvl="1"/>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54835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Text Placeholder 2"/>
          <p:cNvSpPr>
            <a:spLocks noGrp="1"/>
          </p:cNvSpPr>
          <p:nvPr>
            <p:ph type="body" idx="1"/>
          </p:nvPr>
        </p:nvSpPr>
        <p:spPr/>
        <p:txBody>
          <a:bodyPr/>
          <a:lstStyle/>
          <a:p>
            <a:r>
              <a:rPr lang="en-US" dirty="0" err="1"/>
              <a:t>LangChain</a:t>
            </a:r>
            <a:r>
              <a:rPr lang="en-US" dirty="0"/>
              <a:t> Official Documentation</a:t>
            </a:r>
          </a:p>
          <a:p>
            <a:pPr marL="457200" lvl="1"/>
            <a:r>
              <a:rPr lang="en-US" sz="1000" dirty="0">
                <a:effectLst/>
                <a:latin typeface="Verdana" panose="020B0604030504040204" pitchFamily="34" charset="0"/>
                <a:ea typeface="Times New Roman" panose="02020603050405020304" pitchFamily="18" charset="0"/>
              </a:rPr>
              <a:t>Retrieval-Augmented Generation (RAG) extends the capabilities of modern LLM based applications through innovative prompting and extension of context. The official </a:t>
            </a:r>
            <a:r>
              <a:rPr lang="en-US" sz="1000" dirty="0" err="1">
                <a:effectLst/>
                <a:latin typeface="Verdana" panose="020B0604030504040204" pitchFamily="34" charset="0"/>
                <a:ea typeface="Times New Roman" panose="02020603050405020304" pitchFamily="18" charset="0"/>
              </a:rPr>
              <a:t>LangChain</a:t>
            </a:r>
            <a:r>
              <a:rPr lang="en-US" sz="1000" dirty="0">
                <a:effectLst/>
                <a:latin typeface="Verdana" panose="020B0604030504040204" pitchFamily="34" charset="0"/>
                <a:ea typeface="Times New Roman" panose="02020603050405020304" pitchFamily="18" charset="0"/>
              </a:rPr>
              <a:t> documentation is one of the best resources that I have found pertaining to RAG. While it is not a traditional academic source, I believe it should be considered a very strong source. </a:t>
            </a:r>
            <a:r>
              <a:rPr lang="en-US" sz="1000" dirty="0" err="1">
                <a:effectLst/>
                <a:latin typeface="Verdana" panose="020B0604030504040204" pitchFamily="34" charset="0"/>
                <a:ea typeface="Times New Roman" panose="02020603050405020304" pitchFamily="18" charset="0"/>
              </a:rPr>
              <a:t>LangChain</a:t>
            </a:r>
            <a:r>
              <a:rPr lang="en-US" sz="1000" dirty="0">
                <a:effectLst/>
                <a:latin typeface="Verdana" panose="020B0604030504040204" pitchFamily="34" charset="0"/>
                <a:ea typeface="Times New Roman" panose="02020603050405020304" pitchFamily="18" charset="0"/>
              </a:rPr>
              <a:t> (2023) outlines the RAG process can be broken down into indexing, retrieval and generation. This method improves the static nature of LLMs' by incorporating real-time data and expanding the training data of these models.</a:t>
            </a:r>
            <a:endParaRPr lang="en-US" sz="1000" dirty="0">
              <a:effectLst/>
              <a:latin typeface="Times New Roman" panose="02020603050405020304" pitchFamily="18" charset="0"/>
              <a:ea typeface="Times New Roman" panose="02020603050405020304" pitchFamily="18"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109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Text Placeholder 2"/>
          <p:cNvSpPr>
            <a:spLocks noGrp="1"/>
          </p:cNvSpPr>
          <p:nvPr>
            <p:ph type="body" idx="1"/>
          </p:nvPr>
        </p:nvSpPr>
        <p:spPr/>
        <p:txBody>
          <a:bodyPr/>
          <a:lstStyle/>
          <a:p>
            <a:r>
              <a:rPr lang="en-US" dirty="0"/>
              <a:t>COST EFFECTIVE TABULAR DATA</a:t>
            </a:r>
          </a:p>
          <a:p>
            <a:pPr marL="457200" lvl="1"/>
            <a:r>
              <a:rPr lang="en-US" sz="1400" dirty="0" err="1">
                <a:effectLst/>
                <a:latin typeface="Verdana" panose="020B0604030504040204" pitchFamily="34" charset="0"/>
                <a:ea typeface="Times New Roman" panose="02020603050405020304" pitchFamily="18" charset="0"/>
              </a:rPr>
              <a:t>Einy</a:t>
            </a:r>
            <a:r>
              <a:rPr lang="en-US" sz="1400" dirty="0">
                <a:effectLst/>
                <a:latin typeface="Verdana" panose="020B0604030504040204" pitchFamily="34" charset="0"/>
                <a:ea typeface="Times New Roman" panose="02020603050405020304" pitchFamily="18" charset="0"/>
              </a:rPr>
              <a:t>, Milo, and </a:t>
            </a:r>
            <a:r>
              <a:rPr lang="en-US" sz="1400" dirty="0" err="1">
                <a:effectLst/>
                <a:latin typeface="Verdana" panose="020B0604030504040204" pitchFamily="34" charset="0"/>
                <a:ea typeface="Times New Roman" panose="02020603050405020304" pitchFamily="18" charset="0"/>
              </a:rPr>
              <a:t>Novgorodov</a:t>
            </a:r>
            <a:r>
              <a:rPr lang="en-US" sz="1400" dirty="0">
                <a:effectLst/>
                <a:latin typeface="Verdana" panose="020B0604030504040204" pitchFamily="34" charset="0"/>
                <a:ea typeface="Times New Roman" panose="02020603050405020304" pitchFamily="18" charset="0"/>
              </a:rPr>
              <a:t> (2024) researched a cost effecting technique for working with tabular data and LLMS. Through selective supplementation of available data, they were able to optimize for costs and accuracy. When working with RAG we are doing a similar style of operation. It might be possible to store and retrieve context in another location other than the LLM in order to improve performance and reduce tokens.</a:t>
            </a:r>
            <a:endParaRPr lang="en-US" sz="1400" dirty="0">
              <a:effectLst/>
              <a:latin typeface="Times New Roman" panose="02020603050405020304" pitchFamily="18" charset="0"/>
              <a:ea typeface="Times New Roman" panose="02020603050405020304" pitchFamily="18" charset="0"/>
            </a:endParaRPr>
          </a:p>
          <a:p>
            <a:pPr lvl="1"/>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57857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5F9F-46F0-B5C3-0AC9-1BB3AEAAB62F}"/>
              </a:ext>
            </a:extLst>
          </p:cNvPr>
          <p:cNvSpPr>
            <a:spLocks noGrp="1"/>
          </p:cNvSpPr>
          <p:nvPr>
            <p:ph type="title"/>
          </p:nvPr>
        </p:nvSpPr>
        <p:spPr/>
        <p:txBody>
          <a:bodyPr/>
          <a:lstStyle/>
          <a:p>
            <a:r>
              <a:rPr lang="en-US" dirty="0"/>
              <a:t>Key References</a:t>
            </a:r>
          </a:p>
        </p:txBody>
      </p:sp>
      <p:sp>
        <p:nvSpPr>
          <p:cNvPr id="3" name="Text Placeholder 2">
            <a:extLst>
              <a:ext uri="{FF2B5EF4-FFF2-40B4-BE49-F238E27FC236}">
                <a16:creationId xmlns:a16="http://schemas.microsoft.com/office/drawing/2014/main" id="{A4201B05-64A8-70B2-79E4-B3B3BBB07C43}"/>
              </a:ext>
            </a:extLst>
          </p:cNvPr>
          <p:cNvSpPr>
            <a:spLocks noGrp="1"/>
          </p:cNvSpPr>
          <p:nvPr>
            <p:ph type="body" idx="1"/>
          </p:nvPr>
        </p:nvSpPr>
        <p:spPr/>
        <p:txBody>
          <a:bodyPr/>
          <a:lstStyle/>
          <a:p>
            <a:r>
              <a:rPr lang="en-US" sz="1400" b="0" dirty="0" err="1">
                <a:effectLst/>
                <a:latin typeface="Verdana" panose="020B0604030504040204" pitchFamily="34" charset="0"/>
              </a:rPr>
              <a:t>Muludi</a:t>
            </a:r>
            <a:r>
              <a:rPr lang="en-US" sz="1400" b="0" dirty="0">
                <a:effectLst/>
                <a:latin typeface="Verdana" panose="020B0604030504040204" pitchFamily="34" charset="0"/>
              </a:rPr>
              <a:t>, K., Fitria, K. M., </a:t>
            </a:r>
            <a:r>
              <a:rPr lang="en-US" sz="1400" b="0" dirty="0" err="1">
                <a:effectLst/>
                <a:latin typeface="Verdana" panose="020B0604030504040204" pitchFamily="34" charset="0"/>
              </a:rPr>
              <a:t>Triloka</a:t>
            </a:r>
            <a:r>
              <a:rPr lang="en-US" sz="1400" b="0" dirty="0">
                <a:effectLst/>
                <a:latin typeface="Verdana" panose="020B0604030504040204" pitchFamily="34" charset="0"/>
              </a:rPr>
              <a:t>, J., &amp; </a:t>
            </a:r>
            <a:r>
              <a:rPr lang="en-US" sz="1400" b="0" dirty="0" err="1">
                <a:effectLst/>
                <a:latin typeface="Verdana" panose="020B0604030504040204" pitchFamily="34" charset="0"/>
              </a:rPr>
              <a:t>Sutedi</a:t>
            </a:r>
            <a:r>
              <a:rPr lang="en-US" sz="1400" b="0" dirty="0">
                <a:effectLst/>
                <a:latin typeface="Verdana" panose="020B0604030504040204" pitchFamily="34" charset="0"/>
              </a:rPr>
              <a:t>. (2024). Retrieval-Augmented Generation Approach: Document Question Answering using Large Language Model. International Journal of Advanced Computer Science and Applications (IJACSA), 15(3), 776-785. </a:t>
            </a:r>
            <a:r>
              <a:rPr lang="en-US" sz="1400" b="0" u="sng" dirty="0">
                <a:solidFill>
                  <a:srgbClr val="0000FF"/>
                </a:solidFill>
                <a:effectLst/>
                <a:latin typeface="Verdana" panose="020B0604030504040204" pitchFamily="34" charset="0"/>
                <a:hlinkClick r:id="rId2"/>
              </a:rPr>
              <a:t>https://doi.org/10.14569/IJACSA.2024.0150324</a:t>
            </a:r>
            <a:endParaRPr lang="en-US" sz="1400" b="1" dirty="0">
              <a:effectLst/>
              <a:latin typeface="Times New Roman" panose="02020603050405020304" pitchFamily="18" charset="0"/>
            </a:endParaRPr>
          </a:p>
          <a:p>
            <a:r>
              <a:rPr lang="en-US" sz="1400" b="0" dirty="0" err="1">
                <a:effectLst/>
                <a:latin typeface="Verdana" panose="020B0604030504040204" pitchFamily="34" charset="0"/>
              </a:rPr>
              <a:t>Oshin</a:t>
            </a:r>
            <a:r>
              <a:rPr lang="en-US" sz="1400" b="0" dirty="0">
                <a:effectLst/>
                <a:latin typeface="Verdana" panose="020B0604030504040204" pitchFamily="34" charset="0"/>
              </a:rPr>
              <a:t>, M., &amp; Campos, N. (2024). Learning </a:t>
            </a:r>
            <a:r>
              <a:rPr lang="en-US" sz="1400" b="0" dirty="0" err="1">
                <a:effectLst/>
                <a:latin typeface="Verdana" panose="020B0604030504040204" pitchFamily="34" charset="0"/>
              </a:rPr>
              <a:t>LangChain</a:t>
            </a:r>
            <a:r>
              <a:rPr lang="en-US" sz="1400" b="0" dirty="0">
                <a:effectLst/>
                <a:latin typeface="Verdana" panose="020B0604030504040204" pitchFamily="34" charset="0"/>
              </a:rPr>
              <a:t>: Build an AI Chatbot Trained on Your Data. O'Reilly Media.</a:t>
            </a:r>
            <a:endParaRPr lang="en-US" sz="1400" b="1" dirty="0">
              <a:effectLst/>
              <a:latin typeface="Times New Roman" panose="02020603050405020304" pitchFamily="18" charset="0"/>
            </a:endParaRPr>
          </a:p>
          <a:p>
            <a:endParaRPr lang="en-US" sz="1400" dirty="0"/>
          </a:p>
        </p:txBody>
      </p:sp>
      <p:sp>
        <p:nvSpPr>
          <p:cNvPr id="4" name="Slide Number Placeholder 3">
            <a:extLst>
              <a:ext uri="{FF2B5EF4-FFF2-40B4-BE49-F238E27FC236}">
                <a16:creationId xmlns:a16="http://schemas.microsoft.com/office/drawing/2014/main" id="{DB9983E3-136A-C135-59BF-F7A2785A08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080935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4AD6-6B00-A8D5-7AF0-7A77AB5DD6A9}"/>
              </a:ext>
            </a:extLst>
          </p:cNvPr>
          <p:cNvSpPr>
            <a:spLocks noGrp="1"/>
          </p:cNvSpPr>
          <p:nvPr>
            <p:ph type="title"/>
          </p:nvPr>
        </p:nvSpPr>
        <p:spPr/>
        <p:txBody>
          <a:bodyPr/>
          <a:lstStyle/>
          <a:p>
            <a:r>
              <a:rPr lang="en-US" dirty="0"/>
              <a:t>Key References</a:t>
            </a:r>
          </a:p>
        </p:txBody>
      </p:sp>
      <p:sp>
        <p:nvSpPr>
          <p:cNvPr id="3" name="Text Placeholder 2">
            <a:extLst>
              <a:ext uri="{FF2B5EF4-FFF2-40B4-BE49-F238E27FC236}">
                <a16:creationId xmlns:a16="http://schemas.microsoft.com/office/drawing/2014/main" id="{3E84929F-817A-AABF-B5F4-86E67ACA1E37}"/>
              </a:ext>
            </a:extLst>
          </p:cNvPr>
          <p:cNvSpPr>
            <a:spLocks noGrp="1"/>
          </p:cNvSpPr>
          <p:nvPr>
            <p:ph type="body" idx="1"/>
          </p:nvPr>
        </p:nvSpPr>
        <p:spPr/>
        <p:txBody>
          <a:bodyPr/>
          <a:lstStyle/>
          <a:p>
            <a:r>
              <a:rPr lang="en-US" sz="1800" b="0" dirty="0">
                <a:effectLst/>
                <a:latin typeface="Verdana" panose="020B0604030504040204" pitchFamily="34" charset="0"/>
              </a:rPr>
              <a:t>OpenAI. (2023, March 15). Exploring RAG: Retrieval-Augmented Generation for NLP [Video]. YouTube. </a:t>
            </a:r>
            <a:r>
              <a:rPr lang="en-US" sz="1800" b="0" u="sng" dirty="0">
                <a:solidFill>
                  <a:srgbClr val="0000FF"/>
                </a:solidFill>
                <a:effectLst/>
                <a:latin typeface="Verdana" panose="020B0604030504040204" pitchFamily="34" charset="0"/>
                <a:hlinkClick r:id="rId2"/>
              </a:rPr>
              <a:t>https://www.youtube.com/watch?v=KSbxwbLkhCQ</a:t>
            </a:r>
            <a:endParaRPr lang="en-US" sz="1800" b="1" dirty="0">
              <a:effectLst/>
              <a:latin typeface="Times New Roman" panose="02020603050405020304" pitchFamily="18" charset="0"/>
            </a:endParaRPr>
          </a:p>
          <a:p>
            <a:r>
              <a:rPr lang="en-US" sz="1800" b="0" dirty="0">
                <a:effectLst/>
                <a:latin typeface="Verdana" panose="020B0604030504040204" pitchFamily="34" charset="0"/>
              </a:rPr>
              <a:t>Mehul, J. (2023, January 13). RAG Part 4: Indexing. Medium. </a:t>
            </a:r>
            <a:r>
              <a:rPr lang="en-US" sz="1800" b="0" u="sng" dirty="0">
                <a:solidFill>
                  <a:srgbClr val="0000FF"/>
                </a:solidFill>
                <a:effectLst/>
                <a:latin typeface="Verdana" panose="020B0604030504040204" pitchFamily="34" charset="0"/>
                <a:hlinkClick r:id="rId3"/>
              </a:rPr>
              <a:t>https://medium.com/@j13mehul/rag-part-4-indexing-1985f4000f72</a:t>
            </a:r>
            <a:endParaRPr lang="en-US" sz="1800" b="1" dirty="0">
              <a:effectLst/>
              <a:latin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7131539-0C86-22F6-B6F5-B3AE3F8FAD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358373749"/>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101</TotalTime>
  <Words>541</Words>
  <Application>Microsoft Macintosh PowerPoint</Application>
  <PresentationFormat>On-screen Show (16:9)</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Arvo</vt:lpstr>
      <vt:lpstr>Roboto Condensed</vt:lpstr>
      <vt:lpstr>Roboto Condensed Light</vt:lpstr>
      <vt:lpstr>Times New Roman</vt:lpstr>
      <vt:lpstr>Verdana</vt:lpstr>
      <vt:lpstr>Salerio template</vt:lpstr>
      <vt:lpstr>Using RAG to Chat with a SQL Database</vt:lpstr>
      <vt:lpstr>Agenda</vt:lpstr>
      <vt:lpstr>Problem Statement</vt:lpstr>
      <vt:lpstr>Motivation</vt:lpstr>
      <vt:lpstr>Motivation</vt:lpstr>
      <vt:lpstr>Related Work</vt:lpstr>
      <vt:lpstr>Related Work</vt:lpstr>
      <vt:lpstr>Key References</vt:lpstr>
      <vt:lpstr>Key References</vt:lpstr>
      <vt:lpstr>Key References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Karthik Dinakaran</dc:creator>
  <cp:lastModifiedBy>Emery, Josh</cp:lastModifiedBy>
  <cp:revision>7</cp:revision>
  <dcterms:modified xsi:type="dcterms:W3CDTF">2024-07-22T05:40:33Z</dcterms:modified>
</cp:coreProperties>
</file>