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74" r:id="rId3"/>
    <p:sldId id="275" r:id="rId4"/>
    <p:sldId id="278" r:id="rId5"/>
    <p:sldId id="277" r:id="rId6"/>
    <p:sldId id="282" r:id="rId7"/>
    <p:sldId id="281" r:id="rId8"/>
    <p:sldId id="280" r:id="rId9"/>
    <p:sldId id="276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E44F72-D7B3-41EB-977B-2E401710A9A8}">
  <a:tblStyle styleId="{1FE44F72-D7B3-41EB-977B-2E401710A9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/>
              <a:t>CityU</a:t>
            </a:r>
            <a:r>
              <a:rPr lang="en-US" baseline="0"/>
              <a:t> logo cannot be deleted.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aseline="0"/>
              <a:t>Design can be modified for your preference.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182385" y="0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F7D0F-FE46-C945-87EB-0FD3D35652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43277"/>
            <a:ext cx="9144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8954610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 sz="2800"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533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4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B48145-9848-2F4E-A51E-1AF5F3EC5EA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4243277"/>
            <a:ext cx="914400" cy="9144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</p:sldLayoutIdLst>
  <p:transition>
    <p:fade thruBlk="1"/>
  </p:transition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4569/IJACSA.2024.0150324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13mehul/rag-part-4-indexing-1985f4000f72" TargetMode="External"/><Relationship Id="rId2" Type="http://schemas.openxmlformats.org/officeDocument/2006/relationships/hyperlink" Target="https://www.youtube.com/watch?v=KSbxwbLkhCQ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anna.ai/docs/mssql-openai-vanna-vannadb/" TargetMode="External"/><Relationship Id="rId2" Type="http://schemas.openxmlformats.org/officeDocument/2006/relationships/hyperlink" Target="https://medium.com/@shaileydash/rag-or-retrieval-augmented-generation-simplified-5823a9257856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155576" y="1177119"/>
            <a:ext cx="7193492" cy="9302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/>
              <a:t>Using RAG to Chat with a SQL Database</a:t>
            </a:r>
          </a:p>
        </p:txBody>
      </p:sp>
      <p:sp>
        <p:nvSpPr>
          <p:cNvPr id="4" name="AutoShape 8" descr="Image result for city university of seattle logo we are all about the finis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Google Shape;214;p13"/>
          <p:cNvSpPr txBox="1">
            <a:spLocks/>
          </p:cNvSpPr>
          <p:nvPr/>
        </p:nvSpPr>
        <p:spPr>
          <a:xfrm>
            <a:off x="12422" y="2107322"/>
            <a:ext cx="6404993" cy="1835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Name Joshua Emery</a:t>
            </a:r>
            <a:endParaRPr lang="en-US" dirty="0">
              <a:solidFill>
                <a:schemeClr val="bg1"/>
              </a:solidFill>
            </a:endParaRPr>
          </a:p>
          <a:p>
            <a:pPr marL="7620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Week 1</a:t>
            </a:r>
            <a:endParaRPr lang="en-US" dirty="0">
              <a:solidFill>
                <a:schemeClr val="bg1"/>
              </a:solidFill>
            </a:endParaRPr>
          </a:p>
          <a:p>
            <a:pPr marL="7620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CS687 Computer Science Capstone</a:t>
            </a:r>
          </a:p>
          <a:p>
            <a:pPr marL="7620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2023-2024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MSCS</a:t>
            </a:r>
            <a:endParaRPr lang="en-US" dirty="0">
              <a:solidFill>
                <a:schemeClr val="bg1"/>
              </a:solidFill>
            </a:endParaRPr>
          </a:p>
          <a:p>
            <a:pPr marL="76200" indent="0" algn="ctr">
              <a:buNone/>
            </a:pPr>
            <a:r>
              <a:rPr lang="en-US" sz="1500" dirty="0">
                <a:solidFill>
                  <a:schemeClr val="bg1"/>
                </a:solidFill>
              </a:rPr>
              <a:t>School of Technology &amp; Computing (STC)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975" y="3264620"/>
            <a:ext cx="914400" cy="914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975" y="2229494"/>
            <a:ext cx="914400" cy="914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1327349"/>
            <a:ext cx="3836747" cy="3554750"/>
          </a:xfrm>
        </p:spPr>
        <p:txBody>
          <a:bodyPr/>
          <a:lstStyle/>
          <a:p>
            <a:r>
              <a:rPr lang="en-US"/>
              <a:t>Problem Statement</a:t>
            </a:r>
          </a:p>
          <a:p>
            <a:r>
              <a:rPr lang="en-US"/>
              <a:t>Motivation</a:t>
            </a:r>
          </a:p>
          <a:p>
            <a:r>
              <a:rPr lang="en-US"/>
              <a:t>Background</a:t>
            </a:r>
          </a:p>
          <a:p>
            <a:r>
              <a:rPr lang="en-US"/>
              <a:t>Related Work</a:t>
            </a:r>
          </a:p>
          <a:p>
            <a:r>
              <a:rPr lang="en-US"/>
              <a:t>Approach</a:t>
            </a:r>
          </a:p>
          <a:p>
            <a:r>
              <a:rPr lang="en-US"/>
              <a:t>Design</a:t>
            </a:r>
          </a:p>
          <a:p>
            <a:r>
              <a:rPr lang="en-US"/>
              <a:t>Implementation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51022" y="1327349"/>
            <a:ext cx="3836747" cy="3554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/>
              <a:t>Data Collection</a:t>
            </a:r>
          </a:p>
          <a:p>
            <a:r>
              <a:rPr lang="en-US"/>
              <a:t>Data Analysis</a:t>
            </a:r>
          </a:p>
          <a:p>
            <a:r>
              <a:rPr lang="en-US"/>
              <a:t>Findings</a:t>
            </a:r>
          </a:p>
          <a:p>
            <a:r>
              <a:rPr lang="en-US"/>
              <a:t>Conclusions</a:t>
            </a:r>
          </a:p>
          <a:p>
            <a:r>
              <a:rPr lang="en-US"/>
              <a:t>Future Work</a:t>
            </a:r>
          </a:p>
          <a:p>
            <a:r>
              <a:rPr lang="en-US"/>
              <a:t>Key References</a:t>
            </a:r>
          </a:p>
          <a:p>
            <a:r>
              <a:rPr lang="en-US"/>
              <a:t>Q&amp;A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564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Recent advances in LLM powered chatbots have enabled users to chat with a variety of document-based sources. Can a similar solution be employed to allow a user to communicate in natural language with a SQL based database?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337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Simplifying Database Querying</a:t>
            </a:r>
          </a:p>
          <a:p>
            <a:pPr lvl="1"/>
            <a:r>
              <a:rPr lang="en-US" dirty="0"/>
              <a:t>SQL remains the dominant store of application data.</a:t>
            </a:r>
          </a:p>
          <a:p>
            <a:pPr lvl="1"/>
            <a:r>
              <a:rPr lang="en-US" dirty="0"/>
              <a:t>SQL querying requires specific training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13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 solutions</a:t>
            </a:r>
          </a:p>
          <a:p>
            <a:pPr lvl="1"/>
            <a:r>
              <a:rPr lang="en-US" dirty="0"/>
              <a:t>LLM generated SQL Queries</a:t>
            </a:r>
          </a:p>
          <a:p>
            <a:pPr lvl="1"/>
            <a:r>
              <a:rPr lang="en-US" dirty="0"/>
              <a:t>Transformation of SQL Data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483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5F9F-46F0-B5C3-0AC9-1BB3AEAAB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01B05-64A8-70B2-79E4-B3B3BBB07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0" dirty="0" err="1">
                <a:effectLst/>
                <a:latin typeface="Verdana" panose="020B0604030504040204" pitchFamily="34" charset="0"/>
              </a:rPr>
              <a:t>Muludi</a:t>
            </a:r>
            <a:r>
              <a:rPr lang="en-US" sz="1400" b="0" dirty="0">
                <a:effectLst/>
                <a:latin typeface="Verdana" panose="020B0604030504040204" pitchFamily="34" charset="0"/>
              </a:rPr>
              <a:t>, K., Fitria, K. M., </a:t>
            </a:r>
            <a:r>
              <a:rPr lang="en-US" sz="1400" b="0" dirty="0" err="1">
                <a:effectLst/>
                <a:latin typeface="Verdana" panose="020B0604030504040204" pitchFamily="34" charset="0"/>
              </a:rPr>
              <a:t>Triloka</a:t>
            </a:r>
            <a:r>
              <a:rPr lang="en-US" sz="1400" b="0" dirty="0">
                <a:effectLst/>
                <a:latin typeface="Verdana" panose="020B0604030504040204" pitchFamily="34" charset="0"/>
              </a:rPr>
              <a:t>, J., &amp; </a:t>
            </a:r>
            <a:r>
              <a:rPr lang="en-US" sz="1400" b="0" dirty="0" err="1">
                <a:effectLst/>
                <a:latin typeface="Verdana" panose="020B0604030504040204" pitchFamily="34" charset="0"/>
              </a:rPr>
              <a:t>Sutedi</a:t>
            </a:r>
            <a:r>
              <a:rPr lang="en-US" sz="1400" b="0" dirty="0">
                <a:effectLst/>
                <a:latin typeface="Verdana" panose="020B0604030504040204" pitchFamily="34" charset="0"/>
              </a:rPr>
              <a:t>. (2024). Retrieval-Augmented Generation Approach: Document Question Answering using Large Language Model. International Journal of Advanced Computer Science and Applications (IJACSA), 15(3), 776-785. </a:t>
            </a:r>
            <a:r>
              <a:rPr lang="en-US" sz="1400" b="0" u="sng" dirty="0">
                <a:solidFill>
                  <a:srgbClr val="0000FF"/>
                </a:solidFill>
                <a:effectLst/>
                <a:latin typeface="Verdana" panose="020B0604030504040204" pitchFamily="34" charset="0"/>
                <a:hlinkClick r:id="rId2"/>
              </a:rPr>
              <a:t>https://doi.org/10.14569/IJACSA.2024.0150324</a:t>
            </a:r>
            <a:endParaRPr lang="en-US" sz="1400" b="1" dirty="0">
              <a:effectLst/>
              <a:latin typeface="Times New Roman" panose="02020603050405020304" pitchFamily="18" charset="0"/>
            </a:endParaRPr>
          </a:p>
          <a:p>
            <a:r>
              <a:rPr lang="en-US" sz="1400" b="0" dirty="0" err="1">
                <a:effectLst/>
                <a:latin typeface="Verdana" panose="020B0604030504040204" pitchFamily="34" charset="0"/>
              </a:rPr>
              <a:t>Oshin</a:t>
            </a:r>
            <a:r>
              <a:rPr lang="en-US" sz="1400" b="0" dirty="0">
                <a:effectLst/>
                <a:latin typeface="Verdana" panose="020B0604030504040204" pitchFamily="34" charset="0"/>
              </a:rPr>
              <a:t>, M., &amp; Campos, N. (2024). Learning </a:t>
            </a:r>
            <a:r>
              <a:rPr lang="en-US" sz="1400" b="0" dirty="0" err="1">
                <a:effectLst/>
                <a:latin typeface="Verdana" panose="020B0604030504040204" pitchFamily="34" charset="0"/>
              </a:rPr>
              <a:t>LangChain</a:t>
            </a:r>
            <a:r>
              <a:rPr lang="en-US" sz="1400" b="0" dirty="0">
                <a:effectLst/>
                <a:latin typeface="Verdana" panose="020B0604030504040204" pitchFamily="34" charset="0"/>
              </a:rPr>
              <a:t>: Build an AI Chatbot Trained on Your Data. O'Reilly Media.</a:t>
            </a:r>
            <a:endParaRPr lang="en-US" sz="1400" b="1" dirty="0">
              <a:effectLst/>
              <a:latin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983E3-136A-C135-59BF-F7A2785A08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093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4AD6-6B00-A8D5-7AF0-7A77AB5D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4929F-817A-AABF-B5F4-86E67ACA1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dirty="0">
                <a:effectLst/>
                <a:latin typeface="Verdana" panose="020B0604030504040204" pitchFamily="34" charset="0"/>
              </a:rPr>
              <a:t>OpenAI. (2023, March 15). Exploring RAG: Retrieval-Augmented Generation for NLP [Video]. YouTube. </a:t>
            </a:r>
            <a:r>
              <a:rPr lang="en-US" sz="1800" b="0" u="sng" dirty="0">
                <a:solidFill>
                  <a:srgbClr val="0000FF"/>
                </a:solidFill>
                <a:effectLst/>
                <a:latin typeface="Verdana" panose="020B0604030504040204" pitchFamily="34" charset="0"/>
                <a:hlinkClick r:id="rId2"/>
              </a:rPr>
              <a:t>https://www.youtube.com/watch?v=KSbxwbLkhCQ</a:t>
            </a:r>
            <a:endParaRPr lang="en-US" sz="1800" b="1" dirty="0">
              <a:effectLst/>
              <a:latin typeface="Times New Roman" panose="02020603050405020304" pitchFamily="18" charset="0"/>
            </a:endParaRPr>
          </a:p>
          <a:p>
            <a:r>
              <a:rPr lang="en-US" sz="1800" b="0" dirty="0">
                <a:effectLst/>
                <a:latin typeface="Verdana" panose="020B0604030504040204" pitchFamily="34" charset="0"/>
              </a:rPr>
              <a:t>Mehul, J. (2023, January 13). RAG Part 4: Indexing. Medium. </a:t>
            </a:r>
            <a:r>
              <a:rPr lang="en-US" sz="1800" b="0" u="sng" dirty="0">
                <a:solidFill>
                  <a:srgbClr val="0000FF"/>
                </a:solidFill>
                <a:effectLst/>
                <a:latin typeface="Verdana" panose="020B0604030504040204" pitchFamily="34" charset="0"/>
                <a:hlinkClick r:id="rId3"/>
              </a:rPr>
              <a:t>https://medium.com/@j13mehul/rag-part-4-indexing-1985f4000f72</a:t>
            </a:r>
            <a:endParaRPr lang="en-US" sz="1800" b="1" dirty="0"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31539-0C86-22F6-B6F5-B3AE3F8FAD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8373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4AD6-6B00-A8D5-7AF0-7A77AB5D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4929F-817A-AABF-B5F4-86E67ACA1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dirty="0">
                <a:effectLst/>
                <a:latin typeface="Verdana" panose="020B0604030504040204" pitchFamily="34" charset="0"/>
              </a:rPr>
              <a:t>Dash, S. (2023, April 1). RAG or Retrieval-Augmented Generation Simplified. Medium. </a:t>
            </a:r>
            <a:r>
              <a:rPr lang="en-US" sz="1800" b="0" u="sng" dirty="0">
                <a:solidFill>
                  <a:srgbClr val="0000FF"/>
                </a:solidFill>
                <a:effectLst/>
                <a:latin typeface="Verdana" panose="020B0604030504040204" pitchFamily="34" charset="0"/>
                <a:hlinkClick r:id="rId2"/>
              </a:rPr>
              <a:t>https://medium.com/@shaileydash/rag-or-retrieval-augmented-generation-simplified-5823a9257856</a:t>
            </a:r>
            <a:endParaRPr lang="en-US" sz="1800" b="1" dirty="0">
              <a:effectLst/>
              <a:latin typeface="Times New Roman" panose="02020603050405020304" pitchFamily="18" charset="0"/>
            </a:endParaRPr>
          </a:p>
          <a:p>
            <a:r>
              <a:rPr lang="en-US" sz="1800" b="0" dirty="0">
                <a:effectLst/>
                <a:latin typeface="Verdana" panose="020B0604030504040204" pitchFamily="34" charset="0"/>
              </a:rPr>
              <a:t>Vanna AI. (2023). Integrating MSSQL with OpenAI Using </a:t>
            </a:r>
            <a:r>
              <a:rPr lang="en-US" sz="1800" b="0" dirty="0" err="1">
                <a:effectLst/>
                <a:latin typeface="Verdana" panose="020B0604030504040204" pitchFamily="34" charset="0"/>
              </a:rPr>
              <a:t>VannaDB</a:t>
            </a:r>
            <a:r>
              <a:rPr lang="en-US" sz="1800" b="0" dirty="0">
                <a:effectLst/>
                <a:latin typeface="Verdana" panose="020B0604030504040204" pitchFamily="34" charset="0"/>
              </a:rPr>
              <a:t>. Vanna AI Documentation. </a:t>
            </a:r>
            <a:r>
              <a:rPr lang="en-US" sz="1800" b="0" u="sng" dirty="0">
                <a:solidFill>
                  <a:srgbClr val="0000FF"/>
                </a:solidFill>
                <a:effectLst/>
                <a:latin typeface="Verdana" panose="020B0604030504040204" pitchFamily="34" charset="0"/>
                <a:hlinkClick r:id="rId3"/>
              </a:rPr>
              <a:t>https://vanna.ai/docs/mssql-openai-vanna-vannadb/</a:t>
            </a:r>
            <a:endParaRPr lang="en-US" sz="1800" b="1" dirty="0"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31539-0C86-22F6-B6F5-B3AE3F8FAD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234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5" y="1862668"/>
            <a:ext cx="4402663" cy="1761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731" y="1862668"/>
            <a:ext cx="1944335" cy="194433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3282085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</TotalTime>
  <Words>351</Words>
  <Application>Microsoft Macintosh PowerPoint</Application>
  <PresentationFormat>On-screen Show (16:9)</PresentationFormat>
  <Paragraphs>51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Arvo</vt:lpstr>
      <vt:lpstr>Roboto Condensed</vt:lpstr>
      <vt:lpstr>Roboto Condensed Light</vt:lpstr>
      <vt:lpstr>Times New Roman</vt:lpstr>
      <vt:lpstr>Verdana</vt:lpstr>
      <vt:lpstr>Salerio template</vt:lpstr>
      <vt:lpstr>Using RAG to Chat with a SQL Database</vt:lpstr>
      <vt:lpstr>Agenda</vt:lpstr>
      <vt:lpstr>Problem Statement</vt:lpstr>
      <vt:lpstr>Motivation</vt:lpstr>
      <vt:lpstr>Motivation</vt:lpstr>
      <vt:lpstr>Key References</vt:lpstr>
      <vt:lpstr>Key References</vt:lpstr>
      <vt:lpstr>Key References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Karthik Dinakaran</dc:creator>
  <cp:lastModifiedBy>Emery, Josh</cp:lastModifiedBy>
  <cp:revision>5</cp:revision>
  <dcterms:modified xsi:type="dcterms:W3CDTF">2024-07-15T06:58:27Z</dcterms:modified>
</cp:coreProperties>
</file>