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80" r:id="rId2"/>
  </p:sldMasterIdLst>
  <p:notesMasterIdLst>
    <p:notesMasterId r:id="rId18"/>
  </p:notesMasterIdLst>
  <p:sldIdLst>
    <p:sldId id="256" r:id="rId3"/>
    <p:sldId id="267" r:id="rId4"/>
    <p:sldId id="282" r:id="rId5"/>
    <p:sldId id="268" r:id="rId6"/>
    <p:sldId id="273" r:id="rId7"/>
    <p:sldId id="283" r:id="rId8"/>
    <p:sldId id="284" r:id="rId9"/>
    <p:sldId id="285" r:id="rId10"/>
    <p:sldId id="286" r:id="rId11"/>
    <p:sldId id="287" r:id="rId12"/>
    <p:sldId id="288" r:id="rId13"/>
    <p:sldId id="289" r:id="rId14"/>
    <p:sldId id="290" r:id="rId15"/>
    <p:sldId id="291"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0A90"/>
    <a:srgbClr val="99FF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7" autoAdjust="0"/>
    <p:restoredTop sz="94484" autoAdjust="0"/>
  </p:normalViewPr>
  <p:slideViewPr>
    <p:cSldViewPr snapToGrid="0">
      <p:cViewPr varScale="1">
        <p:scale>
          <a:sx n="72" d="100"/>
          <a:sy n="72" d="100"/>
        </p:scale>
        <p:origin x="240" y="5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3BDD8-40D9-4779-A801-B9C2E5D57A67}" type="datetimeFigureOut">
              <a:rPr lang="en-US" smtClean="0"/>
              <a:t>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0EBC0-3EB4-401C-A806-D3418E6B870E}" type="slidenum">
              <a:rPr lang="en-US" smtClean="0"/>
              <a:t>‹#›</a:t>
            </a:fld>
            <a:endParaRPr lang="en-US"/>
          </a:p>
        </p:txBody>
      </p:sp>
    </p:spTree>
    <p:extLst>
      <p:ext uri="{BB962C8B-B14F-4D97-AF65-F5344CB8AC3E}">
        <p14:creationId xmlns:p14="http://schemas.microsoft.com/office/powerpoint/2010/main" val="3715199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E44E72-D6EB-4DAB-8FEB-B2C3C493E038}"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368986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23A82-AAF3-4D56-83CC-0B470C6C6609}"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28787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B5B0A1-5FD1-4B3B-8C76-671F83376DAA}"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964203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D2178E-D31E-49AB-97C5-F28B71E676EC}"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9793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195C4-D477-4053-8541-B2436CA172D5}"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088184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AC9BBE-5E48-4EAF-9DE4-F7541E4BC802}"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484740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0B762-0D4D-479D-860D-05D8ABC9D045}" type="datetime1">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3471713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E389CE-5350-43F7-93B6-BA81621124CA}" type="datetime1">
              <a:rPr lang="en-US" smtClean="0"/>
              <a:t>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3547901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270F9A-F605-413D-847A-F68AED8C46B6}" type="datetime1">
              <a:rPr lang="en-US" smtClean="0"/>
              <a:t>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089169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E9C72-9BA7-416A-8B9C-65DBE140957F}" type="datetime1">
              <a:rPr lang="en-US" smtClean="0"/>
              <a:t>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35267872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01796-20EA-450D-AB51-6709EBE9C768}" type="datetime1">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32450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39BB76-A375-484B-8165-633BC5F37C20}"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85493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9B645E-A462-4E14-BD0F-61019E580D16}" type="datetime1">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21426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B5316E6-6235-4AC9-80BD-C3A76C50FFA6}" type="datetime1">
              <a:rPr lang="en-US" smtClean="0"/>
              <a:t>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989046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22EED-B49A-44CB-A6AA-7B1106671140}"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941970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9CC947-85E3-4519-A9DF-0ADC3FAFFB19}"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820838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566AD0-30AB-4AB0-83D4-CDD15DDB288C}"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6326504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8D6EC2-9BF2-476E-BAB7-C54D36EB7AB9}"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81157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F94E67-6CB2-4B8B-BAB0-873FF1D14D71}"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9514729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F2DC5-B6FF-4E49-8B2E-DDD83DE41109}"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9126228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A3872-4A05-447A-87EB-2FB555BEEDE8}"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55098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E67FE-D526-48BC-A19B-BCCC27855F35}"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54585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C58B1-2A0F-49A0-9B43-9C2C3D60A12B}" type="datetime1">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931610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57175-C03F-432B-AEC2-70604AB23996}" type="datetime1">
              <a:rPr lang="en-US" smtClean="0"/>
              <a:t>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93834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19298F-5CC6-4CF0-9E44-1B3AF2C15D01}" type="datetime1">
              <a:rPr lang="en-US" smtClean="0"/>
              <a:t>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3539096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931FA-0C1E-4EDA-BCD7-7555B24327EC}" type="datetime1">
              <a:rPr lang="en-US" smtClean="0"/>
              <a:t>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40765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CDE155-B112-4746-AAA9-D227CBF870B5}" type="datetime1">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8938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EC8A8E-2BC0-4203-BBD0-E1A652E7C162}" type="datetime1">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3599080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D48A8-ADF3-4B2A-AA5E-FE7E587F95BB}" type="datetime1">
              <a:rPr lang="en-US" smtClean="0"/>
              <a:t>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F7E433-863D-4D77-B6B3-86D70500F3FF}" type="slidenum">
              <a:rPr lang="en-US" smtClean="0"/>
              <a:t>‹#›</a:t>
            </a:fld>
            <a:endParaRPr lang="en-US"/>
          </a:p>
        </p:txBody>
      </p:sp>
    </p:spTree>
    <p:extLst>
      <p:ext uri="{BB962C8B-B14F-4D97-AF65-F5344CB8AC3E}">
        <p14:creationId xmlns:p14="http://schemas.microsoft.com/office/powerpoint/2010/main" val="314133436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8445E83-9666-4343-9376-D37A8A6E00E1}" type="datetime1">
              <a:rPr lang="en-US" smtClean="0"/>
              <a:t>6/20/22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BF7E433-863D-4D77-B6B3-86D70500F3FF}" type="slidenum">
              <a:rPr lang="en-US" smtClean="0"/>
              <a:t>‹#›</a:t>
            </a:fld>
            <a:endParaRPr lang="en-US"/>
          </a:p>
        </p:txBody>
      </p:sp>
    </p:spTree>
    <p:extLst>
      <p:ext uri="{BB962C8B-B14F-4D97-AF65-F5344CB8AC3E}">
        <p14:creationId xmlns:p14="http://schemas.microsoft.com/office/powerpoint/2010/main" val="1048608802"/>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6129"/>
            <a:ext cx="12192000" cy="6878615"/>
          </a:xfrm>
          <a:prstGeom prst="rect">
            <a:avLst/>
          </a:prstGeom>
        </p:spPr>
      </p:pic>
      <p:sp>
        <p:nvSpPr>
          <p:cNvPr id="2" name="Title 1"/>
          <p:cNvSpPr>
            <a:spLocks noGrp="1"/>
          </p:cNvSpPr>
          <p:nvPr>
            <p:ph type="title"/>
          </p:nvPr>
        </p:nvSpPr>
        <p:spPr>
          <a:xfrm>
            <a:off x="992210" y="843002"/>
            <a:ext cx="10018096" cy="1277077"/>
          </a:xfrm>
        </p:spPr>
        <p:txBody>
          <a:bodyPr>
            <a:normAutofit fontScale="90000"/>
          </a:bodyPr>
          <a:lstStyle/>
          <a:p>
            <a:pPr algn="just"/>
            <a:r>
              <a:rPr lang="en-US" sz="4800" b="1" dirty="0">
                <a:solidFill>
                  <a:srgbClr val="00B0F0"/>
                </a:solidFill>
              </a:rPr>
              <a:t>             </a:t>
            </a:r>
            <a:r>
              <a:rPr lang="en-US" sz="6000" b="1" dirty="0">
                <a:solidFill>
                  <a:srgbClr val="00B0F0"/>
                </a:solidFill>
                <a:latin typeface="Arial" panose="020B0604020202020204" pitchFamily="34" charset="0"/>
                <a:cs typeface="Arial" panose="020B0604020202020204" pitchFamily="34" charset="0"/>
              </a:rPr>
              <a:t>Blood Pressure Monitor</a:t>
            </a:r>
            <a:endParaRPr lang="en-US" sz="4800" b="1" dirty="0">
              <a:solidFill>
                <a:srgbClr val="00B0F0"/>
              </a:solidFill>
              <a:latin typeface="Arial" panose="020B0604020202020204" pitchFamily="34" charset="0"/>
              <a:cs typeface="Arial" panose="020B0604020202020204" pitchFamily="34" charset="0"/>
            </a:endParaRPr>
          </a:p>
        </p:txBody>
      </p:sp>
      <p:sp>
        <p:nvSpPr>
          <p:cNvPr id="3" name="Subtitle 2"/>
          <p:cNvSpPr>
            <a:spLocks noGrp="1"/>
          </p:cNvSpPr>
          <p:nvPr>
            <p:ph type="subTitle" idx="4294967295"/>
          </p:nvPr>
        </p:nvSpPr>
        <p:spPr>
          <a:xfrm>
            <a:off x="1771919" y="2539695"/>
            <a:ext cx="8240215" cy="2353278"/>
          </a:xfrm>
        </p:spPr>
        <p:txBody>
          <a:bodyPr>
            <a:normAutofit/>
          </a:bodyPr>
          <a:lstStyle/>
          <a:p>
            <a:pPr marL="0" indent="0" algn="ctr">
              <a:buNone/>
            </a:pPr>
            <a:endParaRPr lang="en-US" sz="2400" b="1" dirty="0">
              <a:latin typeface="Arial" panose="020B0604020202020204" pitchFamily="34" charset="0"/>
              <a:cs typeface="Arial" panose="020B0604020202020204" pitchFamily="34" charset="0"/>
            </a:endParaRPr>
          </a:p>
          <a:p>
            <a:pPr marL="0" indent="0" algn="ctr">
              <a:buNone/>
            </a:pPr>
            <a:r>
              <a:rPr lang="en-US" sz="2400" b="1" dirty="0">
                <a:latin typeface="Arial" panose="020B0604020202020204" pitchFamily="34" charset="0"/>
                <a:cs typeface="Arial" panose="020B0604020202020204" pitchFamily="34" charset="0"/>
              </a:rPr>
              <a:t>by : </a:t>
            </a:r>
          </a:p>
          <a:p>
            <a:pPr marL="0" indent="0" algn="ctr">
              <a:lnSpc>
                <a:spcPct val="100000"/>
              </a:lnSpc>
              <a:spcBef>
                <a:spcPts val="0"/>
              </a:spcBef>
              <a:buNone/>
            </a:pPr>
            <a:endParaRPr lang="en-US" sz="2400" b="1" dirty="0">
              <a:solidFill>
                <a:srgbClr val="7030A0"/>
              </a:solidFill>
              <a:latin typeface="Arial" panose="020B0604020202020204" pitchFamily="34" charset="0"/>
              <a:cs typeface="Arial" panose="020B0604020202020204" pitchFamily="34" charset="0"/>
            </a:endParaRPr>
          </a:p>
          <a:p>
            <a:pPr marL="0" indent="0" algn="ctr">
              <a:lnSpc>
                <a:spcPct val="100000"/>
              </a:lnSpc>
              <a:spcBef>
                <a:spcPts val="0"/>
              </a:spcBef>
              <a:buNone/>
            </a:pPr>
            <a:r>
              <a:rPr lang="en-US" sz="2400" b="1" dirty="0">
                <a:solidFill>
                  <a:srgbClr val="7030A0"/>
                </a:solidFill>
                <a:latin typeface="Arial" panose="020B0604020202020204" pitchFamily="34" charset="0"/>
                <a:cs typeface="Arial" panose="020B0604020202020204" pitchFamily="34" charset="0"/>
              </a:rPr>
              <a:t>Joshua </a:t>
            </a:r>
            <a:r>
              <a:rPr lang="en-US" sz="2400" b="1" dirty="0" err="1">
                <a:solidFill>
                  <a:srgbClr val="7030A0"/>
                </a:solidFill>
                <a:latin typeface="Arial" panose="020B0604020202020204" pitchFamily="34" charset="0"/>
                <a:cs typeface="Arial" panose="020B0604020202020204" pitchFamily="34" charset="0"/>
              </a:rPr>
              <a:t>Tochukwu</a:t>
            </a:r>
            <a:r>
              <a:rPr lang="en-US" sz="2400" b="1" dirty="0">
                <a:solidFill>
                  <a:srgbClr val="7030A0"/>
                </a:solidFill>
                <a:latin typeface="Arial" panose="020B0604020202020204" pitchFamily="34" charset="0"/>
                <a:cs typeface="Arial" panose="020B0604020202020204" pitchFamily="34" charset="0"/>
              </a:rPr>
              <a:t> </a:t>
            </a:r>
            <a:r>
              <a:rPr lang="en-US" sz="2400" b="1" dirty="0" err="1">
                <a:solidFill>
                  <a:srgbClr val="7030A0"/>
                </a:solidFill>
                <a:latin typeface="Arial" panose="020B0604020202020204" pitchFamily="34" charset="0"/>
                <a:cs typeface="Arial" panose="020B0604020202020204" pitchFamily="34" charset="0"/>
              </a:rPr>
              <a:t>Ohakwere</a:t>
            </a:r>
            <a:r>
              <a:rPr lang="en-US" sz="2400" b="1" dirty="0">
                <a:solidFill>
                  <a:srgbClr val="7030A0"/>
                </a:solidFill>
                <a:latin typeface="Arial" panose="020B0604020202020204" pitchFamily="34" charset="0"/>
                <a:cs typeface="Arial" panose="020B0604020202020204" pitchFamily="34" charset="0"/>
              </a:rPr>
              <a:t>-Eze</a:t>
            </a:r>
          </a:p>
        </p:txBody>
      </p:sp>
      <p:sp>
        <p:nvSpPr>
          <p:cNvPr id="7" name="Title 1"/>
          <p:cNvSpPr txBox="1">
            <a:spLocks/>
          </p:cNvSpPr>
          <p:nvPr/>
        </p:nvSpPr>
        <p:spPr>
          <a:xfrm>
            <a:off x="773748" y="35334"/>
            <a:ext cx="10236558" cy="11461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rgbClr val="00B050"/>
                </a:solidFill>
                <a:latin typeface="Arial" panose="020B0604020202020204" pitchFamily="34" charset="0"/>
                <a:cs typeface="Arial" panose="020B0604020202020204" pitchFamily="34" charset="0"/>
              </a:rPr>
              <a:t>Presentation</a:t>
            </a:r>
          </a:p>
          <a:p>
            <a:pPr algn="ctr"/>
            <a:r>
              <a:rPr lang="en-US" sz="2800" dirty="0">
                <a:solidFill>
                  <a:srgbClr val="00B050"/>
                </a:solidFill>
                <a:latin typeface="Arial" panose="020B0604020202020204" pitchFamily="34" charset="0"/>
                <a:cs typeface="Arial" panose="020B0604020202020204" pitchFamily="34" charset="0"/>
              </a:rPr>
              <a:t>on</a:t>
            </a:r>
            <a:endParaRPr lang="en-US" sz="32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52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410682" y="6400886"/>
            <a:ext cx="953037" cy="369332"/>
          </a:xfrm>
          <a:prstGeom prst="rect">
            <a:avLst/>
          </a:prstGeom>
          <a:noFill/>
        </p:spPr>
        <p:txBody>
          <a:bodyPr wrap="square" rtlCol="0">
            <a:spAutoFit/>
          </a:bodyPr>
          <a:lstStyle/>
          <a:p>
            <a:r>
              <a:rPr lang="en-US" dirty="0"/>
              <a:t>9</a:t>
            </a:r>
          </a:p>
        </p:txBody>
      </p:sp>
      <p:sp>
        <p:nvSpPr>
          <p:cNvPr id="10" name="TextBox 9">
            <a:extLst>
              <a:ext uri="{FF2B5EF4-FFF2-40B4-BE49-F238E27FC236}">
                <a16:creationId xmlns:a16="http://schemas.microsoft.com/office/drawing/2014/main" id="{BE57318D-3B2B-259D-5E67-54ED64F52ABD}"/>
              </a:ext>
            </a:extLst>
          </p:cNvPr>
          <p:cNvSpPr txBox="1"/>
          <p:nvPr/>
        </p:nvSpPr>
        <p:spPr>
          <a:xfrm>
            <a:off x="2833758" y="194851"/>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Hardware Components</a:t>
            </a:r>
          </a:p>
        </p:txBody>
      </p:sp>
      <p:sp>
        <p:nvSpPr>
          <p:cNvPr id="7" name="Slide Number Placeholder 2">
            <a:extLst>
              <a:ext uri="{FF2B5EF4-FFF2-40B4-BE49-F238E27FC236}">
                <a16:creationId xmlns:a16="http://schemas.microsoft.com/office/drawing/2014/main" id="{3CC16F8D-AA58-6005-958E-1E0E9911893F}"/>
              </a:ext>
            </a:extLst>
          </p:cNvPr>
          <p:cNvSpPr>
            <a:spLocks noGrp="1"/>
          </p:cNvSpPr>
          <p:nvPr>
            <p:ph type="sldNum" sz="quarter" idx="12"/>
          </p:nvPr>
        </p:nvSpPr>
        <p:spPr>
          <a:xfrm>
            <a:off x="1572931" y="5344678"/>
            <a:ext cx="2521654" cy="427150"/>
          </a:xfrm>
        </p:spPr>
        <p:txBody>
          <a:bodyPr/>
          <a:lstStyle/>
          <a:p>
            <a:r>
              <a:rPr lang="en-US" sz="2000" dirty="0">
                <a:solidFill>
                  <a:schemeClr val="tx1"/>
                </a:solidFill>
              </a:rPr>
              <a:t>[12] LCD screen</a:t>
            </a:r>
          </a:p>
        </p:txBody>
      </p:sp>
      <p:sp>
        <p:nvSpPr>
          <p:cNvPr id="12" name="Slide Number Placeholder 2">
            <a:extLst>
              <a:ext uri="{FF2B5EF4-FFF2-40B4-BE49-F238E27FC236}">
                <a16:creationId xmlns:a16="http://schemas.microsoft.com/office/drawing/2014/main" id="{C01EB2B9-B295-7FEA-27BD-75426BF5540E}"/>
              </a:ext>
            </a:extLst>
          </p:cNvPr>
          <p:cNvSpPr txBox="1">
            <a:spLocks/>
          </p:cNvSpPr>
          <p:nvPr/>
        </p:nvSpPr>
        <p:spPr>
          <a:xfrm>
            <a:off x="7470835" y="5344678"/>
            <a:ext cx="2675493" cy="369332"/>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[13] GSM modem</a:t>
            </a:r>
          </a:p>
        </p:txBody>
      </p:sp>
      <p:pic>
        <p:nvPicPr>
          <p:cNvPr id="8" name="Picture 7" descr="A picture containing diagram&#10;&#10;Description automatically generated">
            <a:extLst>
              <a:ext uri="{FF2B5EF4-FFF2-40B4-BE49-F238E27FC236}">
                <a16:creationId xmlns:a16="http://schemas.microsoft.com/office/drawing/2014/main" id="{F711C5A4-2AD6-AC3B-81D6-28AC7D583659}"/>
              </a:ext>
            </a:extLst>
          </p:cNvPr>
          <p:cNvPicPr>
            <a:picLocks noChangeAspect="1"/>
          </p:cNvPicPr>
          <p:nvPr/>
        </p:nvPicPr>
        <p:blipFill rotWithShape="1">
          <a:blip r:embed="rId2">
            <a:extLst>
              <a:ext uri="{28A0092B-C50C-407E-A947-70E740481C1C}">
                <a14:useLocalDpi xmlns:a14="http://schemas.microsoft.com/office/drawing/2010/main" val="0"/>
              </a:ext>
            </a:extLst>
          </a:blip>
          <a:srcRect l="16667" b="11013"/>
          <a:stretch/>
        </p:blipFill>
        <p:spPr bwMode="auto">
          <a:xfrm>
            <a:off x="757609" y="1398786"/>
            <a:ext cx="4822651" cy="3840779"/>
          </a:xfrm>
          <a:prstGeom prst="rect">
            <a:avLst/>
          </a:prstGeom>
          <a:ln>
            <a:noFill/>
          </a:ln>
          <a:extLst>
            <a:ext uri="{53640926-AAD7-44D8-BBD7-CCE9431645EC}">
              <a14:shadowObscured xmlns:a14="http://schemas.microsoft.com/office/drawing/2010/main"/>
            </a:ext>
          </a:extLst>
        </p:spPr>
      </p:pic>
      <p:pic>
        <p:nvPicPr>
          <p:cNvPr id="13" name="image5.jpeg">
            <a:extLst>
              <a:ext uri="{FF2B5EF4-FFF2-40B4-BE49-F238E27FC236}">
                <a16:creationId xmlns:a16="http://schemas.microsoft.com/office/drawing/2014/main" id="{4119ED1E-D6BA-6F09-DA2D-0570B6AD1326}"/>
              </a:ext>
            </a:extLst>
          </p:cNvPr>
          <p:cNvPicPr>
            <a:picLocks noChangeAspect="1"/>
          </p:cNvPicPr>
          <p:nvPr/>
        </p:nvPicPr>
        <p:blipFill>
          <a:blip r:embed="rId3" cstate="print"/>
          <a:stretch>
            <a:fillRect/>
          </a:stretch>
        </p:blipFill>
        <p:spPr>
          <a:xfrm>
            <a:off x="6628053" y="1398786"/>
            <a:ext cx="4361059" cy="3833147"/>
          </a:xfrm>
          <a:prstGeom prst="rect">
            <a:avLst/>
          </a:prstGeom>
        </p:spPr>
      </p:pic>
    </p:spTree>
    <p:extLst>
      <p:ext uri="{BB962C8B-B14F-4D97-AF65-F5344CB8AC3E}">
        <p14:creationId xmlns:p14="http://schemas.microsoft.com/office/powerpoint/2010/main" val="239746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410682" y="6400886"/>
            <a:ext cx="953037" cy="369332"/>
          </a:xfrm>
          <a:prstGeom prst="rect">
            <a:avLst/>
          </a:prstGeom>
          <a:noFill/>
        </p:spPr>
        <p:txBody>
          <a:bodyPr wrap="square" rtlCol="0">
            <a:spAutoFit/>
          </a:bodyPr>
          <a:lstStyle/>
          <a:p>
            <a:r>
              <a:rPr lang="en-US" dirty="0"/>
              <a:t>10</a:t>
            </a:r>
          </a:p>
        </p:txBody>
      </p:sp>
      <p:sp>
        <p:nvSpPr>
          <p:cNvPr id="10" name="TextBox 9">
            <a:extLst>
              <a:ext uri="{FF2B5EF4-FFF2-40B4-BE49-F238E27FC236}">
                <a16:creationId xmlns:a16="http://schemas.microsoft.com/office/drawing/2014/main" id="{BE57318D-3B2B-259D-5E67-54ED64F52ABD}"/>
              </a:ext>
            </a:extLst>
          </p:cNvPr>
          <p:cNvSpPr txBox="1"/>
          <p:nvPr/>
        </p:nvSpPr>
        <p:spPr>
          <a:xfrm>
            <a:off x="2833758" y="158992"/>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Hardware Components</a:t>
            </a:r>
          </a:p>
        </p:txBody>
      </p:sp>
      <p:sp>
        <p:nvSpPr>
          <p:cNvPr id="7" name="Slide Number Placeholder 2">
            <a:extLst>
              <a:ext uri="{FF2B5EF4-FFF2-40B4-BE49-F238E27FC236}">
                <a16:creationId xmlns:a16="http://schemas.microsoft.com/office/drawing/2014/main" id="{3CC16F8D-AA58-6005-958E-1E0E9911893F}"/>
              </a:ext>
            </a:extLst>
          </p:cNvPr>
          <p:cNvSpPr>
            <a:spLocks noGrp="1"/>
          </p:cNvSpPr>
          <p:nvPr>
            <p:ph type="sldNum" sz="quarter" idx="12"/>
          </p:nvPr>
        </p:nvSpPr>
        <p:spPr>
          <a:xfrm>
            <a:off x="1063163" y="5380537"/>
            <a:ext cx="2700948" cy="311466"/>
          </a:xfrm>
        </p:spPr>
        <p:txBody>
          <a:bodyPr/>
          <a:lstStyle/>
          <a:p>
            <a:r>
              <a:rPr lang="en-US" sz="2000" dirty="0">
                <a:solidFill>
                  <a:schemeClr val="tx1"/>
                </a:solidFill>
              </a:rPr>
              <a:t>[14] Speaker </a:t>
            </a:r>
          </a:p>
        </p:txBody>
      </p:sp>
      <p:sp>
        <p:nvSpPr>
          <p:cNvPr id="12" name="Slide Number Placeholder 2">
            <a:extLst>
              <a:ext uri="{FF2B5EF4-FFF2-40B4-BE49-F238E27FC236}">
                <a16:creationId xmlns:a16="http://schemas.microsoft.com/office/drawing/2014/main" id="{C01EB2B9-B295-7FEA-27BD-75426BF5540E}"/>
              </a:ext>
            </a:extLst>
          </p:cNvPr>
          <p:cNvSpPr txBox="1">
            <a:spLocks/>
          </p:cNvSpPr>
          <p:nvPr/>
        </p:nvSpPr>
        <p:spPr>
          <a:xfrm>
            <a:off x="7479792" y="5229568"/>
            <a:ext cx="2050100" cy="50711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[15] Battery</a:t>
            </a:r>
          </a:p>
        </p:txBody>
      </p:sp>
      <p:pic>
        <p:nvPicPr>
          <p:cNvPr id="11" name="Picture 10" descr="Diagram, schematic&#10;&#10;Description automatically generated">
            <a:extLst>
              <a:ext uri="{FF2B5EF4-FFF2-40B4-BE49-F238E27FC236}">
                <a16:creationId xmlns:a16="http://schemas.microsoft.com/office/drawing/2014/main" id="{CC88CE32-97B4-BD4D-1332-12D9C90DF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163" y="1398786"/>
            <a:ext cx="4136366" cy="3830782"/>
          </a:xfrm>
          <a:prstGeom prst="rect">
            <a:avLst/>
          </a:prstGeom>
        </p:spPr>
      </p:pic>
      <p:pic>
        <p:nvPicPr>
          <p:cNvPr id="14" name="Picture 13">
            <a:extLst>
              <a:ext uri="{FF2B5EF4-FFF2-40B4-BE49-F238E27FC236}">
                <a16:creationId xmlns:a16="http://schemas.microsoft.com/office/drawing/2014/main" id="{42678812-F4F5-A278-AFBF-82E96E43B227}"/>
              </a:ext>
            </a:extLst>
          </p:cNvPr>
          <p:cNvPicPr>
            <a:picLocks noChangeAspect="1"/>
          </p:cNvPicPr>
          <p:nvPr/>
        </p:nvPicPr>
        <p:blipFill rotWithShape="1">
          <a:blip r:embed="rId3">
            <a:extLst>
              <a:ext uri="{28A0092B-C50C-407E-A947-70E740481C1C}">
                <a14:useLocalDpi xmlns:a14="http://schemas.microsoft.com/office/drawing/2010/main" val="0"/>
              </a:ext>
            </a:extLst>
          </a:blip>
          <a:srcRect l="14754" t="23014" b="20951"/>
          <a:stretch/>
        </p:blipFill>
        <p:spPr bwMode="auto">
          <a:xfrm>
            <a:off x="6436659" y="1415877"/>
            <a:ext cx="4136366" cy="3796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2718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10682" y="6400886"/>
            <a:ext cx="953037" cy="369332"/>
          </a:xfrm>
          <a:prstGeom prst="rect">
            <a:avLst/>
          </a:prstGeom>
          <a:noFill/>
        </p:spPr>
        <p:txBody>
          <a:bodyPr wrap="square" rtlCol="0">
            <a:spAutoFit/>
          </a:bodyPr>
          <a:lstStyle/>
          <a:p>
            <a:r>
              <a:rPr lang="en-US" dirty="0"/>
              <a:t>11</a:t>
            </a:r>
          </a:p>
        </p:txBody>
      </p:sp>
      <p:sp>
        <p:nvSpPr>
          <p:cNvPr id="10" name="TextBox 9">
            <a:extLst>
              <a:ext uri="{FF2B5EF4-FFF2-40B4-BE49-F238E27FC236}">
                <a16:creationId xmlns:a16="http://schemas.microsoft.com/office/drawing/2014/main" id="{E282580A-E9F0-80C7-1BC6-51ED42E404FC}"/>
              </a:ext>
            </a:extLst>
          </p:cNvPr>
          <p:cNvSpPr txBox="1"/>
          <p:nvPr/>
        </p:nvSpPr>
        <p:spPr>
          <a:xfrm>
            <a:off x="1065412" y="136511"/>
            <a:ext cx="10345270" cy="646331"/>
          </a:xfrm>
          <a:prstGeom prst="rect">
            <a:avLst/>
          </a:prstGeom>
          <a:noFill/>
        </p:spPr>
        <p:txBody>
          <a:bodyPr wrap="square" rtlCol="0">
            <a:spAutoFit/>
          </a:bodyPr>
          <a:lstStyle/>
          <a:p>
            <a:pPr algn="ctr"/>
            <a:r>
              <a:rPr lang="en-US" sz="3600" b="1" dirty="0">
                <a:latin typeface="+mj-lt"/>
                <a:cs typeface="Arial" panose="020B0604020202020204" pitchFamily="34" charset="0"/>
              </a:rPr>
              <a:t>Critical-based Part Of The System </a:t>
            </a:r>
          </a:p>
        </p:txBody>
      </p:sp>
      <p:sp>
        <p:nvSpPr>
          <p:cNvPr id="14" name="Slide Number Placeholder 2">
            <a:extLst>
              <a:ext uri="{FF2B5EF4-FFF2-40B4-BE49-F238E27FC236}">
                <a16:creationId xmlns:a16="http://schemas.microsoft.com/office/drawing/2014/main" id="{D5D3B7F7-DD44-3745-5774-5EB99D1A0F3D}"/>
              </a:ext>
            </a:extLst>
          </p:cNvPr>
          <p:cNvSpPr>
            <a:spLocks noGrp="1"/>
          </p:cNvSpPr>
          <p:nvPr>
            <p:ph type="sldNum" sz="quarter" idx="12"/>
          </p:nvPr>
        </p:nvSpPr>
        <p:spPr>
          <a:xfrm>
            <a:off x="6571764" y="5208443"/>
            <a:ext cx="4838918" cy="542193"/>
          </a:xfrm>
        </p:spPr>
        <p:txBody>
          <a:bodyPr/>
          <a:lstStyle/>
          <a:p>
            <a:r>
              <a:rPr lang="en-US" sz="2000" dirty="0">
                <a:solidFill>
                  <a:schemeClr val="tx1"/>
                </a:solidFill>
              </a:rPr>
              <a:t>[16] Arduino Integration model</a:t>
            </a:r>
          </a:p>
        </p:txBody>
      </p:sp>
      <p:pic>
        <p:nvPicPr>
          <p:cNvPr id="7" name="Picture 6">
            <a:extLst>
              <a:ext uri="{FF2B5EF4-FFF2-40B4-BE49-F238E27FC236}">
                <a16:creationId xmlns:a16="http://schemas.microsoft.com/office/drawing/2014/main" id="{4A61910A-8266-85BC-0F11-8ED810F4D7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0679" t="26017" r="14476" b="29697"/>
          <a:stretch/>
        </p:blipFill>
        <p:spPr bwMode="auto">
          <a:xfrm>
            <a:off x="6571764" y="1456562"/>
            <a:ext cx="4838918" cy="3840891"/>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A4343EA2-A390-9E8D-AF3F-A443975BF7F9}"/>
              </a:ext>
            </a:extLst>
          </p:cNvPr>
          <p:cNvSpPr txBox="1"/>
          <p:nvPr/>
        </p:nvSpPr>
        <p:spPr>
          <a:xfrm>
            <a:off x="1121223" y="1969548"/>
            <a:ext cx="5450541" cy="2677656"/>
          </a:xfrm>
          <a:prstGeom prst="rect">
            <a:avLst/>
          </a:prstGeom>
          <a:noFill/>
        </p:spPr>
        <p:txBody>
          <a:bodyPr wrap="square" rtlCol="0">
            <a:spAutoFit/>
          </a:bodyPr>
          <a:lstStyle/>
          <a:p>
            <a:r>
              <a:rPr lang="en-US" sz="2400" dirty="0"/>
              <a:t>Fail-safe Considerations:</a:t>
            </a:r>
          </a:p>
          <a:p>
            <a:pPr marL="285750" indent="-285750">
              <a:buFont typeface="Wingdings" pitchFamily="2" charset="2"/>
              <a:buChar char="Ø"/>
            </a:pPr>
            <a:endParaRPr lang="en-US" sz="2400" dirty="0"/>
          </a:p>
          <a:p>
            <a:pPr marL="285750" indent="-285750">
              <a:buFont typeface="Wingdings" pitchFamily="2" charset="2"/>
              <a:buChar char="Ø"/>
            </a:pPr>
            <a:r>
              <a:rPr lang="en-US" sz="2400" dirty="0"/>
              <a:t>Double Microcontroller Integration</a:t>
            </a:r>
          </a:p>
          <a:p>
            <a:pPr marL="285750" indent="-285750">
              <a:buFont typeface="Wingdings" pitchFamily="2" charset="2"/>
              <a:buChar char="Ø"/>
            </a:pPr>
            <a:endParaRPr lang="en-US" sz="2400" dirty="0"/>
          </a:p>
          <a:p>
            <a:endParaRPr lang="en-US" sz="2400" dirty="0"/>
          </a:p>
          <a:p>
            <a:pPr marL="285750" indent="-285750">
              <a:buFont typeface="Wingdings" pitchFamily="2" charset="2"/>
              <a:buChar char="Ø"/>
            </a:pPr>
            <a:r>
              <a:rPr lang="en-US" sz="2400" dirty="0"/>
              <a:t>Alternative power source</a:t>
            </a:r>
          </a:p>
        </p:txBody>
      </p:sp>
    </p:spTree>
    <p:extLst>
      <p:ext uri="{BB962C8B-B14F-4D97-AF65-F5344CB8AC3E}">
        <p14:creationId xmlns:p14="http://schemas.microsoft.com/office/powerpoint/2010/main" val="247170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10682" y="6400886"/>
            <a:ext cx="953037" cy="369332"/>
          </a:xfrm>
          <a:prstGeom prst="rect">
            <a:avLst/>
          </a:prstGeom>
          <a:noFill/>
        </p:spPr>
        <p:txBody>
          <a:bodyPr wrap="square" rtlCol="0">
            <a:spAutoFit/>
          </a:bodyPr>
          <a:lstStyle/>
          <a:p>
            <a:r>
              <a:rPr lang="en-US" dirty="0"/>
              <a:t>12</a:t>
            </a:r>
          </a:p>
        </p:txBody>
      </p:sp>
      <p:sp>
        <p:nvSpPr>
          <p:cNvPr id="10" name="TextBox 9">
            <a:extLst>
              <a:ext uri="{FF2B5EF4-FFF2-40B4-BE49-F238E27FC236}">
                <a16:creationId xmlns:a16="http://schemas.microsoft.com/office/drawing/2014/main" id="{E282580A-E9F0-80C7-1BC6-51ED42E404FC}"/>
              </a:ext>
            </a:extLst>
          </p:cNvPr>
          <p:cNvSpPr txBox="1"/>
          <p:nvPr/>
        </p:nvSpPr>
        <p:spPr>
          <a:xfrm>
            <a:off x="3085681" y="159134"/>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User Interface</a:t>
            </a:r>
          </a:p>
        </p:txBody>
      </p:sp>
      <p:sp>
        <p:nvSpPr>
          <p:cNvPr id="14" name="Slide Number Placeholder 2">
            <a:extLst>
              <a:ext uri="{FF2B5EF4-FFF2-40B4-BE49-F238E27FC236}">
                <a16:creationId xmlns:a16="http://schemas.microsoft.com/office/drawing/2014/main" id="{D5D3B7F7-DD44-3745-5774-5EB99D1A0F3D}"/>
              </a:ext>
            </a:extLst>
          </p:cNvPr>
          <p:cNvSpPr>
            <a:spLocks noGrp="1"/>
          </p:cNvSpPr>
          <p:nvPr>
            <p:ph type="sldNum" sz="quarter" idx="12"/>
          </p:nvPr>
        </p:nvSpPr>
        <p:spPr>
          <a:xfrm>
            <a:off x="1524000" y="5361573"/>
            <a:ext cx="2551211" cy="328386"/>
          </a:xfrm>
        </p:spPr>
        <p:txBody>
          <a:bodyPr/>
          <a:lstStyle/>
          <a:p>
            <a:r>
              <a:rPr lang="en-US" sz="2000" dirty="0">
                <a:solidFill>
                  <a:schemeClr val="tx1"/>
                </a:solidFill>
              </a:rPr>
              <a:t>[17]User Interface</a:t>
            </a:r>
          </a:p>
        </p:txBody>
      </p:sp>
      <p:pic>
        <p:nvPicPr>
          <p:cNvPr id="7" name="Picture 6">
            <a:extLst>
              <a:ext uri="{FF2B5EF4-FFF2-40B4-BE49-F238E27FC236}">
                <a16:creationId xmlns:a16="http://schemas.microsoft.com/office/drawing/2014/main" id="{E7AA6875-B23E-2381-AD6F-CB092B95A7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4069" y="1785638"/>
            <a:ext cx="4711931" cy="3286723"/>
          </a:xfrm>
          <a:prstGeom prst="rect">
            <a:avLst/>
          </a:prstGeom>
        </p:spPr>
      </p:pic>
      <p:pic>
        <p:nvPicPr>
          <p:cNvPr id="8" name="Picture 7">
            <a:extLst>
              <a:ext uri="{FF2B5EF4-FFF2-40B4-BE49-F238E27FC236}">
                <a16:creationId xmlns:a16="http://schemas.microsoft.com/office/drawing/2014/main" id="{49E542D9-7E9F-6871-4798-841D5923C655}"/>
              </a:ext>
            </a:extLst>
          </p:cNvPr>
          <p:cNvPicPr>
            <a:picLocks noChangeAspect="1"/>
          </p:cNvPicPr>
          <p:nvPr/>
        </p:nvPicPr>
        <p:blipFill rotWithShape="1">
          <a:blip r:embed="rId3">
            <a:extLst>
              <a:ext uri="{28A0092B-C50C-407E-A947-70E740481C1C}">
                <a14:useLocalDpi xmlns:a14="http://schemas.microsoft.com/office/drawing/2010/main" val="0"/>
              </a:ext>
            </a:extLst>
          </a:blip>
          <a:srcRect l="28740" t="27380" r="16210" b="16254"/>
          <a:stretch/>
        </p:blipFill>
        <p:spPr bwMode="auto">
          <a:xfrm>
            <a:off x="7273831" y="1695160"/>
            <a:ext cx="3400152" cy="3467680"/>
          </a:xfrm>
          <a:prstGeom prst="rect">
            <a:avLst/>
          </a:prstGeom>
          <a:ln>
            <a:noFill/>
          </a:ln>
          <a:extLst>
            <a:ext uri="{53640926-AAD7-44D8-BBD7-CCE9431645EC}">
              <a14:shadowObscured xmlns:a14="http://schemas.microsoft.com/office/drawing/2010/main"/>
            </a:ext>
          </a:extLst>
        </p:spPr>
      </p:pic>
      <p:sp>
        <p:nvSpPr>
          <p:cNvPr id="9" name="Slide Number Placeholder 2">
            <a:extLst>
              <a:ext uri="{FF2B5EF4-FFF2-40B4-BE49-F238E27FC236}">
                <a16:creationId xmlns:a16="http://schemas.microsoft.com/office/drawing/2014/main" id="{3C41DF94-0A17-4029-60FA-BAA5640C043E}"/>
              </a:ext>
            </a:extLst>
          </p:cNvPr>
          <p:cNvSpPr txBox="1">
            <a:spLocks/>
          </p:cNvSpPr>
          <p:nvPr/>
        </p:nvSpPr>
        <p:spPr>
          <a:xfrm>
            <a:off x="7094537" y="5427002"/>
            <a:ext cx="3394169" cy="328386"/>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[18] Display information</a:t>
            </a:r>
          </a:p>
        </p:txBody>
      </p:sp>
    </p:spTree>
    <p:extLst>
      <p:ext uri="{BB962C8B-B14F-4D97-AF65-F5344CB8AC3E}">
        <p14:creationId xmlns:p14="http://schemas.microsoft.com/office/powerpoint/2010/main" val="389822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10682" y="6400886"/>
            <a:ext cx="953037" cy="369332"/>
          </a:xfrm>
          <a:prstGeom prst="rect">
            <a:avLst/>
          </a:prstGeom>
          <a:noFill/>
        </p:spPr>
        <p:txBody>
          <a:bodyPr wrap="square" rtlCol="0">
            <a:spAutoFit/>
          </a:bodyPr>
          <a:lstStyle/>
          <a:p>
            <a:r>
              <a:rPr lang="en-US" dirty="0"/>
              <a:t>13</a:t>
            </a:r>
          </a:p>
        </p:txBody>
      </p:sp>
      <p:sp>
        <p:nvSpPr>
          <p:cNvPr id="10" name="TextBox 9">
            <a:extLst>
              <a:ext uri="{FF2B5EF4-FFF2-40B4-BE49-F238E27FC236}">
                <a16:creationId xmlns:a16="http://schemas.microsoft.com/office/drawing/2014/main" id="{E282580A-E9F0-80C7-1BC6-51ED42E404FC}"/>
              </a:ext>
            </a:extLst>
          </p:cNvPr>
          <p:cNvSpPr txBox="1"/>
          <p:nvPr/>
        </p:nvSpPr>
        <p:spPr>
          <a:xfrm>
            <a:off x="2617103" y="304799"/>
            <a:ext cx="8446484" cy="646331"/>
          </a:xfrm>
          <a:prstGeom prst="rect">
            <a:avLst/>
          </a:prstGeom>
          <a:noFill/>
        </p:spPr>
        <p:txBody>
          <a:bodyPr wrap="square" rtlCol="0">
            <a:spAutoFit/>
          </a:bodyPr>
          <a:lstStyle/>
          <a:p>
            <a:pPr lvl="0" fontAlgn="base"/>
            <a:r>
              <a:rPr lang="en-US" sz="3600" b="1" cap="small" dirty="0">
                <a:effectLst>
                  <a:outerShdw sx="0" sy="0">
                    <a:srgbClr val="000000"/>
                  </a:outerShdw>
                </a:effectLst>
                <a:latin typeface="+mj-lt"/>
              </a:rPr>
              <a:t>Conclusion And Future Work</a:t>
            </a:r>
          </a:p>
        </p:txBody>
      </p:sp>
      <p:sp>
        <p:nvSpPr>
          <p:cNvPr id="2" name="TextBox 1">
            <a:extLst>
              <a:ext uri="{FF2B5EF4-FFF2-40B4-BE49-F238E27FC236}">
                <a16:creationId xmlns:a16="http://schemas.microsoft.com/office/drawing/2014/main" id="{D5C29574-F192-C871-1678-DACDC6A1A162}"/>
              </a:ext>
            </a:extLst>
          </p:cNvPr>
          <p:cNvSpPr txBox="1"/>
          <p:nvPr/>
        </p:nvSpPr>
        <p:spPr>
          <a:xfrm>
            <a:off x="1918447" y="2115671"/>
            <a:ext cx="8677835" cy="2585323"/>
          </a:xfrm>
          <a:prstGeom prst="rect">
            <a:avLst/>
          </a:prstGeom>
          <a:noFill/>
        </p:spPr>
        <p:txBody>
          <a:bodyPr wrap="square" rtlCol="0">
            <a:spAutoFit/>
          </a:bodyPr>
          <a:lstStyle/>
          <a:p>
            <a:r>
              <a:rPr lang="x-none"/>
              <a:t>Microcontroller based fully-automatic blood pressure monitor with GSM communication system allows health personnel to monitor a patient’s BP and heart rate from a remote location without requiring the physician to be physically present to take the measurements. Therefore, this proposed system can be practically used for remote monitoring of the patient blood pressure. The current implementation can be further improved. Future improvements to the system may include; a real time clock so that the date and time of recording can be sent along with the data</a:t>
            </a:r>
            <a:r>
              <a:rPr lang="en-US" dirty="0"/>
              <a:t> and</a:t>
            </a:r>
            <a:r>
              <a:rPr lang="x-none"/>
              <a:t> a keypad to change the recipient number when desired</a:t>
            </a:r>
            <a:endParaRPr lang="en-US" dirty="0"/>
          </a:p>
        </p:txBody>
      </p:sp>
    </p:spTree>
    <p:extLst>
      <p:ext uri="{BB962C8B-B14F-4D97-AF65-F5344CB8AC3E}">
        <p14:creationId xmlns:p14="http://schemas.microsoft.com/office/powerpoint/2010/main" val="362497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Stock Photos &amp;amp; Vectors | Shutterstock">
            <a:extLst>
              <a:ext uri="{FF2B5EF4-FFF2-40B4-BE49-F238E27FC236}">
                <a16:creationId xmlns:a16="http://schemas.microsoft.com/office/drawing/2014/main" id="{9105C680-D8DE-744E-9434-B6F3CADD63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509"/>
          <a:stretch/>
        </p:blipFill>
        <p:spPr bwMode="auto">
          <a:xfrm>
            <a:off x="44351" y="1349188"/>
            <a:ext cx="12147649" cy="415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47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096000" y="5367312"/>
            <a:ext cx="4195481" cy="479844"/>
          </a:xfrm>
        </p:spPr>
        <p:txBody>
          <a:bodyPr/>
          <a:lstStyle/>
          <a:p>
            <a:r>
              <a:rPr lang="en-US" sz="2000" dirty="0">
                <a:solidFill>
                  <a:schemeClr val="tx1"/>
                </a:solidFill>
              </a:rPr>
              <a:t>[1].   Blood Pressure Monitor</a:t>
            </a:r>
          </a:p>
        </p:txBody>
      </p:sp>
      <p:sp>
        <p:nvSpPr>
          <p:cNvPr id="7" name="TextBox 6"/>
          <p:cNvSpPr txBox="1"/>
          <p:nvPr/>
        </p:nvSpPr>
        <p:spPr>
          <a:xfrm>
            <a:off x="488255" y="1648496"/>
            <a:ext cx="5293742" cy="2985433"/>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Blood Pressure Monitor</a:t>
            </a:r>
          </a:p>
          <a:p>
            <a:endParaRPr lang="en-US" sz="2800" b="1" dirty="0">
              <a:latin typeface="Arial" panose="020B0604020202020204" pitchFamily="34" charset="0"/>
              <a:cs typeface="Arial" panose="020B0604020202020204" pitchFamily="34" charset="0"/>
            </a:endParaRPr>
          </a:p>
          <a:p>
            <a:pPr marL="457200" indent="-457200">
              <a:buFont typeface="Wingdings" pitchFamily="2" charset="2"/>
              <a:buChar char="Ø"/>
            </a:pPr>
            <a:r>
              <a:rPr lang="en-US" sz="3200" dirty="0">
                <a:latin typeface="Arial" panose="020B0604020202020204" pitchFamily="34" charset="0"/>
                <a:cs typeface="Arial" panose="020B0604020202020204" pitchFamily="34" charset="0"/>
              </a:rPr>
              <a:t>Electronic Device</a:t>
            </a:r>
          </a:p>
          <a:p>
            <a:pPr marL="457200" indent="-457200">
              <a:buFont typeface="Wingdings" pitchFamily="2" charset="2"/>
              <a:buChar char="Ø"/>
            </a:pPr>
            <a:r>
              <a:rPr lang="en-US" sz="3200" dirty="0">
                <a:latin typeface="Arial" panose="020B0604020202020204" pitchFamily="34" charset="0"/>
                <a:cs typeface="Arial" panose="020B0604020202020204" pitchFamily="34" charset="0"/>
              </a:rPr>
              <a:t>Monitoring Blood Pressure</a:t>
            </a:r>
          </a:p>
          <a:p>
            <a:pPr marL="457200" indent="-457200">
              <a:buFont typeface="Wingdings" pitchFamily="2" charset="2"/>
              <a:buChar char="Ø"/>
            </a:pPr>
            <a:r>
              <a:rPr lang="en-US" sz="3200" dirty="0">
                <a:latin typeface="Arial" panose="020B0604020202020204" pitchFamily="34" charset="0"/>
                <a:cs typeface="Arial" panose="020B0604020202020204" pitchFamily="34" charset="0"/>
              </a:rPr>
              <a:t>Instant Health Status </a:t>
            </a:r>
          </a:p>
        </p:txBody>
      </p:sp>
      <p:sp>
        <p:nvSpPr>
          <p:cNvPr id="5" name="TextBox 4"/>
          <p:cNvSpPr txBox="1"/>
          <p:nvPr/>
        </p:nvSpPr>
        <p:spPr>
          <a:xfrm>
            <a:off x="11410682" y="6400886"/>
            <a:ext cx="953037" cy="369332"/>
          </a:xfrm>
          <a:prstGeom prst="rect">
            <a:avLst/>
          </a:prstGeom>
          <a:noFill/>
        </p:spPr>
        <p:txBody>
          <a:bodyPr wrap="square" rtlCol="0">
            <a:spAutoFit/>
          </a:bodyPr>
          <a:lstStyle/>
          <a:p>
            <a:r>
              <a:rPr lang="en-US" dirty="0"/>
              <a:t>1</a:t>
            </a:r>
          </a:p>
        </p:txBody>
      </p:sp>
      <p:sp>
        <p:nvSpPr>
          <p:cNvPr id="8" name="Rectangle 7">
            <a:extLst>
              <a:ext uri="{FF2B5EF4-FFF2-40B4-BE49-F238E27FC236}">
                <a16:creationId xmlns:a16="http://schemas.microsoft.com/office/drawing/2014/main" id="{1595F851-7C35-A449-89E9-C42A4A715ECC}"/>
              </a:ext>
            </a:extLst>
          </p:cNvPr>
          <p:cNvSpPr/>
          <p:nvPr/>
        </p:nvSpPr>
        <p:spPr>
          <a:xfrm>
            <a:off x="5368673" y="1648496"/>
            <a:ext cx="6666963" cy="3667424"/>
          </a:xfrm>
          <a:prstGeom prst="rect">
            <a:avLst/>
          </a:prstGeom>
          <a:noFill/>
          <a:ln w="5080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810200C-944D-F62E-0373-31281B4C1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672" y="1168652"/>
            <a:ext cx="6666963" cy="4239869"/>
          </a:xfrm>
          <a:prstGeom prst="rect">
            <a:avLst/>
          </a:prstGeom>
        </p:spPr>
      </p:pic>
      <p:sp>
        <p:nvSpPr>
          <p:cNvPr id="11" name="TextBox 10">
            <a:extLst>
              <a:ext uri="{FF2B5EF4-FFF2-40B4-BE49-F238E27FC236}">
                <a16:creationId xmlns:a16="http://schemas.microsoft.com/office/drawing/2014/main" id="{EEBEABAD-BAC2-D66F-4091-8C0A34229E9F}"/>
              </a:ext>
            </a:extLst>
          </p:cNvPr>
          <p:cNvSpPr txBox="1"/>
          <p:nvPr/>
        </p:nvSpPr>
        <p:spPr>
          <a:xfrm>
            <a:off x="3408411" y="83686"/>
            <a:ext cx="5293742" cy="646331"/>
          </a:xfrm>
          <a:prstGeom prst="rect">
            <a:avLst/>
          </a:prstGeom>
          <a:noFill/>
        </p:spPr>
        <p:txBody>
          <a:bodyPr wrap="square" rtlCol="0">
            <a:spAutoFit/>
          </a:bodyPr>
          <a:lstStyle/>
          <a:p>
            <a:pPr algn="ctr"/>
            <a:r>
              <a:rPr lang="en-US" sz="3600" b="1" dirty="0">
                <a:latin typeface="+mj-lt"/>
                <a:cs typeface="Arial" panose="020B0604020202020204" pitchFamily="34" charset="0"/>
              </a:rPr>
              <a:t>Introduction</a:t>
            </a:r>
          </a:p>
        </p:txBody>
      </p:sp>
    </p:spTree>
    <p:extLst>
      <p:ext uri="{BB962C8B-B14F-4D97-AF65-F5344CB8AC3E}">
        <p14:creationId xmlns:p14="http://schemas.microsoft.com/office/powerpoint/2010/main" val="374195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Effect transition="in" filter="fade">
                                      <p:cBhvr>
                                        <p:cTn id="43" dur="1000"/>
                                        <p:tgtEl>
                                          <p:spTgt spid="11">
                                            <p:txEl>
                                              <p:pRg st="0" end="0"/>
                                            </p:txEl>
                                          </p:spTgt>
                                        </p:tgtEl>
                                      </p:cBhvr>
                                    </p:animEffect>
                                    <p:anim calcmode="lin" valueType="num">
                                      <p:cBhvr>
                                        <p:cTn id="44"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282903"/>
            <a:ext cx="5293742" cy="1354217"/>
          </a:xfrm>
          <a:prstGeom prst="rect">
            <a:avLst/>
          </a:prstGeom>
          <a:noFill/>
        </p:spPr>
        <p:txBody>
          <a:bodyPr wrap="square" rtlCol="0">
            <a:spAutoFit/>
          </a:bodyPr>
          <a:lstStyle/>
          <a:p>
            <a:pPr lvl="1" fontAlgn="base"/>
            <a:r>
              <a:rPr lang="en-US" b="1" dirty="0">
                <a:effectLst>
                  <a:outerShdw sx="0" sy="0">
                    <a:srgbClr val="000000"/>
                  </a:outerShdw>
                </a:effectLst>
              </a:rPr>
              <a:t>The system includes a device user (in most case is a doctor), the device and a patient.</a:t>
            </a:r>
            <a:endParaRPr lang="en-US" b="1" i="1" dirty="0">
              <a:effectLst>
                <a:outerShdw sx="0" sy="0">
                  <a:srgbClr val="000000"/>
                </a:outerShdw>
              </a:effectLst>
            </a:endParaRPr>
          </a:p>
          <a:p>
            <a:endParaRPr lang="en-US" sz="2800" b="1" dirty="0">
              <a:latin typeface="Arial" panose="020B0604020202020204" pitchFamily="34" charset="0"/>
              <a:cs typeface="Arial" panose="020B0604020202020204" pitchFamily="34" charset="0"/>
            </a:endParaRPr>
          </a:p>
        </p:txBody>
      </p:sp>
      <p:sp>
        <p:nvSpPr>
          <p:cNvPr id="5" name="TextBox 4"/>
          <p:cNvSpPr txBox="1"/>
          <p:nvPr/>
        </p:nvSpPr>
        <p:spPr>
          <a:xfrm>
            <a:off x="11410682" y="6400886"/>
            <a:ext cx="953037" cy="369332"/>
          </a:xfrm>
          <a:prstGeom prst="rect">
            <a:avLst/>
          </a:prstGeom>
          <a:noFill/>
        </p:spPr>
        <p:txBody>
          <a:bodyPr wrap="square" rtlCol="0">
            <a:spAutoFit/>
          </a:bodyPr>
          <a:lstStyle/>
          <a:p>
            <a:r>
              <a:rPr lang="en-US" dirty="0"/>
              <a:t>2</a:t>
            </a:r>
          </a:p>
        </p:txBody>
      </p:sp>
      <p:sp>
        <p:nvSpPr>
          <p:cNvPr id="11" name="TextBox 10">
            <a:extLst>
              <a:ext uri="{FF2B5EF4-FFF2-40B4-BE49-F238E27FC236}">
                <a16:creationId xmlns:a16="http://schemas.microsoft.com/office/drawing/2014/main" id="{EEBEABAD-BAC2-D66F-4091-8C0A34229E9F}"/>
              </a:ext>
            </a:extLst>
          </p:cNvPr>
          <p:cNvSpPr txBox="1"/>
          <p:nvPr/>
        </p:nvSpPr>
        <p:spPr>
          <a:xfrm>
            <a:off x="3408411" y="83686"/>
            <a:ext cx="5293742" cy="646331"/>
          </a:xfrm>
          <a:prstGeom prst="rect">
            <a:avLst/>
          </a:prstGeom>
          <a:noFill/>
        </p:spPr>
        <p:txBody>
          <a:bodyPr wrap="square" rtlCol="0">
            <a:spAutoFit/>
          </a:bodyPr>
          <a:lstStyle/>
          <a:p>
            <a:pPr algn="ctr"/>
            <a:r>
              <a:rPr lang="en-US" sz="3600" b="1" dirty="0">
                <a:latin typeface="+mj-lt"/>
                <a:cs typeface="Arial" panose="020B0604020202020204" pitchFamily="34" charset="0"/>
              </a:rPr>
              <a:t>Concept &amp; Motivation</a:t>
            </a:r>
          </a:p>
        </p:txBody>
      </p:sp>
      <p:pic>
        <p:nvPicPr>
          <p:cNvPr id="9" name="Picture 8" descr="Graphical user interface, application, Teams&#10;&#10;Description automatically generated">
            <a:extLst>
              <a:ext uri="{FF2B5EF4-FFF2-40B4-BE49-F238E27FC236}">
                <a16:creationId xmlns:a16="http://schemas.microsoft.com/office/drawing/2014/main" id="{4DF91D09-0DC5-4E94-AE87-7CACF82C178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107" t="34419" r="29008" b="55153"/>
          <a:stretch/>
        </p:blipFill>
        <p:spPr bwMode="auto">
          <a:xfrm>
            <a:off x="5331206" y="1282903"/>
            <a:ext cx="6741894" cy="1543275"/>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4E7566A5-5CF9-C219-BD90-6AEC224DAC84}"/>
              </a:ext>
            </a:extLst>
          </p:cNvPr>
          <p:cNvSpPr txBox="1"/>
          <p:nvPr/>
        </p:nvSpPr>
        <p:spPr>
          <a:xfrm>
            <a:off x="-143436" y="2751891"/>
            <a:ext cx="5293742" cy="1354217"/>
          </a:xfrm>
          <a:prstGeom prst="rect">
            <a:avLst/>
          </a:prstGeom>
          <a:noFill/>
        </p:spPr>
        <p:txBody>
          <a:bodyPr wrap="square" rtlCol="0">
            <a:spAutoFit/>
          </a:bodyPr>
          <a:lstStyle/>
          <a:p>
            <a:pPr lvl="1" fontAlgn="base"/>
            <a:r>
              <a:rPr lang="en-US" b="1" dirty="0">
                <a:effectLst>
                  <a:outerShdw sx="0" sy="0">
                    <a:srgbClr val="000000"/>
                  </a:outerShdw>
                </a:effectLst>
              </a:rPr>
              <a:t>How can we improve an effective remote communication between patient status and doctor ?</a:t>
            </a:r>
            <a:endParaRPr lang="en-US" b="1" i="1" dirty="0">
              <a:effectLst>
                <a:outerShdw sx="0" sy="0">
                  <a:srgbClr val="000000"/>
                </a:outerShdw>
              </a:effectLst>
            </a:endParaRPr>
          </a:p>
          <a:p>
            <a:endParaRPr lang="en-US" sz="2800"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AD1723E-8B32-5CDE-A22A-D9A04F4B46C9}"/>
              </a:ext>
            </a:extLst>
          </p:cNvPr>
          <p:cNvSpPr txBox="1"/>
          <p:nvPr/>
        </p:nvSpPr>
        <p:spPr>
          <a:xfrm>
            <a:off x="-126859" y="4106108"/>
            <a:ext cx="5293742" cy="1200329"/>
          </a:xfrm>
          <a:prstGeom prst="rect">
            <a:avLst/>
          </a:prstGeom>
          <a:noFill/>
        </p:spPr>
        <p:txBody>
          <a:bodyPr wrap="square" rtlCol="0">
            <a:spAutoFit/>
          </a:bodyPr>
          <a:lstStyle/>
          <a:p>
            <a:pPr lvl="1" fontAlgn="base"/>
            <a:r>
              <a:rPr lang="en-US" b="1" dirty="0"/>
              <a:t>Develop an automatic blood pressure device and enhance its capability by adding Global System for Mobile (GSM) communication component</a:t>
            </a:r>
            <a:endParaRPr lang="en-US" sz="2800" b="1" dirty="0">
              <a:latin typeface="Arial" panose="020B0604020202020204" pitchFamily="34" charset="0"/>
              <a:cs typeface="Arial" panose="020B0604020202020204" pitchFamily="34" charset="0"/>
            </a:endParaRPr>
          </a:p>
        </p:txBody>
      </p:sp>
      <p:pic>
        <p:nvPicPr>
          <p:cNvPr id="19" name="image5.jpeg">
            <a:extLst>
              <a:ext uri="{FF2B5EF4-FFF2-40B4-BE49-F238E27FC236}">
                <a16:creationId xmlns:a16="http://schemas.microsoft.com/office/drawing/2014/main" id="{9F26AF30-830E-F4D6-1AA2-AF9999B19E9A}"/>
              </a:ext>
            </a:extLst>
          </p:cNvPr>
          <p:cNvPicPr>
            <a:picLocks noChangeAspect="1"/>
          </p:cNvPicPr>
          <p:nvPr/>
        </p:nvPicPr>
        <p:blipFill>
          <a:blip r:embed="rId3" cstate="print"/>
          <a:stretch>
            <a:fillRect/>
          </a:stretch>
        </p:blipFill>
        <p:spPr>
          <a:xfrm>
            <a:off x="6390810" y="3369678"/>
            <a:ext cx="4622686" cy="2487707"/>
          </a:xfrm>
          <a:prstGeom prst="rect">
            <a:avLst/>
          </a:prstGeom>
        </p:spPr>
      </p:pic>
      <p:sp>
        <p:nvSpPr>
          <p:cNvPr id="20" name="Slide Number Placeholder 2">
            <a:extLst>
              <a:ext uri="{FF2B5EF4-FFF2-40B4-BE49-F238E27FC236}">
                <a16:creationId xmlns:a16="http://schemas.microsoft.com/office/drawing/2014/main" id="{D98EBD92-C756-2B94-47CE-73010F988771}"/>
              </a:ext>
            </a:extLst>
          </p:cNvPr>
          <p:cNvSpPr>
            <a:spLocks noGrp="1"/>
          </p:cNvSpPr>
          <p:nvPr>
            <p:ph type="sldNum" sz="quarter" idx="12"/>
          </p:nvPr>
        </p:nvSpPr>
        <p:spPr>
          <a:xfrm>
            <a:off x="8195126" y="2735862"/>
            <a:ext cx="670354" cy="427150"/>
          </a:xfrm>
        </p:spPr>
        <p:txBody>
          <a:bodyPr/>
          <a:lstStyle/>
          <a:p>
            <a:r>
              <a:rPr lang="en-US" sz="2000" dirty="0">
                <a:solidFill>
                  <a:schemeClr val="tx1"/>
                </a:solidFill>
              </a:rPr>
              <a:t>[2]</a:t>
            </a:r>
          </a:p>
        </p:txBody>
      </p:sp>
      <p:sp>
        <p:nvSpPr>
          <p:cNvPr id="21" name="Slide Number Placeholder 2">
            <a:extLst>
              <a:ext uri="{FF2B5EF4-FFF2-40B4-BE49-F238E27FC236}">
                <a16:creationId xmlns:a16="http://schemas.microsoft.com/office/drawing/2014/main" id="{01D366DF-E752-CD44-F908-DDA156F60C8F}"/>
              </a:ext>
            </a:extLst>
          </p:cNvPr>
          <p:cNvSpPr txBox="1">
            <a:spLocks/>
          </p:cNvSpPr>
          <p:nvPr/>
        </p:nvSpPr>
        <p:spPr>
          <a:xfrm>
            <a:off x="8195126" y="5802928"/>
            <a:ext cx="670354" cy="427150"/>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[3]</a:t>
            </a:r>
          </a:p>
        </p:txBody>
      </p:sp>
    </p:spTree>
    <p:extLst>
      <p:ext uri="{BB962C8B-B14F-4D97-AF65-F5344CB8AC3E}">
        <p14:creationId xmlns:p14="http://schemas.microsoft.com/office/powerpoint/2010/main" val="425786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fade">
                                      <p:cBhvr>
                                        <p:cTn id="14" dur="1000"/>
                                        <p:tgtEl>
                                          <p:spTgt spid="11">
                                            <p:txEl>
                                              <p:pRg st="0" end="0"/>
                                            </p:txEl>
                                          </p:spTgt>
                                        </p:tgtEl>
                                      </p:cBhvr>
                                    </p:animEffect>
                                    <p:anim calcmode="lin" valueType="num">
                                      <p:cBhvr>
                                        <p:cTn id="15"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1000"/>
                                        <p:tgtEl>
                                          <p:spTgt spid="12">
                                            <p:txEl>
                                              <p:pRg st="0" end="0"/>
                                            </p:txEl>
                                          </p:spTgt>
                                        </p:tgtEl>
                                      </p:cBhvr>
                                    </p:animEffect>
                                    <p:anim calcmode="lin" valueType="num">
                                      <p:cBhvr>
                                        <p:cTn id="2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fade">
                                      <p:cBhvr>
                                        <p:cTn id="28" dur="1000"/>
                                        <p:tgtEl>
                                          <p:spTgt spid="13">
                                            <p:txEl>
                                              <p:pRg st="0" end="0"/>
                                            </p:txEl>
                                          </p:spTgt>
                                        </p:tgtEl>
                                      </p:cBhvr>
                                    </p:animEffect>
                                    <p:anim calcmode="lin" valueType="num">
                                      <p:cBhvr>
                                        <p:cTn id="29"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1000"/>
                                        <p:tgtEl>
                                          <p:spTgt spid="21"/>
                                        </p:tgtEl>
                                      </p:cBhvr>
                                    </p:animEffect>
                                    <p:anim calcmode="lin" valueType="num">
                                      <p:cBhvr>
                                        <p:cTn id="39" dur="1000" fill="hold"/>
                                        <p:tgtEl>
                                          <p:spTgt spid="21"/>
                                        </p:tgtEl>
                                        <p:attrNameLst>
                                          <p:attrName>ppt_x</p:attrName>
                                        </p:attrNameLst>
                                      </p:cBhvr>
                                      <p:tavLst>
                                        <p:tav tm="0">
                                          <p:val>
                                            <p:strVal val="#ppt_x"/>
                                          </p:val>
                                        </p:tav>
                                        <p:tav tm="100000">
                                          <p:val>
                                            <p:strVal val="#ppt_x"/>
                                          </p:val>
                                        </p:tav>
                                      </p:tavLst>
                                    </p:anim>
                                    <p:anim calcmode="lin" valueType="num">
                                      <p:cBhvr>
                                        <p:cTn id="4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876" y="1024178"/>
            <a:ext cx="6106533" cy="3077766"/>
          </a:xfrm>
          <a:prstGeom prst="rect">
            <a:avLst/>
          </a:prstGeom>
          <a:noFill/>
        </p:spPr>
        <p:txBody>
          <a:bodyPr wrap="square" rtlCol="0">
            <a:spAutoFit/>
          </a:bodyPr>
          <a:lstStyle/>
          <a:p>
            <a:pPr algn="ctr"/>
            <a:endParaRPr lang="en-US" sz="3200" dirty="0">
              <a:latin typeface="Arial" panose="020B0604020202020204" pitchFamily="34" charset="0"/>
              <a:cs typeface="Arial" panose="020B0604020202020204" pitchFamily="34" charset="0"/>
            </a:endParaRPr>
          </a:p>
          <a:p>
            <a:pPr algn="just"/>
            <a:r>
              <a:rPr lang="en-US" sz="2800" b="1" dirty="0">
                <a:latin typeface="Arial" panose="020B0604020202020204" pitchFamily="34" charset="0"/>
                <a:cs typeface="Arial" panose="020B0604020202020204" pitchFamily="34" charset="0"/>
              </a:rPr>
              <a:t>Functional: The system shall</a:t>
            </a:r>
          </a:p>
          <a:p>
            <a:pPr marL="457200" indent="-457200" algn="just">
              <a:buFont typeface="Wingdings" pitchFamily="2" charset="2"/>
              <a:buChar char="Ø"/>
            </a:pPr>
            <a:r>
              <a:rPr lang="en-US" sz="2000" b="1" dirty="0"/>
              <a:t>Efficiently process vitals collected</a:t>
            </a:r>
          </a:p>
          <a:p>
            <a:pPr marL="457200" indent="-457200" algn="just">
              <a:buFont typeface="Wingdings" pitchFamily="2" charset="2"/>
              <a:buChar char="Ø"/>
            </a:pPr>
            <a:r>
              <a:rPr lang="en-US" sz="2000" b="1" dirty="0"/>
              <a:t>Display information based on data received</a:t>
            </a:r>
          </a:p>
          <a:p>
            <a:pPr marL="457200" indent="-457200" algn="just">
              <a:buFont typeface="Wingdings" pitchFamily="2" charset="2"/>
              <a:buChar char="Ø"/>
            </a:pPr>
            <a:r>
              <a:rPr lang="en-US" sz="2000" b="1" dirty="0"/>
              <a:t>Alert the operator in the applicable scenario</a:t>
            </a:r>
          </a:p>
          <a:p>
            <a:pPr marL="457200" indent="-457200" algn="just">
              <a:buFont typeface="Wingdings" pitchFamily="2" charset="2"/>
              <a:buChar char="Ø"/>
            </a:pPr>
            <a:r>
              <a:rPr lang="en-US" b="1" dirty="0"/>
              <a:t>Send out data to remote location when applicable</a:t>
            </a:r>
          </a:p>
          <a:p>
            <a:pPr marL="457200" indent="-457200" algn="ctr">
              <a:buFont typeface="Wingdings" pitchFamily="2" charset="2"/>
              <a:buChar char="Ø"/>
            </a:pPr>
            <a:endParaRPr lang="en-US" sz="2000" dirty="0"/>
          </a:p>
          <a:p>
            <a:pPr algn="ctr"/>
            <a:endParaRPr lang="en-US" dirty="0"/>
          </a:p>
        </p:txBody>
      </p:sp>
      <p:sp>
        <p:nvSpPr>
          <p:cNvPr id="9" name="TextBox 8"/>
          <p:cNvSpPr txBox="1"/>
          <p:nvPr/>
        </p:nvSpPr>
        <p:spPr>
          <a:xfrm>
            <a:off x="11410682" y="6400886"/>
            <a:ext cx="953037" cy="369332"/>
          </a:xfrm>
          <a:prstGeom prst="rect">
            <a:avLst/>
          </a:prstGeom>
          <a:noFill/>
        </p:spPr>
        <p:txBody>
          <a:bodyPr wrap="square" rtlCol="0">
            <a:spAutoFit/>
          </a:bodyPr>
          <a:lstStyle/>
          <a:p>
            <a:r>
              <a:rPr lang="en-US" dirty="0"/>
              <a:t>3</a:t>
            </a:r>
          </a:p>
        </p:txBody>
      </p:sp>
      <p:sp>
        <p:nvSpPr>
          <p:cNvPr id="10" name="TextBox 9">
            <a:extLst>
              <a:ext uri="{FF2B5EF4-FFF2-40B4-BE49-F238E27FC236}">
                <a16:creationId xmlns:a16="http://schemas.microsoft.com/office/drawing/2014/main" id="{BE57318D-3B2B-259D-5E67-54ED64F52ABD}"/>
              </a:ext>
            </a:extLst>
          </p:cNvPr>
          <p:cNvSpPr txBox="1"/>
          <p:nvPr/>
        </p:nvSpPr>
        <p:spPr>
          <a:xfrm>
            <a:off x="3085681" y="340106"/>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Requirements for design</a:t>
            </a:r>
          </a:p>
        </p:txBody>
      </p:sp>
      <p:sp>
        <p:nvSpPr>
          <p:cNvPr id="11" name="Rectangle 10">
            <a:extLst>
              <a:ext uri="{FF2B5EF4-FFF2-40B4-BE49-F238E27FC236}">
                <a16:creationId xmlns:a16="http://schemas.microsoft.com/office/drawing/2014/main" id="{8DA12974-3F60-9C95-A2A8-093738D9858A}"/>
              </a:ext>
            </a:extLst>
          </p:cNvPr>
          <p:cNvSpPr/>
          <p:nvPr/>
        </p:nvSpPr>
        <p:spPr>
          <a:xfrm>
            <a:off x="564159" y="1174133"/>
            <a:ext cx="6291885" cy="2971359"/>
          </a:xfrm>
          <a:prstGeom prst="rect">
            <a:avLst/>
          </a:prstGeom>
          <a:noFill/>
          <a:ln w="5080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E2E968-5382-351F-BA42-6E5EDE228D8A}"/>
              </a:ext>
            </a:extLst>
          </p:cNvPr>
          <p:cNvSpPr/>
          <p:nvPr/>
        </p:nvSpPr>
        <p:spPr>
          <a:xfrm>
            <a:off x="7548282" y="1213531"/>
            <a:ext cx="3639671" cy="2215469"/>
          </a:xfrm>
          <a:prstGeom prst="rect">
            <a:avLst/>
          </a:prstGeom>
          <a:noFill/>
          <a:ln w="5080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99AE8A8-8AA8-F854-9E7D-EF218CF87C2D}"/>
              </a:ext>
            </a:extLst>
          </p:cNvPr>
          <p:cNvSpPr/>
          <p:nvPr/>
        </p:nvSpPr>
        <p:spPr>
          <a:xfrm>
            <a:off x="564159" y="4413960"/>
            <a:ext cx="5987097" cy="1820475"/>
          </a:xfrm>
          <a:prstGeom prst="rect">
            <a:avLst/>
          </a:prstGeom>
          <a:noFill/>
          <a:ln w="5080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7E4ED69-3225-1592-7AB0-6C15573A8E80}"/>
              </a:ext>
            </a:extLst>
          </p:cNvPr>
          <p:cNvSpPr txBox="1"/>
          <p:nvPr/>
        </p:nvSpPr>
        <p:spPr>
          <a:xfrm>
            <a:off x="683595" y="4141051"/>
            <a:ext cx="5987097" cy="2215991"/>
          </a:xfrm>
          <a:prstGeom prst="rect">
            <a:avLst/>
          </a:prstGeom>
          <a:noFill/>
        </p:spPr>
        <p:txBody>
          <a:bodyPr wrap="square" rtlCol="0">
            <a:spAutoFit/>
          </a:bodyPr>
          <a:lstStyle/>
          <a:p>
            <a:pPr algn="ctr"/>
            <a:endParaRPr lang="en-US" sz="3200" b="1" dirty="0">
              <a:latin typeface="Arial" panose="020B0604020202020204" pitchFamily="34" charset="0"/>
              <a:cs typeface="Arial" panose="020B0604020202020204" pitchFamily="34" charset="0"/>
            </a:endParaRPr>
          </a:p>
          <a:p>
            <a:pPr algn="just"/>
            <a:r>
              <a:rPr lang="en-US" sz="2800" b="1" dirty="0">
                <a:latin typeface="Arial" panose="020B0604020202020204" pitchFamily="34" charset="0"/>
                <a:cs typeface="Arial" panose="020B0604020202020204" pitchFamily="34" charset="0"/>
              </a:rPr>
              <a:t>Performance: The system shall</a:t>
            </a:r>
          </a:p>
          <a:p>
            <a:pPr marL="457200" indent="-457200" algn="just">
              <a:buFont typeface="Wingdings" pitchFamily="2" charset="2"/>
              <a:buChar char="Ø"/>
            </a:pPr>
            <a:r>
              <a:rPr lang="en-US" sz="2000" b="1" dirty="0"/>
              <a:t> </a:t>
            </a:r>
            <a:r>
              <a:rPr lang="en-US" b="1" dirty="0"/>
              <a:t>execute commands promptly</a:t>
            </a:r>
            <a:r>
              <a:rPr lang="en-US" sz="2000" b="1" dirty="0"/>
              <a:t> </a:t>
            </a:r>
          </a:p>
          <a:p>
            <a:pPr marL="457200" indent="-457200" algn="just">
              <a:buFont typeface="Wingdings" pitchFamily="2" charset="2"/>
              <a:buChar char="Ø"/>
            </a:pPr>
            <a:r>
              <a:rPr lang="en-US" b="1" dirty="0"/>
              <a:t>operate in real time</a:t>
            </a:r>
            <a:r>
              <a:rPr lang="en-US" sz="2000" b="1" dirty="0"/>
              <a:t> </a:t>
            </a:r>
          </a:p>
          <a:p>
            <a:pPr algn="ctr"/>
            <a:endParaRPr lang="en-US" sz="2000" dirty="0"/>
          </a:p>
          <a:p>
            <a:pPr algn="ctr"/>
            <a:endParaRPr lang="en-US" dirty="0"/>
          </a:p>
        </p:txBody>
      </p:sp>
      <p:sp>
        <p:nvSpPr>
          <p:cNvPr id="17" name="TextBox 16">
            <a:extLst>
              <a:ext uri="{FF2B5EF4-FFF2-40B4-BE49-F238E27FC236}">
                <a16:creationId xmlns:a16="http://schemas.microsoft.com/office/drawing/2014/main" id="{5D9E3CFB-48C6-9B76-0D29-0EC1CF16C9E4}"/>
              </a:ext>
            </a:extLst>
          </p:cNvPr>
          <p:cNvSpPr txBox="1"/>
          <p:nvPr/>
        </p:nvSpPr>
        <p:spPr>
          <a:xfrm>
            <a:off x="7722524" y="1213531"/>
            <a:ext cx="2832847" cy="1846659"/>
          </a:xfrm>
          <a:prstGeom prst="rect">
            <a:avLst/>
          </a:prstGeom>
          <a:noFill/>
        </p:spPr>
        <p:txBody>
          <a:bodyPr wrap="square" rtlCol="0">
            <a:spAutoFit/>
          </a:bodyPr>
          <a:lstStyle/>
          <a:p>
            <a:pPr algn="just"/>
            <a:endParaRPr lang="en-US" sz="3200"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Non Functional: </a:t>
            </a:r>
            <a:endParaRPr lang="en-US" sz="2800" b="1" dirty="0">
              <a:latin typeface="Arial" panose="020B0604020202020204" pitchFamily="34" charset="0"/>
              <a:cs typeface="Arial" panose="020B0604020202020204" pitchFamily="34" charset="0"/>
            </a:endParaRPr>
          </a:p>
          <a:p>
            <a:pPr marL="457200" indent="-457200" algn="just">
              <a:buFont typeface="Wingdings" pitchFamily="2" charset="2"/>
              <a:buChar char="Ø"/>
            </a:pPr>
            <a:r>
              <a:rPr lang="en-US" sz="2000" b="1" dirty="0"/>
              <a:t> </a:t>
            </a:r>
            <a:r>
              <a:rPr lang="en-US" b="1" dirty="0" err="1"/>
              <a:t>Reliabilty</a:t>
            </a:r>
            <a:r>
              <a:rPr lang="en-US" sz="2000" b="1" dirty="0"/>
              <a:t> </a:t>
            </a:r>
          </a:p>
          <a:p>
            <a:pPr marL="457200" indent="-457200" algn="just">
              <a:buFont typeface="Wingdings" pitchFamily="2" charset="2"/>
              <a:buChar char="Ø"/>
            </a:pPr>
            <a:r>
              <a:rPr lang="en-US" sz="2000" b="1" dirty="0"/>
              <a:t>Usability</a:t>
            </a:r>
          </a:p>
          <a:p>
            <a:pPr algn="just"/>
            <a:endParaRPr lang="en-US" dirty="0"/>
          </a:p>
        </p:txBody>
      </p:sp>
    </p:spTree>
    <p:extLst>
      <p:ext uri="{BB962C8B-B14F-4D97-AF65-F5344CB8AC3E}">
        <p14:creationId xmlns:p14="http://schemas.microsoft.com/office/powerpoint/2010/main" val="37769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2" grpId="0" animBg="1"/>
      <p:bldP spid="13" grpId="0" animBg="1"/>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Box 5"/>
          <p:cNvSpPr txBox="1"/>
          <p:nvPr/>
        </p:nvSpPr>
        <p:spPr>
          <a:xfrm>
            <a:off x="11410682" y="6400886"/>
            <a:ext cx="953037" cy="369332"/>
          </a:xfrm>
          <a:prstGeom prst="rect">
            <a:avLst/>
          </a:prstGeom>
          <a:noFill/>
        </p:spPr>
        <p:txBody>
          <a:bodyPr wrap="square" rtlCol="0">
            <a:spAutoFit/>
          </a:bodyPr>
          <a:lstStyle/>
          <a:p>
            <a:r>
              <a:rPr lang="en-US" dirty="0"/>
              <a:t>4</a:t>
            </a:r>
          </a:p>
        </p:txBody>
      </p:sp>
      <p:sp>
        <p:nvSpPr>
          <p:cNvPr id="10" name="TextBox 9">
            <a:extLst>
              <a:ext uri="{FF2B5EF4-FFF2-40B4-BE49-F238E27FC236}">
                <a16:creationId xmlns:a16="http://schemas.microsoft.com/office/drawing/2014/main" id="{E282580A-E9F0-80C7-1BC6-51ED42E404FC}"/>
              </a:ext>
            </a:extLst>
          </p:cNvPr>
          <p:cNvSpPr txBox="1"/>
          <p:nvPr/>
        </p:nvSpPr>
        <p:spPr>
          <a:xfrm>
            <a:off x="3085681" y="159134"/>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Models for design</a:t>
            </a:r>
          </a:p>
        </p:txBody>
      </p:sp>
      <p:pic>
        <p:nvPicPr>
          <p:cNvPr id="12" name="Picture 11" descr="Graphical user interface, application, Teams&#10;&#10;Description automatically generated">
            <a:extLst>
              <a:ext uri="{FF2B5EF4-FFF2-40B4-BE49-F238E27FC236}">
                <a16:creationId xmlns:a16="http://schemas.microsoft.com/office/drawing/2014/main" id="{84EAF862-C7DF-A9B0-47C4-ECC8200B4F53}"/>
              </a:ext>
            </a:extLst>
          </p:cNvPr>
          <p:cNvPicPr>
            <a:picLocks noChangeAspect="1"/>
          </p:cNvPicPr>
          <p:nvPr/>
        </p:nvPicPr>
        <p:blipFill rotWithShape="1">
          <a:blip r:embed="rId2">
            <a:extLst>
              <a:ext uri="{28A0092B-C50C-407E-A947-70E740481C1C}">
                <a14:useLocalDpi xmlns:a14="http://schemas.microsoft.com/office/drawing/2010/main" val="0"/>
              </a:ext>
            </a:extLst>
          </a:blip>
          <a:srcRect l="31465" t="19639" r="16062" b="33296"/>
          <a:stretch/>
        </p:blipFill>
        <p:spPr bwMode="auto">
          <a:xfrm>
            <a:off x="949728" y="886827"/>
            <a:ext cx="10460954" cy="5084346"/>
          </a:xfrm>
          <a:prstGeom prst="rect">
            <a:avLst/>
          </a:prstGeom>
          <a:ln>
            <a:noFill/>
          </a:ln>
          <a:extLst>
            <a:ext uri="{53640926-AAD7-44D8-BBD7-CCE9431645EC}">
              <a14:shadowObscured xmlns:a14="http://schemas.microsoft.com/office/drawing/2010/main"/>
            </a:ext>
          </a:extLst>
        </p:spPr>
      </p:pic>
      <p:sp>
        <p:nvSpPr>
          <p:cNvPr id="14" name="Slide Number Placeholder 2">
            <a:extLst>
              <a:ext uri="{FF2B5EF4-FFF2-40B4-BE49-F238E27FC236}">
                <a16:creationId xmlns:a16="http://schemas.microsoft.com/office/drawing/2014/main" id="{D5D3B7F7-DD44-3745-5774-5EB99D1A0F3D}"/>
              </a:ext>
            </a:extLst>
          </p:cNvPr>
          <p:cNvSpPr>
            <a:spLocks noGrp="1"/>
          </p:cNvSpPr>
          <p:nvPr>
            <p:ph type="sldNum" sz="quarter" idx="12"/>
          </p:nvPr>
        </p:nvSpPr>
        <p:spPr>
          <a:xfrm>
            <a:off x="3819003" y="6052535"/>
            <a:ext cx="3765137" cy="429713"/>
          </a:xfrm>
        </p:spPr>
        <p:txBody>
          <a:bodyPr/>
          <a:lstStyle/>
          <a:p>
            <a:r>
              <a:rPr lang="en-US" sz="2000" dirty="0">
                <a:solidFill>
                  <a:schemeClr val="tx1"/>
                </a:solidFill>
              </a:rPr>
              <a:t>[4] Block diagram</a:t>
            </a:r>
          </a:p>
        </p:txBody>
      </p:sp>
    </p:spTree>
    <p:extLst>
      <p:ext uri="{BB962C8B-B14F-4D97-AF65-F5344CB8AC3E}">
        <p14:creationId xmlns:p14="http://schemas.microsoft.com/office/powerpoint/2010/main" val="26082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10682" y="6400886"/>
            <a:ext cx="953037" cy="369332"/>
          </a:xfrm>
          <a:prstGeom prst="rect">
            <a:avLst/>
          </a:prstGeom>
          <a:noFill/>
        </p:spPr>
        <p:txBody>
          <a:bodyPr wrap="square" rtlCol="0">
            <a:spAutoFit/>
          </a:bodyPr>
          <a:lstStyle/>
          <a:p>
            <a:r>
              <a:rPr lang="en-US" dirty="0"/>
              <a:t>5</a:t>
            </a:r>
          </a:p>
        </p:txBody>
      </p:sp>
      <p:sp>
        <p:nvSpPr>
          <p:cNvPr id="10" name="TextBox 9">
            <a:extLst>
              <a:ext uri="{FF2B5EF4-FFF2-40B4-BE49-F238E27FC236}">
                <a16:creationId xmlns:a16="http://schemas.microsoft.com/office/drawing/2014/main" id="{E282580A-E9F0-80C7-1BC6-51ED42E404FC}"/>
              </a:ext>
            </a:extLst>
          </p:cNvPr>
          <p:cNvSpPr txBox="1"/>
          <p:nvPr/>
        </p:nvSpPr>
        <p:spPr>
          <a:xfrm>
            <a:off x="3085681" y="159134"/>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Models for design</a:t>
            </a:r>
          </a:p>
        </p:txBody>
      </p:sp>
      <p:pic>
        <p:nvPicPr>
          <p:cNvPr id="7" name="Picture 6" descr="Diagram&#10;&#10;Description automatically generated">
            <a:extLst>
              <a:ext uri="{FF2B5EF4-FFF2-40B4-BE49-F238E27FC236}">
                <a16:creationId xmlns:a16="http://schemas.microsoft.com/office/drawing/2014/main" id="{3336DF74-DF85-3AF0-4C59-CD7F322273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6353" y="804976"/>
            <a:ext cx="8559294" cy="5166197"/>
          </a:xfrm>
          <a:prstGeom prst="rect">
            <a:avLst/>
          </a:prstGeom>
        </p:spPr>
      </p:pic>
      <p:sp>
        <p:nvSpPr>
          <p:cNvPr id="9" name="Slide Number Placeholder 2">
            <a:extLst>
              <a:ext uri="{FF2B5EF4-FFF2-40B4-BE49-F238E27FC236}">
                <a16:creationId xmlns:a16="http://schemas.microsoft.com/office/drawing/2014/main" id="{8D032AA6-F47E-EFDE-D34A-F3E4DCBD4DA1}"/>
              </a:ext>
            </a:extLst>
          </p:cNvPr>
          <p:cNvSpPr>
            <a:spLocks noGrp="1"/>
          </p:cNvSpPr>
          <p:nvPr>
            <p:ph type="sldNum" sz="quarter" idx="12"/>
          </p:nvPr>
        </p:nvSpPr>
        <p:spPr>
          <a:xfrm>
            <a:off x="4375707" y="5971259"/>
            <a:ext cx="3944431" cy="429713"/>
          </a:xfrm>
        </p:spPr>
        <p:txBody>
          <a:bodyPr/>
          <a:lstStyle/>
          <a:p>
            <a:r>
              <a:rPr lang="en-US" sz="2000" dirty="0">
                <a:solidFill>
                  <a:schemeClr val="tx1"/>
                </a:solidFill>
              </a:rPr>
              <a:t>[5] State Machine diagram</a:t>
            </a:r>
          </a:p>
        </p:txBody>
      </p:sp>
    </p:spTree>
    <p:extLst>
      <p:ext uri="{BB962C8B-B14F-4D97-AF65-F5344CB8AC3E}">
        <p14:creationId xmlns:p14="http://schemas.microsoft.com/office/powerpoint/2010/main" val="403582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6" name="TextBox 5"/>
          <p:cNvSpPr txBox="1"/>
          <p:nvPr/>
        </p:nvSpPr>
        <p:spPr>
          <a:xfrm>
            <a:off x="11410682" y="6400886"/>
            <a:ext cx="953037" cy="369332"/>
          </a:xfrm>
          <a:prstGeom prst="rect">
            <a:avLst/>
          </a:prstGeom>
          <a:noFill/>
        </p:spPr>
        <p:txBody>
          <a:bodyPr wrap="square" rtlCol="0">
            <a:spAutoFit/>
          </a:bodyPr>
          <a:lstStyle/>
          <a:p>
            <a:r>
              <a:rPr lang="en-US" dirty="0">
                <a:solidFill>
                  <a:schemeClr val="bg1"/>
                </a:solidFill>
              </a:rPr>
              <a:t>6</a:t>
            </a:r>
          </a:p>
        </p:txBody>
      </p:sp>
      <p:sp>
        <p:nvSpPr>
          <p:cNvPr id="10" name="TextBox 9">
            <a:extLst>
              <a:ext uri="{FF2B5EF4-FFF2-40B4-BE49-F238E27FC236}">
                <a16:creationId xmlns:a16="http://schemas.microsoft.com/office/drawing/2014/main" id="{E282580A-E9F0-80C7-1BC6-51ED42E404FC}"/>
              </a:ext>
            </a:extLst>
          </p:cNvPr>
          <p:cNvSpPr txBox="1"/>
          <p:nvPr/>
        </p:nvSpPr>
        <p:spPr>
          <a:xfrm>
            <a:off x="2750503" y="75047"/>
            <a:ext cx="6524484" cy="646331"/>
          </a:xfrm>
          <a:prstGeom prst="rect">
            <a:avLst/>
          </a:prstGeom>
          <a:noFill/>
        </p:spPr>
        <p:txBody>
          <a:bodyPr wrap="square" rtlCol="0">
            <a:spAutoFit/>
          </a:bodyPr>
          <a:lstStyle/>
          <a:p>
            <a:pPr algn="ctr"/>
            <a:r>
              <a:rPr lang="en-US" sz="3600" b="1" dirty="0">
                <a:solidFill>
                  <a:schemeClr val="bg1"/>
                </a:solidFill>
                <a:latin typeface="+mj-lt"/>
                <a:cs typeface="Arial" panose="020B0604020202020204" pitchFamily="34" charset="0"/>
              </a:rPr>
              <a:t>Models for design</a:t>
            </a:r>
          </a:p>
        </p:txBody>
      </p:sp>
      <p:sp>
        <p:nvSpPr>
          <p:cNvPr id="9" name="Slide Number Placeholder 2">
            <a:extLst>
              <a:ext uri="{FF2B5EF4-FFF2-40B4-BE49-F238E27FC236}">
                <a16:creationId xmlns:a16="http://schemas.microsoft.com/office/drawing/2014/main" id="{8D032AA6-F47E-EFDE-D34A-F3E4DCBD4DA1}"/>
              </a:ext>
            </a:extLst>
          </p:cNvPr>
          <p:cNvSpPr>
            <a:spLocks noGrp="1"/>
          </p:cNvSpPr>
          <p:nvPr>
            <p:ph type="sldNum" sz="quarter" idx="12"/>
          </p:nvPr>
        </p:nvSpPr>
        <p:spPr>
          <a:xfrm>
            <a:off x="2266408" y="5632712"/>
            <a:ext cx="1929073" cy="437865"/>
          </a:xfrm>
        </p:spPr>
        <p:txBody>
          <a:bodyPr/>
          <a:lstStyle/>
          <a:p>
            <a:r>
              <a:rPr lang="en-US" sz="2000" dirty="0">
                <a:solidFill>
                  <a:schemeClr val="bg1"/>
                </a:solidFill>
              </a:rPr>
              <a:t>[6] Use Case</a:t>
            </a:r>
          </a:p>
        </p:txBody>
      </p:sp>
      <p:pic>
        <p:nvPicPr>
          <p:cNvPr id="8" name="Picture 7">
            <a:extLst>
              <a:ext uri="{FF2B5EF4-FFF2-40B4-BE49-F238E27FC236}">
                <a16:creationId xmlns:a16="http://schemas.microsoft.com/office/drawing/2014/main" id="{3626C88E-6876-7A46-3808-A89A1D48FA1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143" t="14325" r="17199" b="42714"/>
          <a:stretch/>
        </p:blipFill>
        <p:spPr bwMode="auto">
          <a:xfrm>
            <a:off x="1283577" y="1017070"/>
            <a:ext cx="3987670" cy="4482615"/>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D194E6B8-85A9-686D-2DED-5901F8AAE503}"/>
              </a:ext>
            </a:extLst>
          </p:cNvPr>
          <p:cNvPicPr>
            <a:picLocks noChangeAspect="1"/>
          </p:cNvPicPr>
          <p:nvPr/>
        </p:nvPicPr>
        <p:blipFill rotWithShape="1">
          <a:blip r:embed="rId3">
            <a:extLst>
              <a:ext uri="{28A0092B-C50C-407E-A947-70E740481C1C}">
                <a14:useLocalDpi xmlns:a14="http://schemas.microsoft.com/office/drawing/2010/main" val="0"/>
              </a:ext>
            </a:extLst>
          </a:blip>
          <a:srcRect l="35850" t="3515" r="35383" b="27264"/>
          <a:stretch/>
        </p:blipFill>
        <p:spPr bwMode="auto">
          <a:xfrm>
            <a:off x="7053747" y="398212"/>
            <a:ext cx="3537399" cy="6199812"/>
          </a:xfrm>
          <a:prstGeom prst="rect">
            <a:avLst/>
          </a:prstGeom>
          <a:ln>
            <a:noFill/>
          </a:ln>
          <a:extLst>
            <a:ext uri="{53640926-AAD7-44D8-BBD7-CCE9431645EC}">
              <a14:shadowObscured xmlns:a14="http://schemas.microsoft.com/office/drawing/2010/main"/>
            </a:ext>
          </a:extLst>
        </p:spPr>
      </p:pic>
      <p:sp>
        <p:nvSpPr>
          <p:cNvPr id="13" name="Slide Number Placeholder 2">
            <a:extLst>
              <a:ext uri="{FF2B5EF4-FFF2-40B4-BE49-F238E27FC236}">
                <a16:creationId xmlns:a16="http://schemas.microsoft.com/office/drawing/2014/main" id="{1BFA9A94-BAD5-0A49-2339-9B3F2D626269}"/>
              </a:ext>
            </a:extLst>
          </p:cNvPr>
          <p:cNvSpPr txBox="1">
            <a:spLocks/>
          </p:cNvSpPr>
          <p:nvPr/>
        </p:nvSpPr>
        <p:spPr>
          <a:xfrm>
            <a:off x="9226689" y="5886974"/>
            <a:ext cx="2728913" cy="369332"/>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solidFill>
              </a:rPr>
              <a:t>[7] Activity Diagram</a:t>
            </a:r>
          </a:p>
        </p:txBody>
      </p:sp>
    </p:spTree>
    <p:extLst>
      <p:ext uri="{BB962C8B-B14F-4D97-AF65-F5344CB8AC3E}">
        <p14:creationId xmlns:p14="http://schemas.microsoft.com/office/powerpoint/2010/main" val="415878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410682" y="6400886"/>
            <a:ext cx="953037" cy="369332"/>
          </a:xfrm>
          <a:prstGeom prst="rect">
            <a:avLst/>
          </a:prstGeom>
          <a:noFill/>
        </p:spPr>
        <p:txBody>
          <a:bodyPr wrap="square" rtlCol="0">
            <a:spAutoFit/>
          </a:bodyPr>
          <a:lstStyle/>
          <a:p>
            <a:r>
              <a:rPr lang="en-US" dirty="0"/>
              <a:t>7</a:t>
            </a:r>
          </a:p>
        </p:txBody>
      </p:sp>
      <p:sp>
        <p:nvSpPr>
          <p:cNvPr id="10" name="TextBox 9">
            <a:extLst>
              <a:ext uri="{FF2B5EF4-FFF2-40B4-BE49-F238E27FC236}">
                <a16:creationId xmlns:a16="http://schemas.microsoft.com/office/drawing/2014/main" id="{BE57318D-3B2B-259D-5E67-54ED64F52ABD}"/>
              </a:ext>
            </a:extLst>
          </p:cNvPr>
          <p:cNvSpPr txBox="1"/>
          <p:nvPr/>
        </p:nvSpPr>
        <p:spPr>
          <a:xfrm>
            <a:off x="2833758" y="158992"/>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Hardware Components</a:t>
            </a:r>
          </a:p>
        </p:txBody>
      </p:sp>
      <p:pic>
        <p:nvPicPr>
          <p:cNvPr id="14" name="Picture 13">
            <a:extLst>
              <a:ext uri="{FF2B5EF4-FFF2-40B4-BE49-F238E27FC236}">
                <a16:creationId xmlns:a16="http://schemas.microsoft.com/office/drawing/2014/main" id="{6F8D4974-F996-9756-886D-5C75E80AEDC2}"/>
              </a:ext>
            </a:extLst>
          </p:cNvPr>
          <p:cNvPicPr>
            <a:picLocks noChangeAspect="1"/>
          </p:cNvPicPr>
          <p:nvPr/>
        </p:nvPicPr>
        <p:blipFill rotWithShape="1">
          <a:blip r:embed="rId2">
            <a:extLst>
              <a:ext uri="{28A0092B-C50C-407E-A947-70E740481C1C}">
                <a14:useLocalDpi xmlns:a14="http://schemas.microsoft.com/office/drawing/2010/main" val="0"/>
              </a:ext>
            </a:extLst>
          </a:blip>
          <a:srcRect t="10397" b="7016"/>
          <a:stretch/>
        </p:blipFill>
        <p:spPr bwMode="auto">
          <a:xfrm>
            <a:off x="979945" y="1121539"/>
            <a:ext cx="4629552" cy="4196985"/>
          </a:xfrm>
          <a:prstGeom prst="rect">
            <a:avLst/>
          </a:prstGeom>
          <a:ln>
            <a:noFill/>
          </a:ln>
          <a:extLst>
            <a:ext uri="{53640926-AAD7-44D8-BBD7-CCE9431645EC}">
              <a14:shadowObscured xmlns:a14="http://schemas.microsoft.com/office/drawing/2010/main"/>
            </a:ext>
          </a:extLst>
        </p:spPr>
      </p:pic>
      <p:pic>
        <p:nvPicPr>
          <p:cNvPr id="15" name="Picture 14">
            <a:extLst>
              <a:ext uri="{FF2B5EF4-FFF2-40B4-BE49-F238E27FC236}">
                <a16:creationId xmlns:a16="http://schemas.microsoft.com/office/drawing/2014/main" id="{0DABAA8D-7AD8-5861-DE0F-B9D09E444B64}"/>
              </a:ext>
            </a:extLst>
          </p:cNvPr>
          <p:cNvPicPr>
            <a:picLocks noChangeAspect="1"/>
          </p:cNvPicPr>
          <p:nvPr/>
        </p:nvPicPr>
        <p:blipFill rotWithShape="1">
          <a:blip r:embed="rId3">
            <a:extLst>
              <a:ext uri="{28A0092B-C50C-407E-A947-70E740481C1C}">
                <a14:useLocalDpi xmlns:a14="http://schemas.microsoft.com/office/drawing/2010/main" val="0"/>
              </a:ext>
            </a:extLst>
          </a:blip>
          <a:srcRect b="12807"/>
          <a:stretch/>
        </p:blipFill>
        <p:spPr bwMode="auto">
          <a:xfrm>
            <a:off x="6582505" y="1121539"/>
            <a:ext cx="4799480" cy="4184080"/>
          </a:xfrm>
          <a:prstGeom prst="rect">
            <a:avLst/>
          </a:prstGeom>
          <a:ln>
            <a:noFill/>
          </a:ln>
          <a:extLst>
            <a:ext uri="{53640926-AAD7-44D8-BBD7-CCE9431645EC}">
              <a14:shadowObscured xmlns:a14="http://schemas.microsoft.com/office/drawing/2010/main"/>
            </a:ext>
          </a:extLst>
        </p:spPr>
      </p:pic>
      <p:sp>
        <p:nvSpPr>
          <p:cNvPr id="20" name="Slide Number Placeholder 2">
            <a:extLst>
              <a:ext uri="{FF2B5EF4-FFF2-40B4-BE49-F238E27FC236}">
                <a16:creationId xmlns:a16="http://schemas.microsoft.com/office/drawing/2014/main" id="{0B3039BA-2809-7F1D-7F68-90B7AFC34194}"/>
              </a:ext>
            </a:extLst>
          </p:cNvPr>
          <p:cNvSpPr>
            <a:spLocks noGrp="1"/>
          </p:cNvSpPr>
          <p:nvPr>
            <p:ph type="sldNum" sz="quarter" idx="12"/>
          </p:nvPr>
        </p:nvSpPr>
        <p:spPr>
          <a:xfrm>
            <a:off x="2205765" y="5496213"/>
            <a:ext cx="2430186" cy="384634"/>
          </a:xfrm>
        </p:spPr>
        <p:txBody>
          <a:bodyPr/>
          <a:lstStyle/>
          <a:p>
            <a:r>
              <a:rPr lang="en-US" sz="2000" dirty="0">
                <a:solidFill>
                  <a:schemeClr val="tx1"/>
                </a:solidFill>
              </a:rPr>
              <a:t>[8] Pressure Sensor</a:t>
            </a:r>
          </a:p>
        </p:txBody>
      </p:sp>
      <p:sp>
        <p:nvSpPr>
          <p:cNvPr id="21" name="Slide Number Placeholder 2">
            <a:extLst>
              <a:ext uri="{FF2B5EF4-FFF2-40B4-BE49-F238E27FC236}">
                <a16:creationId xmlns:a16="http://schemas.microsoft.com/office/drawing/2014/main" id="{07177ABD-7295-A880-BF24-9E291DE26ABA}"/>
              </a:ext>
            </a:extLst>
          </p:cNvPr>
          <p:cNvSpPr txBox="1">
            <a:spLocks/>
          </p:cNvSpPr>
          <p:nvPr/>
        </p:nvSpPr>
        <p:spPr>
          <a:xfrm>
            <a:off x="7964319" y="5478284"/>
            <a:ext cx="2255445" cy="384634"/>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[9]Pulse Sensor</a:t>
            </a:r>
          </a:p>
        </p:txBody>
      </p:sp>
    </p:spTree>
    <p:extLst>
      <p:ext uri="{BB962C8B-B14F-4D97-AF65-F5344CB8AC3E}">
        <p14:creationId xmlns:p14="http://schemas.microsoft.com/office/powerpoint/2010/main" val="36451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410682" y="6400886"/>
            <a:ext cx="953037" cy="369332"/>
          </a:xfrm>
          <a:prstGeom prst="rect">
            <a:avLst/>
          </a:prstGeom>
          <a:noFill/>
        </p:spPr>
        <p:txBody>
          <a:bodyPr wrap="square" rtlCol="0">
            <a:spAutoFit/>
          </a:bodyPr>
          <a:lstStyle/>
          <a:p>
            <a:r>
              <a:rPr lang="en-US" dirty="0"/>
              <a:t>8</a:t>
            </a:r>
          </a:p>
        </p:txBody>
      </p:sp>
      <p:sp>
        <p:nvSpPr>
          <p:cNvPr id="10" name="TextBox 9">
            <a:extLst>
              <a:ext uri="{FF2B5EF4-FFF2-40B4-BE49-F238E27FC236}">
                <a16:creationId xmlns:a16="http://schemas.microsoft.com/office/drawing/2014/main" id="{BE57318D-3B2B-259D-5E67-54ED64F52ABD}"/>
              </a:ext>
            </a:extLst>
          </p:cNvPr>
          <p:cNvSpPr txBox="1"/>
          <p:nvPr/>
        </p:nvSpPr>
        <p:spPr>
          <a:xfrm>
            <a:off x="2833758" y="158992"/>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Hardware Components</a:t>
            </a:r>
          </a:p>
        </p:txBody>
      </p:sp>
      <p:pic>
        <p:nvPicPr>
          <p:cNvPr id="18" name="Picture 17">
            <a:extLst>
              <a:ext uri="{FF2B5EF4-FFF2-40B4-BE49-F238E27FC236}">
                <a16:creationId xmlns:a16="http://schemas.microsoft.com/office/drawing/2014/main" id="{42F28A82-889C-5421-7270-830C20543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99" y="1300956"/>
            <a:ext cx="4676381" cy="4091833"/>
          </a:xfrm>
          <a:prstGeom prst="rect">
            <a:avLst/>
          </a:prstGeom>
        </p:spPr>
      </p:pic>
      <p:sp>
        <p:nvSpPr>
          <p:cNvPr id="7" name="Slide Number Placeholder 2">
            <a:extLst>
              <a:ext uri="{FF2B5EF4-FFF2-40B4-BE49-F238E27FC236}">
                <a16:creationId xmlns:a16="http://schemas.microsoft.com/office/drawing/2014/main" id="{3CC16F8D-AA58-6005-958E-1E0E9911893F}"/>
              </a:ext>
            </a:extLst>
          </p:cNvPr>
          <p:cNvSpPr>
            <a:spLocks noGrp="1"/>
          </p:cNvSpPr>
          <p:nvPr>
            <p:ph type="sldNum" sz="quarter" idx="12"/>
          </p:nvPr>
        </p:nvSpPr>
        <p:spPr>
          <a:xfrm>
            <a:off x="1501944" y="5263121"/>
            <a:ext cx="2969890" cy="587846"/>
          </a:xfrm>
        </p:spPr>
        <p:txBody>
          <a:bodyPr/>
          <a:lstStyle/>
          <a:p>
            <a:r>
              <a:rPr lang="en-US" sz="2000" dirty="0">
                <a:solidFill>
                  <a:schemeClr val="tx1"/>
                </a:solidFill>
              </a:rPr>
              <a:t>[10] Pressure Pump</a:t>
            </a:r>
          </a:p>
        </p:txBody>
      </p:sp>
      <p:pic>
        <p:nvPicPr>
          <p:cNvPr id="11" name="Picture 10" descr="A picture containing electronics&#10;&#10;Description automatically generated">
            <a:extLst>
              <a:ext uri="{FF2B5EF4-FFF2-40B4-BE49-F238E27FC236}">
                <a16:creationId xmlns:a16="http://schemas.microsoft.com/office/drawing/2014/main" id="{B417B2F2-6256-7E25-78EE-07FA10BC34A0}"/>
              </a:ext>
            </a:extLst>
          </p:cNvPr>
          <p:cNvPicPr>
            <a:picLocks noChangeAspect="1"/>
          </p:cNvPicPr>
          <p:nvPr/>
        </p:nvPicPr>
        <p:blipFill rotWithShape="1">
          <a:blip r:embed="rId3">
            <a:extLst>
              <a:ext uri="{28A0092B-C50C-407E-A947-70E740481C1C}">
                <a14:useLocalDpi xmlns:a14="http://schemas.microsoft.com/office/drawing/2010/main" val="0"/>
              </a:ext>
            </a:extLst>
          </a:blip>
          <a:srcRect t="20000" b="22223"/>
          <a:stretch/>
        </p:blipFill>
        <p:spPr bwMode="auto">
          <a:xfrm>
            <a:off x="6510556" y="1426482"/>
            <a:ext cx="5032745" cy="3840779"/>
          </a:xfrm>
          <a:prstGeom prst="rect">
            <a:avLst/>
          </a:prstGeom>
          <a:ln>
            <a:noFill/>
          </a:ln>
          <a:extLst>
            <a:ext uri="{53640926-AAD7-44D8-BBD7-CCE9431645EC}">
              <a14:shadowObscured xmlns:a14="http://schemas.microsoft.com/office/drawing/2010/main"/>
            </a:ext>
          </a:extLst>
        </p:spPr>
      </p:pic>
      <p:sp>
        <p:nvSpPr>
          <p:cNvPr id="12" name="Slide Number Placeholder 2">
            <a:extLst>
              <a:ext uri="{FF2B5EF4-FFF2-40B4-BE49-F238E27FC236}">
                <a16:creationId xmlns:a16="http://schemas.microsoft.com/office/drawing/2014/main" id="{C01EB2B9-B295-7FEA-27BD-75426BF5540E}"/>
              </a:ext>
            </a:extLst>
          </p:cNvPr>
          <p:cNvSpPr txBox="1">
            <a:spLocks/>
          </p:cNvSpPr>
          <p:nvPr/>
        </p:nvSpPr>
        <p:spPr>
          <a:xfrm>
            <a:off x="6866922" y="5162320"/>
            <a:ext cx="3433102" cy="671753"/>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[11] Microcontroller</a:t>
            </a:r>
          </a:p>
        </p:txBody>
      </p:sp>
    </p:spTree>
    <p:extLst>
      <p:ext uri="{BB962C8B-B14F-4D97-AF65-F5344CB8AC3E}">
        <p14:creationId xmlns:p14="http://schemas.microsoft.com/office/powerpoint/2010/main" val="5609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Custom 1">
      <a:dk1>
        <a:sysClr val="windowText" lastClr="000000"/>
      </a:dk1>
      <a:lt1>
        <a:sysClr val="window" lastClr="FFFFFF"/>
      </a:lt1>
      <a:dk2>
        <a:srgbClr val="146194"/>
      </a:dk2>
      <a:lt2>
        <a:srgbClr val="76DBF4"/>
      </a:lt2>
      <a:accent1>
        <a:srgbClr val="052F61"/>
      </a:accent1>
      <a:accent2>
        <a:srgbClr val="A50E82"/>
      </a:accent2>
      <a:accent3>
        <a:srgbClr val="14967C"/>
      </a:accent3>
      <a:accent4>
        <a:srgbClr val="EF47C8"/>
      </a:accent4>
      <a:accent5>
        <a:srgbClr val="C6E993"/>
      </a:accent5>
      <a:accent6>
        <a:srgbClr val="C62324"/>
      </a:accent6>
      <a:hlink>
        <a:srgbClr val="22C4ED"/>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3062</TotalTime>
  <Words>370</Words>
  <Application>Microsoft Macintosh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Century Gothic</vt:lpstr>
      <vt:lpstr>Wingdings</vt:lpstr>
      <vt:lpstr>Wingdings 3</vt:lpstr>
      <vt:lpstr>Office Theme</vt:lpstr>
      <vt:lpstr>Slice</vt:lpstr>
      <vt:lpstr>             Blood Pressure Monitor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Daily fitness Tracer</dc:title>
  <dc:creator>ALA UDDIN ALO</dc:creator>
  <cp:lastModifiedBy>Joshua OHAKWERE-EZE</cp:lastModifiedBy>
  <cp:revision>109</cp:revision>
  <dcterms:created xsi:type="dcterms:W3CDTF">2021-12-16T08:20:15Z</dcterms:created>
  <dcterms:modified xsi:type="dcterms:W3CDTF">2022-06-20T09:11:41Z</dcterms:modified>
</cp:coreProperties>
</file>