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83" r:id="rId5"/>
    <p:sldId id="286" r:id="rId6"/>
    <p:sldId id="287" r:id="rId7"/>
    <p:sldId id="290" r:id="rId8"/>
    <p:sldId id="284" r:id="rId9"/>
    <p:sldId id="289" r:id="rId10"/>
    <p:sldId id="266" r:id="rId11"/>
    <p:sldId id="291" r:id="rId12"/>
    <p:sldId id="285" r:id="rId13"/>
    <p:sldId id="288" r:id="rId14"/>
    <p:sldId id="292" r:id="rId15"/>
    <p:sldId id="264" r:id="rId16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2FABA6-7739-4D18-9936-D9AB4182D12B}">
          <p14:sldIdLst>
            <p14:sldId id="256"/>
            <p14:sldId id="259"/>
            <p14:sldId id="260"/>
            <p14:sldId id="283"/>
          </p14:sldIdLst>
        </p14:section>
        <p14:section name="Untitled Section" id="{DA726082-4010-4019-BB16-9B012F3C0C88}">
          <p14:sldIdLst>
            <p14:sldId id="286"/>
            <p14:sldId id="287"/>
            <p14:sldId id="290"/>
            <p14:sldId id="284"/>
            <p14:sldId id="289"/>
            <p14:sldId id="266"/>
            <p14:sldId id="291"/>
            <p14:sldId id="285"/>
            <p14:sldId id="28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B3"/>
    <a:srgbClr val="7F7F7F"/>
    <a:srgbClr val="FCC725"/>
    <a:srgbClr val="04A6A1"/>
    <a:srgbClr val="00A8A4"/>
    <a:srgbClr val="008E8B"/>
    <a:srgbClr val="232323"/>
    <a:srgbClr val="00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2023/6/2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 fontAlgn="auto"/>
            <a:r>
              <a:rPr lang="zh-CN" altLang="en-US" strike="noStrike" noProof="1"/>
              <a:t>单击此处编辑母版文本样式</a:t>
            </a:r>
          </a:p>
          <a:p>
            <a:pPr lvl="1" indent="-228600" fontAlgn="auto"/>
            <a:r>
              <a:rPr lang="zh-CN" altLang="en-US" strike="noStrike" noProof="1"/>
              <a:t>第二级</a:t>
            </a:r>
          </a:p>
          <a:p>
            <a:pPr lvl="2" indent="-228600" fontAlgn="auto"/>
            <a:r>
              <a:rPr lang="zh-CN" altLang="en-US" strike="noStrike" noProof="1"/>
              <a:t>第三级</a:t>
            </a:r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en-US" altLang="x-none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J8CEKLYQr4rRf4L0VAzegO/Untitled?type=design&amp;node-id=0%3A1&amp;t=w7K6d2rGT3dXEDp1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uaF4/vidscape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2"/>
          <p:cNvGrpSpPr/>
          <p:nvPr/>
        </p:nvGrpSpPr>
        <p:grpSpPr>
          <a:xfrm>
            <a:off x="5151438" y="-3175"/>
            <a:ext cx="3995737" cy="5149850"/>
            <a:chOff x="6888163" y="1588"/>
            <a:chExt cx="5326062" cy="6864450"/>
          </a:xfrm>
        </p:grpSpPr>
        <p:sp>
          <p:nvSpPr>
            <p:cNvPr id="409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eaLnBrk="0" hangingPunct="0"/>
              <a:endParaRPr lang="zh-CN" altLang="en-US" sz="100">
                <a:latin typeface="Arial Regular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charset="0"/>
                <a:ea typeface="+mn-ea"/>
                <a:cs typeface="Arial Regular" charset="0"/>
              </a:endParaRPr>
            </a:p>
          </p:txBody>
        </p:sp>
        <p:sp>
          <p:nvSpPr>
            <p:cNvPr id="410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rect l="0" t="0" r="0" b="0"/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rect l="0" t="0" r="0" b="0"/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1428750" y="2210753"/>
            <a:ext cx="4194175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50" b="1" noProof="1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VIDSCAPE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023110" y="2989580"/>
            <a:ext cx="3171190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Unleashing AI for personalized video discoveries and interaction.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576699" y="3591899"/>
            <a:ext cx="317500" cy="204788"/>
          </a:xfrm>
          <a:custGeom>
            <a:avLst/>
            <a:gdLst/>
            <a:ahLst/>
            <a:cxnLst>
              <a:cxn ang="0">
                <a:pos x="366" y="38"/>
              </a:cxn>
              <a:cxn ang="0">
                <a:pos x="315" y="85"/>
              </a:cxn>
              <a:cxn ang="0">
                <a:pos x="252" y="139"/>
              </a:cxn>
              <a:cxn ang="0">
                <a:pos x="133" y="236"/>
              </a:cxn>
              <a:cxn ang="0">
                <a:pos x="91" y="188"/>
              </a:cxn>
              <a:cxn ang="0">
                <a:pos x="0" y="156"/>
              </a:cxn>
              <a:cxn ang="0">
                <a:pos x="82" y="107"/>
              </a:cxn>
              <a:cxn ang="0">
                <a:pos x="172" y="47"/>
              </a:cxn>
              <a:cxn ang="0">
                <a:pos x="267" y="2"/>
              </a:cxn>
              <a:cxn ang="0">
                <a:pos x="366" y="38"/>
              </a:cxn>
            </a:cxnLst>
            <a:rect l="0" t="0" r="r" b="b"/>
            <a:pathLst>
              <a:path w="366" h="236">
                <a:moveTo>
                  <a:pt x="366" y="38"/>
                </a:moveTo>
                <a:cubicBezTo>
                  <a:pt x="351" y="55"/>
                  <a:pt x="332" y="69"/>
                  <a:pt x="315" y="85"/>
                </a:cubicBezTo>
                <a:cubicBezTo>
                  <a:pt x="295" y="103"/>
                  <a:pt x="274" y="121"/>
                  <a:pt x="252" y="139"/>
                </a:cubicBezTo>
                <a:cubicBezTo>
                  <a:pt x="213" y="172"/>
                  <a:pt x="173" y="204"/>
                  <a:pt x="133" y="236"/>
                </a:cubicBezTo>
                <a:cubicBezTo>
                  <a:pt x="125" y="216"/>
                  <a:pt x="109" y="199"/>
                  <a:pt x="91" y="188"/>
                </a:cubicBezTo>
                <a:cubicBezTo>
                  <a:pt x="65" y="170"/>
                  <a:pt x="33" y="161"/>
                  <a:pt x="0" y="156"/>
                </a:cubicBezTo>
                <a:cubicBezTo>
                  <a:pt x="20" y="131"/>
                  <a:pt x="54" y="120"/>
                  <a:pt x="82" y="107"/>
                </a:cubicBezTo>
                <a:cubicBezTo>
                  <a:pt x="116" y="92"/>
                  <a:pt x="143" y="69"/>
                  <a:pt x="172" y="47"/>
                </a:cubicBezTo>
                <a:cubicBezTo>
                  <a:pt x="200" y="25"/>
                  <a:pt x="231" y="5"/>
                  <a:pt x="267" y="2"/>
                </a:cubicBezTo>
                <a:cubicBezTo>
                  <a:pt x="302" y="0"/>
                  <a:pt x="344" y="10"/>
                  <a:pt x="366" y="38"/>
                </a:cubicBezTo>
              </a:path>
            </a:pathLst>
          </a:custGeom>
          <a:solidFill>
            <a:srgbClr val="EFCB9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2527486" y="3539511"/>
            <a:ext cx="330200" cy="185738"/>
          </a:xfrm>
          <a:custGeom>
            <a:avLst/>
            <a:gdLst/>
            <a:ahLst/>
            <a:cxnLst>
              <a:cxn ang="0">
                <a:pos x="381" y="26"/>
              </a:cxn>
              <a:cxn ang="0">
                <a:pos x="368" y="49"/>
              </a:cxn>
              <a:cxn ang="0">
                <a:pos x="339" y="46"/>
              </a:cxn>
              <a:cxn ang="0">
                <a:pos x="230" y="86"/>
              </a:cxn>
              <a:cxn ang="0">
                <a:pos x="134" y="152"/>
              </a:cxn>
              <a:cxn ang="0">
                <a:pos x="42" y="212"/>
              </a:cxn>
              <a:cxn ang="0">
                <a:pos x="42" y="212"/>
              </a:cxn>
              <a:cxn ang="0">
                <a:pos x="11" y="210"/>
              </a:cxn>
              <a:cxn ang="0">
                <a:pos x="0" y="210"/>
              </a:cxn>
              <a:cxn ang="0">
                <a:pos x="84" y="146"/>
              </a:cxn>
              <a:cxn ang="0">
                <a:pos x="179" y="80"/>
              </a:cxn>
              <a:cxn ang="0">
                <a:pos x="278" y="16"/>
              </a:cxn>
              <a:cxn ang="0">
                <a:pos x="381" y="26"/>
              </a:cxn>
            </a:cxnLst>
            <a:rect l="0" t="0" r="r" b="b"/>
            <a:pathLst>
              <a:path w="381" h="212">
                <a:moveTo>
                  <a:pt x="381" y="26"/>
                </a:moveTo>
                <a:cubicBezTo>
                  <a:pt x="379" y="34"/>
                  <a:pt x="373" y="42"/>
                  <a:pt x="368" y="49"/>
                </a:cubicBezTo>
                <a:cubicBezTo>
                  <a:pt x="358" y="47"/>
                  <a:pt x="348" y="46"/>
                  <a:pt x="339" y="46"/>
                </a:cubicBezTo>
                <a:cubicBezTo>
                  <a:pt x="298" y="43"/>
                  <a:pt x="262" y="63"/>
                  <a:pt x="230" y="86"/>
                </a:cubicBezTo>
                <a:cubicBezTo>
                  <a:pt x="199" y="110"/>
                  <a:pt x="170" y="136"/>
                  <a:pt x="134" y="152"/>
                </a:cubicBezTo>
                <a:cubicBezTo>
                  <a:pt x="100" y="167"/>
                  <a:pt x="64" y="180"/>
                  <a:pt x="42" y="212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32" y="211"/>
                  <a:pt x="21" y="211"/>
                  <a:pt x="11" y="210"/>
                </a:cubicBezTo>
                <a:cubicBezTo>
                  <a:pt x="7" y="210"/>
                  <a:pt x="4" y="210"/>
                  <a:pt x="0" y="210"/>
                </a:cubicBezTo>
                <a:cubicBezTo>
                  <a:pt x="24" y="184"/>
                  <a:pt x="54" y="164"/>
                  <a:pt x="84" y="146"/>
                </a:cubicBezTo>
                <a:cubicBezTo>
                  <a:pt x="117" y="125"/>
                  <a:pt x="149" y="104"/>
                  <a:pt x="179" y="80"/>
                </a:cubicBezTo>
                <a:cubicBezTo>
                  <a:pt x="210" y="55"/>
                  <a:pt x="241" y="29"/>
                  <a:pt x="278" y="16"/>
                </a:cubicBezTo>
                <a:cubicBezTo>
                  <a:pt x="311" y="4"/>
                  <a:pt x="355" y="0"/>
                  <a:pt x="381" y="26"/>
                </a:cubicBezTo>
              </a:path>
            </a:pathLst>
          </a:custGeom>
          <a:solidFill>
            <a:srgbClr val="EDC38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2443349" y="3539511"/>
            <a:ext cx="309563" cy="187325"/>
          </a:xfrm>
          <a:custGeom>
            <a:avLst/>
            <a:gdLst/>
            <a:ahLst/>
            <a:cxnLst>
              <a:cxn ang="0">
                <a:pos x="358" y="7"/>
              </a:cxn>
              <a:cxn ang="0">
                <a:pos x="281" y="58"/>
              </a:cxn>
              <a:cxn ang="0">
                <a:pos x="233" y="96"/>
              </a:cxn>
              <a:cxn ang="0">
                <a:pos x="179" y="131"/>
              </a:cxn>
              <a:cxn ang="0">
                <a:pos x="79" y="210"/>
              </a:cxn>
              <a:cxn ang="0">
                <a:pos x="0" y="214"/>
              </a:cxn>
              <a:cxn ang="0">
                <a:pos x="78" y="151"/>
              </a:cxn>
              <a:cxn ang="0">
                <a:pos x="164" y="78"/>
              </a:cxn>
              <a:cxn ang="0">
                <a:pos x="255" y="15"/>
              </a:cxn>
              <a:cxn ang="0">
                <a:pos x="358" y="7"/>
              </a:cxn>
            </a:cxnLst>
            <a:rect l="0" t="0" r="r" b="b"/>
            <a:pathLst>
              <a:path w="358" h="214">
                <a:moveTo>
                  <a:pt x="358" y="7"/>
                </a:moveTo>
                <a:cubicBezTo>
                  <a:pt x="330" y="20"/>
                  <a:pt x="304" y="39"/>
                  <a:pt x="281" y="58"/>
                </a:cubicBezTo>
                <a:cubicBezTo>
                  <a:pt x="265" y="71"/>
                  <a:pt x="249" y="84"/>
                  <a:pt x="233" y="96"/>
                </a:cubicBezTo>
                <a:cubicBezTo>
                  <a:pt x="216" y="108"/>
                  <a:pt x="197" y="119"/>
                  <a:pt x="179" y="131"/>
                </a:cubicBezTo>
                <a:cubicBezTo>
                  <a:pt x="143" y="153"/>
                  <a:pt x="106" y="176"/>
                  <a:pt x="79" y="210"/>
                </a:cubicBezTo>
                <a:cubicBezTo>
                  <a:pt x="53" y="210"/>
                  <a:pt x="26" y="212"/>
                  <a:pt x="0" y="214"/>
                </a:cubicBezTo>
                <a:cubicBezTo>
                  <a:pt x="23" y="190"/>
                  <a:pt x="51" y="171"/>
                  <a:pt x="78" y="151"/>
                </a:cubicBezTo>
                <a:cubicBezTo>
                  <a:pt x="109" y="129"/>
                  <a:pt x="136" y="104"/>
                  <a:pt x="164" y="78"/>
                </a:cubicBezTo>
                <a:cubicBezTo>
                  <a:pt x="191" y="53"/>
                  <a:pt x="220" y="28"/>
                  <a:pt x="255" y="15"/>
                </a:cubicBezTo>
                <a:cubicBezTo>
                  <a:pt x="287" y="2"/>
                  <a:pt x="324" y="0"/>
                  <a:pt x="358" y="7"/>
                </a:cubicBezTo>
              </a:path>
            </a:pathLst>
          </a:custGeom>
          <a:solidFill>
            <a:srgbClr val="EDC38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/>
        </p:nvSpPr>
        <p:spPr bwMode="auto">
          <a:xfrm>
            <a:off x="1582830" y="3544274"/>
            <a:ext cx="1282700" cy="504825"/>
          </a:xfrm>
          <a:custGeom>
            <a:avLst/>
            <a:gdLst/>
            <a:ahLst/>
            <a:cxnLst>
              <a:cxn ang="0">
                <a:pos x="1109" y="323"/>
              </a:cxn>
              <a:cxn ang="0">
                <a:pos x="1105" y="322"/>
              </a:cxn>
              <a:cxn ang="0">
                <a:pos x="1076" y="320"/>
              </a:cxn>
              <a:cxn ang="0">
                <a:pos x="1052" y="319"/>
              </a:cxn>
              <a:cxn ang="0">
                <a:pos x="1049" y="319"/>
              </a:cxn>
              <a:cxn ang="0">
                <a:pos x="1010" y="319"/>
              </a:cxn>
              <a:cxn ang="0">
                <a:pos x="996" y="320"/>
              </a:cxn>
              <a:cxn ang="0">
                <a:pos x="961" y="323"/>
              </a:cxn>
              <a:cxn ang="0">
                <a:pos x="808" y="371"/>
              </a:cxn>
              <a:cxn ang="0">
                <a:pos x="801" y="358"/>
              </a:cxn>
              <a:cxn ang="0">
                <a:pos x="971" y="307"/>
              </a:cxn>
              <a:cxn ang="0">
                <a:pos x="1108" y="308"/>
              </a:cxn>
              <a:cxn ang="0">
                <a:pos x="1110" y="308"/>
              </a:cxn>
              <a:cxn ang="0">
                <a:pos x="1131" y="310"/>
              </a:cxn>
              <a:cxn ang="0">
                <a:pos x="1264" y="328"/>
              </a:cxn>
              <a:cxn ang="0">
                <a:pos x="1400" y="318"/>
              </a:cxn>
              <a:cxn ang="0">
                <a:pos x="1473" y="247"/>
              </a:cxn>
              <a:cxn ang="0">
                <a:pos x="1378" y="185"/>
              </a:cxn>
              <a:cxn ang="0">
                <a:pos x="1223" y="172"/>
              </a:cxn>
              <a:cxn ang="0">
                <a:pos x="1068" y="162"/>
              </a:cxn>
              <a:cxn ang="0">
                <a:pos x="928" y="117"/>
              </a:cxn>
              <a:cxn ang="0">
                <a:pos x="926" y="116"/>
              </a:cxn>
              <a:cxn ang="0">
                <a:pos x="925" y="116"/>
              </a:cxn>
              <a:cxn ang="0">
                <a:pos x="925" y="116"/>
              </a:cxn>
              <a:cxn ang="0">
                <a:pos x="925" y="116"/>
              </a:cxn>
              <a:cxn ang="0">
                <a:pos x="689" y="2"/>
              </a:cxn>
              <a:cxn ang="0">
                <a:pos x="551" y="22"/>
              </a:cxn>
              <a:cxn ang="0">
                <a:pos x="483" y="32"/>
              </a:cxn>
              <a:cxn ang="0">
                <a:pos x="414" y="32"/>
              </a:cxn>
              <a:cxn ang="0">
                <a:pos x="258" y="54"/>
              </a:cxn>
              <a:cxn ang="0">
                <a:pos x="122" y="125"/>
              </a:cxn>
              <a:cxn ang="0">
                <a:pos x="7" y="198"/>
              </a:cxn>
              <a:cxn ang="0">
                <a:pos x="0" y="205"/>
              </a:cxn>
              <a:cxn ang="0">
                <a:pos x="59" y="523"/>
              </a:cxn>
              <a:cxn ang="0">
                <a:pos x="95" y="500"/>
              </a:cxn>
              <a:cxn ang="0">
                <a:pos x="377" y="464"/>
              </a:cxn>
              <a:cxn ang="0">
                <a:pos x="534" y="486"/>
              </a:cxn>
              <a:cxn ang="0">
                <a:pos x="705" y="530"/>
              </a:cxn>
              <a:cxn ang="0">
                <a:pos x="876" y="569"/>
              </a:cxn>
              <a:cxn ang="0">
                <a:pos x="1047" y="571"/>
              </a:cxn>
              <a:cxn ang="0">
                <a:pos x="1049" y="571"/>
              </a:cxn>
              <a:cxn ang="0">
                <a:pos x="1189" y="453"/>
              </a:cxn>
              <a:cxn ang="0">
                <a:pos x="1255" y="389"/>
              </a:cxn>
              <a:cxn ang="0">
                <a:pos x="1311" y="345"/>
              </a:cxn>
              <a:cxn ang="0">
                <a:pos x="1144" y="326"/>
              </a:cxn>
              <a:cxn ang="0">
                <a:pos x="1109" y="323"/>
              </a:cxn>
            </a:cxnLst>
            <a:rect l="0" t="0" r="r" b="b"/>
            <a:pathLst>
              <a:path w="1484" h="584">
                <a:moveTo>
                  <a:pt x="1109" y="323"/>
                </a:moveTo>
                <a:cubicBezTo>
                  <a:pt x="1107" y="322"/>
                  <a:pt x="1105" y="322"/>
                  <a:pt x="1105" y="322"/>
                </a:cubicBezTo>
                <a:cubicBezTo>
                  <a:pt x="1095" y="321"/>
                  <a:pt x="1086" y="320"/>
                  <a:pt x="1076" y="320"/>
                </a:cubicBezTo>
                <a:cubicBezTo>
                  <a:pt x="1052" y="319"/>
                  <a:pt x="1052" y="319"/>
                  <a:pt x="1052" y="319"/>
                </a:cubicBezTo>
                <a:cubicBezTo>
                  <a:pt x="1052" y="318"/>
                  <a:pt x="1049" y="319"/>
                  <a:pt x="1049" y="319"/>
                </a:cubicBezTo>
                <a:cubicBezTo>
                  <a:pt x="1036" y="318"/>
                  <a:pt x="1023" y="318"/>
                  <a:pt x="1010" y="319"/>
                </a:cubicBezTo>
                <a:cubicBezTo>
                  <a:pt x="996" y="320"/>
                  <a:pt x="996" y="320"/>
                  <a:pt x="996" y="320"/>
                </a:cubicBezTo>
                <a:cubicBezTo>
                  <a:pt x="984" y="320"/>
                  <a:pt x="973" y="322"/>
                  <a:pt x="961" y="323"/>
                </a:cubicBezTo>
                <a:cubicBezTo>
                  <a:pt x="907" y="331"/>
                  <a:pt x="857" y="347"/>
                  <a:pt x="808" y="371"/>
                </a:cubicBezTo>
                <a:cubicBezTo>
                  <a:pt x="800" y="375"/>
                  <a:pt x="793" y="363"/>
                  <a:pt x="801" y="358"/>
                </a:cubicBezTo>
                <a:cubicBezTo>
                  <a:pt x="855" y="332"/>
                  <a:pt x="912" y="314"/>
                  <a:pt x="971" y="307"/>
                </a:cubicBezTo>
                <a:cubicBezTo>
                  <a:pt x="1017" y="302"/>
                  <a:pt x="1062" y="303"/>
                  <a:pt x="1108" y="308"/>
                </a:cubicBezTo>
                <a:cubicBezTo>
                  <a:pt x="1109" y="308"/>
                  <a:pt x="1110" y="308"/>
                  <a:pt x="1110" y="308"/>
                </a:cubicBezTo>
                <a:cubicBezTo>
                  <a:pt x="1117" y="309"/>
                  <a:pt x="1124" y="309"/>
                  <a:pt x="1131" y="310"/>
                </a:cubicBezTo>
                <a:cubicBezTo>
                  <a:pt x="1175" y="315"/>
                  <a:pt x="1219" y="324"/>
                  <a:pt x="1264" y="328"/>
                </a:cubicBezTo>
                <a:cubicBezTo>
                  <a:pt x="1309" y="332"/>
                  <a:pt x="1357" y="333"/>
                  <a:pt x="1400" y="318"/>
                </a:cubicBezTo>
                <a:cubicBezTo>
                  <a:pt x="1434" y="306"/>
                  <a:pt x="1484" y="290"/>
                  <a:pt x="1473" y="247"/>
                </a:cubicBezTo>
                <a:cubicBezTo>
                  <a:pt x="1462" y="205"/>
                  <a:pt x="1416" y="196"/>
                  <a:pt x="1378" y="185"/>
                </a:cubicBezTo>
                <a:cubicBezTo>
                  <a:pt x="1328" y="171"/>
                  <a:pt x="1275" y="170"/>
                  <a:pt x="1223" y="172"/>
                </a:cubicBezTo>
                <a:cubicBezTo>
                  <a:pt x="1172" y="173"/>
                  <a:pt x="1120" y="164"/>
                  <a:pt x="1068" y="162"/>
                </a:cubicBezTo>
                <a:cubicBezTo>
                  <a:pt x="1020" y="161"/>
                  <a:pt x="970" y="142"/>
                  <a:pt x="928" y="117"/>
                </a:cubicBezTo>
                <a:cubicBezTo>
                  <a:pt x="927" y="117"/>
                  <a:pt x="927" y="117"/>
                  <a:pt x="926" y="116"/>
                </a:cubicBezTo>
                <a:cubicBezTo>
                  <a:pt x="926" y="116"/>
                  <a:pt x="926" y="116"/>
                  <a:pt x="925" y="116"/>
                </a:cubicBezTo>
                <a:cubicBezTo>
                  <a:pt x="925" y="116"/>
                  <a:pt x="925" y="116"/>
                  <a:pt x="925" y="116"/>
                </a:cubicBezTo>
                <a:cubicBezTo>
                  <a:pt x="925" y="116"/>
                  <a:pt x="925" y="116"/>
                  <a:pt x="925" y="116"/>
                </a:cubicBezTo>
                <a:cubicBezTo>
                  <a:pt x="854" y="67"/>
                  <a:pt x="779" y="4"/>
                  <a:pt x="689" y="2"/>
                </a:cubicBezTo>
                <a:cubicBezTo>
                  <a:pt x="642" y="0"/>
                  <a:pt x="597" y="13"/>
                  <a:pt x="551" y="22"/>
                </a:cubicBezTo>
                <a:cubicBezTo>
                  <a:pt x="529" y="27"/>
                  <a:pt x="506" y="31"/>
                  <a:pt x="483" y="32"/>
                </a:cubicBezTo>
                <a:cubicBezTo>
                  <a:pt x="460" y="32"/>
                  <a:pt x="437" y="32"/>
                  <a:pt x="414" y="32"/>
                </a:cubicBezTo>
                <a:cubicBezTo>
                  <a:pt x="361" y="32"/>
                  <a:pt x="308" y="34"/>
                  <a:pt x="258" y="54"/>
                </a:cubicBezTo>
                <a:cubicBezTo>
                  <a:pt x="210" y="72"/>
                  <a:pt x="164" y="96"/>
                  <a:pt x="122" y="125"/>
                </a:cubicBezTo>
                <a:cubicBezTo>
                  <a:pt x="80" y="155"/>
                  <a:pt x="44" y="163"/>
                  <a:pt x="7" y="198"/>
                </a:cubicBezTo>
                <a:cubicBezTo>
                  <a:pt x="5" y="200"/>
                  <a:pt x="3" y="203"/>
                  <a:pt x="0" y="205"/>
                </a:cubicBezTo>
                <a:cubicBezTo>
                  <a:pt x="59" y="523"/>
                  <a:pt x="59" y="523"/>
                  <a:pt x="59" y="523"/>
                </a:cubicBezTo>
                <a:cubicBezTo>
                  <a:pt x="70" y="515"/>
                  <a:pt x="82" y="507"/>
                  <a:pt x="95" y="500"/>
                </a:cubicBezTo>
                <a:cubicBezTo>
                  <a:pt x="140" y="475"/>
                  <a:pt x="325" y="463"/>
                  <a:pt x="377" y="464"/>
                </a:cubicBezTo>
                <a:cubicBezTo>
                  <a:pt x="430" y="465"/>
                  <a:pt x="483" y="474"/>
                  <a:pt x="534" y="486"/>
                </a:cubicBezTo>
                <a:cubicBezTo>
                  <a:pt x="591" y="499"/>
                  <a:pt x="648" y="515"/>
                  <a:pt x="705" y="530"/>
                </a:cubicBezTo>
                <a:cubicBezTo>
                  <a:pt x="761" y="545"/>
                  <a:pt x="818" y="559"/>
                  <a:pt x="876" y="569"/>
                </a:cubicBezTo>
                <a:cubicBezTo>
                  <a:pt x="931" y="578"/>
                  <a:pt x="991" y="584"/>
                  <a:pt x="1047" y="571"/>
                </a:cubicBezTo>
                <a:cubicBezTo>
                  <a:pt x="1048" y="571"/>
                  <a:pt x="1048" y="571"/>
                  <a:pt x="1049" y="571"/>
                </a:cubicBezTo>
                <a:cubicBezTo>
                  <a:pt x="1101" y="539"/>
                  <a:pt x="1145" y="496"/>
                  <a:pt x="1189" y="453"/>
                </a:cubicBezTo>
                <a:cubicBezTo>
                  <a:pt x="1211" y="431"/>
                  <a:pt x="1232" y="409"/>
                  <a:pt x="1255" y="389"/>
                </a:cubicBezTo>
                <a:cubicBezTo>
                  <a:pt x="1273" y="374"/>
                  <a:pt x="1291" y="358"/>
                  <a:pt x="1311" y="345"/>
                </a:cubicBezTo>
                <a:cubicBezTo>
                  <a:pt x="1256" y="345"/>
                  <a:pt x="1200" y="334"/>
                  <a:pt x="1144" y="326"/>
                </a:cubicBezTo>
                <a:lnTo>
                  <a:pt x="1109" y="323"/>
                </a:lnTo>
                <a:close/>
              </a:path>
            </a:pathLst>
          </a:custGeom>
          <a:solidFill>
            <a:srgbClr val="EFCB9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515938" y="3552825"/>
            <a:ext cx="974725" cy="547688"/>
          </a:xfrm>
          <a:custGeom>
            <a:avLst/>
            <a:gdLst/>
            <a:ahLst/>
            <a:cxnLst>
              <a:cxn ang="0">
                <a:pos x="1181" y="347"/>
              </a:cxn>
              <a:cxn ang="0">
                <a:pos x="1176" y="0"/>
              </a:cxn>
              <a:cxn ang="0">
                <a:pos x="0" y="26"/>
              </a:cxn>
              <a:cxn ang="0">
                <a:pos x="5" y="373"/>
              </a:cxn>
              <a:cxn ang="0">
                <a:pos x="1181" y="347"/>
              </a:cxn>
            </a:cxnLst>
            <a:rect l="0" t="0" r="r" b="b"/>
            <a:pathLst>
              <a:path w="1181" h="373">
                <a:moveTo>
                  <a:pt x="1181" y="347"/>
                </a:moveTo>
                <a:lnTo>
                  <a:pt x="1176" y="0"/>
                </a:lnTo>
                <a:lnTo>
                  <a:pt x="0" y="26"/>
                </a:lnTo>
                <a:lnTo>
                  <a:pt x="5" y="373"/>
                </a:lnTo>
                <a:lnTo>
                  <a:pt x="1181" y="347"/>
                </a:lnTo>
                <a:close/>
              </a:path>
            </a:pathLst>
          </a:custGeom>
          <a:solidFill>
            <a:srgbClr val="262626">
              <a:lumMod val="75000"/>
              <a:lumOff val="25000"/>
            </a:srgb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474974" y="3568086"/>
            <a:ext cx="152400" cy="4667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318"/>
              </a:cxn>
              <a:cxn ang="0">
                <a:pos x="104" y="315"/>
              </a:cxn>
              <a:cxn ang="0">
                <a:pos x="96" y="0"/>
              </a:cxn>
              <a:cxn ang="0">
                <a:pos x="0" y="3"/>
              </a:cxn>
            </a:cxnLst>
            <a:rect l="0" t="0" r="r" b="b"/>
            <a:pathLst>
              <a:path w="104" h="318">
                <a:moveTo>
                  <a:pt x="0" y="3"/>
                </a:moveTo>
                <a:lnTo>
                  <a:pt x="6" y="318"/>
                </a:lnTo>
                <a:lnTo>
                  <a:pt x="104" y="315"/>
                </a:lnTo>
                <a:lnTo>
                  <a:pt x="96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4846786" y="1393031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00B9B3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9" name="Text Placeholder 3"/>
          <p:cNvSpPr txBox="1"/>
          <p:nvPr/>
        </p:nvSpPr>
        <p:spPr>
          <a:xfrm>
            <a:off x="4843648" y="2454404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0" name="Text Placeholder 3"/>
          <p:cNvSpPr txBox="1"/>
          <p:nvPr/>
        </p:nvSpPr>
        <p:spPr>
          <a:xfrm>
            <a:off x="4843648" y="3911710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00B9B3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2" name="Freeform 45"/>
          <p:cNvSpPr/>
          <p:nvPr/>
        </p:nvSpPr>
        <p:spPr>
          <a:xfrm>
            <a:off x="2448259" y="1678573"/>
            <a:ext cx="1033463" cy="103505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46"/>
          <p:cNvSpPr/>
          <p:nvPr/>
        </p:nvSpPr>
        <p:spPr>
          <a:xfrm>
            <a:off x="2634387" y="1868267"/>
            <a:ext cx="642938" cy="642938"/>
          </a:xfrm>
          <a:prstGeom prst="ellipse">
            <a:avLst/>
          </a:prstGeom>
          <a:solidFill>
            <a:srgbClr val="7F7F7F"/>
          </a:solidFill>
          <a:ln w="762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824349" y="2090124"/>
            <a:ext cx="273050" cy="215900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42"/>
          <p:cNvSpPr/>
          <p:nvPr/>
        </p:nvSpPr>
        <p:spPr>
          <a:xfrm>
            <a:off x="1782855" y="2443447"/>
            <a:ext cx="1157288" cy="1158875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04A6A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43"/>
          <p:cNvSpPr/>
          <p:nvPr/>
        </p:nvSpPr>
        <p:spPr>
          <a:xfrm>
            <a:off x="2043224" y="2649667"/>
            <a:ext cx="719138" cy="717550"/>
          </a:xfrm>
          <a:prstGeom prst="ellipse">
            <a:avLst/>
          </a:prstGeom>
          <a:solidFill>
            <a:srgbClr val="00B9B3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2228242" y="2796560"/>
            <a:ext cx="369888" cy="409575"/>
          </a:xfrm>
          <a:custGeom>
            <a:avLst/>
            <a:gdLst/>
            <a:ahLst/>
            <a:cxnLst>
              <a:cxn ang="0">
                <a:pos x="374" y="158"/>
              </a:cxn>
              <a:cxn ang="0">
                <a:pos x="352" y="158"/>
              </a:cxn>
              <a:cxn ang="0">
                <a:pos x="209" y="0"/>
              </a:cxn>
              <a:cxn ang="0">
                <a:pos x="67" y="158"/>
              </a:cxn>
              <a:cxn ang="0">
                <a:pos x="44" y="158"/>
              </a:cxn>
              <a:cxn ang="0">
                <a:pos x="0" y="203"/>
              </a:cxn>
              <a:cxn ang="0">
                <a:pos x="0" y="414"/>
              </a:cxn>
              <a:cxn ang="0">
                <a:pos x="44" y="478"/>
              </a:cxn>
              <a:cxn ang="0">
                <a:pos x="374" y="478"/>
              </a:cxn>
              <a:cxn ang="0">
                <a:pos x="428" y="414"/>
              </a:cxn>
              <a:cxn ang="0">
                <a:pos x="428" y="203"/>
              </a:cxn>
              <a:cxn ang="0">
                <a:pos x="374" y="158"/>
              </a:cxn>
              <a:cxn ang="0">
                <a:pos x="247" y="414"/>
              </a:cxn>
              <a:cxn ang="0">
                <a:pos x="172" y="414"/>
              </a:cxn>
              <a:cxn ang="0">
                <a:pos x="186" y="309"/>
              </a:cxn>
              <a:cxn ang="0">
                <a:pos x="161" y="265"/>
              </a:cxn>
              <a:cxn ang="0">
                <a:pos x="210" y="216"/>
              </a:cxn>
              <a:cxn ang="0">
                <a:pos x="258" y="264"/>
              </a:cxn>
              <a:cxn ang="0">
                <a:pos x="232" y="310"/>
              </a:cxn>
              <a:cxn ang="0">
                <a:pos x="247" y="414"/>
              </a:cxn>
              <a:cxn ang="0">
                <a:pos x="112" y="158"/>
              </a:cxn>
              <a:cxn ang="0">
                <a:pos x="209" y="45"/>
              </a:cxn>
              <a:cxn ang="0">
                <a:pos x="307" y="158"/>
              </a:cxn>
              <a:cxn ang="0">
                <a:pos x="112" y="158"/>
              </a:cxn>
            </a:cxnLst>
            <a:rect l="0" t="0" r="r" b="b"/>
            <a:pathLst>
              <a:path w="428" h="478">
                <a:moveTo>
                  <a:pt x="374" y="158"/>
                </a:moveTo>
                <a:cubicBezTo>
                  <a:pt x="352" y="158"/>
                  <a:pt x="352" y="158"/>
                  <a:pt x="352" y="158"/>
                </a:cubicBezTo>
                <a:cubicBezTo>
                  <a:pt x="352" y="58"/>
                  <a:pt x="292" y="0"/>
                  <a:pt x="209" y="0"/>
                </a:cubicBezTo>
                <a:cubicBezTo>
                  <a:pt x="127" y="0"/>
                  <a:pt x="67" y="58"/>
                  <a:pt x="67" y="158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11" y="158"/>
                  <a:pt x="0" y="170"/>
                  <a:pt x="0" y="203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47"/>
                  <a:pt x="11" y="478"/>
                  <a:pt x="44" y="478"/>
                </a:cubicBezTo>
                <a:cubicBezTo>
                  <a:pt x="374" y="478"/>
                  <a:pt x="374" y="478"/>
                  <a:pt x="374" y="478"/>
                </a:cubicBezTo>
                <a:cubicBezTo>
                  <a:pt x="407" y="478"/>
                  <a:pt x="428" y="447"/>
                  <a:pt x="428" y="414"/>
                </a:cubicBezTo>
                <a:cubicBezTo>
                  <a:pt x="428" y="203"/>
                  <a:pt x="428" y="203"/>
                  <a:pt x="428" y="203"/>
                </a:cubicBezTo>
                <a:cubicBezTo>
                  <a:pt x="428" y="170"/>
                  <a:pt x="407" y="158"/>
                  <a:pt x="374" y="158"/>
                </a:cubicBezTo>
                <a:moveTo>
                  <a:pt x="247" y="414"/>
                </a:moveTo>
                <a:cubicBezTo>
                  <a:pt x="172" y="414"/>
                  <a:pt x="172" y="414"/>
                  <a:pt x="172" y="414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71" y="301"/>
                  <a:pt x="161" y="283"/>
                  <a:pt x="161" y="265"/>
                </a:cubicBezTo>
                <a:cubicBezTo>
                  <a:pt x="161" y="238"/>
                  <a:pt x="183" y="216"/>
                  <a:pt x="210" y="216"/>
                </a:cubicBezTo>
                <a:cubicBezTo>
                  <a:pt x="236" y="216"/>
                  <a:pt x="258" y="237"/>
                  <a:pt x="258" y="264"/>
                </a:cubicBezTo>
                <a:cubicBezTo>
                  <a:pt x="258" y="282"/>
                  <a:pt x="248" y="302"/>
                  <a:pt x="232" y="310"/>
                </a:cubicBezTo>
                <a:lnTo>
                  <a:pt x="247" y="414"/>
                </a:lnTo>
                <a:close/>
                <a:moveTo>
                  <a:pt x="112" y="158"/>
                </a:moveTo>
                <a:cubicBezTo>
                  <a:pt x="112" y="66"/>
                  <a:pt x="161" y="45"/>
                  <a:pt x="209" y="45"/>
                </a:cubicBezTo>
                <a:cubicBezTo>
                  <a:pt x="258" y="45"/>
                  <a:pt x="307" y="66"/>
                  <a:pt x="307" y="158"/>
                </a:cubicBezTo>
                <a:lnTo>
                  <a:pt x="112" y="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8"/>
          <p:cNvSpPr/>
          <p:nvPr/>
        </p:nvSpPr>
        <p:spPr>
          <a:xfrm>
            <a:off x="3219636" y="2634636"/>
            <a:ext cx="717550" cy="71755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49"/>
          <p:cNvSpPr/>
          <p:nvPr/>
        </p:nvSpPr>
        <p:spPr>
          <a:xfrm>
            <a:off x="3356161" y="2769574"/>
            <a:ext cx="444500" cy="446088"/>
          </a:xfrm>
          <a:prstGeom prst="ellipse">
            <a:avLst/>
          </a:prstGeom>
          <a:solidFill>
            <a:srgbClr val="7F7F7F"/>
          </a:solidFill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 rot="2024094">
            <a:off x="3513324" y="2842599"/>
            <a:ext cx="130175" cy="300038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39"/>
          <p:cNvSpPr/>
          <p:nvPr/>
        </p:nvSpPr>
        <p:spPr>
          <a:xfrm>
            <a:off x="3429186" y="1937724"/>
            <a:ext cx="787400" cy="78740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00B9B3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Oval 40"/>
          <p:cNvSpPr/>
          <p:nvPr/>
        </p:nvSpPr>
        <p:spPr>
          <a:xfrm>
            <a:off x="3578411" y="2086949"/>
            <a:ext cx="488950" cy="488950"/>
          </a:xfrm>
          <a:prstGeom prst="ellipse">
            <a:avLst/>
          </a:prstGeom>
          <a:solidFill>
            <a:srgbClr val="00B9B3"/>
          </a:solidFill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31"/>
          <p:cNvSpPr/>
          <p:nvPr/>
        </p:nvSpPr>
        <p:spPr bwMode="auto">
          <a:xfrm>
            <a:off x="3702236" y="2209186"/>
            <a:ext cx="241300" cy="24447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5354786" y="1487712"/>
            <a:ext cx="322369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Video input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0273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C4ECF7-CA24-55C5-D708-365F7F5C7D5D}"/>
              </a:ext>
            </a:extLst>
          </p:cNvPr>
          <p:cNvSpPr txBox="1"/>
          <p:nvPr/>
        </p:nvSpPr>
        <p:spPr>
          <a:xfrm>
            <a:off x="1573363" y="417476"/>
            <a:ext cx="360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IN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0DB5E96-1310-712E-EF05-21784B9E8029}"/>
              </a:ext>
            </a:extLst>
          </p:cNvPr>
          <p:cNvSpPr txBox="1"/>
          <p:nvPr/>
        </p:nvSpPr>
        <p:spPr>
          <a:xfrm>
            <a:off x="5354785" y="1879010"/>
            <a:ext cx="2981141" cy="59093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User inputs given video, either through viewing through application,</a:t>
            </a:r>
          </a:p>
          <a:p>
            <a:pPr defTabSz="911225">
              <a:spcBef>
                <a:spcPct val="20000"/>
              </a:spcBef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Or pasting the video url into the website</a:t>
            </a:r>
            <a:endParaRPr lang="zh-CN" altLang="en-US" sz="1200" noProof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6716F-F912-F1DF-CBF1-D0581D34329D}"/>
              </a:ext>
            </a:extLst>
          </p:cNvPr>
          <p:cNvSpPr txBox="1"/>
          <p:nvPr/>
        </p:nvSpPr>
        <p:spPr>
          <a:xfrm>
            <a:off x="5386387" y="2535060"/>
            <a:ext cx="322369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Transcript Scraping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801183F1-1E3A-68A3-8F6F-3548BD973C85}"/>
              </a:ext>
            </a:extLst>
          </p:cNvPr>
          <p:cNvSpPr txBox="1"/>
          <p:nvPr/>
        </p:nvSpPr>
        <p:spPr>
          <a:xfrm>
            <a:off x="5386387" y="2956568"/>
            <a:ext cx="298114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Using the given link , by either app or web, the website scrapes off the transcript found within the video and redirects it to a GPT as data.</a:t>
            </a:r>
            <a:endParaRPr lang="zh-CN" altLang="en-US" sz="1200" noProof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CFAD5C-2BC2-5C07-059F-EA43364C519E}"/>
              </a:ext>
            </a:extLst>
          </p:cNvPr>
          <p:cNvSpPr txBox="1"/>
          <p:nvPr/>
        </p:nvSpPr>
        <p:spPr>
          <a:xfrm>
            <a:off x="5386387" y="3861449"/>
            <a:ext cx="322369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AI interaction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A392F100-2B41-3ECF-93CC-098F2B97D801}"/>
              </a:ext>
            </a:extLst>
          </p:cNvPr>
          <p:cNvSpPr txBox="1"/>
          <p:nvPr/>
        </p:nvSpPr>
        <p:spPr>
          <a:xfrm>
            <a:off x="5386386" y="4188729"/>
            <a:ext cx="2981141" cy="9602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Now, from the given data , we can ask any question regarding the video, and the GPT answers, creating an interactive session based around the video</a:t>
            </a:r>
          </a:p>
          <a:p>
            <a:pPr defTabSz="911225">
              <a:spcBef>
                <a:spcPct val="20000"/>
              </a:spcBef>
            </a:pP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126073" y="3821335"/>
            <a:ext cx="2582863" cy="83026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0" name="矩形 9"/>
          <p:cNvSpPr/>
          <p:nvPr/>
        </p:nvSpPr>
        <p:spPr>
          <a:xfrm>
            <a:off x="1313398" y="4007073"/>
            <a:ext cx="2208213" cy="33105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en-US" altLang="zh-CN" sz="675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Vidscape code for extracting transcript in youtube video</a:t>
            </a:r>
            <a:endParaRPr lang="zh-CN" altLang="en-US" sz="675" strike="noStrike" noProof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47009" y="3800697"/>
            <a:ext cx="2582863" cy="8286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2" name="矩形 14"/>
          <p:cNvSpPr/>
          <p:nvPr/>
        </p:nvSpPr>
        <p:spPr>
          <a:xfrm>
            <a:off x="6234334" y="3984847"/>
            <a:ext cx="2208213" cy="60112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en-US" altLang="zh-CN" sz="675" strike="noStrike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Using ChatGPT fot interaction with user with respect to video on basis of transcript</a:t>
            </a:r>
          </a:p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en-US" altLang="zh-CN" sz="675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(given question : </a:t>
            </a:r>
            <a:r>
              <a:rPr lang="en-US" altLang="zh-CN" sz="675" i="1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 how to use pop in stack recursion</a:t>
            </a:r>
            <a:endParaRPr lang="zh-CN" altLang="en-US" sz="675" strike="noStrike" noProof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95960" y="3691160"/>
            <a:ext cx="1844675" cy="258763"/>
          </a:xfrm>
          <a:prstGeom prst="roundRect">
            <a:avLst/>
          </a:prstGeom>
          <a:solidFill>
            <a:srgbClr val="00B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文本框 16"/>
          <p:cNvSpPr txBox="1"/>
          <p:nvPr/>
        </p:nvSpPr>
        <p:spPr>
          <a:xfrm>
            <a:off x="1630104" y="3691161"/>
            <a:ext cx="1574800" cy="23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defTabSz="911225">
              <a:spcBef>
                <a:spcPct val="20000"/>
              </a:spcBef>
            </a:pPr>
            <a:r>
              <a:rPr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Transcription extraction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16896" y="3691160"/>
            <a:ext cx="1844675" cy="260350"/>
          </a:xfrm>
          <a:prstGeom prst="roundRect">
            <a:avLst/>
          </a:prstGeom>
          <a:solidFill>
            <a:srgbClr val="00B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3" name="文本框 19"/>
          <p:cNvSpPr txBox="1"/>
          <p:nvPr/>
        </p:nvSpPr>
        <p:spPr>
          <a:xfrm>
            <a:off x="6535959" y="3721322"/>
            <a:ext cx="1573212" cy="230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defTabSz="911225">
              <a:spcBef>
                <a:spcPct val="20000"/>
              </a:spcBef>
            </a:pPr>
            <a:r>
              <a:rPr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AI interaction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7509D-5225-2AB8-6DF0-17464BFA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16966" r="38451"/>
          <a:stretch/>
        </p:blipFill>
        <p:spPr>
          <a:xfrm>
            <a:off x="737190" y="559981"/>
            <a:ext cx="3111795" cy="2740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4359-CE6C-7049-3A09-C8BDF5B3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733652"/>
            <a:ext cx="4517778" cy="25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6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15365" name="文本框 26"/>
          <p:cNvSpPr txBox="1"/>
          <p:nvPr/>
        </p:nvSpPr>
        <p:spPr>
          <a:xfrm>
            <a:off x="4287838" y="2951610"/>
            <a:ext cx="3552824" cy="323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Microtransactions</a:t>
            </a:r>
          </a:p>
        </p:txBody>
      </p:sp>
      <p:sp>
        <p:nvSpPr>
          <p:cNvPr id="15366" name="TextBox 13"/>
          <p:cNvSpPr txBox="1"/>
          <p:nvPr/>
        </p:nvSpPr>
        <p:spPr>
          <a:xfrm>
            <a:off x="4465600" y="2025777"/>
            <a:ext cx="3021013" cy="8052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Here, select features present within the premium subscription plan will be available for a limited amount use for a  certain sum, </a:t>
            </a:r>
          </a:p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r>
              <a:rPr lang="en-US" altLang="zh-CN" sz="900" dirty="0" err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Eg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: 10 bookmarked questions for 300$</a:t>
            </a:r>
          </a:p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367" name="文本框 28"/>
          <p:cNvSpPr txBox="1"/>
          <p:nvPr/>
        </p:nvSpPr>
        <p:spPr>
          <a:xfrm>
            <a:off x="1524000" y="3160713"/>
            <a:ext cx="160655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Using blog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56DA4-0388-059B-0C22-6ED557EE56F6}"/>
              </a:ext>
            </a:extLst>
          </p:cNvPr>
          <p:cNvSpPr txBox="1"/>
          <p:nvPr/>
        </p:nvSpPr>
        <p:spPr>
          <a:xfrm>
            <a:off x="4359275" y="8292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Business Model </a:t>
            </a:r>
            <a:endParaRPr lang="en-IN" sz="2800" dirty="0"/>
          </a:p>
        </p:txBody>
      </p:sp>
      <p:sp>
        <p:nvSpPr>
          <p:cNvPr id="5" name="文本框 26">
            <a:extLst>
              <a:ext uri="{FF2B5EF4-FFF2-40B4-BE49-F238E27FC236}">
                <a16:creationId xmlns:a16="http://schemas.microsoft.com/office/drawing/2014/main" id="{ED58C84F-0F80-C7BB-8E39-B0EF81D1622A}"/>
              </a:ext>
            </a:extLst>
          </p:cNvPr>
          <p:cNvSpPr txBox="1"/>
          <p:nvPr/>
        </p:nvSpPr>
        <p:spPr>
          <a:xfrm>
            <a:off x="4287838" y="1634582"/>
            <a:ext cx="3552824" cy="323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Subscriptions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F42A988D-6CD0-5FAE-8912-DFD8D7D68BDA}"/>
              </a:ext>
            </a:extLst>
          </p:cNvPr>
          <p:cNvSpPr txBox="1"/>
          <p:nvPr/>
        </p:nvSpPr>
        <p:spPr>
          <a:xfrm>
            <a:off x="4359275" y="3529013"/>
            <a:ext cx="3021013" cy="8052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Here, select features present within the premium subscription plan will be available for a limited amount use for a  certain sum, </a:t>
            </a:r>
          </a:p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r>
              <a:rPr lang="en-US" altLang="zh-CN" sz="900" dirty="0" err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Eg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: 10 bookmarked questions for 300$</a:t>
            </a:r>
          </a:p>
          <a:p>
            <a:pPr algn="just" defTabSz="1216025">
              <a:lnSpc>
                <a:spcPct val="110000"/>
              </a:lnSpc>
              <a:spcBef>
                <a:spcPct val="20000"/>
              </a:spcBef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07" y="1723281"/>
            <a:ext cx="4277093" cy="241215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5324475" y="2511425"/>
            <a:ext cx="2122488" cy="5922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defTabSz="91249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This</a:t>
            </a:r>
            <a:r>
              <a:rPr lang="zh-CN" altLang="en-US" sz="1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method</a:t>
            </a:r>
            <a:r>
              <a:rPr lang="zh-CN" altLang="en-US" sz="1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works for both subscription as well as microtransaction viewing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0" name="TextBox 13"/>
          <p:cNvSpPr txBox="1"/>
          <p:nvPr/>
        </p:nvSpPr>
        <p:spPr>
          <a:xfrm>
            <a:off x="5324475" y="1771262"/>
            <a:ext cx="3550167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Template for pricing display</a:t>
            </a:r>
          </a:p>
        </p:txBody>
      </p:sp>
      <p:grpSp>
        <p:nvGrpSpPr>
          <p:cNvPr id="16391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6392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35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565593" y="1153478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6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223" name="文本框 28"/>
          <p:cNvSpPr txBox="1"/>
          <p:nvPr/>
        </p:nvSpPr>
        <p:spPr>
          <a:xfrm>
            <a:off x="4932045" y="716280"/>
            <a:ext cx="27216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3000" b="1" dirty="0">
                <a:solidFill>
                  <a:schemeClr val="bg1"/>
                </a:solidFill>
                <a:latin typeface="+mj-lt"/>
                <a:ea typeface="Microsoft YaHei" panose="020B0503020204020204" charset="-122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1CACA-7835-FFFA-5A41-41D3A840AA3B}"/>
              </a:ext>
            </a:extLst>
          </p:cNvPr>
          <p:cNvSpPr txBox="1"/>
          <p:nvPr/>
        </p:nvSpPr>
        <p:spPr>
          <a:xfrm>
            <a:off x="5153247" y="2828260"/>
            <a:ext cx="29983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modern day and age, with rise in Audiovisual content, information overload is rampant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With </a:t>
            </a:r>
            <a:r>
              <a:rPr lang="en-US" sz="1100" dirty="0" err="1">
                <a:solidFill>
                  <a:schemeClr val="bg1"/>
                </a:solidFill>
              </a:rPr>
              <a:t>Vidscape</a:t>
            </a:r>
            <a:r>
              <a:rPr lang="en-US" sz="1100" dirty="0">
                <a:solidFill>
                  <a:schemeClr val="bg1"/>
                </a:solidFill>
              </a:rPr>
              <a:t> , we hope to make easy information access which is muddled in videos, making it easier for all to be able to both learn and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2"/>
          <p:cNvGrpSpPr/>
          <p:nvPr/>
        </p:nvGrpSpPr>
        <p:grpSpPr>
          <a:xfrm>
            <a:off x="4006850" y="0"/>
            <a:ext cx="3994150" cy="5149850"/>
            <a:chOff x="6888163" y="1588"/>
            <a:chExt cx="5326062" cy="6864450"/>
          </a:xfrm>
        </p:grpSpPr>
        <p:sp>
          <p:nvSpPr>
            <p:cNvPr id="1945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eaLnBrk="0" hangingPunct="0"/>
              <a:endParaRPr lang="zh-CN" altLang="en-US" sz="10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rect l="0" t="0" r="0" b="0"/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rect l="0" t="0" r="0" b="0"/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1338263" y="225583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050" b="1" noProof="1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THANK YOU</a:t>
            </a:r>
            <a:endParaRPr lang="zh-CN" altLang="en-US" sz="4050" b="1" noProof="1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grpSp>
        <p:nvGrpSpPr>
          <p:cNvPr id="19468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9469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25"/>
            <a:ext cx="9144000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947441" y="1719539"/>
            <a:ext cx="5066665" cy="27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1.Introduction</a:t>
            </a: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2.Interface of </a:t>
            </a:r>
            <a:r>
              <a:rPr lang="en-US" dirty="0" err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Vidscape</a:t>
            </a:r>
            <a:endParaRPr lang="en-US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3.Video Transcription and Interaction</a:t>
            </a: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4.Using AI to help with Video interaction</a:t>
            </a: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5.Personalization</a:t>
            </a: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5.Business model</a:t>
            </a:r>
          </a:p>
          <a:p>
            <a:pPr>
              <a:lnSpc>
                <a:spcPct val="140000"/>
              </a:lnSpc>
            </a:pPr>
            <a:r>
              <a:rPr lang="en-US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603750" y="140970"/>
            <a:ext cx="41509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>
                <a:solidFill>
                  <a:schemeClr val="bg1"/>
                </a:solidFill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0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1336483" y="510289"/>
            <a:ext cx="2352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The Team </a:t>
            </a:r>
            <a:r>
              <a:rPr lang="en-US" altLang="zh-CN" sz="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27805" y="844550"/>
            <a:ext cx="254190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Aryan </a:t>
            </a:r>
            <a:r>
              <a:rPr lang="en-US" b="1" dirty="0" err="1">
                <a:solidFill>
                  <a:schemeClr val="bg1"/>
                </a:solidFill>
              </a:rPr>
              <a:t>chopra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Joshua Daniel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Nikunj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Chirag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Sujeeth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Kompela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565593" y="1153478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1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223" name="文本框 28"/>
          <p:cNvSpPr txBox="1"/>
          <p:nvPr/>
        </p:nvSpPr>
        <p:spPr>
          <a:xfrm>
            <a:off x="4932045" y="716280"/>
            <a:ext cx="27216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3000" b="1" dirty="0">
                <a:solidFill>
                  <a:schemeClr val="bg1"/>
                </a:solidFill>
                <a:latin typeface="+mj-lt"/>
                <a:ea typeface="Microsoft YaHei" panose="020B0503020204020204" charset="-122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1CACA-7835-FFFA-5A41-41D3A840AA3B}"/>
              </a:ext>
            </a:extLst>
          </p:cNvPr>
          <p:cNvSpPr txBox="1"/>
          <p:nvPr/>
        </p:nvSpPr>
        <p:spPr>
          <a:xfrm>
            <a:off x="5153247" y="2828260"/>
            <a:ext cx="29983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modern day and age, with rise in Audiovisual content, information overload is rampant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Especially with regard to study videos, too much information is given to users, without proper interaction to understand discussed concepts and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565593" y="1153478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1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221" name="文本框 26"/>
          <p:cNvSpPr txBox="1"/>
          <p:nvPr/>
        </p:nvSpPr>
        <p:spPr>
          <a:xfrm>
            <a:off x="4860454" y="588619"/>
            <a:ext cx="3836979" cy="984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VIDSCAPE </a:t>
            </a:r>
          </a:p>
          <a:p>
            <a:endParaRPr lang="en-US" altLang="zh-CN" sz="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+mj-lt"/>
                <a:ea typeface="Microsoft YaHei" panose="020B0503020204020204" charset="-122"/>
              </a:rPr>
              <a:t>your interactive viewing service </a:t>
            </a:r>
            <a:endParaRPr lang="zh-CN" altLang="en-US" sz="1500" b="1" dirty="0">
              <a:solidFill>
                <a:schemeClr val="bg1"/>
              </a:solidFill>
              <a:latin typeface="+mj-lt"/>
              <a:ea typeface="Microsoft YaHei" panose="020B050302020402020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1CACA-7835-FFFA-5A41-41D3A840AA3B}"/>
              </a:ext>
            </a:extLst>
          </p:cNvPr>
          <p:cNvSpPr txBox="1"/>
          <p:nvPr/>
        </p:nvSpPr>
        <p:spPr>
          <a:xfrm>
            <a:off x="3856075" y="2045444"/>
            <a:ext cx="42955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Uses multiple streaming and video sites to deliver an diverse repository of information for our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Uses AI to create an interactive atmosphere in video viewing with our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Further improvements in the interface which can lead to cross-website video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Creates a unique and novel way to help improve both online audiovisual learning and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565593" y="1153478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2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221" name="文本框 26"/>
          <p:cNvSpPr txBox="1"/>
          <p:nvPr/>
        </p:nvSpPr>
        <p:spPr>
          <a:xfrm>
            <a:off x="4860454" y="588619"/>
            <a:ext cx="3836979" cy="323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endParaRPr lang="zh-CN" altLang="en-US" sz="1500" b="1" dirty="0">
              <a:solidFill>
                <a:schemeClr val="bg1"/>
              </a:solidFill>
              <a:latin typeface="+mj-lt"/>
              <a:ea typeface="Microsoft YaHei" panose="020B050302020402020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1CACA-7835-FFFA-5A41-41D3A840AA3B}"/>
              </a:ext>
            </a:extLst>
          </p:cNvPr>
          <p:cNvSpPr txBox="1"/>
          <p:nvPr/>
        </p:nvSpPr>
        <p:spPr>
          <a:xfrm>
            <a:off x="3952091" y="722981"/>
            <a:ext cx="42955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Vidscrape is present in both application and web  form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Application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Includes sign-in and user based features, such as bookmarked and playlists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Has direct video website interface, with chat console present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Multiple video websites present (YouTube,Twitch,Udemy,etc.)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Figma link: https://www.figma.com/file/J8CEKLYQr4rRf4L0VAzegO/Untitled?type=design&amp;node-id=0%3A1&amp;t=w7K6d2rGT3dXEDp1-1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Website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Includes sign-in and user based features, such as bookmarked and playlists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Has URL reader, with subsequent video and chat console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Multiple video websites readable (YouTube,Twitch,Udemy,etc.)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Figma link :  </a:t>
            </a:r>
            <a:r>
              <a:rPr lang="en-US" sz="1100" dirty="0">
                <a:solidFill>
                  <a:schemeClr val="bg1"/>
                </a:solidFill>
                <a:hlinkClick r:id="rId2"/>
              </a:rPr>
              <a:t>https://www.figma.com/file/J8CEKLYQr4rRf4L0VAzegO/Untitled?type=design&amp;node-id=0%3A1&amp;t=w7K6d2rGT3dXEDp1-1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Further improvements in the interface which can lead to cross-website video collection</a:t>
            </a:r>
          </a:p>
        </p:txBody>
      </p:sp>
      <p:sp>
        <p:nvSpPr>
          <p:cNvPr id="4" name="文本框 28">
            <a:extLst>
              <a:ext uri="{FF2B5EF4-FFF2-40B4-BE49-F238E27FC236}">
                <a16:creationId xmlns:a16="http://schemas.microsoft.com/office/drawing/2014/main" id="{B73DE6AE-68A0-CA17-D067-DF68BAD6EFF3}"/>
              </a:ext>
            </a:extLst>
          </p:cNvPr>
          <p:cNvSpPr txBox="1"/>
          <p:nvPr/>
        </p:nvSpPr>
        <p:spPr>
          <a:xfrm>
            <a:off x="4475624" y="168983"/>
            <a:ext cx="4211956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+mj-lt"/>
                <a:ea typeface="Microsoft YaHei" panose="020B0503020204020204" charset="-122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74584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126073" y="3821335"/>
            <a:ext cx="2582863" cy="83026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0" name="矩形 9"/>
          <p:cNvSpPr/>
          <p:nvPr/>
        </p:nvSpPr>
        <p:spPr>
          <a:xfrm>
            <a:off x="1313398" y="4007073"/>
            <a:ext cx="2208213" cy="33105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en-US" altLang="zh-CN" sz="675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Vidscape A</a:t>
            </a:r>
            <a:r>
              <a:rPr lang="en-US" altLang="zh-CN" sz="675" strike="noStrike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pplication showing multiple gateway into  websites, with url reader </a:t>
            </a:r>
            <a:endParaRPr lang="zh-CN" altLang="en-US" sz="675" strike="noStrike" noProof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47009" y="3800697"/>
            <a:ext cx="2582863" cy="8286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2" name="矩形 14"/>
          <p:cNvSpPr/>
          <p:nvPr/>
        </p:nvSpPr>
        <p:spPr>
          <a:xfrm>
            <a:off x="6234334" y="3984847"/>
            <a:ext cx="2208213" cy="33105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en-US" altLang="zh-CN" sz="675" noProof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Website showing multiple links to video websites, as well as url reader and user profile </a:t>
            </a:r>
            <a:endParaRPr lang="zh-CN" altLang="en-US" sz="675" strike="noStrike" noProof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95960" y="3691160"/>
            <a:ext cx="1844675" cy="258763"/>
          </a:xfrm>
          <a:prstGeom prst="roundRect">
            <a:avLst/>
          </a:prstGeom>
          <a:solidFill>
            <a:srgbClr val="00B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文本框 16"/>
          <p:cNvSpPr txBox="1"/>
          <p:nvPr/>
        </p:nvSpPr>
        <p:spPr>
          <a:xfrm>
            <a:off x="1630104" y="3691161"/>
            <a:ext cx="1574800" cy="23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defTabSz="911225">
              <a:spcBef>
                <a:spcPct val="20000"/>
              </a:spcBef>
            </a:pPr>
            <a:r>
              <a:rPr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Application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16896" y="3691160"/>
            <a:ext cx="1844675" cy="260350"/>
          </a:xfrm>
          <a:prstGeom prst="roundRect">
            <a:avLst/>
          </a:prstGeom>
          <a:solidFill>
            <a:srgbClr val="00B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3" name="文本框 19"/>
          <p:cNvSpPr txBox="1"/>
          <p:nvPr/>
        </p:nvSpPr>
        <p:spPr>
          <a:xfrm>
            <a:off x="6535959" y="3721322"/>
            <a:ext cx="1573212" cy="230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defTabSz="911225">
              <a:spcBef>
                <a:spcPct val="20000"/>
              </a:spcBef>
            </a:pPr>
            <a:r>
              <a:rPr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Website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7509D-5225-2AB8-6DF0-17464BFA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94" y="90428"/>
            <a:ext cx="1522510" cy="3507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4359-CE6C-7049-3A09-C8BDF5B3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52" y="170772"/>
            <a:ext cx="4577912" cy="32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9656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3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文本框 28">
            <a:extLst>
              <a:ext uri="{FF2B5EF4-FFF2-40B4-BE49-F238E27FC236}">
                <a16:creationId xmlns:a16="http://schemas.microsoft.com/office/drawing/2014/main" id="{08D6B909-D899-E867-E559-38CE4762FFAD}"/>
              </a:ext>
            </a:extLst>
          </p:cNvPr>
          <p:cNvSpPr txBox="1"/>
          <p:nvPr/>
        </p:nvSpPr>
        <p:spPr>
          <a:xfrm>
            <a:off x="4529981" y="409987"/>
            <a:ext cx="4211956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Transcription and Interaction</a:t>
            </a:r>
            <a:endParaRPr lang="en-US" altLang="zh-CN" sz="30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611EC-6057-2CA3-228D-C589301C3F50}"/>
              </a:ext>
            </a:extLst>
          </p:cNvPr>
          <p:cNvSpPr txBox="1"/>
          <p:nvPr/>
        </p:nvSpPr>
        <p:spPr>
          <a:xfrm>
            <a:off x="3856075" y="2045444"/>
            <a:ext cx="429555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method we use to collect video data is simple, and unique </a:t>
            </a:r>
            <a:r>
              <a:rPr lang="en-IN" dirty="0">
                <a:solidFill>
                  <a:schemeClr val="bg1"/>
                </a:solidFill>
              </a:rPr>
              <a:t> :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b="1" u="sng" dirty="0">
                <a:solidFill>
                  <a:schemeClr val="bg1"/>
                </a:solidFill>
              </a:rPr>
              <a:t>Audio Transcription </a:t>
            </a:r>
          </a:p>
          <a:p>
            <a:endParaRPr lang="en-IN" b="1" u="sng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Using python, we can do transcription extraction on </a:t>
            </a:r>
            <a:r>
              <a:rPr lang="en-IN" dirty="0" err="1">
                <a:solidFill>
                  <a:schemeClr val="bg1"/>
                </a:solidFill>
              </a:rPr>
              <a:t>youtube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then implement extracted transcript onto GPT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00B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450" noProof="1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4</a:t>
            </a:r>
            <a:endParaRPr lang="zh-CN" altLang="en-US" sz="12450" noProof="1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13317" name="文本框 26"/>
          <p:cNvSpPr txBox="1"/>
          <p:nvPr/>
        </p:nvSpPr>
        <p:spPr>
          <a:xfrm>
            <a:off x="4713139" y="1787738"/>
            <a:ext cx="2928126" cy="323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utomation</a:t>
            </a:r>
            <a:r>
              <a:rPr lang="en-US" altLang="zh-CN" sz="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 in information</a:t>
            </a:r>
            <a:endParaRPr lang="zh-CN" altLang="en-US" sz="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文本框 28">
            <a:extLst>
              <a:ext uri="{FF2B5EF4-FFF2-40B4-BE49-F238E27FC236}">
                <a16:creationId xmlns:a16="http://schemas.microsoft.com/office/drawing/2014/main" id="{3D4D5421-1483-DD7F-F347-515F65F90861}"/>
              </a:ext>
            </a:extLst>
          </p:cNvPr>
          <p:cNvSpPr txBox="1"/>
          <p:nvPr/>
        </p:nvSpPr>
        <p:spPr>
          <a:xfrm>
            <a:off x="4529981" y="409987"/>
            <a:ext cx="4211956" cy="153888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AI to help with Video interaction</a:t>
            </a:r>
          </a:p>
          <a:p>
            <a:pPr algn="ctr"/>
            <a:endParaRPr lang="en-US" altLang="zh-CN" sz="30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E61F1-26C8-E57E-747A-1C8845381856}"/>
              </a:ext>
            </a:extLst>
          </p:cNvPr>
          <p:cNvSpPr txBox="1"/>
          <p:nvPr/>
        </p:nvSpPr>
        <p:spPr>
          <a:xfrm>
            <a:off x="4160875" y="2169679"/>
            <a:ext cx="429555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method we use to collect video data is simple, and unique </a:t>
            </a:r>
            <a:r>
              <a:rPr lang="en-IN" dirty="0">
                <a:solidFill>
                  <a:schemeClr val="bg1"/>
                </a:solidFill>
              </a:rPr>
              <a:t> :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b="1" u="sng" dirty="0">
                <a:solidFill>
                  <a:schemeClr val="bg1"/>
                </a:solidFill>
              </a:rPr>
              <a:t>Audio Transcription </a:t>
            </a:r>
          </a:p>
          <a:p>
            <a:endParaRPr lang="en-IN" b="1" u="sng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Using python, we can do transcription extraction on </a:t>
            </a:r>
            <a:r>
              <a:rPr lang="en-IN" dirty="0" err="1">
                <a:solidFill>
                  <a:schemeClr val="bg1"/>
                </a:solidFill>
              </a:rPr>
              <a:t>youtube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then implement extracted transcript onto GPT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u="sng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u="sng" dirty="0" err="1">
                <a:solidFill>
                  <a:schemeClr val="bg1"/>
                </a:solidFill>
              </a:rPr>
              <a:t>Github</a:t>
            </a:r>
            <a:r>
              <a:rPr lang="en-IN" sz="1100" b="1" u="sng" dirty="0">
                <a:solidFill>
                  <a:schemeClr val="bg1"/>
                </a:solidFill>
              </a:rPr>
              <a:t> repo </a:t>
            </a:r>
            <a:r>
              <a:rPr lang="en-IN" sz="1100" b="1" u="sng">
                <a:solidFill>
                  <a:schemeClr val="bg1"/>
                </a:solidFill>
              </a:rPr>
              <a:t>: </a:t>
            </a:r>
            <a:r>
              <a:rPr lang="en-IN" sz="1100" b="1" u="sng">
                <a:solidFill>
                  <a:schemeClr val="bg1"/>
                </a:solidFill>
                <a:hlinkClick r:id="rId2"/>
              </a:rPr>
              <a:t>https://github.com/JoshuaF4/vidscape1</a:t>
            </a:r>
            <a:endParaRPr lang="en-IN" sz="1100" b="1" u="sng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0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699</Words>
  <Application>Microsoft Office PowerPoint</Application>
  <PresentationFormat>On-screen Show (16:9)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YaHei</vt:lpstr>
      <vt:lpstr>Arial</vt:lpstr>
      <vt:lpstr>Arial Bold</vt:lpstr>
      <vt:lpstr>Arial Regular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Joshua Daniel Rajan</cp:lastModifiedBy>
  <cp:revision>36</cp:revision>
  <dcterms:created xsi:type="dcterms:W3CDTF">2015-07-07T01:57:13Z</dcterms:created>
  <dcterms:modified xsi:type="dcterms:W3CDTF">2023-06-02T18:11:03Z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3E6D8C0290A74E01A601C3ACE43EDECA</vt:lpwstr>
  </property>
</Properties>
</file>