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D74769-B061-468C-AD65-FE025DD779EA}" type="datetimeFigureOut">
              <a:rPr lang="es-MX" smtClean="0"/>
              <a:t>05/04/2022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A595E9-5F53-46D2-882C-44A83DE72E8E}" type="slidenum">
              <a:rPr lang="es-MX" smtClean="0"/>
              <a:t>‹Nº›</a:t>
            </a:fld>
            <a:endParaRPr lang="es-MX"/>
          </a:p>
        </p:txBody>
      </p:sp>
    </p:spTree>
    <p:extLst>
      <p:ext uri="{BB962C8B-B14F-4D97-AF65-F5344CB8AC3E}">
        <p14:creationId xmlns:p14="http://schemas.microsoft.com/office/powerpoint/2010/main" val="2105448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D6E16E9-CA30-43C4-BD20-1D1943A0962E}" type="datetimeFigureOut">
              <a:rPr lang="es-MX" smtClean="0"/>
              <a:t>05/04/2022</a:t>
            </a:fld>
            <a:endParaRPr lang="es-MX"/>
          </a:p>
        </p:txBody>
      </p:sp>
      <p:sp>
        <p:nvSpPr>
          <p:cNvPr id="5" name="Footer Placeholder 4"/>
          <p:cNvSpPr>
            <a:spLocks noGrp="1"/>
          </p:cNvSpPr>
          <p:nvPr>
            <p:ph type="ftr" sz="quarter" idx="11"/>
          </p:nvPr>
        </p:nvSpPr>
        <p:spPr/>
        <p:txBody>
          <a:bodyPr/>
          <a:lstStyle/>
          <a:p>
            <a:endParaRPr lang="es-MX"/>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B9A1540-6495-4B15-9765-855D6A7C56C8}" type="slidenum">
              <a:rPr lang="es-MX" smtClean="0"/>
              <a:t>‹Nº›</a:t>
            </a:fld>
            <a:endParaRPr lang="es-MX"/>
          </a:p>
        </p:txBody>
      </p:sp>
    </p:spTree>
    <p:extLst>
      <p:ext uri="{BB962C8B-B14F-4D97-AF65-F5344CB8AC3E}">
        <p14:creationId xmlns:p14="http://schemas.microsoft.com/office/powerpoint/2010/main" val="3634275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D6E16E9-CA30-43C4-BD20-1D1943A0962E}" type="datetimeFigureOut">
              <a:rPr lang="es-MX" smtClean="0"/>
              <a:t>05/04/2022</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B9A1540-6495-4B15-9765-855D6A7C56C8}" type="slidenum">
              <a:rPr lang="es-MX" smtClean="0"/>
              <a:t>‹Nº›</a:t>
            </a:fld>
            <a:endParaRPr lang="es-MX"/>
          </a:p>
        </p:txBody>
      </p:sp>
    </p:spTree>
    <p:extLst>
      <p:ext uri="{BB962C8B-B14F-4D97-AF65-F5344CB8AC3E}">
        <p14:creationId xmlns:p14="http://schemas.microsoft.com/office/powerpoint/2010/main" val="4133627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D6E16E9-CA30-43C4-BD20-1D1943A0962E}" type="datetimeFigureOut">
              <a:rPr lang="es-MX" smtClean="0"/>
              <a:t>05/04/2022</a:t>
            </a:fld>
            <a:endParaRPr lang="es-MX"/>
          </a:p>
        </p:txBody>
      </p:sp>
      <p:sp>
        <p:nvSpPr>
          <p:cNvPr id="5" name="Footer Placeholder 4"/>
          <p:cNvSpPr>
            <a:spLocks noGrp="1"/>
          </p:cNvSpPr>
          <p:nvPr>
            <p:ph type="ftr" sz="quarter" idx="11"/>
          </p:nvPr>
        </p:nvSpPr>
        <p:spPr/>
        <p:txBody>
          <a:bodyPr/>
          <a:lstStyle/>
          <a:p>
            <a:endParaRPr lang="es-MX"/>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B9A1540-6495-4B15-9765-855D6A7C56C8}" type="slidenum">
              <a:rPr lang="es-MX" smtClean="0"/>
              <a:t>‹Nº›</a:t>
            </a:fld>
            <a:endParaRPr lang="es-MX"/>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0953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CD6E16E9-CA30-43C4-BD20-1D1943A0962E}" type="datetimeFigureOut">
              <a:rPr lang="es-MX" smtClean="0"/>
              <a:t>05/04/2022</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9A1540-6495-4B15-9765-855D6A7C56C8}" type="slidenum">
              <a:rPr lang="es-MX" smtClean="0"/>
              <a:t>‹Nº›</a:t>
            </a:fld>
            <a:endParaRPr lang="es-MX"/>
          </a:p>
        </p:txBody>
      </p:sp>
    </p:spTree>
    <p:extLst>
      <p:ext uri="{BB962C8B-B14F-4D97-AF65-F5344CB8AC3E}">
        <p14:creationId xmlns:p14="http://schemas.microsoft.com/office/powerpoint/2010/main" val="427962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CD6E16E9-CA30-43C4-BD20-1D1943A0962E}" type="datetimeFigureOut">
              <a:rPr lang="es-MX" smtClean="0"/>
              <a:t>05/04/2022</a:t>
            </a:fld>
            <a:endParaRPr lang="es-MX"/>
          </a:p>
        </p:txBody>
      </p:sp>
      <p:sp>
        <p:nvSpPr>
          <p:cNvPr id="6" name="Footer Placeholder 5"/>
          <p:cNvSpPr>
            <a:spLocks noGrp="1"/>
          </p:cNvSpPr>
          <p:nvPr>
            <p:ph type="ftr" sz="quarter" idx="11"/>
          </p:nvPr>
        </p:nvSpPr>
        <p:spPr/>
        <p:txBody>
          <a:bodyPr/>
          <a:lstStyle/>
          <a:p>
            <a:endParaRPr lang="es-MX"/>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9A1540-6495-4B15-9765-855D6A7C56C8}" type="slidenum">
              <a:rPr lang="es-MX" smtClean="0"/>
              <a:t>‹Nº›</a:t>
            </a:fld>
            <a:endParaRPr lang="es-MX"/>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42741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CD6E16E9-CA30-43C4-BD20-1D1943A0962E}" type="datetimeFigureOut">
              <a:rPr lang="es-MX" smtClean="0"/>
              <a:t>05/04/2022</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9A1540-6495-4B15-9765-855D6A7C56C8}" type="slidenum">
              <a:rPr lang="es-MX" smtClean="0"/>
              <a:t>‹Nº›</a:t>
            </a:fld>
            <a:endParaRPr lang="es-MX"/>
          </a:p>
        </p:txBody>
      </p:sp>
    </p:spTree>
    <p:extLst>
      <p:ext uri="{BB962C8B-B14F-4D97-AF65-F5344CB8AC3E}">
        <p14:creationId xmlns:p14="http://schemas.microsoft.com/office/powerpoint/2010/main" val="1431111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D6E16E9-CA30-43C4-BD20-1D1943A0962E}" type="datetimeFigureOut">
              <a:rPr lang="es-MX" smtClean="0"/>
              <a:t>05/04/2022</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B9A1540-6495-4B15-9765-855D6A7C56C8}" type="slidenum">
              <a:rPr lang="es-MX" smtClean="0"/>
              <a:t>‹Nº›</a:t>
            </a:fld>
            <a:endParaRPr lang="es-MX"/>
          </a:p>
        </p:txBody>
      </p:sp>
    </p:spTree>
    <p:extLst>
      <p:ext uri="{BB962C8B-B14F-4D97-AF65-F5344CB8AC3E}">
        <p14:creationId xmlns:p14="http://schemas.microsoft.com/office/powerpoint/2010/main" val="39613387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D6E16E9-CA30-43C4-BD20-1D1943A0962E}" type="datetimeFigureOut">
              <a:rPr lang="es-MX" smtClean="0"/>
              <a:t>05/04/2022</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B9A1540-6495-4B15-9765-855D6A7C56C8}" type="slidenum">
              <a:rPr lang="es-MX" smtClean="0"/>
              <a:t>‹Nº›</a:t>
            </a:fld>
            <a:endParaRPr lang="es-MX"/>
          </a:p>
        </p:txBody>
      </p:sp>
    </p:spTree>
    <p:extLst>
      <p:ext uri="{BB962C8B-B14F-4D97-AF65-F5344CB8AC3E}">
        <p14:creationId xmlns:p14="http://schemas.microsoft.com/office/powerpoint/2010/main" val="2765965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D6E16E9-CA30-43C4-BD20-1D1943A0962E}" type="datetimeFigureOut">
              <a:rPr lang="es-MX" smtClean="0"/>
              <a:t>05/04/2022</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B9A1540-6495-4B15-9765-855D6A7C56C8}" type="slidenum">
              <a:rPr lang="es-MX" smtClean="0"/>
              <a:t>‹Nº›</a:t>
            </a:fld>
            <a:endParaRPr lang="es-MX"/>
          </a:p>
        </p:txBody>
      </p:sp>
    </p:spTree>
    <p:extLst>
      <p:ext uri="{BB962C8B-B14F-4D97-AF65-F5344CB8AC3E}">
        <p14:creationId xmlns:p14="http://schemas.microsoft.com/office/powerpoint/2010/main" val="384642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D6E16E9-CA30-43C4-BD20-1D1943A0962E}" type="datetimeFigureOut">
              <a:rPr lang="es-MX" smtClean="0"/>
              <a:t>05/04/2022</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B9A1540-6495-4B15-9765-855D6A7C56C8}" type="slidenum">
              <a:rPr lang="es-MX" smtClean="0"/>
              <a:t>‹Nº›</a:t>
            </a:fld>
            <a:endParaRPr lang="es-MX"/>
          </a:p>
        </p:txBody>
      </p:sp>
    </p:spTree>
    <p:extLst>
      <p:ext uri="{BB962C8B-B14F-4D97-AF65-F5344CB8AC3E}">
        <p14:creationId xmlns:p14="http://schemas.microsoft.com/office/powerpoint/2010/main" val="2302545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D6E16E9-CA30-43C4-BD20-1D1943A0962E}" type="datetimeFigureOut">
              <a:rPr lang="es-MX" smtClean="0"/>
              <a:t>05/04/2022</a:t>
            </a:fld>
            <a:endParaRPr lang="es-MX"/>
          </a:p>
        </p:txBody>
      </p:sp>
      <p:sp>
        <p:nvSpPr>
          <p:cNvPr id="6" name="Footer Placeholder 5"/>
          <p:cNvSpPr>
            <a:spLocks noGrp="1"/>
          </p:cNvSpPr>
          <p:nvPr>
            <p:ph type="ftr" sz="quarter" idx="11"/>
          </p:nvPr>
        </p:nvSpPr>
        <p:spPr/>
        <p:txBody>
          <a:bodyPr/>
          <a:lstStyle/>
          <a:p>
            <a:endParaRPr lang="es-MX"/>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B9A1540-6495-4B15-9765-855D6A7C56C8}" type="slidenum">
              <a:rPr lang="es-MX" smtClean="0"/>
              <a:t>‹Nº›</a:t>
            </a:fld>
            <a:endParaRPr lang="es-MX"/>
          </a:p>
        </p:txBody>
      </p:sp>
    </p:spTree>
    <p:extLst>
      <p:ext uri="{BB962C8B-B14F-4D97-AF65-F5344CB8AC3E}">
        <p14:creationId xmlns:p14="http://schemas.microsoft.com/office/powerpoint/2010/main" val="3006635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D6E16E9-CA30-43C4-BD20-1D1943A0962E}" type="datetimeFigureOut">
              <a:rPr lang="es-MX" smtClean="0"/>
              <a:t>05/04/2022</a:t>
            </a:fld>
            <a:endParaRPr lang="es-MX"/>
          </a:p>
        </p:txBody>
      </p:sp>
      <p:sp>
        <p:nvSpPr>
          <p:cNvPr id="8" name="Footer Placeholder 7"/>
          <p:cNvSpPr>
            <a:spLocks noGrp="1"/>
          </p:cNvSpPr>
          <p:nvPr>
            <p:ph type="ftr" sz="quarter" idx="11"/>
          </p:nvPr>
        </p:nvSpPr>
        <p:spPr/>
        <p:txBody>
          <a:bodyPr/>
          <a:lstStyle/>
          <a:p>
            <a:endParaRPr lang="es-MX"/>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B9A1540-6495-4B15-9765-855D6A7C56C8}" type="slidenum">
              <a:rPr lang="es-MX" smtClean="0"/>
              <a:t>‹Nº›</a:t>
            </a:fld>
            <a:endParaRPr lang="es-MX"/>
          </a:p>
        </p:txBody>
      </p:sp>
    </p:spTree>
    <p:extLst>
      <p:ext uri="{BB962C8B-B14F-4D97-AF65-F5344CB8AC3E}">
        <p14:creationId xmlns:p14="http://schemas.microsoft.com/office/powerpoint/2010/main" val="224366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D6E16E9-CA30-43C4-BD20-1D1943A0962E}" type="datetimeFigureOut">
              <a:rPr lang="es-MX" smtClean="0"/>
              <a:t>05/04/2022</a:t>
            </a:fld>
            <a:endParaRPr lang="es-MX"/>
          </a:p>
        </p:txBody>
      </p:sp>
      <p:sp>
        <p:nvSpPr>
          <p:cNvPr id="4" name="Footer Placeholder 3"/>
          <p:cNvSpPr>
            <a:spLocks noGrp="1"/>
          </p:cNvSpPr>
          <p:nvPr>
            <p:ph type="ftr" sz="quarter" idx="11"/>
          </p:nvPr>
        </p:nvSpPr>
        <p:spPr/>
        <p:txBody>
          <a:bodyPr/>
          <a:lstStyle/>
          <a:p>
            <a:endParaRPr lang="es-MX"/>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B9A1540-6495-4B15-9765-855D6A7C56C8}" type="slidenum">
              <a:rPr lang="es-MX" smtClean="0"/>
              <a:t>‹Nº›</a:t>
            </a:fld>
            <a:endParaRPr lang="es-MX"/>
          </a:p>
        </p:txBody>
      </p:sp>
    </p:spTree>
    <p:extLst>
      <p:ext uri="{BB962C8B-B14F-4D97-AF65-F5344CB8AC3E}">
        <p14:creationId xmlns:p14="http://schemas.microsoft.com/office/powerpoint/2010/main" val="2047008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6E16E9-CA30-43C4-BD20-1D1943A0962E}" type="datetimeFigureOut">
              <a:rPr lang="es-MX" smtClean="0"/>
              <a:t>05/04/2022</a:t>
            </a:fld>
            <a:endParaRPr lang="es-MX"/>
          </a:p>
        </p:txBody>
      </p:sp>
      <p:sp>
        <p:nvSpPr>
          <p:cNvPr id="3" name="Footer Placeholder 2"/>
          <p:cNvSpPr>
            <a:spLocks noGrp="1"/>
          </p:cNvSpPr>
          <p:nvPr>
            <p:ph type="ftr" sz="quarter" idx="11"/>
          </p:nvPr>
        </p:nvSpPr>
        <p:spPr/>
        <p:txBody>
          <a:bodyPr/>
          <a:lstStyle/>
          <a:p>
            <a:endParaRPr lang="es-MX"/>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B9A1540-6495-4B15-9765-855D6A7C56C8}" type="slidenum">
              <a:rPr lang="es-MX" smtClean="0"/>
              <a:t>‹Nº›</a:t>
            </a:fld>
            <a:endParaRPr lang="es-MX"/>
          </a:p>
        </p:txBody>
      </p:sp>
    </p:spTree>
    <p:extLst>
      <p:ext uri="{BB962C8B-B14F-4D97-AF65-F5344CB8AC3E}">
        <p14:creationId xmlns:p14="http://schemas.microsoft.com/office/powerpoint/2010/main" val="2263278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D6E16E9-CA30-43C4-BD20-1D1943A0962E}" type="datetimeFigureOut">
              <a:rPr lang="es-MX" smtClean="0"/>
              <a:t>05/04/2022</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B9A1540-6495-4B15-9765-855D6A7C56C8}" type="slidenum">
              <a:rPr lang="es-MX" smtClean="0"/>
              <a:t>‹Nº›</a:t>
            </a:fld>
            <a:endParaRPr lang="es-MX"/>
          </a:p>
        </p:txBody>
      </p:sp>
    </p:spTree>
    <p:extLst>
      <p:ext uri="{BB962C8B-B14F-4D97-AF65-F5344CB8AC3E}">
        <p14:creationId xmlns:p14="http://schemas.microsoft.com/office/powerpoint/2010/main" val="2636483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D6E16E9-CA30-43C4-BD20-1D1943A0962E}" type="datetimeFigureOut">
              <a:rPr lang="es-MX" smtClean="0"/>
              <a:t>05/04/2022</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9A1540-6495-4B15-9765-855D6A7C56C8}" type="slidenum">
              <a:rPr lang="es-MX" smtClean="0"/>
              <a:t>‹Nº›</a:t>
            </a:fld>
            <a:endParaRPr lang="es-MX"/>
          </a:p>
        </p:txBody>
      </p:sp>
    </p:spTree>
    <p:extLst>
      <p:ext uri="{BB962C8B-B14F-4D97-AF65-F5344CB8AC3E}">
        <p14:creationId xmlns:p14="http://schemas.microsoft.com/office/powerpoint/2010/main" val="1637410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D6E16E9-CA30-43C4-BD20-1D1943A0962E}" type="datetimeFigureOut">
              <a:rPr lang="es-MX" smtClean="0"/>
              <a:t>05/04/2022</a:t>
            </a:fld>
            <a:endParaRPr lang="es-MX"/>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B9A1540-6495-4B15-9765-855D6A7C56C8}" type="slidenum">
              <a:rPr lang="es-MX" smtClean="0"/>
              <a:t>‹Nº›</a:t>
            </a:fld>
            <a:endParaRPr lang="es-MX"/>
          </a:p>
        </p:txBody>
      </p:sp>
    </p:spTree>
    <p:extLst>
      <p:ext uri="{BB962C8B-B14F-4D97-AF65-F5344CB8AC3E}">
        <p14:creationId xmlns:p14="http://schemas.microsoft.com/office/powerpoint/2010/main" val="4121444378"/>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D9597B6-0EF0-4CA8-8E02-F334AE46C758}"/>
              </a:ext>
            </a:extLst>
          </p:cNvPr>
          <p:cNvPicPr>
            <a:picLocks noChangeAspect="1"/>
          </p:cNvPicPr>
          <p:nvPr/>
        </p:nvPicPr>
        <p:blipFill>
          <a:blip r:embed="rId2"/>
          <a:stretch>
            <a:fillRect/>
          </a:stretch>
        </p:blipFill>
        <p:spPr>
          <a:xfrm>
            <a:off x="1019607" y="335715"/>
            <a:ext cx="2201482" cy="104749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CuadroTexto 4">
            <a:extLst>
              <a:ext uri="{FF2B5EF4-FFF2-40B4-BE49-F238E27FC236}">
                <a16:creationId xmlns:a16="http://schemas.microsoft.com/office/drawing/2014/main" id="{A031885F-69CF-4D75-9BD7-E623BCFBE9DA}"/>
              </a:ext>
            </a:extLst>
          </p:cNvPr>
          <p:cNvSpPr txBox="1"/>
          <p:nvPr/>
        </p:nvSpPr>
        <p:spPr>
          <a:xfrm>
            <a:off x="1510748" y="6228522"/>
            <a:ext cx="530087" cy="369332"/>
          </a:xfrm>
          <a:prstGeom prst="rect">
            <a:avLst/>
          </a:prstGeom>
          <a:noFill/>
        </p:spPr>
        <p:txBody>
          <a:bodyPr wrap="square" rtlCol="0">
            <a:spAutoFit/>
          </a:bodyPr>
          <a:lstStyle/>
          <a:p>
            <a:r>
              <a:rPr lang="es-MX" dirty="0"/>
              <a:t>1</a:t>
            </a:r>
          </a:p>
        </p:txBody>
      </p:sp>
      <p:sp>
        <p:nvSpPr>
          <p:cNvPr id="6" name="Título 1">
            <a:extLst>
              <a:ext uri="{FF2B5EF4-FFF2-40B4-BE49-F238E27FC236}">
                <a16:creationId xmlns:a16="http://schemas.microsoft.com/office/drawing/2014/main" id="{205DC555-50DF-4B4A-992F-BD2BDB3E0FD0}"/>
              </a:ext>
            </a:extLst>
          </p:cNvPr>
          <p:cNvSpPr>
            <a:spLocks noGrp="1"/>
          </p:cNvSpPr>
          <p:nvPr>
            <p:ph type="ctrTitle"/>
          </p:nvPr>
        </p:nvSpPr>
        <p:spPr>
          <a:xfrm>
            <a:off x="3463856" y="-271632"/>
            <a:ext cx="8915400" cy="2262188"/>
          </a:xfrm>
        </p:spPr>
        <p:txBody>
          <a:bodyPr rtlCol="0">
            <a:normAutofit/>
          </a:bodyPr>
          <a:lstStyle/>
          <a:p>
            <a:pPr rtl="0">
              <a:lnSpc>
                <a:spcPct val="80000"/>
              </a:lnSpc>
            </a:pPr>
            <a:r>
              <a:rPr lang="es-ES" dirty="0"/>
              <a:t>Proyecto Presentado:</a:t>
            </a:r>
            <a:br>
              <a:rPr lang="es-ES" dirty="0"/>
            </a:br>
            <a:r>
              <a:rPr lang="es-ES" dirty="0" err="1"/>
              <a:t>Reco</a:t>
            </a:r>
            <a:r>
              <a:rPr lang="es-ES" dirty="0"/>
              <a:t> – Bot.</a:t>
            </a:r>
          </a:p>
        </p:txBody>
      </p:sp>
      <p:sp>
        <p:nvSpPr>
          <p:cNvPr id="7" name="Subtítulo 2">
            <a:extLst>
              <a:ext uri="{FF2B5EF4-FFF2-40B4-BE49-F238E27FC236}">
                <a16:creationId xmlns:a16="http://schemas.microsoft.com/office/drawing/2014/main" id="{F9E5C8DB-D80A-4BC0-BAC4-08639E185300}"/>
              </a:ext>
            </a:extLst>
          </p:cNvPr>
          <p:cNvSpPr>
            <a:spLocks noGrp="1"/>
          </p:cNvSpPr>
          <p:nvPr>
            <p:ph type="subTitle" idx="1"/>
          </p:nvPr>
        </p:nvSpPr>
        <p:spPr>
          <a:xfrm>
            <a:off x="2436812" y="2475866"/>
            <a:ext cx="8915400" cy="3296426"/>
          </a:xfrm>
        </p:spPr>
        <p:txBody>
          <a:bodyPr rtlCol="0">
            <a:normAutofit/>
          </a:bodyPr>
          <a:lstStyle/>
          <a:p>
            <a:pPr rtl="0"/>
            <a:r>
              <a:rPr lang="es-ES" dirty="0">
                <a:solidFill>
                  <a:schemeClr val="tx1"/>
                </a:solidFill>
              </a:rPr>
              <a:t>Administración de Proyectos de Ingeniería.</a:t>
            </a:r>
          </a:p>
          <a:p>
            <a:pPr rtl="0"/>
            <a:endParaRPr lang="es-ES" dirty="0">
              <a:solidFill>
                <a:schemeClr val="tx1"/>
              </a:solidFill>
            </a:endParaRPr>
          </a:p>
          <a:p>
            <a:pPr rtl="0"/>
            <a:r>
              <a:rPr lang="es-ES" dirty="0">
                <a:solidFill>
                  <a:schemeClr val="tx1"/>
                </a:solidFill>
              </a:rPr>
              <a:t>Integrantes:</a:t>
            </a:r>
          </a:p>
          <a:p>
            <a:pPr marL="285750" indent="-285750" rtl="0">
              <a:buFont typeface="Arial" panose="020B0604020202020204" pitchFamily="34" charset="0"/>
              <a:buChar char="•"/>
            </a:pPr>
            <a:r>
              <a:rPr lang="es-ES" dirty="0">
                <a:solidFill>
                  <a:schemeClr val="tx1"/>
                </a:solidFill>
              </a:rPr>
              <a:t>Ibáñez Díaz </a:t>
            </a:r>
            <a:r>
              <a:rPr lang="es-ES" dirty="0" err="1">
                <a:solidFill>
                  <a:schemeClr val="tx1"/>
                </a:solidFill>
              </a:rPr>
              <a:t>Elisama</a:t>
            </a:r>
            <a:r>
              <a:rPr lang="es-ES" dirty="0">
                <a:solidFill>
                  <a:schemeClr val="tx1"/>
                </a:solidFill>
              </a:rPr>
              <a:t> Alejandra.</a:t>
            </a:r>
          </a:p>
          <a:p>
            <a:pPr marL="285750" indent="-285750" rtl="0">
              <a:buFont typeface="Arial" panose="020B0604020202020204" pitchFamily="34" charset="0"/>
              <a:buChar char="•"/>
            </a:pPr>
            <a:r>
              <a:rPr lang="es-ES" dirty="0">
                <a:solidFill>
                  <a:schemeClr val="tx1"/>
                </a:solidFill>
              </a:rPr>
              <a:t>Flores León José de Jesús.</a:t>
            </a:r>
          </a:p>
          <a:p>
            <a:pPr marL="285750" indent="-285750" rtl="0">
              <a:buFont typeface="Arial" panose="020B0604020202020204" pitchFamily="34" charset="0"/>
              <a:buChar char="•"/>
            </a:pPr>
            <a:r>
              <a:rPr lang="es-ES" dirty="0">
                <a:solidFill>
                  <a:schemeClr val="tx1"/>
                </a:solidFill>
              </a:rPr>
              <a:t>German Roldan Jonathan Josué.</a:t>
            </a:r>
          </a:p>
          <a:p>
            <a:pPr marL="285750" indent="-285750" rtl="0">
              <a:buFont typeface="Arial" panose="020B0604020202020204" pitchFamily="34" charset="0"/>
              <a:buChar char="•"/>
            </a:pPr>
            <a:r>
              <a:rPr lang="es-ES" dirty="0">
                <a:solidFill>
                  <a:schemeClr val="tx1"/>
                </a:solidFill>
              </a:rPr>
              <a:t>González Garcés Gonzalo Joshua.</a:t>
            </a:r>
          </a:p>
          <a:p>
            <a:pPr marL="285750" indent="-285750" rtl="0">
              <a:buFont typeface="Arial" panose="020B0604020202020204" pitchFamily="34" charset="0"/>
              <a:buChar char="•"/>
            </a:pPr>
            <a:r>
              <a:rPr lang="es-ES" dirty="0">
                <a:solidFill>
                  <a:schemeClr val="tx1"/>
                </a:solidFill>
              </a:rPr>
              <a:t>Sanz Prieto Víctor Hugo.</a:t>
            </a:r>
          </a:p>
        </p:txBody>
      </p:sp>
      <p:sp>
        <p:nvSpPr>
          <p:cNvPr id="8" name="Marcador de pie de página 5">
            <a:extLst>
              <a:ext uri="{FF2B5EF4-FFF2-40B4-BE49-F238E27FC236}">
                <a16:creationId xmlns:a16="http://schemas.microsoft.com/office/drawing/2014/main" id="{3F275418-EB4D-4083-9496-96A9E91DBB45}"/>
              </a:ext>
            </a:extLst>
          </p:cNvPr>
          <p:cNvSpPr>
            <a:spLocks noGrp="1"/>
          </p:cNvSpPr>
          <p:nvPr>
            <p:ph type="ftr" sz="quarter" idx="11"/>
          </p:nvPr>
        </p:nvSpPr>
        <p:spPr>
          <a:xfrm>
            <a:off x="9197009" y="6097729"/>
            <a:ext cx="2155203" cy="369332"/>
          </a:xfrm>
        </p:spPr>
        <p:txBody>
          <a:bodyPr rtlCol="0"/>
          <a:lstStyle/>
          <a:p>
            <a:pPr algn="ctr">
              <a:tabLst>
                <a:tab pos="2806065" algn="ctr"/>
                <a:tab pos="5612130" algn="r"/>
              </a:tabLst>
            </a:pPr>
            <a:r>
              <a:rPr lang="es-MX"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www.plastiBot.mx</a:t>
            </a:r>
            <a:endParaRPr lang="es-MX"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rtl="0"/>
            <a:endParaRPr lang="es-ES" dirty="0">
              <a:solidFill>
                <a:schemeClr val="tx1"/>
              </a:solidFill>
            </a:endParaRPr>
          </a:p>
        </p:txBody>
      </p:sp>
      <p:sp>
        <p:nvSpPr>
          <p:cNvPr id="9" name="Marcador de fecha 4">
            <a:extLst>
              <a:ext uri="{FF2B5EF4-FFF2-40B4-BE49-F238E27FC236}">
                <a16:creationId xmlns:a16="http://schemas.microsoft.com/office/drawing/2014/main" id="{66F3A3B4-721B-4E82-9312-BE876664A15F}"/>
              </a:ext>
            </a:extLst>
          </p:cNvPr>
          <p:cNvSpPr>
            <a:spLocks noGrp="1"/>
          </p:cNvSpPr>
          <p:nvPr>
            <p:ph type="dt" sz="half" idx="10"/>
          </p:nvPr>
        </p:nvSpPr>
        <p:spPr>
          <a:xfrm>
            <a:off x="8282609" y="5772292"/>
            <a:ext cx="3069604" cy="369331"/>
          </a:xfrm>
        </p:spPr>
        <p:txBody>
          <a:bodyPr rtlCol="0"/>
          <a:lstStyle/>
          <a:p>
            <a:pPr rtl="0"/>
            <a:r>
              <a:rPr lang="es-ES" sz="1200" dirty="0">
                <a:solidFill>
                  <a:schemeClr val="tx1"/>
                </a:solidFill>
              </a:rPr>
              <a:t>Para las futuras generaciones…</a:t>
            </a:r>
          </a:p>
        </p:txBody>
      </p:sp>
    </p:spTree>
    <p:extLst>
      <p:ext uri="{BB962C8B-B14F-4D97-AF65-F5344CB8AC3E}">
        <p14:creationId xmlns:p14="http://schemas.microsoft.com/office/powerpoint/2010/main" val="3397328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312C3561-203E-4E1A-8050-C77DCDE115F8}"/>
              </a:ext>
            </a:extLst>
          </p:cNvPr>
          <p:cNvSpPr txBox="1"/>
          <p:nvPr/>
        </p:nvSpPr>
        <p:spPr>
          <a:xfrm>
            <a:off x="1510748" y="6228522"/>
            <a:ext cx="530087" cy="369332"/>
          </a:xfrm>
          <a:prstGeom prst="rect">
            <a:avLst/>
          </a:prstGeom>
          <a:noFill/>
        </p:spPr>
        <p:txBody>
          <a:bodyPr wrap="square" rtlCol="0">
            <a:spAutoFit/>
          </a:bodyPr>
          <a:lstStyle/>
          <a:p>
            <a:r>
              <a:rPr lang="es-MX" dirty="0"/>
              <a:t>10</a:t>
            </a:r>
          </a:p>
        </p:txBody>
      </p:sp>
      <p:sp>
        <p:nvSpPr>
          <p:cNvPr id="8" name="Marcador de pie de página 5">
            <a:extLst>
              <a:ext uri="{FF2B5EF4-FFF2-40B4-BE49-F238E27FC236}">
                <a16:creationId xmlns:a16="http://schemas.microsoft.com/office/drawing/2014/main" id="{53D02B99-DD6F-4879-93F9-BF178ED93552}"/>
              </a:ext>
            </a:extLst>
          </p:cNvPr>
          <p:cNvSpPr>
            <a:spLocks noGrp="1"/>
          </p:cNvSpPr>
          <p:nvPr>
            <p:ph type="ftr" sz="quarter" idx="11"/>
          </p:nvPr>
        </p:nvSpPr>
        <p:spPr>
          <a:xfrm>
            <a:off x="9197009" y="6097729"/>
            <a:ext cx="2155203" cy="369332"/>
          </a:xfrm>
        </p:spPr>
        <p:txBody>
          <a:bodyPr rtlCol="0"/>
          <a:lstStyle/>
          <a:p>
            <a:pPr algn="ctr">
              <a:tabLst>
                <a:tab pos="2806065" algn="ctr"/>
                <a:tab pos="5612130" algn="r"/>
              </a:tabLst>
            </a:pPr>
            <a:r>
              <a:rPr lang="es-MX"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www.plastiBot.mx</a:t>
            </a:r>
            <a:endParaRPr lang="es-MX"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rtl="0"/>
            <a:endParaRPr lang="es-ES" dirty="0">
              <a:solidFill>
                <a:schemeClr val="tx1"/>
              </a:solidFill>
            </a:endParaRPr>
          </a:p>
        </p:txBody>
      </p:sp>
      <p:sp>
        <p:nvSpPr>
          <p:cNvPr id="9" name="Marcador de fecha 4">
            <a:extLst>
              <a:ext uri="{FF2B5EF4-FFF2-40B4-BE49-F238E27FC236}">
                <a16:creationId xmlns:a16="http://schemas.microsoft.com/office/drawing/2014/main" id="{6E7CB7C3-5CE7-4E43-863B-C09E1CEEA0D3}"/>
              </a:ext>
            </a:extLst>
          </p:cNvPr>
          <p:cNvSpPr>
            <a:spLocks noGrp="1"/>
          </p:cNvSpPr>
          <p:nvPr>
            <p:ph type="dt" sz="half" idx="10"/>
          </p:nvPr>
        </p:nvSpPr>
        <p:spPr>
          <a:xfrm>
            <a:off x="8282609" y="5772292"/>
            <a:ext cx="3069604" cy="369331"/>
          </a:xfrm>
        </p:spPr>
        <p:txBody>
          <a:bodyPr rtlCol="0"/>
          <a:lstStyle/>
          <a:p>
            <a:pPr rtl="0"/>
            <a:r>
              <a:rPr lang="es-ES" sz="1200" dirty="0">
                <a:solidFill>
                  <a:schemeClr val="tx1"/>
                </a:solidFill>
              </a:rPr>
              <a:t>Para las futuras generaciones…</a:t>
            </a:r>
          </a:p>
        </p:txBody>
      </p:sp>
      <p:sp>
        <p:nvSpPr>
          <p:cNvPr id="11" name="Título 1">
            <a:extLst>
              <a:ext uri="{FF2B5EF4-FFF2-40B4-BE49-F238E27FC236}">
                <a16:creationId xmlns:a16="http://schemas.microsoft.com/office/drawing/2014/main" id="{1DA5B9FB-F62A-43D3-8C27-DB90C8A9BE03}"/>
              </a:ext>
            </a:extLst>
          </p:cNvPr>
          <p:cNvSpPr>
            <a:spLocks noGrp="1"/>
          </p:cNvSpPr>
          <p:nvPr>
            <p:ph type="title"/>
          </p:nvPr>
        </p:nvSpPr>
        <p:spPr>
          <a:xfrm>
            <a:off x="1561921" y="118993"/>
            <a:ext cx="7909626" cy="1281112"/>
          </a:xfrm>
        </p:spPr>
        <p:txBody>
          <a:bodyPr rtlCol="0">
            <a:normAutofit/>
          </a:bodyPr>
          <a:lstStyle/>
          <a:p>
            <a:pPr rtl="0"/>
            <a:r>
              <a:rPr lang="es-ES" sz="3200" dirty="0"/>
              <a:t>1.2.4 Planificación Detallada de Actividades y Recursos Necesarios.</a:t>
            </a:r>
          </a:p>
        </p:txBody>
      </p:sp>
      <p:sp>
        <p:nvSpPr>
          <p:cNvPr id="12" name="Marcador de texto 13">
            <a:extLst>
              <a:ext uri="{FF2B5EF4-FFF2-40B4-BE49-F238E27FC236}">
                <a16:creationId xmlns:a16="http://schemas.microsoft.com/office/drawing/2014/main" id="{5E2E963B-4EAF-4B44-BB78-6F2FAE17E859}"/>
              </a:ext>
            </a:extLst>
          </p:cNvPr>
          <p:cNvSpPr txBox="1">
            <a:spLocks/>
          </p:cNvSpPr>
          <p:nvPr/>
        </p:nvSpPr>
        <p:spPr>
          <a:xfrm>
            <a:off x="1061901" y="3312980"/>
            <a:ext cx="3044952" cy="2459312"/>
          </a:xfrm>
          <a:prstGeom prst="rect">
            <a:avLst/>
          </a:prstGeom>
          <a:ln>
            <a:solidFill>
              <a:schemeClr val="accent1"/>
            </a:solidFill>
          </a:ln>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MX" dirty="0"/>
              <a:t>Fechas: Del 21 al 25 de febrero del 2022.</a:t>
            </a:r>
          </a:p>
          <a:p>
            <a:pPr algn="just"/>
            <a:r>
              <a:rPr lang="es-MX" dirty="0"/>
              <a:t>Recursos necesarios: Materiales (PC).</a:t>
            </a:r>
          </a:p>
          <a:p>
            <a:pPr algn="just"/>
            <a:r>
              <a:rPr lang="es-MX" dirty="0"/>
              <a:t>Asignación: Todo el equipo de trabajo.</a:t>
            </a:r>
          </a:p>
        </p:txBody>
      </p:sp>
      <p:sp>
        <p:nvSpPr>
          <p:cNvPr id="13" name="Marcador de texto 14">
            <a:extLst>
              <a:ext uri="{FF2B5EF4-FFF2-40B4-BE49-F238E27FC236}">
                <a16:creationId xmlns:a16="http://schemas.microsoft.com/office/drawing/2014/main" id="{465120F0-9737-4932-993E-D2F132CC51CD}"/>
              </a:ext>
            </a:extLst>
          </p:cNvPr>
          <p:cNvSpPr txBox="1">
            <a:spLocks/>
          </p:cNvSpPr>
          <p:nvPr/>
        </p:nvSpPr>
        <p:spPr>
          <a:xfrm>
            <a:off x="4956015" y="2763763"/>
            <a:ext cx="3044952" cy="829247"/>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s-MX" dirty="0"/>
              <a:t>Actividad 2.</a:t>
            </a:r>
          </a:p>
        </p:txBody>
      </p:sp>
      <p:sp>
        <p:nvSpPr>
          <p:cNvPr id="14" name="Marcador de texto 15">
            <a:extLst>
              <a:ext uri="{FF2B5EF4-FFF2-40B4-BE49-F238E27FC236}">
                <a16:creationId xmlns:a16="http://schemas.microsoft.com/office/drawing/2014/main" id="{EF02A079-F1D5-4637-A2F9-C1C9B7D6C8EF}"/>
              </a:ext>
            </a:extLst>
          </p:cNvPr>
          <p:cNvSpPr txBox="1">
            <a:spLocks/>
          </p:cNvSpPr>
          <p:nvPr/>
        </p:nvSpPr>
        <p:spPr>
          <a:xfrm>
            <a:off x="4956015" y="3312980"/>
            <a:ext cx="3044952" cy="2459312"/>
          </a:xfrm>
          <a:prstGeom prst="rect">
            <a:avLst/>
          </a:prstGeom>
          <a:ln>
            <a:solidFill>
              <a:schemeClr val="accent1"/>
            </a:solidFill>
          </a:ln>
        </p:spPr>
        <p:txBody>
          <a:bodyP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MX" dirty="0"/>
              <a:t>Fechas: Del 28 de febrero al 4 de marzo del 2022.</a:t>
            </a:r>
          </a:p>
          <a:p>
            <a:pPr algn="just"/>
            <a:r>
              <a:rPr lang="es-MX" dirty="0"/>
              <a:t>Recursos necesarios: Lápices y Hojas.</a:t>
            </a:r>
          </a:p>
          <a:p>
            <a:pPr algn="just"/>
            <a:r>
              <a:rPr lang="es-MX" dirty="0"/>
              <a:t>Asignación: Ing. Gonzalo Joshua González Garcés.</a:t>
            </a:r>
          </a:p>
        </p:txBody>
      </p:sp>
      <p:sp>
        <p:nvSpPr>
          <p:cNvPr id="15" name="Marcador de texto 17">
            <a:extLst>
              <a:ext uri="{FF2B5EF4-FFF2-40B4-BE49-F238E27FC236}">
                <a16:creationId xmlns:a16="http://schemas.microsoft.com/office/drawing/2014/main" id="{1967C29D-0978-4DC2-9B87-E4EDA6DAEE61}"/>
              </a:ext>
            </a:extLst>
          </p:cNvPr>
          <p:cNvSpPr txBox="1">
            <a:spLocks/>
          </p:cNvSpPr>
          <p:nvPr/>
        </p:nvSpPr>
        <p:spPr>
          <a:xfrm>
            <a:off x="8663277" y="2725755"/>
            <a:ext cx="3044952" cy="829247"/>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s-MX" dirty="0"/>
              <a:t>Actividad 3.</a:t>
            </a:r>
          </a:p>
        </p:txBody>
      </p:sp>
      <p:sp>
        <p:nvSpPr>
          <p:cNvPr id="16" name="Marcador de texto 19">
            <a:extLst>
              <a:ext uri="{FF2B5EF4-FFF2-40B4-BE49-F238E27FC236}">
                <a16:creationId xmlns:a16="http://schemas.microsoft.com/office/drawing/2014/main" id="{DF5CF537-21B6-4DA0-B6BA-2B08D6BE923C}"/>
              </a:ext>
            </a:extLst>
          </p:cNvPr>
          <p:cNvSpPr txBox="1">
            <a:spLocks/>
          </p:cNvSpPr>
          <p:nvPr/>
        </p:nvSpPr>
        <p:spPr>
          <a:xfrm>
            <a:off x="8663277" y="3312980"/>
            <a:ext cx="3044952" cy="2459312"/>
          </a:xfrm>
          <a:prstGeom prst="rect">
            <a:avLst/>
          </a:prstGeom>
          <a:ln>
            <a:solidFill>
              <a:schemeClr val="accent1"/>
            </a:solidFill>
          </a:ln>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MX" dirty="0"/>
              <a:t>Fechas: Del 7 al 11 de marzo del 2022.</a:t>
            </a:r>
          </a:p>
          <a:p>
            <a:pPr algn="just"/>
            <a:r>
              <a:rPr lang="es-MX" dirty="0"/>
              <a:t>Recursos necesarios: Materiales (PC).</a:t>
            </a:r>
          </a:p>
          <a:p>
            <a:pPr algn="just"/>
            <a:r>
              <a:rPr lang="es-MX" dirty="0"/>
              <a:t>Asignación: Todo el equipo de trabajo.</a:t>
            </a:r>
          </a:p>
        </p:txBody>
      </p:sp>
      <p:sp>
        <p:nvSpPr>
          <p:cNvPr id="17" name="Marcador de texto 22">
            <a:extLst>
              <a:ext uri="{FF2B5EF4-FFF2-40B4-BE49-F238E27FC236}">
                <a16:creationId xmlns:a16="http://schemas.microsoft.com/office/drawing/2014/main" id="{92D85A76-D258-42CE-AAF0-1572927C6ABF}"/>
              </a:ext>
            </a:extLst>
          </p:cNvPr>
          <p:cNvSpPr txBox="1">
            <a:spLocks/>
          </p:cNvSpPr>
          <p:nvPr/>
        </p:nvSpPr>
        <p:spPr>
          <a:xfrm>
            <a:off x="1061901" y="2763763"/>
            <a:ext cx="3231804" cy="46761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s-MX" dirty="0"/>
              <a:t>Actividad 1.</a:t>
            </a:r>
          </a:p>
        </p:txBody>
      </p:sp>
      <p:sp>
        <p:nvSpPr>
          <p:cNvPr id="18" name="Subtítulo 6">
            <a:extLst>
              <a:ext uri="{FF2B5EF4-FFF2-40B4-BE49-F238E27FC236}">
                <a16:creationId xmlns:a16="http://schemas.microsoft.com/office/drawing/2014/main" id="{B3695096-140A-47E4-AFFE-C7C0BAA5C5BF}"/>
              </a:ext>
            </a:extLst>
          </p:cNvPr>
          <p:cNvSpPr>
            <a:spLocks noGrp="1"/>
          </p:cNvSpPr>
          <p:nvPr>
            <p:ph idx="1"/>
          </p:nvPr>
        </p:nvSpPr>
        <p:spPr>
          <a:xfrm>
            <a:off x="1561920" y="1343382"/>
            <a:ext cx="9945868" cy="1281112"/>
          </a:xfrm>
        </p:spPr>
        <p:txBody>
          <a:bodyPr rtlCol="0">
            <a:normAutofit/>
          </a:bodyPr>
          <a:lstStyle/>
          <a:p>
            <a:pPr marL="0" indent="0" algn="just" rtl="0">
              <a:buNone/>
            </a:pPr>
            <a:r>
              <a:rPr lang="es-ES" sz="2000" dirty="0">
                <a:solidFill>
                  <a:schemeClr val="tx1"/>
                </a:solidFill>
              </a:rPr>
              <a:t>El objetivo de esta tarea es la programación global del proyecto, planificando en el tiempo las actividades y tareas, realizando la asignación de recursos necesarios en función de los distintos perfiles asignados.</a:t>
            </a:r>
            <a:endParaRPr lang="es-ES" dirty="0">
              <a:solidFill>
                <a:schemeClr val="tx1"/>
              </a:solidFill>
            </a:endParaRPr>
          </a:p>
        </p:txBody>
      </p:sp>
      <p:pic>
        <p:nvPicPr>
          <p:cNvPr id="19" name="Marcador de posición de imagen 7">
            <a:extLst>
              <a:ext uri="{FF2B5EF4-FFF2-40B4-BE49-F238E27FC236}">
                <a16:creationId xmlns:a16="http://schemas.microsoft.com/office/drawing/2014/main" id="{13607A9A-74EF-4517-BD4C-B7C4BFC554ED}"/>
              </a:ext>
            </a:extLst>
          </p:cNvPr>
          <p:cNvPicPr>
            <a:picLocks noChangeAspect="1"/>
          </p:cNvPicPr>
          <p:nvPr/>
        </p:nvPicPr>
        <p:blipFill>
          <a:blip r:embed="rId2"/>
          <a:srcRect t="9478" b="9478"/>
          <a:stretch>
            <a:fillRect/>
          </a:stretch>
        </p:blipFill>
        <p:spPr>
          <a:xfrm>
            <a:off x="9294198" y="127795"/>
            <a:ext cx="2671762" cy="1030288"/>
          </a:xfrm>
          <a:prstGeom prst="roundRect">
            <a:avLst/>
          </a:prstGeom>
        </p:spPr>
      </p:pic>
    </p:spTree>
    <p:extLst>
      <p:ext uri="{BB962C8B-B14F-4D97-AF65-F5344CB8AC3E}">
        <p14:creationId xmlns:p14="http://schemas.microsoft.com/office/powerpoint/2010/main" val="10228702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312C3561-203E-4E1A-8050-C77DCDE115F8}"/>
              </a:ext>
            </a:extLst>
          </p:cNvPr>
          <p:cNvSpPr txBox="1"/>
          <p:nvPr/>
        </p:nvSpPr>
        <p:spPr>
          <a:xfrm>
            <a:off x="1510748" y="6228522"/>
            <a:ext cx="530087" cy="369332"/>
          </a:xfrm>
          <a:prstGeom prst="rect">
            <a:avLst/>
          </a:prstGeom>
          <a:noFill/>
        </p:spPr>
        <p:txBody>
          <a:bodyPr wrap="square" rtlCol="0">
            <a:spAutoFit/>
          </a:bodyPr>
          <a:lstStyle/>
          <a:p>
            <a:r>
              <a:rPr lang="es-MX" dirty="0"/>
              <a:t>11</a:t>
            </a:r>
          </a:p>
        </p:txBody>
      </p:sp>
      <p:sp>
        <p:nvSpPr>
          <p:cNvPr id="12" name="Marcador de texto 13">
            <a:extLst>
              <a:ext uri="{FF2B5EF4-FFF2-40B4-BE49-F238E27FC236}">
                <a16:creationId xmlns:a16="http://schemas.microsoft.com/office/drawing/2014/main" id="{5E2E963B-4EAF-4B44-BB78-6F2FAE17E859}"/>
              </a:ext>
            </a:extLst>
          </p:cNvPr>
          <p:cNvSpPr txBox="1">
            <a:spLocks/>
          </p:cNvSpPr>
          <p:nvPr/>
        </p:nvSpPr>
        <p:spPr>
          <a:xfrm>
            <a:off x="679410" y="912287"/>
            <a:ext cx="3044952" cy="2262493"/>
          </a:xfrm>
          <a:prstGeom prst="rect">
            <a:avLst/>
          </a:prstGeom>
          <a:ln>
            <a:solidFill>
              <a:schemeClr val="accent1"/>
            </a:solidFill>
          </a:ln>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MX" dirty="0"/>
              <a:t>Fechas: Del 14 al 18 de marzo de 2022.</a:t>
            </a:r>
          </a:p>
          <a:p>
            <a:pPr algn="just"/>
            <a:r>
              <a:rPr lang="es-MX" dirty="0"/>
              <a:t>Recursos necesarios: Materiales (PC).</a:t>
            </a:r>
          </a:p>
          <a:p>
            <a:pPr algn="just"/>
            <a:r>
              <a:rPr lang="es-MX" dirty="0"/>
              <a:t>Asignación: Todo el equipo de trabajo.</a:t>
            </a:r>
          </a:p>
        </p:txBody>
      </p:sp>
      <p:sp>
        <p:nvSpPr>
          <p:cNvPr id="13" name="Marcador de texto 14">
            <a:extLst>
              <a:ext uri="{FF2B5EF4-FFF2-40B4-BE49-F238E27FC236}">
                <a16:creationId xmlns:a16="http://schemas.microsoft.com/office/drawing/2014/main" id="{465120F0-9737-4932-993E-D2F132CC51CD}"/>
              </a:ext>
            </a:extLst>
          </p:cNvPr>
          <p:cNvSpPr txBox="1">
            <a:spLocks/>
          </p:cNvSpPr>
          <p:nvPr/>
        </p:nvSpPr>
        <p:spPr>
          <a:xfrm>
            <a:off x="4573524" y="358300"/>
            <a:ext cx="3044952" cy="829247"/>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s-MX" sz="2000" dirty="0"/>
              <a:t>Actividad 5.</a:t>
            </a:r>
          </a:p>
        </p:txBody>
      </p:sp>
      <p:sp>
        <p:nvSpPr>
          <p:cNvPr id="14" name="Marcador de texto 15">
            <a:extLst>
              <a:ext uri="{FF2B5EF4-FFF2-40B4-BE49-F238E27FC236}">
                <a16:creationId xmlns:a16="http://schemas.microsoft.com/office/drawing/2014/main" id="{EF02A079-F1D5-4637-A2F9-C1C9B7D6C8EF}"/>
              </a:ext>
            </a:extLst>
          </p:cNvPr>
          <p:cNvSpPr txBox="1">
            <a:spLocks/>
          </p:cNvSpPr>
          <p:nvPr/>
        </p:nvSpPr>
        <p:spPr>
          <a:xfrm>
            <a:off x="4573524" y="912288"/>
            <a:ext cx="3044952" cy="2262492"/>
          </a:xfrm>
          <a:prstGeom prst="rect">
            <a:avLst/>
          </a:prstGeom>
          <a:ln>
            <a:solidFill>
              <a:schemeClr val="accent1"/>
            </a:solidFill>
          </a:ln>
        </p:spPr>
        <p:txBody>
          <a:bodyP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MX" dirty="0"/>
              <a:t>Fechas: Del 21 al 25 de marzo de 2022.</a:t>
            </a:r>
          </a:p>
          <a:p>
            <a:pPr algn="just"/>
            <a:r>
              <a:rPr lang="es-MX" dirty="0"/>
              <a:t>Recursos necesarios: Software de Diseño (PC).</a:t>
            </a:r>
          </a:p>
          <a:p>
            <a:pPr algn="just"/>
            <a:r>
              <a:rPr lang="es-MX" dirty="0"/>
              <a:t>Asignación: Ing. José de Jesús Flores León.</a:t>
            </a:r>
          </a:p>
        </p:txBody>
      </p:sp>
      <p:sp>
        <p:nvSpPr>
          <p:cNvPr id="15" name="Marcador de texto 17">
            <a:extLst>
              <a:ext uri="{FF2B5EF4-FFF2-40B4-BE49-F238E27FC236}">
                <a16:creationId xmlns:a16="http://schemas.microsoft.com/office/drawing/2014/main" id="{1967C29D-0978-4DC2-9B87-E4EDA6DAEE61}"/>
              </a:ext>
            </a:extLst>
          </p:cNvPr>
          <p:cNvSpPr txBox="1">
            <a:spLocks/>
          </p:cNvSpPr>
          <p:nvPr/>
        </p:nvSpPr>
        <p:spPr>
          <a:xfrm>
            <a:off x="8280785" y="348025"/>
            <a:ext cx="3347107" cy="829247"/>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s-MX" sz="2000" dirty="0"/>
              <a:t>Actividad 6.</a:t>
            </a:r>
          </a:p>
        </p:txBody>
      </p:sp>
      <p:sp>
        <p:nvSpPr>
          <p:cNvPr id="16" name="Marcador de texto 19">
            <a:extLst>
              <a:ext uri="{FF2B5EF4-FFF2-40B4-BE49-F238E27FC236}">
                <a16:creationId xmlns:a16="http://schemas.microsoft.com/office/drawing/2014/main" id="{DF5CF537-21B6-4DA0-B6BA-2B08D6BE923C}"/>
              </a:ext>
            </a:extLst>
          </p:cNvPr>
          <p:cNvSpPr txBox="1">
            <a:spLocks/>
          </p:cNvSpPr>
          <p:nvPr/>
        </p:nvSpPr>
        <p:spPr>
          <a:xfrm>
            <a:off x="8280786" y="912287"/>
            <a:ext cx="3456973" cy="2262492"/>
          </a:xfrm>
          <a:prstGeom prst="rect">
            <a:avLst/>
          </a:prstGeom>
          <a:noFill/>
          <a:ln>
            <a:solidFill>
              <a:schemeClr val="accent1"/>
            </a:solidFill>
          </a:ln>
        </p:spPr>
        <p:txBody>
          <a:bodyPr>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MX" dirty="0"/>
              <a:t>Fechas: Del 28 de marzo al 1 de abril de 2022.</a:t>
            </a:r>
          </a:p>
          <a:p>
            <a:pPr algn="just"/>
            <a:r>
              <a:rPr lang="es-MX" dirty="0"/>
              <a:t>Recursos necesarios: Software de Diseño Mecánico (PC).</a:t>
            </a:r>
          </a:p>
          <a:p>
            <a:pPr algn="just"/>
            <a:r>
              <a:rPr lang="es-MX" dirty="0"/>
              <a:t>Asignación: Ing. José de Jesús Flores León y Ing. Víctor Hugo Sanz Prieto.</a:t>
            </a:r>
          </a:p>
          <a:p>
            <a:pPr marL="0" indent="0" algn="just">
              <a:buNone/>
            </a:pPr>
            <a:endParaRPr lang="es-MX" dirty="0"/>
          </a:p>
        </p:txBody>
      </p:sp>
      <p:sp>
        <p:nvSpPr>
          <p:cNvPr id="17" name="Marcador de texto 22">
            <a:extLst>
              <a:ext uri="{FF2B5EF4-FFF2-40B4-BE49-F238E27FC236}">
                <a16:creationId xmlns:a16="http://schemas.microsoft.com/office/drawing/2014/main" id="{92D85A76-D258-42CE-AAF0-1572927C6ABF}"/>
              </a:ext>
            </a:extLst>
          </p:cNvPr>
          <p:cNvSpPr txBox="1">
            <a:spLocks/>
          </p:cNvSpPr>
          <p:nvPr/>
        </p:nvSpPr>
        <p:spPr>
          <a:xfrm>
            <a:off x="679410" y="370839"/>
            <a:ext cx="3231804" cy="841947"/>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s-MX" sz="2000" dirty="0"/>
              <a:t>Actividad 4</a:t>
            </a:r>
          </a:p>
        </p:txBody>
      </p:sp>
      <p:sp>
        <p:nvSpPr>
          <p:cNvPr id="21" name="Marcador de pie de página 5">
            <a:extLst>
              <a:ext uri="{FF2B5EF4-FFF2-40B4-BE49-F238E27FC236}">
                <a16:creationId xmlns:a16="http://schemas.microsoft.com/office/drawing/2014/main" id="{854948AE-8A31-468E-837E-60B1DC5775D9}"/>
              </a:ext>
            </a:extLst>
          </p:cNvPr>
          <p:cNvSpPr>
            <a:spLocks noGrp="1"/>
          </p:cNvSpPr>
          <p:nvPr>
            <p:ph type="ftr" sz="quarter" idx="11"/>
          </p:nvPr>
        </p:nvSpPr>
        <p:spPr>
          <a:xfrm>
            <a:off x="1221513" y="5772291"/>
            <a:ext cx="2155203" cy="369332"/>
          </a:xfrm>
        </p:spPr>
        <p:txBody>
          <a:bodyPr rtlCol="0"/>
          <a:lstStyle/>
          <a:p>
            <a:pPr algn="ctr">
              <a:tabLst>
                <a:tab pos="2806065" algn="ctr"/>
                <a:tab pos="5612130" algn="r"/>
              </a:tabLst>
            </a:pPr>
            <a:r>
              <a:rPr lang="es-MX"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www.plastiBot.mx</a:t>
            </a:r>
            <a:endParaRPr lang="es-MX"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rtl="0"/>
            <a:endParaRPr lang="es-ES" dirty="0">
              <a:solidFill>
                <a:schemeClr val="tx1"/>
              </a:solidFill>
            </a:endParaRPr>
          </a:p>
        </p:txBody>
      </p:sp>
      <p:sp>
        <p:nvSpPr>
          <p:cNvPr id="22" name="Marcador de fecha 4">
            <a:extLst>
              <a:ext uri="{FF2B5EF4-FFF2-40B4-BE49-F238E27FC236}">
                <a16:creationId xmlns:a16="http://schemas.microsoft.com/office/drawing/2014/main" id="{BE290AB9-8AC8-4AF7-BC72-DA07D2B743F7}"/>
              </a:ext>
            </a:extLst>
          </p:cNvPr>
          <p:cNvSpPr>
            <a:spLocks noGrp="1"/>
          </p:cNvSpPr>
          <p:nvPr>
            <p:ph type="dt" sz="half" idx="10"/>
          </p:nvPr>
        </p:nvSpPr>
        <p:spPr>
          <a:xfrm>
            <a:off x="760510" y="5452654"/>
            <a:ext cx="3069604" cy="369331"/>
          </a:xfrm>
        </p:spPr>
        <p:txBody>
          <a:bodyPr rtlCol="0"/>
          <a:lstStyle/>
          <a:p>
            <a:pPr rtl="0"/>
            <a:r>
              <a:rPr lang="es-ES" sz="1200" dirty="0">
                <a:solidFill>
                  <a:schemeClr val="tx1"/>
                </a:solidFill>
              </a:rPr>
              <a:t>Para las futuras generaciones…</a:t>
            </a:r>
          </a:p>
        </p:txBody>
      </p:sp>
      <p:pic>
        <p:nvPicPr>
          <p:cNvPr id="23" name="Marcador de posición de imagen 7">
            <a:extLst>
              <a:ext uri="{FF2B5EF4-FFF2-40B4-BE49-F238E27FC236}">
                <a16:creationId xmlns:a16="http://schemas.microsoft.com/office/drawing/2014/main" id="{BAD7EC76-7619-4EE9-AABF-D3C9CA24122D}"/>
              </a:ext>
            </a:extLst>
          </p:cNvPr>
          <p:cNvPicPr>
            <a:picLocks noChangeAspect="1"/>
          </p:cNvPicPr>
          <p:nvPr/>
        </p:nvPicPr>
        <p:blipFill>
          <a:blip r:embed="rId2"/>
          <a:srcRect t="9478" b="9478"/>
          <a:stretch>
            <a:fillRect/>
          </a:stretch>
        </p:blipFill>
        <p:spPr>
          <a:xfrm>
            <a:off x="704954" y="3601432"/>
            <a:ext cx="2671762" cy="1030288"/>
          </a:xfrm>
          <a:prstGeom prst="roundRect">
            <a:avLst/>
          </a:prstGeom>
        </p:spPr>
      </p:pic>
      <p:sp>
        <p:nvSpPr>
          <p:cNvPr id="37" name="Marcador de texto 14">
            <a:extLst>
              <a:ext uri="{FF2B5EF4-FFF2-40B4-BE49-F238E27FC236}">
                <a16:creationId xmlns:a16="http://schemas.microsoft.com/office/drawing/2014/main" id="{6C7D7439-E7E0-4524-9A92-6052C7DB55F4}"/>
              </a:ext>
            </a:extLst>
          </p:cNvPr>
          <p:cNvSpPr txBox="1">
            <a:spLocks/>
          </p:cNvSpPr>
          <p:nvPr/>
        </p:nvSpPr>
        <p:spPr>
          <a:xfrm>
            <a:off x="4573524" y="4013780"/>
            <a:ext cx="3044952" cy="103028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s-MX" sz="2000" dirty="0"/>
              <a:t>Actividad 7.</a:t>
            </a:r>
          </a:p>
        </p:txBody>
      </p:sp>
      <p:sp>
        <p:nvSpPr>
          <p:cNvPr id="38" name="Marcador de texto 15">
            <a:extLst>
              <a:ext uri="{FF2B5EF4-FFF2-40B4-BE49-F238E27FC236}">
                <a16:creationId xmlns:a16="http://schemas.microsoft.com/office/drawing/2014/main" id="{F34C6E6B-2EDD-4315-A364-864EE0C8E24F}"/>
              </a:ext>
            </a:extLst>
          </p:cNvPr>
          <p:cNvSpPr txBox="1">
            <a:spLocks/>
          </p:cNvSpPr>
          <p:nvPr/>
        </p:nvSpPr>
        <p:spPr>
          <a:xfrm>
            <a:off x="4573524" y="4586364"/>
            <a:ext cx="3044952" cy="2142018"/>
          </a:xfrm>
          <a:prstGeom prst="rect">
            <a:avLst/>
          </a:prstGeom>
          <a:ln>
            <a:solidFill>
              <a:schemeClr val="accent1"/>
            </a:solidFill>
          </a:ln>
        </p:spPr>
        <p:txBody>
          <a:bodyPr>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MX" dirty="0"/>
              <a:t>Fechas: Del 4 al 8 de abril de 2022.</a:t>
            </a:r>
          </a:p>
          <a:p>
            <a:pPr algn="just"/>
            <a:r>
              <a:rPr lang="es-MX" dirty="0"/>
              <a:t>Recursos necesarios: Software de Diseño (PC).</a:t>
            </a:r>
          </a:p>
          <a:p>
            <a:pPr algn="just"/>
            <a:r>
              <a:rPr lang="es-MX" dirty="0"/>
              <a:t>Asignación: Ing. José de Jesús Flores León.</a:t>
            </a:r>
          </a:p>
          <a:p>
            <a:pPr algn="just"/>
            <a:endParaRPr lang="es-MX" dirty="0"/>
          </a:p>
        </p:txBody>
      </p:sp>
      <p:sp>
        <p:nvSpPr>
          <p:cNvPr id="39" name="Marcador de texto 17">
            <a:extLst>
              <a:ext uri="{FF2B5EF4-FFF2-40B4-BE49-F238E27FC236}">
                <a16:creationId xmlns:a16="http://schemas.microsoft.com/office/drawing/2014/main" id="{5CE969C3-181B-4168-A19C-562E4DCD5D1E}"/>
              </a:ext>
            </a:extLst>
          </p:cNvPr>
          <p:cNvSpPr txBox="1">
            <a:spLocks/>
          </p:cNvSpPr>
          <p:nvPr/>
        </p:nvSpPr>
        <p:spPr>
          <a:xfrm>
            <a:off x="8280784" y="3953966"/>
            <a:ext cx="3347107" cy="1149915"/>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s-MX" sz="2000" dirty="0"/>
              <a:t>Actividad 8.</a:t>
            </a:r>
          </a:p>
        </p:txBody>
      </p:sp>
      <p:sp>
        <p:nvSpPr>
          <p:cNvPr id="40" name="Marcador de texto 19">
            <a:extLst>
              <a:ext uri="{FF2B5EF4-FFF2-40B4-BE49-F238E27FC236}">
                <a16:creationId xmlns:a16="http://schemas.microsoft.com/office/drawing/2014/main" id="{716E4571-A3AB-48AB-9A4E-B8545ADF8B58}"/>
              </a:ext>
            </a:extLst>
          </p:cNvPr>
          <p:cNvSpPr txBox="1">
            <a:spLocks/>
          </p:cNvSpPr>
          <p:nvPr/>
        </p:nvSpPr>
        <p:spPr>
          <a:xfrm>
            <a:off x="8280787" y="4528924"/>
            <a:ext cx="3347106" cy="2199458"/>
          </a:xfrm>
          <a:prstGeom prst="rect">
            <a:avLst/>
          </a:prstGeom>
          <a:ln>
            <a:solidFill>
              <a:schemeClr val="accent1"/>
            </a:solidFill>
          </a:ln>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MX" dirty="0"/>
              <a:t>Fechas: Del 11 al 15 de abril de 2022.</a:t>
            </a:r>
          </a:p>
          <a:p>
            <a:pPr algn="just"/>
            <a:r>
              <a:rPr lang="es-MX" dirty="0"/>
              <a:t>Recursos necesarios: Software de Diseño (PC).</a:t>
            </a:r>
          </a:p>
          <a:p>
            <a:pPr algn="just"/>
            <a:r>
              <a:rPr lang="es-MX" dirty="0"/>
              <a:t>Asignación: Ing. Víctor Hugo Sanz Prieto.</a:t>
            </a:r>
          </a:p>
          <a:p>
            <a:pPr algn="just"/>
            <a:endParaRPr lang="es-MX" dirty="0"/>
          </a:p>
        </p:txBody>
      </p:sp>
    </p:spTree>
    <p:extLst>
      <p:ext uri="{BB962C8B-B14F-4D97-AF65-F5344CB8AC3E}">
        <p14:creationId xmlns:p14="http://schemas.microsoft.com/office/powerpoint/2010/main" val="21986215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312C3561-203E-4E1A-8050-C77DCDE115F8}"/>
              </a:ext>
            </a:extLst>
          </p:cNvPr>
          <p:cNvSpPr txBox="1"/>
          <p:nvPr/>
        </p:nvSpPr>
        <p:spPr>
          <a:xfrm>
            <a:off x="1510748" y="6228522"/>
            <a:ext cx="530087" cy="369332"/>
          </a:xfrm>
          <a:prstGeom prst="rect">
            <a:avLst/>
          </a:prstGeom>
          <a:noFill/>
        </p:spPr>
        <p:txBody>
          <a:bodyPr wrap="square" rtlCol="0">
            <a:spAutoFit/>
          </a:bodyPr>
          <a:lstStyle/>
          <a:p>
            <a:r>
              <a:rPr lang="es-MX" dirty="0"/>
              <a:t>12</a:t>
            </a:r>
          </a:p>
        </p:txBody>
      </p:sp>
      <p:sp>
        <p:nvSpPr>
          <p:cNvPr id="12" name="Marcador de texto 13">
            <a:extLst>
              <a:ext uri="{FF2B5EF4-FFF2-40B4-BE49-F238E27FC236}">
                <a16:creationId xmlns:a16="http://schemas.microsoft.com/office/drawing/2014/main" id="{5E2E963B-4EAF-4B44-BB78-6F2FAE17E859}"/>
              </a:ext>
            </a:extLst>
          </p:cNvPr>
          <p:cNvSpPr txBox="1">
            <a:spLocks/>
          </p:cNvSpPr>
          <p:nvPr/>
        </p:nvSpPr>
        <p:spPr>
          <a:xfrm>
            <a:off x="679410" y="912288"/>
            <a:ext cx="3044952" cy="2842294"/>
          </a:xfrm>
          <a:prstGeom prst="rect">
            <a:avLst/>
          </a:prstGeom>
          <a:ln>
            <a:solidFill>
              <a:schemeClr val="accent1"/>
            </a:solidFill>
          </a:ln>
        </p:spPr>
        <p:txBody>
          <a:bodyPr>
            <a:normAutofit fontScale="77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MX" sz="2300" dirty="0"/>
              <a:t>Fechas: Del 18 al 22 de abril de 2022.</a:t>
            </a:r>
          </a:p>
          <a:p>
            <a:pPr algn="just"/>
            <a:r>
              <a:rPr lang="es-MX" sz="2300" dirty="0"/>
              <a:t>Recursos necesarios: Materiales (PC, Arduino), IDE de programación (Software)</a:t>
            </a:r>
          </a:p>
          <a:p>
            <a:pPr algn="just"/>
            <a:r>
              <a:rPr lang="es-MX" sz="2300" dirty="0"/>
              <a:t>Asignación: Ing. </a:t>
            </a:r>
            <a:r>
              <a:rPr lang="es-MX" sz="2300" dirty="0" err="1"/>
              <a:t>Elisama</a:t>
            </a:r>
            <a:r>
              <a:rPr lang="es-MX" sz="2300" dirty="0"/>
              <a:t> Alejandra Ibáñez Díaz.</a:t>
            </a:r>
          </a:p>
          <a:p>
            <a:pPr algn="just"/>
            <a:endParaRPr lang="es-MX" dirty="0"/>
          </a:p>
          <a:p>
            <a:pPr marL="0" indent="0" algn="just">
              <a:buNone/>
            </a:pPr>
            <a:endParaRPr lang="es-MX" dirty="0"/>
          </a:p>
        </p:txBody>
      </p:sp>
      <p:sp>
        <p:nvSpPr>
          <p:cNvPr id="13" name="Marcador de texto 14">
            <a:extLst>
              <a:ext uri="{FF2B5EF4-FFF2-40B4-BE49-F238E27FC236}">
                <a16:creationId xmlns:a16="http://schemas.microsoft.com/office/drawing/2014/main" id="{465120F0-9737-4932-993E-D2F132CC51CD}"/>
              </a:ext>
            </a:extLst>
          </p:cNvPr>
          <p:cNvSpPr txBox="1">
            <a:spLocks/>
          </p:cNvSpPr>
          <p:nvPr/>
        </p:nvSpPr>
        <p:spPr>
          <a:xfrm>
            <a:off x="4573524" y="352159"/>
            <a:ext cx="3044952" cy="829247"/>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s-MX" sz="2000" dirty="0"/>
              <a:t>Actividad 10.</a:t>
            </a:r>
          </a:p>
        </p:txBody>
      </p:sp>
      <p:sp>
        <p:nvSpPr>
          <p:cNvPr id="14" name="Marcador de texto 15">
            <a:extLst>
              <a:ext uri="{FF2B5EF4-FFF2-40B4-BE49-F238E27FC236}">
                <a16:creationId xmlns:a16="http://schemas.microsoft.com/office/drawing/2014/main" id="{EF02A079-F1D5-4637-A2F9-C1C9B7D6C8EF}"/>
              </a:ext>
            </a:extLst>
          </p:cNvPr>
          <p:cNvSpPr txBox="1">
            <a:spLocks/>
          </p:cNvSpPr>
          <p:nvPr/>
        </p:nvSpPr>
        <p:spPr>
          <a:xfrm>
            <a:off x="4585850" y="912286"/>
            <a:ext cx="3044952" cy="2842296"/>
          </a:xfrm>
          <a:prstGeom prst="rect">
            <a:avLst/>
          </a:prstGeom>
          <a:ln>
            <a:solidFill>
              <a:schemeClr val="accent1"/>
            </a:solidFill>
          </a:ln>
        </p:spPr>
        <p:txBody>
          <a:bodyP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MX" dirty="0"/>
              <a:t>Fechas: Del 25 al 29 de abril de 2022.</a:t>
            </a:r>
          </a:p>
          <a:p>
            <a:pPr algn="just"/>
            <a:r>
              <a:rPr lang="es-MX" dirty="0"/>
              <a:t>Recursos necesarios: Económicos, materiales (Impresora 3D).</a:t>
            </a:r>
          </a:p>
          <a:p>
            <a:pPr algn="just"/>
            <a:r>
              <a:rPr lang="es-MX" dirty="0"/>
              <a:t>Asignación: Ing. José de Jesús Flores León y Ing. Jonathan Josué German Roldan. </a:t>
            </a:r>
          </a:p>
        </p:txBody>
      </p:sp>
      <p:sp>
        <p:nvSpPr>
          <p:cNvPr id="15" name="Marcador de texto 17">
            <a:extLst>
              <a:ext uri="{FF2B5EF4-FFF2-40B4-BE49-F238E27FC236}">
                <a16:creationId xmlns:a16="http://schemas.microsoft.com/office/drawing/2014/main" id="{1967C29D-0978-4DC2-9B87-E4EDA6DAEE61}"/>
              </a:ext>
            </a:extLst>
          </p:cNvPr>
          <p:cNvSpPr txBox="1">
            <a:spLocks/>
          </p:cNvSpPr>
          <p:nvPr/>
        </p:nvSpPr>
        <p:spPr>
          <a:xfrm>
            <a:off x="8268460" y="327702"/>
            <a:ext cx="3347107" cy="829247"/>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s-MX" sz="2000" dirty="0"/>
              <a:t>Actividad 11.</a:t>
            </a:r>
          </a:p>
        </p:txBody>
      </p:sp>
      <p:sp>
        <p:nvSpPr>
          <p:cNvPr id="16" name="Marcador de texto 19">
            <a:extLst>
              <a:ext uri="{FF2B5EF4-FFF2-40B4-BE49-F238E27FC236}">
                <a16:creationId xmlns:a16="http://schemas.microsoft.com/office/drawing/2014/main" id="{DF5CF537-21B6-4DA0-B6BA-2B08D6BE923C}"/>
              </a:ext>
            </a:extLst>
          </p:cNvPr>
          <p:cNvSpPr txBox="1">
            <a:spLocks/>
          </p:cNvSpPr>
          <p:nvPr/>
        </p:nvSpPr>
        <p:spPr>
          <a:xfrm>
            <a:off x="8280786" y="912287"/>
            <a:ext cx="3456973" cy="2842295"/>
          </a:xfrm>
          <a:prstGeom prst="rect">
            <a:avLst/>
          </a:prstGeom>
          <a:noFill/>
          <a:ln>
            <a:solidFill>
              <a:schemeClr val="accent1"/>
            </a:solidFill>
          </a:ln>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MX" dirty="0"/>
              <a:t>Fechas: Del 2 al 6 de mayo de 2022.</a:t>
            </a:r>
          </a:p>
          <a:p>
            <a:pPr algn="just"/>
            <a:r>
              <a:rPr lang="es-MX" dirty="0"/>
              <a:t>Recursos necesarios: Económicos, materiales (herramientas), insumos (cables, tornillos).</a:t>
            </a:r>
          </a:p>
          <a:p>
            <a:pPr algn="just"/>
            <a:r>
              <a:rPr lang="es-MX" dirty="0"/>
              <a:t>Asignación: Todo el equipo de trabajo.</a:t>
            </a:r>
          </a:p>
        </p:txBody>
      </p:sp>
      <p:sp>
        <p:nvSpPr>
          <p:cNvPr id="17" name="Marcador de texto 22">
            <a:extLst>
              <a:ext uri="{FF2B5EF4-FFF2-40B4-BE49-F238E27FC236}">
                <a16:creationId xmlns:a16="http://schemas.microsoft.com/office/drawing/2014/main" id="{92D85A76-D258-42CE-AAF0-1572927C6ABF}"/>
              </a:ext>
            </a:extLst>
          </p:cNvPr>
          <p:cNvSpPr txBox="1">
            <a:spLocks/>
          </p:cNvSpPr>
          <p:nvPr/>
        </p:nvSpPr>
        <p:spPr>
          <a:xfrm>
            <a:off x="598310" y="419901"/>
            <a:ext cx="3231804" cy="841947"/>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s-MX" sz="2000" dirty="0"/>
              <a:t>Actividad 9.</a:t>
            </a:r>
          </a:p>
        </p:txBody>
      </p:sp>
      <p:sp>
        <p:nvSpPr>
          <p:cNvPr id="21" name="Marcador de pie de página 5">
            <a:extLst>
              <a:ext uri="{FF2B5EF4-FFF2-40B4-BE49-F238E27FC236}">
                <a16:creationId xmlns:a16="http://schemas.microsoft.com/office/drawing/2014/main" id="{854948AE-8A31-468E-837E-60B1DC5775D9}"/>
              </a:ext>
            </a:extLst>
          </p:cNvPr>
          <p:cNvSpPr>
            <a:spLocks noGrp="1"/>
          </p:cNvSpPr>
          <p:nvPr>
            <p:ph type="ftr" sz="quarter" idx="11"/>
          </p:nvPr>
        </p:nvSpPr>
        <p:spPr>
          <a:xfrm>
            <a:off x="1221513" y="5772291"/>
            <a:ext cx="2155203" cy="369332"/>
          </a:xfrm>
        </p:spPr>
        <p:txBody>
          <a:bodyPr rtlCol="0"/>
          <a:lstStyle/>
          <a:p>
            <a:pPr algn="ctr">
              <a:tabLst>
                <a:tab pos="2806065" algn="ctr"/>
                <a:tab pos="5612130" algn="r"/>
              </a:tabLst>
            </a:pPr>
            <a:r>
              <a:rPr lang="es-MX"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www.plastiBot.mx</a:t>
            </a:r>
            <a:endParaRPr lang="es-MX"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rtl="0"/>
            <a:endParaRPr lang="es-ES" dirty="0">
              <a:solidFill>
                <a:schemeClr val="tx1"/>
              </a:solidFill>
            </a:endParaRPr>
          </a:p>
        </p:txBody>
      </p:sp>
      <p:sp>
        <p:nvSpPr>
          <p:cNvPr id="22" name="Marcador de fecha 4">
            <a:extLst>
              <a:ext uri="{FF2B5EF4-FFF2-40B4-BE49-F238E27FC236}">
                <a16:creationId xmlns:a16="http://schemas.microsoft.com/office/drawing/2014/main" id="{BE290AB9-8AC8-4AF7-BC72-DA07D2B743F7}"/>
              </a:ext>
            </a:extLst>
          </p:cNvPr>
          <p:cNvSpPr>
            <a:spLocks noGrp="1"/>
          </p:cNvSpPr>
          <p:nvPr>
            <p:ph type="dt" sz="half" idx="10"/>
          </p:nvPr>
        </p:nvSpPr>
        <p:spPr>
          <a:xfrm>
            <a:off x="760510" y="5452654"/>
            <a:ext cx="3069604" cy="369331"/>
          </a:xfrm>
        </p:spPr>
        <p:txBody>
          <a:bodyPr rtlCol="0"/>
          <a:lstStyle/>
          <a:p>
            <a:pPr rtl="0"/>
            <a:r>
              <a:rPr lang="es-ES" sz="1200" dirty="0">
                <a:solidFill>
                  <a:schemeClr val="tx1"/>
                </a:solidFill>
              </a:rPr>
              <a:t>Para las futuras generaciones…</a:t>
            </a:r>
          </a:p>
        </p:txBody>
      </p:sp>
      <p:pic>
        <p:nvPicPr>
          <p:cNvPr id="23" name="Marcador de posición de imagen 7">
            <a:extLst>
              <a:ext uri="{FF2B5EF4-FFF2-40B4-BE49-F238E27FC236}">
                <a16:creationId xmlns:a16="http://schemas.microsoft.com/office/drawing/2014/main" id="{BAD7EC76-7619-4EE9-AABF-D3C9CA24122D}"/>
              </a:ext>
            </a:extLst>
          </p:cNvPr>
          <p:cNvPicPr>
            <a:picLocks noChangeAspect="1"/>
          </p:cNvPicPr>
          <p:nvPr/>
        </p:nvPicPr>
        <p:blipFill>
          <a:blip r:embed="rId2"/>
          <a:srcRect t="9478" b="9478"/>
          <a:stretch>
            <a:fillRect/>
          </a:stretch>
        </p:blipFill>
        <p:spPr>
          <a:xfrm>
            <a:off x="8941290" y="4694063"/>
            <a:ext cx="2671762" cy="1030288"/>
          </a:xfrm>
          <a:prstGeom prst="roundRect">
            <a:avLst/>
          </a:prstGeom>
        </p:spPr>
      </p:pic>
      <p:sp>
        <p:nvSpPr>
          <p:cNvPr id="37" name="Marcador de texto 14">
            <a:extLst>
              <a:ext uri="{FF2B5EF4-FFF2-40B4-BE49-F238E27FC236}">
                <a16:creationId xmlns:a16="http://schemas.microsoft.com/office/drawing/2014/main" id="{6C7D7439-E7E0-4524-9A92-6052C7DB55F4}"/>
              </a:ext>
            </a:extLst>
          </p:cNvPr>
          <p:cNvSpPr txBox="1">
            <a:spLocks/>
          </p:cNvSpPr>
          <p:nvPr/>
        </p:nvSpPr>
        <p:spPr>
          <a:xfrm>
            <a:off x="4585850" y="4007539"/>
            <a:ext cx="3044952" cy="103028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s-MX" sz="2000" dirty="0"/>
              <a:t>Actividad 12.</a:t>
            </a:r>
          </a:p>
        </p:txBody>
      </p:sp>
      <p:sp>
        <p:nvSpPr>
          <p:cNvPr id="38" name="Marcador de texto 15">
            <a:extLst>
              <a:ext uri="{FF2B5EF4-FFF2-40B4-BE49-F238E27FC236}">
                <a16:creationId xmlns:a16="http://schemas.microsoft.com/office/drawing/2014/main" id="{F34C6E6B-2EDD-4315-A364-864EE0C8E24F}"/>
              </a:ext>
            </a:extLst>
          </p:cNvPr>
          <p:cNvSpPr txBox="1">
            <a:spLocks/>
          </p:cNvSpPr>
          <p:nvPr/>
        </p:nvSpPr>
        <p:spPr>
          <a:xfrm>
            <a:off x="4585850" y="4566310"/>
            <a:ext cx="3044952" cy="2142018"/>
          </a:xfrm>
          <a:prstGeom prst="rect">
            <a:avLst/>
          </a:prstGeom>
          <a:ln>
            <a:solidFill>
              <a:schemeClr val="accent1"/>
            </a:solidFill>
          </a:ln>
        </p:spPr>
        <p:txBody>
          <a:bodyP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MX" dirty="0"/>
              <a:t>Fechas: Del 9 al 13 de mayo 2022.</a:t>
            </a:r>
          </a:p>
          <a:p>
            <a:pPr algn="just"/>
            <a:r>
              <a:rPr lang="es-MX" dirty="0"/>
              <a:t>Recursos necesarios: Materiales (electricidad).</a:t>
            </a:r>
          </a:p>
          <a:p>
            <a:pPr algn="just"/>
            <a:r>
              <a:rPr lang="es-MX" dirty="0"/>
              <a:t>Asignación: Todo el equipo de trabajo.</a:t>
            </a:r>
          </a:p>
        </p:txBody>
      </p:sp>
    </p:spTree>
    <p:extLst>
      <p:ext uri="{BB962C8B-B14F-4D97-AF65-F5344CB8AC3E}">
        <p14:creationId xmlns:p14="http://schemas.microsoft.com/office/powerpoint/2010/main" val="294172779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5117A3-D956-4223-AE78-BF54AD913B64}"/>
              </a:ext>
            </a:extLst>
          </p:cNvPr>
          <p:cNvSpPr>
            <a:spLocks noGrp="1"/>
          </p:cNvSpPr>
          <p:nvPr>
            <p:ph type="title"/>
          </p:nvPr>
        </p:nvSpPr>
        <p:spPr>
          <a:xfrm>
            <a:off x="1929999" y="163679"/>
            <a:ext cx="4795427" cy="784066"/>
          </a:xfrm>
        </p:spPr>
        <p:txBody>
          <a:bodyPr/>
          <a:lstStyle/>
          <a:p>
            <a:r>
              <a:rPr lang="es-MX" dirty="0"/>
              <a:t>Lista de Materiales.</a:t>
            </a:r>
          </a:p>
        </p:txBody>
      </p:sp>
      <p:graphicFrame>
        <p:nvGraphicFramePr>
          <p:cNvPr id="8" name="Tabla 8">
            <a:extLst>
              <a:ext uri="{FF2B5EF4-FFF2-40B4-BE49-F238E27FC236}">
                <a16:creationId xmlns:a16="http://schemas.microsoft.com/office/drawing/2014/main" id="{C3E5CB16-F34A-478C-86A2-E4194BB23CA6}"/>
              </a:ext>
            </a:extLst>
          </p:cNvPr>
          <p:cNvGraphicFramePr>
            <a:graphicFrameLocks noGrp="1"/>
          </p:cNvGraphicFramePr>
          <p:nvPr>
            <p:ph idx="1"/>
            <p:extLst>
              <p:ext uri="{D42A27DB-BD31-4B8C-83A1-F6EECF244321}">
                <p14:modId xmlns:p14="http://schemas.microsoft.com/office/powerpoint/2010/main" val="3994237277"/>
              </p:ext>
            </p:extLst>
          </p:nvPr>
        </p:nvGraphicFramePr>
        <p:xfrm>
          <a:off x="1775791" y="1033909"/>
          <a:ext cx="8915400" cy="4820920"/>
        </p:xfrm>
        <a:graphic>
          <a:graphicData uri="http://schemas.openxmlformats.org/drawingml/2006/table">
            <a:tbl>
              <a:tblPr firstRow="1" bandRow="1">
                <a:tableStyleId>{5C22544A-7EE6-4342-B048-85BDC9FD1C3A}</a:tableStyleId>
              </a:tblPr>
              <a:tblGrid>
                <a:gridCol w="1408947">
                  <a:extLst>
                    <a:ext uri="{9D8B030D-6E8A-4147-A177-3AD203B41FA5}">
                      <a16:colId xmlns:a16="http://schemas.microsoft.com/office/drawing/2014/main" val="1734477871"/>
                    </a:ext>
                  </a:extLst>
                </a:gridCol>
                <a:gridCol w="5915891">
                  <a:extLst>
                    <a:ext uri="{9D8B030D-6E8A-4147-A177-3AD203B41FA5}">
                      <a16:colId xmlns:a16="http://schemas.microsoft.com/office/drawing/2014/main" val="3561860004"/>
                    </a:ext>
                  </a:extLst>
                </a:gridCol>
                <a:gridCol w="1590562">
                  <a:extLst>
                    <a:ext uri="{9D8B030D-6E8A-4147-A177-3AD203B41FA5}">
                      <a16:colId xmlns:a16="http://schemas.microsoft.com/office/drawing/2014/main" val="3385614782"/>
                    </a:ext>
                  </a:extLst>
                </a:gridCol>
              </a:tblGrid>
              <a:tr h="370840">
                <a:tc>
                  <a:txBody>
                    <a:bodyPr/>
                    <a:lstStyle/>
                    <a:p>
                      <a:r>
                        <a:rPr lang="es-MX" dirty="0"/>
                        <a:t>Cantidad.</a:t>
                      </a:r>
                    </a:p>
                  </a:txBody>
                  <a:tcPr/>
                </a:tc>
                <a:tc>
                  <a:txBody>
                    <a:bodyPr/>
                    <a:lstStyle/>
                    <a:p>
                      <a:r>
                        <a:rPr lang="es-MX" dirty="0"/>
                        <a:t>Descripción.</a:t>
                      </a:r>
                    </a:p>
                  </a:txBody>
                  <a:tcPr/>
                </a:tc>
                <a:tc>
                  <a:txBody>
                    <a:bodyPr/>
                    <a:lstStyle/>
                    <a:p>
                      <a:r>
                        <a:rPr lang="es-MX" dirty="0"/>
                        <a:t>Precio.</a:t>
                      </a:r>
                    </a:p>
                  </a:txBody>
                  <a:tcPr/>
                </a:tc>
                <a:extLst>
                  <a:ext uri="{0D108BD9-81ED-4DB2-BD59-A6C34878D82A}">
                    <a16:rowId xmlns:a16="http://schemas.microsoft.com/office/drawing/2014/main" val="2215088470"/>
                  </a:ext>
                </a:extLst>
              </a:tr>
              <a:tr h="370840">
                <a:tc>
                  <a:txBody>
                    <a:bodyPr/>
                    <a:lstStyle/>
                    <a:p>
                      <a:pPr algn="ctr">
                        <a:lnSpc>
                          <a:spcPct val="150000"/>
                        </a:lnSpc>
                        <a:spcAft>
                          <a:spcPts val="800"/>
                        </a:spcAft>
                      </a:pPr>
                      <a:r>
                        <a:rPr lang="es-MX" sz="1600" dirty="0">
                          <a:effectLst/>
                          <a:latin typeface="+mn-lt"/>
                          <a:ea typeface="Calibri" panose="020F0502020204030204" pitchFamily="34" charset="0"/>
                          <a:cs typeface="Times New Roman" panose="02020603050405020304" pitchFamily="18" charset="0"/>
                        </a:rPr>
                        <a:t>3</a:t>
                      </a:r>
                    </a:p>
                  </a:txBody>
                  <a:tcPr marL="68580" marR="68580" marT="0" marB="0"/>
                </a:tc>
                <a:tc>
                  <a:txBody>
                    <a:bodyPr/>
                    <a:lstStyle/>
                    <a:p>
                      <a:pPr>
                        <a:lnSpc>
                          <a:spcPct val="150000"/>
                        </a:lnSpc>
                        <a:spcAft>
                          <a:spcPts val="800"/>
                        </a:spcAft>
                      </a:pPr>
                      <a:r>
                        <a:rPr lang="es-MX" sz="1600" dirty="0">
                          <a:effectLst/>
                          <a:latin typeface="+mn-lt"/>
                          <a:ea typeface="Calibri" panose="020F0502020204030204" pitchFamily="34" charset="0"/>
                          <a:cs typeface="Times New Roman" panose="02020603050405020304" pitchFamily="18" charset="0"/>
                        </a:rPr>
                        <a:t>Actuadores Eléctrico.</a:t>
                      </a:r>
                    </a:p>
                  </a:txBody>
                  <a:tcPr marL="68580" marR="68580" marT="0" marB="0"/>
                </a:tc>
                <a:tc>
                  <a:txBody>
                    <a:bodyPr/>
                    <a:lstStyle/>
                    <a:p>
                      <a:pPr algn="ctr">
                        <a:lnSpc>
                          <a:spcPct val="150000"/>
                        </a:lnSpc>
                        <a:spcAft>
                          <a:spcPts val="800"/>
                        </a:spcAft>
                      </a:pPr>
                      <a:r>
                        <a:rPr lang="es-MX" sz="1600" dirty="0">
                          <a:effectLst/>
                          <a:latin typeface="+mn-lt"/>
                          <a:ea typeface="Calibri" panose="020F0502020204030204" pitchFamily="34" charset="0"/>
                          <a:cs typeface="Times New Roman" panose="02020603050405020304" pitchFamily="18" charset="0"/>
                        </a:rPr>
                        <a:t>$800.00</a:t>
                      </a:r>
                    </a:p>
                  </a:txBody>
                  <a:tcPr marL="68580" marR="68580" marT="0" marB="0"/>
                </a:tc>
                <a:extLst>
                  <a:ext uri="{0D108BD9-81ED-4DB2-BD59-A6C34878D82A}">
                    <a16:rowId xmlns:a16="http://schemas.microsoft.com/office/drawing/2014/main" val="28661733"/>
                  </a:ext>
                </a:extLst>
              </a:tr>
              <a:tr h="370840">
                <a:tc>
                  <a:txBody>
                    <a:bodyPr/>
                    <a:lstStyle/>
                    <a:p>
                      <a:pPr algn="ctr">
                        <a:lnSpc>
                          <a:spcPct val="150000"/>
                        </a:lnSpc>
                        <a:spcAft>
                          <a:spcPts val="800"/>
                        </a:spcAft>
                      </a:pPr>
                      <a:r>
                        <a:rPr lang="es-MX" sz="1600">
                          <a:effectLst/>
                          <a:latin typeface="+mn-lt"/>
                          <a:ea typeface="Calibri" panose="020F0502020204030204" pitchFamily="34" charset="0"/>
                          <a:cs typeface="Times New Roman" panose="02020603050405020304" pitchFamily="18" charset="0"/>
                        </a:rPr>
                        <a:t>1</a:t>
                      </a:r>
                    </a:p>
                  </a:txBody>
                  <a:tcPr marL="68580" marR="68580" marT="0" marB="0"/>
                </a:tc>
                <a:tc>
                  <a:txBody>
                    <a:bodyPr/>
                    <a:lstStyle/>
                    <a:p>
                      <a:pPr>
                        <a:lnSpc>
                          <a:spcPct val="150000"/>
                        </a:lnSpc>
                        <a:spcAft>
                          <a:spcPts val="800"/>
                        </a:spcAft>
                      </a:pPr>
                      <a:r>
                        <a:rPr lang="es-MX" sz="1600" dirty="0">
                          <a:effectLst/>
                          <a:latin typeface="+mn-lt"/>
                          <a:ea typeface="Calibri" panose="020F0502020204030204" pitchFamily="34" charset="0"/>
                          <a:cs typeface="Times New Roman" panose="02020603050405020304" pitchFamily="18" charset="0"/>
                        </a:rPr>
                        <a:t>Arduino</a:t>
                      </a:r>
                    </a:p>
                  </a:txBody>
                  <a:tcPr marL="68580" marR="68580" marT="0" marB="0"/>
                </a:tc>
                <a:tc>
                  <a:txBody>
                    <a:bodyPr/>
                    <a:lstStyle/>
                    <a:p>
                      <a:pPr algn="ctr">
                        <a:lnSpc>
                          <a:spcPct val="150000"/>
                        </a:lnSpc>
                        <a:spcAft>
                          <a:spcPts val="800"/>
                        </a:spcAft>
                      </a:pPr>
                      <a:r>
                        <a:rPr lang="es-MX" sz="1600">
                          <a:effectLst/>
                          <a:latin typeface="+mn-lt"/>
                          <a:ea typeface="Calibri" panose="020F0502020204030204" pitchFamily="34" charset="0"/>
                          <a:cs typeface="Times New Roman" panose="02020603050405020304" pitchFamily="18" charset="0"/>
                        </a:rPr>
                        <a:t>$200.00</a:t>
                      </a:r>
                    </a:p>
                  </a:txBody>
                  <a:tcPr marL="68580" marR="68580" marT="0" marB="0"/>
                </a:tc>
                <a:extLst>
                  <a:ext uri="{0D108BD9-81ED-4DB2-BD59-A6C34878D82A}">
                    <a16:rowId xmlns:a16="http://schemas.microsoft.com/office/drawing/2014/main" val="429640891"/>
                  </a:ext>
                </a:extLst>
              </a:tr>
              <a:tr h="370840">
                <a:tc>
                  <a:txBody>
                    <a:bodyPr/>
                    <a:lstStyle/>
                    <a:p>
                      <a:pPr algn="ctr">
                        <a:lnSpc>
                          <a:spcPct val="150000"/>
                        </a:lnSpc>
                        <a:spcAft>
                          <a:spcPts val="800"/>
                        </a:spcAft>
                      </a:pPr>
                      <a:r>
                        <a:rPr lang="es-MX" sz="1600">
                          <a:effectLst/>
                          <a:latin typeface="+mn-lt"/>
                          <a:ea typeface="Calibri" panose="020F0502020204030204" pitchFamily="34" charset="0"/>
                          <a:cs typeface="Times New Roman" panose="02020603050405020304" pitchFamily="18" charset="0"/>
                        </a:rPr>
                        <a:t>1</a:t>
                      </a:r>
                    </a:p>
                  </a:txBody>
                  <a:tcPr marL="68580" marR="68580" marT="0" marB="0"/>
                </a:tc>
                <a:tc>
                  <a:txBody>
                    <a:bodyPr/>
                    <a:lstStyle/>
                    <a:p>
                      <a:pPr>
                        <a:lnSpc>
                          <a:spcPct val="150000"/>
                        </a:lnSpc>
                        <a:spcAft>
                          <a:spcPts val="800"/>
                        </a:spcAft>
                      </a:pPr>
                      <a:r>
                        <a:rPr lang="es-MX" sz="1600" dirty="0">
                          <a:effectLst/>
                          <a:latin typeface="+mn-lt"/>
                          <a:ea typeface="Calibri" panose="020F0502020204030204" pitchFamily="34" charset="0"/>
                          <a:cs typeface="Times New Roman" panose="02020603050405020304" pitchFamily="18" charset="0"/>
                        </a:rPr>
                        <a:t>Contenedor de desechos.</a:t>
                      </a:r>
                    </a:p>
                  </a:txBody>
                  <a:tcPr marL="68580" marR="68580" marT="0" marB="0"/>
                </a:tc>
                <a:tc>
                  <a:txBody>
                    <a:bodyPr/>
                    <a:lstStyle/>
                    <a:p>
                      <a:pPr algn="ctr">
                        <a:lnSpc>
                          <a:spcPct val="150000"/>
                        </a:lnSpc>
                        <a:spcAft>
                          <a:spcPts val="800"/>
                        </a:spcAft>
                      </a:pPr>
                      <a:r>
                        <a:rPr lang="es-MX" sz="1600">
                          <a:effectLst/>
                          <a:latin typeface="+mn-lt"/>
                          <a:ea typeface="Calibri" panose="020F0502020204030204" pitchFamily="34" charset="0"/>
                          <a:cs typeface="Times New Roman" panose="02020603050405020304" pitchFamily="18" charset="0"/>
                        </a:rPr>
                        <a:t>$900.00</a:t>
                      </a:r>
                    </a:p>
                  </a:txBody>
                  <a:tcPr marL="68580" marR="68580" marT="0" marB="0"/>
                </a:tc>
                <a:extLst>
                  <a:ext uri="{0D108BD9-81ED-4DB2-BD59-A6C34878D82A}">
                    <a16:rowId xmlns:a16="http://schemas.microsoft.com/office/drawing/2014/main" val="2035688036"/>
                  </a:ext>
                </a:extLst>
              </a:tr>
              <a:tr h="370840">
                <a:tc>
                  <a:txBody>
                    <a:bodyPr/>
                    <a:lstStyle/>
                    <a:p>
                      <a:pPr algn="ctr">
                        <a:lnSpc>
                          <a:spcPct val="150000"/>
                        </a:lnSpc>
                        <a:spcAft>
                          <a:spcPts val="800"/>
                        </a:spcAft>
                      </a:pPr>
                      <a:r>
                        <a:rPr lang="es-MX" sz="1600" dirty="0">
                          <a:effectLst/>
                          <a:latin typeface="+mn-lt"/>
                          <a:ea typeface="Calibri" panose="020F0502020204030204" pitchFamily="34" charset="0"/>
                          <a:cs typeface="Times New Roman" panose="02020603050405020304" pitchFamily="18" charset="0"/>
                        </a:rPr>
                        <a:t>1</a:t>
                      </a:r>
                    </a:p>
                  </a:txBody>
                  <a:tcPr marL="68580" marR="68580" marT="0" marB="0"/>
                </a:tc>
                <a:tc>
                  <a:txBody>
                    <a:bodyPr/>
                    <a:lstStyle/>
                    <a:p>
                      <a:pPr>
                        <a:lnSpc>
                          <a:spcPct val="150000"/>
                        </a:lnSpc>
                        <a:spcAft>
                          <a:spcPts val="800"/>
                        </a:spcAft>
                      </a:pPr>
                      <a:r>
                        <a:rPr lang="es-MX" sz="1600">
                          <a:effectLst/>
                          <a:latin typeface="+mn-lt"/>
                          <a:ea typeface="Calibri" panose="020F0502020204030204" pitchFamily="34" charset="0"/>
                          <a:cs typeface="Times New Roman" panose="02020603050405020304" pitchFamily="18" charset="0"/>
                        </a:rPr>
                        <a:t>Display LCD 16X2.</a:t>
                      </a:r>
                    </a:p>
                  </a:txBody>
                  <a:tcPr marL="68580" marR="68580" marT="0" marB="0"/>
                </a:tc>
                <a:tc>
                  <a:txBody>
                    <a:bodyPr/>
                    <a:lstStyle/>
                    <a:p>
                      <a:pPr algn="ctr">
                        <a:lnSpc>
                          <a:spcPct val="150000"/>
                        </a:lnSpc>
                        <a:spcAft>
                          <a:spcPts val="800"/>
                        </a:spcAft>
                      </a:pPr>
                      <a:r>
                        <a:rPr lang="es-MX" sz="1600" dirty="0">
                          <a:effectLst/>
                          <a:latin typeface="+mn-lt"/>
                          <a:ea typeface="Calibri" panose="020F0502020204030204" pitchFamily="34" charset="0"/>
                          <a:cs typeface="Times New Roman" panose="02020603050405020304" pitchFamily="18" charset="0"/>
                        </a:rPr>
                        <a:t>$150.00</a:t>
                      </a:r>
                    </a:p>
                  </a:txBody>
                  <a:tcPr marL="68580" marR="68580" marT="0" marB="0"/>
                </a:tc>
                <a:extLst>
                  <a:ext uri="{0D108BD9-81ED-4DB2-BD59-A6C34878D82A}">
                    <a16:rowId xmlns:a16="http://schemas.microsoft.com/office/drawing/2014/main" val="3911102607"/>
                  </a:ext>
                </a:extLst>
              </a:tr>
              <a:tr h="370840">
                <a:tc>
                  <a:txBody>
                    <a:bodyPr/>
                    <a:lstStyle/>
                    <a:p>
                      <a:pPr algn="ctr">
                        <a:lnSpc>
                          <a:spcPct val="150000"/>
                        </a:lnSpc>
                        <a:spcAft>
                          <a:spcPts val="800"/>
                        </a:spcAft>
                      </a:pPr>
                      <a:r>
                        <a:rPr lang="es-MX" sz="1600">
                          <a:effectLst/>
                          <a:latin typeface="+mn-lt"/>
                          <a:ea typeface="Calibri" panose="020F0502020204030204" pitchFamily="34" charset="0"/>
                          <a:cs typeface="Times New Roman" panose="02020603050405020304" pitchFamily="18" charset="0"/>
                        </a:rPr>
                        <a:t>3</a:t>
                      </a:r>
                    </a:p>
                  </a:txBody>
                  <a:tcPr marL="68580" marR="68580" marT="0" marB="0"/>
                </a:tc>
                <a:tc>
                  <a:txBody>
                    <a:bodyPr/>
                    <a:lstStyle/>
                    <a:p>
                      <a:pPr>
                        <a:lnSpc>
                          <a:spcPct val="150000"/>
                        </a:lnSpc>
                        <a:spcAft>
                          <a:spcPts val="800"/>
                        </a:spcAft>
                      </a:pPr>
                      <a:r>
                        <a:rPr lang="es-MX" sz="1600" dirty="0">
                          <a:effectLst/>
                          <a:latin typeface="+mn-lt"/>
                          <a:ea typeface="Calibri" panose="020F0502020204030204" pitchFamily="34" charset="0"/>
                          <a:cs typeface="Times New Roman" panose="02020603050405020304" pitchFamily="18" charset="0"/>
                        </a:rPr>
                        <a:t>Cable 14.</a:t>
                      </a:r>
                    </a:p>
                  </a:txBody>
                  <a:tcPr marL="68580" marR="68580" marT="0" marB="0"/>
                </a:tc>
                <a:tc>
                  <a:txBody>
                    <a:bodyPr/>
                    <a:lstStyle/>
                    <a:p>
                      <a:pPr algn="ctr">
                        <a:lnSpc>
                          <a:spcPct val="150000"/>
                        </a:lnSpc>
                        <a:spcAft>
                          <a:spcPts val="800"/>
                        </a:spcAft>
                      </a:pPr>
                      <a:r>
                        <a:rPr lang="es-MX" sz="1600">
                          <a:effectLst/>
                          <a:latin typeface="+mn-lt"/>
                          <a:ea typeface="Calibri" panose="020F0502020204030204" pitchFamily="34" charset="0"/>
                          <a:cs typeface="Times New Roman" panose="02020603050405020304" pitchFamily="18" charset="0"/>
                        </a:rPr>
                        <a:t>$80.00</a:t>
                      </a:r>
                    </a:p>
                  </a:txBody>
                  <a:tcPr marL="68580" marR="68580" marT="0" marB="0"/>
                </a:tc>
                <a:extLst>
                  <a:ext uri="{0D108BD9-81ED-4DB2-BD59-A6C34878D82A}">
                    <a16:rowId xmlns:a16="http://schemas.microsoft.com/office/drawing/2014/main" val="2058010637"/>
                  </a:ext>
                </a:extLst>
              </a:tr>
              <a:tr h="370840">
                <a:tc>
                  <a:txBody>
                    <a:bodyPr/>
                    <a:lstStyle/>
                    <a:p>
                      <a:pPr algn="ctr">
                        <a:lnSpc>
                          <a:spcPct val="150000"/>
                        </a:lnSpc>
                        <a:spcAft>
                          <a:spcPts val="800"/>
                        </a:spcAft>
                      </a:pPr>
                      <a:r>
                        <a:rPr lang="es-MX" sz="1600">
                          <a:effectLst/>
                          <a:latin typeface="+mn-lt"/>
                          <a:ea typeface="Calibri" panose="020F0502020204030204" pitchFamily="34" charset="0"/>
                          <a:cs typeface="Times New Roman" panose="02020603050405020304" pitchFamily="18" charset="0"/>
                        </a:rPr>
                        <a:t>1</a:t>
                      </a:r>
                    </a:p>
                  </a:txBody>
                  <a:tcPr marL="68580" marR="68580" marT="0" marB="0"/>
                </a:tc>
                <a:tc>
                  <a:txBody>
                    <a:bodyPr/>
                    <a:lstStyle/>
                    <a:p>
                      <a:pPr>
                        <a:lnSpc>
                          <a:spcPct val="150000"/>
                        </a:lnSpc>
                        <a:spcAft>
                          <a:spcPts val="800"/>
                        </a:spcAft>
                      </a:pPr>
                      <a:r>
                        <a:rPr lang="es-MX" sz="1600" dirty="0">
                          <a:effectLst/>
                          <a:latin typeface="+mn-lt"/>
                          <a:ea typeface="Calibri" panose="020F0502020204030204" pitchFamily="34" charset="0"/>
                          <a:cs typeface="Times New Roman" panose="02020603050405020304" pitchFamily="18" charset="0"/>
                        </a:rPr>
                        <a:t>Fuente de Alimentación.</a:t>
                      </a:r>
                    </a:p>
                  </a:txBody>
                  <a:tcPr marL="68580" marR="68580" marT="0" marB="0"/>
                </a:tc>
                <a:tc>
                  <a:txBody>
                    <a:bodyPr/>
                    <a:lstStyle/>
                    <a:p>
                      <a:pPr algn="ctr">
                        <a:lnSpc>
                          <a:spcPct val="150000"/>
                        </a:lnSpc>
                        <a:spcAft>
                          <a:spcPts val="800"/>
                        </a:spcAft>
                      </a:pPr>
                      <a:r>
                        <a:rPr lang="es-MX" sz="1600" dirty="0">
                          <a:effectLst/>
                          <a:latin typeface="+mn-lt"/>
                          <a:ea typeface="Calibri" panose="020F0502020204030204" pitchFamily="34" charset="0"/>
                          <a:cs typeface="Times New Roman" panose="02020603050405020304" pitchFamily="18" charset="0"/>
                        </a:rPr>
                        <a:t>$600.00</a:t>
                      </a:r>
                    </a:p>
                  </a:txBody>
                  <a:tcPr marL="68580" marR="68580" marT="0" marB="0"/>
                </a:tc>
                <a:extLst>
                  <a:ext uri="{0D108BD9-81ED-4DB2-BD59-A6C34878D82A}">
                    <a16:rowId xmlns:a16="http://schemas.microsoft.com/office/drawing/2014/main" val="2243036962"/>
                  </a:ext>
                </a:extLst>
              </a:tr>
              <a:tr h="370840">
                <a:tc>
                  <a:txBody>
                    <a:bodyPr/>
                    <a:lstStyle/>
                    <a:p>
                      <a:pPr algn="ctr">
                        <a:lnSpc>
                          <a:spcPct val="150000"/>
                        </a:lnSpc>
                        <a:spcAft>
                          <a:spcPts val="800"/>
                        </a:spcAft>
                      </a:pPr>
                      <a:r>
                        <a:rPr lang="es-MX" sz="1600">
                          <a:effectLst/>
                          <a:latin typeface="+mn-lt"/>
                          <a:ea typeface="Calibri" panose="020F0502020204030204" pitchFamily="34" charset="0"/>
                          <a:cs typeface="Times New Roman" panose="02020603050405020304" pitchFamily="18" charset="0"/>
                        </a:rPr>
                        <a:t>2</a:t>
                      </a:r>
                    </a:p>
                  </a:txBody>
                  <a:tcPr marL="68580" marR="68580" marT="0" marB="0"/>
                </a:tc>
                <a:tc>
                  <a:txBody>
                    <a:bodyPr/>
                    <a:lstStyle/>
                    <a:p>
                      <a:pPr>
                        <a:lnSpc>
                          <a:spcPct val="150000"/>
                        </a:lnSpc>
                        <a:spcAft>
                          <a:spcPts val="800"/>
                        </a:spcAft>
                      </a:pPr>
                      <a:r>
                        <a:rPr lang="es-MX" sz="1600">
                          <a:effectLst/>
                          <a:latin typeface="+mn-lt"/>
                          <a:ea typeface="Calibri" panose="020F0502020204030204" pitchFamily="34" charset="0"/>
                          <a:cs typeface="Times New Roman" panose="02020603050405020304" pitchFamily="18" charset="0"/>
                        </a:rPr>
                        <a:t>Sensores Infrarrojos.</a:t>
                      </a:r>
                    </a:p>
                  </a:txBody>
                  <a:tcPr marL="68580" marR="68580" marT="0" marB="0"/>
                </a:tc>
                <a:tc>
                  <a:txBody>
                    <a:bodyPr/>
                    <a:lstStyle/>
                    <a:p>
                      <a:pPr algn="ctr">
                        <a:lnSpc>
                          <a:spcPct val="150000"/>
                        </a:lnSpc>
                        <a:spcAft>
                          <a:spcPts val="800"/>
                        </a:spcAft>
                      </a:pPr>
                      <a:r>
                        <a:rPr lang="es-MX" sz="1600">
                          <a:effectLst/>
                          <a:latin typeface="+mn-lt"/>
                          <a:ea typeface="Calibri" panose="020F0502020204030204" pitchFamily="34" charset="0"/>
                          <a:cs typeface="Times New Roman" panose="02020603050405020304" pitchFamily="18" charset="0"/>
                        </a:rPr>
                        <a:t>$400.00</a:t>
                      </a:r>
                    </a:p>
                  </a:txBody>
                  <a:tcPr marL="68580" marR="68580" marT="0" marB="0"/>
                </a:tc>
                <a:extLst>
                  <a:ext uri="{0D108BD9-81ED-4DB2-BD59-A6C34878D82A}">
                    <a16:rowId xmlns:a16="http://schemas.microsoft.com/office/drawing/2014/main" val="728410430"/>
                  </a:ext>
                </a:extLst>
              </a:tr>
              <a:tr h="370840">
                <a:tc>
                  <a:txBody>
                    <a:bodyPr/>
                    <a:lstStyle/>
                    <a:p>
                      <a:pPr algn="ctr">
                        <a:lnSpc>
                          <a:spcPct val="150000"/>
                        </a:lnSpc>
                        <a:spcAft>
                          <a:spcPts val="800"/>
                        </a:spcAft>
                      </a:pPr>
                      <a:r>
                        <a:rPr lang="es-MX" sz="1600">
                          <a:effectLst/>
                          <a:latin typeface="+mn-lt"/>
                          <a:ea typeface="Calibri" panose="020F0502020204030204" pitchFamily="34" charset="0"/>
                          <a:cs typeface="Times New Roman" panose="02020603050405020304" pitchFamily="18" charset="0"/>
                        </a:rPr>
                        <a:t>5</a:t>
                      </a:r>
                    </a:p>
                  </a:txBody>
                  <a:tcPr marL="68580" marR="68580" marT="0" marB="0"/>
                </a:tc>
                <a:tc>
                  <a:txBody>
                    <a:bodyPr/>
                    <a:lstStyle/>
                    <a:p>
                      <a:pPr>
                        <a:lnSpc>
                          <a:spcPct val="150000"/>
                        </a:lnSpc>
                        <a:spcAft>
                          <a:spcPts val="800"/>
                        </a:spcAft>
                      </a:pPr>
                      <a:r>
                        <a:rPr lang="es-MX" sz="1600" dirty="0">
                          <a:effectLst/>
                          <a:latin typeface="+mn-lt"/>
                          <a:ea typeface="Calibri" panose="020F0502020204030204" pitchFamily="34" charset="0"/>
                          <a:cs typeface="Times New Roman" panose="02020603050405020304" pitchFamily="18" charset="0"/>
                        </a:rPr>
                        <a:t>Relé 5V, 127V – 10A.</a:t>
                      </a:r>
                    </a:p>
                  </a:txBody>
                  <a:tcPr marL="68580" marR="68580" marT="0" marB="0"/>
                </a:tc>
                <a:tc>
                  <a:txBody>
                    <a:bodyPr/>
                    <a:lstStyle/>
                    <a:p>
                      <a:pPr algn="ctr">
                        <a:lnSpc>
                          <a:spcPct val="150000"/>
                        </a:lnSpc>
                        <a:spcAft>
                          <a:spcPts val="800"/>
                        </a:spcAft>
                      </a:pPr>
                      <a:r>
                        <a:rPr lang="es-MX" sz="1600">
                          <a:effectLst/>
                          <a:latin typeface="+mn-lt"/>
                          <a:ea typeface="Calibri" panose="020F0502020204030204" pitchFamily="34" charset="0"/>
                          <a:cs typeface="Times New Roman" panose="02020603050405020304" pitchFamily="18" charset="0"/>
                        </a:rPr>
                        <a:t>$100.00</a:t>
                      </a:r>
                    </a:p>
                  </a:txBody>
                  <a:tcPr marL="68580" marR="68580" marT="0" marB="0"/>
                </a:tc>
                <a:extLst>
                  <a:ext uri="{0D108BD9-81ED-4DB2-BD59-A6C34878D82A}">
                    <a16:rowId xmlns:a16="http://schemas.microsoft.com/office/drawing/2014/main" val="1700505664"/>
                  </a:ext>
                </a:extLst>
              </a:tr>
              <a:tr h="370840">
                <a:tc>
                  <a:txBody>
                    <a:bodyPr/>
                    <a:lstStyle/>
                    <a:p>
                      <a:pPr algn="ctr">
                        <a:lnSpc>
                          <a:spcPct val="150000"/>
                        </a:lnSpc>
                        <a:spcAft>
                          <a:spcPts val="800"/>
                        </a:spcAft>
                      </a:pPr>
                      <a:r>
                        <a:rPr lang="es-MX" sz="1600">
                          <a:effectLst/>
                          <a:latin typeface="+mn-lt"/>
                          <a:ea typeface="Calibri" panose="020F0502020204030204" pitchFamily="34" charset="0"/>
                          <a:cs typeface="Times New Roman" panose="02020603050405020304" pitchFamily="18" charset="0"/>
                        </a:rPr>
                        <a:t>1</a:t>
                      </a:r>
                    </a:p>
                  </a:txBody>
                  <a:tcPr marL="68580" marR="68580" marT="0" marB="0"/>
                </a:tc>
                <a:tc>
                  <a:txBody>
                    <a:bodyPr/>
                    <a:lstStyle/>
                    <a:p>
                      <a:pPr>
                        <a:lnSpc>
                          <a:spcPct val="150000"/>
                        </a:lnSpc>
                        <a:spcAft>
                          <a:spcPts val="800"/>
                        </a:spcAft>
                      </a:pPr>
                      <a:r>
                        <a:rPr lang="es-MX" sz="1600">
                          <a:effectLst/>
                          <a:latin typeface="+mn-lt"/>
                          <a:ea typeface="Calibri" panose="020F0502020204030204" pitchFamily="34" charset="0"/>
                          <a:cs typeface="Times New Roman" panose="02020603050405020304" pitchFamily="18" charset="0"/>
                        </a:rPr>
                        <a:t>Interruptor.</a:t>
                      </a:r>
                    </a:p>
                  </a:txBody>
                  <a:tcPr marL="68580" marR="68580" marT="0" marB="0"/>
                </a:tc>
                <a:tc>
                  <a:txBody>
                    <a:bodyPr/>
                    <a:lstStyle/>
                    <a:p>
                      <a:pPr algn="ctr">
                        <a:lnSpc>
                          <a:spcPct val="150000"/>
                        </a:lnSpc>
                        <a:spcAft>
                          <a:spcPts val="800"/>
                        </a:spcAft>
                      </a:pPr>
                      <a:r>
                        <a:rPr lang="es-MX" sz="1600" dirty="0">
                          <a:effectLst/>
                          <a:latin typeface="+mn-lt"/>
                          <a:ea typeface="Calibri" panose="020F0502020204030204" pitchFamily="34" charset="0"/>
                          <a:cs typeface="Times New Roman" panose="02020603050405020304" pitchFamily="18" charset="0"/>
                        </a:rPr>
                        <a:t>$30.00</a:t>
                      </a:r>
                    </a:p>
                  </a:txBody>
                  <a:tcPr marL="68580" marR="68580" marT="0" marB="0"/>
                </a:tc>
                <a:extLst>
                  <a:ext uri="{0D108BD9-81ED-4DB2-BD59-A6C34878D82A}">
                    <a16:rowId xmlns:a16="http://schemas.microsoft.com/office/drawing/2014/main" val="1240668588"/>
                  </a:ext>
                </a:extLst>
              </a:tr>
              <a:tr h="370840">
                <a:tc>
                  <a:txBody>
                    <a:bodyPr/>
                    <a:lstStyle/>
                    <a:p>
                      <a:pPr algn="ctr">
                        <a:lnSpc>
                          <a:spcPct val="150000"/>
                        </a:lnSpc>
                        <a:spcAft>
                          <a:spcPts val="800"/>
                        </a:spcAft>
                      </a:pPr>
                      <a:r>
                        <a:rPr lang="es-MX" sz="1600">
                          <a:effectLst/>
                          <a:latin typeface="+mn-lt"/>
                          <a:ea typeface="Calibri" panose="020F0502020204030204" pitchFamily="34" charset="0"/>
                          <a:cs typeface="Times New Roman" panose="02020603050405020304" pitchFamily="18" charset="0"/>
                        </a:rPr>
                        <a:t>2</a:t>
                      </a:r>
                    </a:p>
                  </a:txBody>
                  <a:tcPr marL="68580" marR="68580" marT="0" marB="0"/>
                </a:tc>
                <a:tc>
                  <a:txBody>
                    <a:bodyPr/>
                    <a:lstStyle/>
                    <a:p>
                      <a:pPr>
                        <a:lnSpc>
                          <a:spcPct val="150000"/>
                        </a:lnSpc>
                        <a:spcAft>
                          <a:spcPts val="800"/>
                        </a:spcAft>
                      </a:pPr>
                      <a:r>
                        <a:rPr lang="es-MX" sz="1600">
                          <a:effectLst/>
                          <a:latin typeface="+mn-lt"/>
                          <a:ea typeface="Calibri" panose="020F0502020204030204" pitchFamily="34" charset="0"/>
                          <a:cs typeface="Times New Roman" panose="02020603050405020304" pitchFamily="18" charset="0"/>
                        </a:rPr>
                        <a:t>Servomotores.</a:t>
                      </a:r>
                    </a:p>
                  </a:txBody>
                  <a:tcPr marL="68580" marR="68580" marT="0" marB="0"/>
                </a:tc>
                <a:tc>
                  <a:txBody>
                    <a:bodyPr/>
                    <a:lstStyle/>
                    <a:p>
                      <a:pPr algn="ctr">
                        <a:lnSpc>
                          <a:spcPct val="150000"/>
                        </a:lnSpc>
                        <a:spcAft>
                          <a:spcPts val="800"/>
                        </a:spcAft>
                      </a:pPr>
                      <a:r>
                        <a:rPr lang="es-MX" sz="1600" dirty="0">
                          <a:effectLst/>
                          <a:latin typeface="+mn-lt"/>
                          <a:ea typeface="Calibri" panose="020F0502020204030204" pitchFamily="34" charset="0"/>
                          <a:cs typeface="Times New Roman" panose="02020603050405020304" pitchFamily="18" charset="0"/>
                        </a:rPr>
                        <a:t>$200.00</a:t>
                      </a:r>
                    </a:p>
                  </a:txBody>
                  <a:tcPr marL="68580" marR="68580" marT="0" marB="0"/>
                </a:tc>
                <a:extLst>
                  <a:ext uri="{0D108BD9-81ED-4DB2-BD59-A6C34878D82A}">
                    <a16:rowId xmlns:a16="http://schemas.microsoft.com/office/drawing/2014/main" val="2943487996"/>
                  </a:ext>
                </a:extLst>
              </a:tr>
              <a:tr h="370840">
                <a:tc>
                  <a:txBody>
                    <a:bodyPr/>
                    <a:lstStyle/>
                    <a:p>
                      <a:pPr algn="ctr">
                        <a:lnSpc>
                          <a:spcPct val="150000"/>
                        </a:lnSpc>
                        <a:spcAft>
                          <a:spcPts val="800"/>
                        </a:spcAft>
                      </a:pPr>
                      <a:r>
                        <a:rPr lang="es-MX" sz="1600" dirty="0">
                          <a:effectLst/>
                          <a:latin typeface="+mn-lt"/>
                          <a:ea typeface="Calibri" panose="020F0502020204030204" pitchFamily="34" charset="0"/>
                          <a:cs typeface="Times New Roman" panose="02020603050405020304" pitchFamily="18" charset="0"/>
                        </a:rPr>
                        <a:t>10</a:t>
                      </a:r>
                    </a:p>
                  </a:txBody>
                  <a:tcPr marL="68580" marR="68580" marT="0" marB="0"/>
                </a:tc>
                <a:tc>
                  <a:txBody>
                    <a:bodyPr/>
                    <a:lstStyle/>
                    <a:p>
                      <a:pPr>
                        <a:lnSpc>
                          <a:spcPct val="150000"/>
                        </a:lnSpc>
                        <a:spcAft>
                          <a:spcPts val="800"/>
                        </a:spcAft>
                      </a:pPr>
                      <a:r>
                        <a:rPr lang="es-MX" sz="1600" dirty="0">
                          <a:effectLst/>
                          <a:latin typeface="+mn-lt"/>
                          <a:ea typeface="Calibri" panose="020F0502020204030204" pitchFamily="34" charset="0"/>
                          <a:cs typeface="Times New Roman" panose="02020603050405020304" pitchFamily="18" charset="0"/>
                        </a:rPr>
                        <a:t>Piezas Mecánicas. </a:t>
                      </a:r>
                    </a:p>
                  </a:txBody>
                  <a:tcPr marL="68580" marR="68580" marT="0" marB="0"/>
                </a:tc>
                <a:tc>
                  <a:txBody>
                    <a:bodyPr/>
                    <a:lstStyle/>
                    <a:p>
                      <a:pPr algn="ctr">
                        <a:lnSpc>
                          <a:spcPct val="150000"/>
                        </a:lnSpc>
                        <a:spcAft>
                          <a:spcPts val="800"/>
                        </a:spcAft>
                      </a:pPr>
                      <a:r>
                        <a:rPr lang="es-MX" sz="1600" dirty="0">
                          <a:effectLst/>
                          <a:latin typeface="+mn-lt"/>
                          <a:ea typeface="Calibri" panose="020F0502020204030204" pitchFamily="34" charset="0"/>
                          <a:cs typeface="Times New Roman" panose="02020603050405020304" pitchFamily="18" charset="0"/>
                        </a:rPr>
                        <a:t>$2,000.00</a:t>
                      </a:r>
                    </a:p>
                  </a:txBody>
                  <a:tcPr marL="68580" marR="68580" marT="0" marB="0"/>
                </a:tc>
                <a:extLst>
                  <a:ext uri="{0D108BD9-81ED-4DB2-BD59-A6C34878D82A}">
                    <a16:rowId xmlns:a16="http://schemas.microsoft.com/office/drawing/2014/main" val="1378285233"/>
                  </a:ext>
                </a:extLst>
              </a:tr>
              <a:tr h="370840">
                <a:tc gridSpan="2">
                  <a:txBody>
                    <a:bodyPr/>
                    <a:lstStyle/>
                    <a:p>
                      <a:pPr algn="l">
                        <a:lnSpc>
                          <a:spcPct val="150000"/>
                        </a:lnSpc>
                        <a:spcAft>
                          <a:spcPts val="800"/>
                        </a:spcAft>
                      </a:pPr>
                      <a:r>
                        <a:rPr lang="es-MX" sz="1600" b="1" dirty="0">
                          <a:effectLst/>
                          <a:latin typeface="+mn-lt"/>
                          <a:ea typeface="Calibri" panose="020F0502020204030204" pitchFamily="34" charset="0"/>
                          <a:cs typeface="Times New Roman" panose="02020603050405020304" pitchFamily="18" charset="0"/>
                        </a:rPr>
                        <a:t>Total:</a:t>
                      </a:r>
                    </a:p>
                  </a:txBody>
                  <a:tcPr marL="68580" marR="68580" marT="0" marB="0"/>
                </a:tc>
                <a:tc hMerge="1">
                  <a:txBody>
                    <a:bodyPr/>
                    <a:lstStyle/>
                    <a:p>
                      <a:pPr>
                        <a:lnSpc>
                          <a:spcPct val="150000"/>
                        </a:lnSpc>
                        <a:spcAft>
                          <a:spcPts val="800"/>
                        </a:spcAft>
                      </a:pP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s-MX" sz="1600" b="1" dirty="0">
                          <a:effectLst/>
                          <a:latin typeface="+mn-lt"/>
                          <a:ea typeface="Calibri" panose="020F0502020204030204" pitchFamily="34" charset="0"/>
                          <a:cs typeface="Times New Roman" panose="02020603050405020304" pitchFamily="18" charset="0"/>
                        </a:rPr>
                        <a:t>$5,430.00 MXN</a:t>
                      </a:r>
                    </a:p>
                  </a:txBody>
                  <a:tcPr marL="68580" marR="68580" marT="0" marB="0"/>
                </a:tc>
                <a:extLst>
                  <a:ext uri="{0D108BD9-81ED-4DB2-BD59-A6C34878D82A}">
                    <a16:rowId xmlns:a16="http://schemas.microsoft.com/office/drawing/2014/main" val="2861056610"/>
                  </a:ext>
                </a:extLst>
              </a:tr>
            </a:tbl>
          </a:graphicData>
        </a:graphic>
      </p:graphicFrame>
      <p:sp>
        <p:nvSpPr>
          <p:cNvPr id="4" name="Marcador de pie de página 5">
            <a:extLst>
              <a:ext uri="{FF2B5EF4-FFF2-40B4-BE49-F238E27FC236}">
                <a16:creationId xmlns:a16="http://schemas.microsoft.com/office/drawing/2014/main" id="{1500B5D8-3BB4-4995-8C54-149AC7329529}"/>
              </a:ext>
            </a:extLst>
          </p:cNvPr>
          <p:cNvSpPr>
            <a:spLocks noGrp="1"/>
          </p:cNvSpPr>
          <p:nvPr>
            <p:ph type="ftr" sz="quarter" idx="11"/>
          </p:nvPr>
        </p:nvSpPr>
        <p:spPr>
          <a:xfrm>
            <a:off x="9197009" y="6097729"/>
            <a:ext cx="2155203" cy="369332"/>
          </a:xfrm>
        </p:spPr>
        <p:txBody>
          <a:bodyPr rtlCol="0"/>
          <a:lstStyle/>
          <a:p>
            <a:pPr algn="ctr">
              <a:tabLst>
                <a:tab pos="2806065" algn="ctr"/>
                <a:tab pos="5612130" algn="r"/>
              </a:tabLst>
            </a:pPr>
            <a:r>
              <a:rPr lang="es-MX"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www.plastiBot.mx</a:t>
            </a:r>
            <a:endParaRPr lang="es-MX"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rtl="0"/>
            <a:endParaRPr lang="es-ES" dirty="0">
              <a:solidFill>
                <a:schemeClr val="tx1"/>
              </a:solidFill>
            </a:endParaRPr>
          </a:p>
        </p:txBody>
      </p:sp>
      <p:sp>
        <p:nvSpPr>
          <p:cNvPr id="5" name="Marcador de fecha 4">
            <a:extLst>
              <a:ext uri="{FF2B5EF4-FFF2-40B4-BE49-F238E27FC236}">
                <a16:creationId xmlns:a16="http://schemas.microsoft.com/office/drawing/2014/main" id="{83EF0B5B-A403-495A-8A03-3BCCF67CED7A}"/>
              </a:ext>
            </a:extLst>
          </p:cNvPr>
          <p:cNvSpPr>
            <a:spLocks noGrp="1"/>
          </p:cNvSpPr>
          <p:nvPr>
            <p:ph type="dt" sz="half" idx="10"/>
          </p:nvPr>
        </p:nvSpPr>
        <p:spPr>
          <a:xfrm>
            <a:off x="8282609" y="5772292"/>
            <a:ext cx="3069604" cy="369331"/>
          </a:xfrm>
        </p:spPr>
        <p:txBody>
          <a:bodyPr rtlCol="0"/>
          <a:lstStyle/>
          <a:p>
            <a:pPr rtl="0"/>
            <a:r>
              <a:rPr lang="es-ES" sz="1200" dirty="0">
                <a:solidFill>
                  <a:schemeClr val="tx1"/>
                </a:solidFill>
              </a:rPr>
              <a:t>Para las futuras generaciones…</a:t>
            </a:r>
          </a:p>
        </p:txBody>
      </p:sp>
      <p:sp>
        <p:nvSpPr>
          <p:cNvPr id="6" name="CuadroTexto 5">
            <a:extLst>
              <a:ext uri="{FF2B5EF4-FFF2-40B4-BE49-F238E27FC236}">
                <a16:creationId xmlns:a16="http://schemas.microsoft.com/office/drawing/2014/main" id="{11F5AA27-30F7-4365-BD28-6A34DCBEA234}"/>
              </a:ext>
            </a:extLst>
          </p:cNvPr>
          <p:cNvSpPr txBox="1"/>
          <p:nvPr/>
        </p:nvSpPr>
        <p:spPr>
          <a:xfrm>
            <a:off x="1510748" y="6228522"/>
            <a:ext cx="530087" cy="369332"/>
          </a:xfrm>
          <a:prstGeom prst="rect">
            <a:avLst/>
          </a:prstGeom>
          <a:noFill/>
        </p:spPr>
        <p:txBody>
          <a:bodyPr wrap="square" rtlCol="0">
            <a:spAutoFit/>
          </a:bodyPr>
          <a:lstStyle/>
          <a:p>
            <a:r>
              <a:rPr lang="es-MX" dirty="0"/>
              <a:t>13</a:t>
            </a:r>
          </a:p>
        </p:txBody>
      </p:sp>
      <p:pic>
        <p:nvPicPr>
          <p:cNvPr id="7" name="Marcador de posición de imagen 7">
            <a:extLst>
              <a:ext uri="{FF2B5EF4-FFF2-40B4-BE49-F238E27FC236}">
                <a16:creationId xmlns:a16="http://schemas.microsoft.com/office/drawing/2014/main" id="{8D2CC6DE-0C81-4711-B418-3BF7F897E470}"/>
              </a:ext>
            </a:extLst>
          </p:cNvPr>
          <p:cNvPicPr>
            <a:picLocks noChangeAspect="1"/>
          </p:cNvPicPr>
          <p:nvPr/>
        </p:nvPicPr>
        <p:blipFill>
          <a:blip r:embed="rId2"/>
          <a:srcRect t="9478" b="9478"/>
          <a:stretch>
            <a:fillRect/>
          </a:stretch>
        </p:blipFill>
        <p:spPr>
          <a:xfrm>
            <a:off x="9520238" y="0"/>
            <a:ext cx="2671762" cy="1030288"/>
          </a:xfrm>
          <a:prstGeom prst="roundRect">
            <a:avLst/>
          </a:prstGeom>
        </p:spPr>
      </p:pic>
    </p:spTree>
    <p:extLst>
      <p:ext uri="{BB962C8B-B14F-4D97-AF65-F5344CB8AC3E}">
        <p14:creationId xmlns:p14="http://schemas.microsoft.com/office/powerpoint/2010/main" val="82800113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F498DD-CF0A-4F4B-9475-49DDF8772A8C}"/>
              </a:ext>
            </a:extLst>
          </p:cNvPr>
          <p:cNvSpPr>
            <a:spLocks noGrp="1"/>
          </p:cNvSpPr>
          <p:nvPr>
            <p:ph type="title"/>
          </p:nvPr>
        </p:nvSpPr>
        <p:spPr>
          <a:xfrm>
            <a:off x="2592925" y="624110"/>
            <a:ext cx="6509511" cy="1280890"/>
          </a:xfrm>
        </p:spPr>
        <p:txBody>
          <a:bodyPr/>
          <a:lstStyle/>
          <a:p>
            <a:r>
              <a:rPr lang="es-MX" dirty="0"/>
              <a:t>Muchas Gracias por su atención.</a:t>
            </a:r>
          </a:p>
        </p:txBody>
      </p:sp>
      <p:sp>
        <p:nvSpPr>
          <p:cNvPr id="3" name="Marcador de contenido 2">
            <a:extLst>
              <a:ext uri="{FF2B5EF4-FFF2-40B4-BE49-F238E27FC236}">
                <a16:creationId xmlns:a16="http://schemas.microsoft.com/office/drawing/2014/main" id="{4A027836-F5C0-4C07-9307-003ED4AAEDFE}"/>
              </a:ext>
            </a:extLst>
          </p:cNvPr>
          <p:cNvSpPr>
            <a:spLocks noGrp="1"/>
          </p:cNvSpPr>
          <p:nvPr>
            <p:ph idx="1"/>
          </p:nvPr>
        </p:nvSpPr>
        <p:spPr>
          <a:xfrm>
            <a:off x="2592925" y="2456268"/>
            <a:ext cx="8915400" cy="3777622"/>
          </a:xfrm>
        </p:spPr>
        <p:txBody>
          <a:bodyPr>
            <a:normAutofit/>
          </a:bodyPr>
          <a:lstStyle/>
          <a:p>
            <a:pPr marL="0" indent="0">
              <a:buNone/>
            </a:pPr>
            <a:r>
              <a:rPr lang="es-MX" sz="3600" dirty="0">
                <a:solidFill>
                  <a:schemeClr val="tx1"/>
                </a:solidFill>
              </a:rPr>
              <a:t>M. C. Néstor López Montiel.</a:t>
            </a:r>
          </a:p>
          <a:p>
            <a:pPr marL="0" indent="0">
              <a:buNone/>
            </a:pPr>
            <a:endParaRPr lang="es-MX" sz="3600" dirty="0">
              <a:solidFill>
                <a:schemeClr val="tx1"/>
              </a:solidFill>
            </a:endParaRPr>
          </a:p>
          <a:p>
            <a:pPr marL="0" indent="0">
              <a:buNone/>
            </a:pPr>
            <a:r>
              <a:rPr lang="es-MX" sz="3600" dirty="0">
                <a:solidFill>
                  <a:schemeClr val="tx1"/>
                </a:solidFill>
              </a:rPr>
              <a:t>Grupo: 8M1.</a:t>
            </a:r>
          </a:p>
          <a:p>
            <a:pPr marL="0" indent="0">
              <a:buNone/>
            </a:pPr>
            <a:endParaRPr lang="es-MX" sz="3600" dirty="0">
              <a:solidFill>
                <a:schemeClr val="tx1"/>
              </a:solidFill>
            </a:endParaRPr>
          </a:p>
        </p:txBody>
      </p:sp>
      <p:pic>
        <p:nvPicPr>
          <p:cNvPr id="4" name="Marcador de posición de imagen 7">
            <a:extLst>
              <a:ext uri="{FF2B5EF4-FFF2-40B4-BE49-F238E27FC236}">
                <a16:creationId xmlns:a16="http://schemas.microsoft.com/office/drawing/2014/main" id="{106C5CFD-679F-4EE2-AD7A-604167A8B983}"/>
              </a:ext>
            </a:extLst>
          </p:cNvPr>
          <p:cNvPicPr>
            <a:picLocks noChangeAspect="1"/>
          </p:cNvPicPr>
          <p:nvPr/>
        </p:nvPicPr>
        <p:blipFill>
          <a:blip r:embed="rId2"/>
          <a:srcRect t="9478" b="9478"/>
          <a:stretch>
            <a:fillRect/>
          </a:stretch>
        </p:blipFill>
        <p:spPr>
          <a:xfrm>
            <a:off x="9102436" y="395510"/>
            <a:ext cx="2671762" cy="1030288"/>
          </a:xfrm>
          <a:prstGeom prst="roundRect">
            <a:avLst/>
          </a:prstGeom>
        </p:spPr>
      </p:pic>
      <p:sp>
        <p:nvSpPr>
          <p:cNvPr id="5" name="CuadroTexto 4">
            <a:extLst>
              <a:ext uri="{FF2B5EF4-FFF2-40B4-BE49-F238E27FC236}">
                <a16:creationId xmlns:a16="http://schemas.microsoft.com/office/drawing/2014/main" id="{C92B1BEF-F69C-4150-9BF2-4B5017117190}"/>
              </a:ext>
            </a:extLst>
          </p:cNvPr>
          <p:cNvSpPr txBox="1"/>
          <p:nvPr/>
        </p:nvSpPr>
        <p:spPr>
          <a:xfrm>
            <a:off x="1510748" y="6228522"/>
            <a:ext cx="530087" cy="369332"/>
          </a:xfrm>
          <a:prstGeom prst="rect">
            <a:avLst/>
          </a:prstGeom>
          <a:noFill/>
        </p:spPr>
        <p:txBody>
          <a:bodyPr wrap="square" rtlCol="0">
            <a:spAutoFit/>
          </a:bodyPr>
          <a:lstStyle/>
          <a:p>
            <a:r>
              <a:rPr lang="es-MX" dirty="0"/>
              <a:t>14</a:t>
            </a:r>
          </a:p>
        </p:txBody>
      </p:sp>
      <p:sp>
        <p:nvSpPr>
          <p:cNvPr id="6" name="Marcador de pie de página 5">
            <a:extLst>
              <a:ext uri="{FF2B5EF4-FFF2-40B4-BE49-F238E27FC236}">
                <a16:creationId xmlns:a16="http://schemas.microsoft.com/office/drawing/2014/main" id="{6F45BC99-CB30-4B77-A18F-BF3186E03587}"/>
              </a:ext>
            </a:extLst>
          </p:cNvPr>
          <p:cNvSpPr>
            <a:spLocks noGrp="1"/>
          </p:cNvSpPr>
          <p:nvPr>
            <p:ph type="ftr" sz="quarter" idx="11"/>
          </p:nvPr>
        </p:nvSpPr>
        <p:spPr>
          <a:xfrm>
            <a:off x="9197009" y="6097729"/>
            <a:ext cx="2155203" cy="369332"/>
          </a:xfrm>
        </p:spPr>
        <p:txBody>
          <a:bodyPr rtlCol="0"/>
          <a:lstStyle/>
          <a:p>
            <a:pPr algn="ctr">
              <a:tabLst>
                <a:tab pos="2806065" algn="ctr"/>
                <a:tab pos="5612130" algn="r"/>
              </a:tabLst>
            </a:pPr>
            <a:r>
              <a:rPr lang="es-MX"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www.plastiBot.mx</a:t>
            </a:r>
            <a:endParaRPr lang="es-MX"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rtl="0"/>
            <a:endParaRPr lang="es-ES" dirty="0">
              <a:solidFill>
                <a:schemeClr val="tx1"/>
              </a:solidFill>
            </a:endParaRPr>
          </a:p>
        </p:txBody>
      </p:sp>
      <p:sp>
        <p:nvSpPr>
          <p:cNvPr id="7" name="Marcador de fecha 4">
            <a:extLst>
              <a:ext uri="{FF2B5EF4-FFF2-40B4-BE49-F238E27FC236}">
                <a16:creationId xmlns:a16="http://schemas.microsoft.com/office/drawing/2014/main" id="{3B489803-24C2-4300-AD3B-F02276B8AB02}"/>
              </a:ext>
            </a:extLst>
          </p:cNvPr>
          <p:cNvSpPr>
            <a:spLocks noGrp="1"/>
          </p:cNvSpPr>
          <p:nvPr>
            <p:ph type="dt" sz="half" idx="10"/>
          </p:nvPr>
        </p:nvSpPr>
        <p:spPr>
          <a:xfrm>
            <a:off x="8282609" y="5772292"/>
            <a:ext cx="3069604" cy="369331"/>
          </a:xfrm>
        </p:spPr>
        <p:txBody>
          <a:bodyPr rtlCol="0"/>
          <a:lstStyle/>
          <a:p>
            <a:pPr rtl="0"/>
            <a:r>
              <a:rPr lang="es-ES" sz="1200" dirty="0">
                <a:solidFill>
                  <a:schemeClr val="tx1"/>
                </a:solidFill>
              </a:rPr>
              <a:t>Para las futuras generaciones…</a:t>
            </a:r>
          </a:p>
        </p:txBody>
      </p:sp>
    </p:spTree>
    <p:extLst>
      <p:ext uri="{BB962C8B-B14F-4D97-AF65-F5344CB8AC3E}">
        <p14:creationId xmlns:p14="http://schemas.microsoft.com/office/powerpoint/2010/main" val="32881995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312C3561-203E-4E1A-8050-C77DCDE115F8}"/>
              </a:ext>
            </a:extLst>
          </p:cNvPr>
          <p:cNvSpPr txBox="1"/>
          <p:nvPr/>
        </p:nvSpPr>
        <p:spPr>
          <a:xfrm>
            <a:off x="1510748" y="6228522"/>
            <a:ext cx="530087" cy="369332"/>
          </a:xfrm>
          <a:prstGeom prst="rect">
            <a:avLst/>
          </a:prstGeom>
          <a:noFill/>
        </p:spPr>
        <p:txBody>
          <a:bodyPr wrap="square" rtlCol="0">
            <a:spAutoFit/>
          </a:bodyPr>
          <a:lstStyle/>
          <a:p>
            <a:r>
              <a:rPr lang="es-MX" dirty="0"/>
              <a:t>2</a:t>
            </a:r>
          </a:p>
        </p:txBody>
      </p:sp>
      <p:sp>
        <p:nvSpPr>
          <p:cNvPr id="6" name="Título 1">
            <a:extLst>
              <a:ext uri="{FF2B5EF4-FFF2-40B4-BE49-F238E27FC236}">
                <a16:creationId xmlns:a16="http://schemas.microsoft.com/office/drawing/2014/main" id="{4B75D2D3-0C40-4866-BBC6-64CA9236A412}"/>
              </a:ext>
            </a:extLst>
          </p:cNvPr>
          <p:cNvSpPr>
            <a:spLocks noGrp="1"/>
          </p:cNvSpPr>
          <p:nvPr>
            <p:ph type="title"/>
          </p:nvPr>
        </p:nvSpPr>
        <p:spPr>
          <a:xfrm>
            <a:off x="2592388" y="623888"/>
            <a:ext cx="8912225" cy="1281112"/>
          </a:xfrm>
        </p:spPr>
        <p:txBody>
          <a:bodyPr rtlCol="0">
            <a:normAutofit/>
          </a:bodyPr>
          <a:lstStyle/>
          <a:p>
            <a:pPr rtl="0"/>
            <a:r>
              <a:rPr lang="es-ES" sz="3200" dirty="0"/>
              <a:t>Estimación de Esfuerzo.</a:t>
            </a:r>
          </a:p>
        </p:txBody>
      </p:sp>
      <p:sp>
        <p:nvSpPr>
          <p:cNvPr id="7" name="Subtítulo 6">
            <a:extLst>
              <a:ext uri="{FF2B5EF4-FFF2-40B4-BE49-F238E27FC236}">
                <a16:creationId xmlns:a16="http://schemas.microsoft.com/office/drawing/2014/main" id="{B6EA613B-EA20-42D5-A27A-8E5583684775}"/>
              </a:ext>
            </a:extLst>
          </p:cNvPr>
          <p:cNvSpPr>
            <a:spLocks noGrp="1"/>
          </p:cNvSpPr>
          <p:nvPr>
            <p:ph idx="1"/>
          </p:nvPr>
        </p:nvSpPr>
        <p:spPr>
          <a:xfrm>
            <a:off x="2589213" y="2133600"/>
            <a:ext cx="8915400" cy="3778250"/>
          </a:xfrm>
        </p:spPr>
        <p:txBody>
          <a:bodyPr rtlCol="0">
            <a:normAutofit/>
          </a:bodyPr>
          <a:lstStyle/>
          <a:p>
            <a:pPr marL="0" indent="0" rtl="0">
              <a:buNone/>
            </a:pPr>
            <a:r>
              <a:rPr lang="es-ES" sz="2400" dirty="0">
                <a:solidFill>
                  <a:schemeClr val="tx1"/>
                </a:solidFill>
              </a:rPr>
              <a:t>1.1.1 Identificación de Elementos a Desarrollar.</a:t>
            </a:r>
          </a:p>
          <a:p>
            <a:pPr marL="0" indent="0" rtl="0">
              <a:buNone/>
            </a:pPr>
            <a:endParaRPr lang="es-ES" sz="2000" dirty="0">
              <a:solidFill>
                <a:schemeClr val="tx1"/>
              </a:solidFill>
            </a:endParaRPr>
          </a:p>
          <a:p>
            <a:pPr marL="0" indent="0" rtl="0">
              <a:buNone/>
            </a:pPr>
            <a:r>
              <a:rPr lang="es-ES" sz="2000" dirty="0">
                <a:solidFill>
                  <a:schemeClr val="tx1"/>
                </a:solidFill>
              </a:rPr>
              <a:t>Elementos a desarrollar:</a:t>
            </a:r>
          </a:p>
          <a:p>
            <a:pPr marL="0" indent="0" rtl="0">
              <a:buNone/>
            </a:pPr>
            <a:endParaRPr lang="es-ES" sz="2000" dirty="0">
              <a:solidFill>
                <a:schemeClr val="tx1"/>
              </a:solidFill>
            </a:endParaRPr>
          </a:p>
          <a:p>
            <a:pPr marL="0" indent="0" algn="just">
              <a:buNone/>
            </a:pPr>
            <a:r>
              <a:rPr lang="es-MX" sz="2000" dirty="0">
                <a:solidFill>
                  <a:schemeClr val="tx1"/>
                </a:solidFill>
                <a:effectLst/>
                <a:ea typeface="Calibri" panose="020F0502020204030204" pitchFamily="34" charset="0"/>
                <a:cs typeface="Times New Roman" panose="02020603050405020304" pitchFamily="18" charset="0"/>
              </a:rPr>
              <a:t>Un conjunto de diseños de un contenedor separador de envases hechos de PET o Aluminio, que realice una disminución del espacio ocupado de cada botella o lata introducida, con indicador de la capacidad del mismo, para la exitosa obtención de la certificación de prácticas de reciclaje responsable (R2). </a:t>
            </a:r>
          </a:p>
          <a:p>
            <a:pPr marL="0" indent="0" rtl="0">
              <a:buNone/>
            </a:pPr>
            <a:endParaRPr lang="es-ES" dirty="0">
              <a:solidFill>
                <a:schemeClr val="tx1"/>
              </a:solidFill>
            </a:endParaRPr>
          </a:p>
          <a:p>
            <a:pPr marL="0" indent="0" rtl="0">
              <a:buNone/>
            </a:pPr>
            <a:endParaRPr lang="es-ES" dirty="0">
              <a:solidFill>
                <a:schemeClr val="tx1"/>
              </a:solidFill>
            </a:endParaRPr>
          </a:p>
        </p:txBody>
      </p:sp>
      <p:sp>
        <p:nvSpPr>
          <p:cNvPr id="8" name="Marcador de pie de página 5">
            <a:extLst>
              <a:ext uri="{FF2B5EF4-FFF2-40B4-BE49-F238E27FC236}">
                <a16:creationId xmlns:a16="http://schemas.microsoft.com/office/drawing/2014/main" id="{53D02B99-DD6F-4879-93F9-BF178ED93552}"/>
              </a:ext>
            </a:extLst>
          </p:cNvPr>
          <p:cNvSpPr>
            <a:spLocks noGrp="1"/>
          </p:cNvSpPr>
          <p:nvPr>
            <p:ph type="ftr" sz="quarter" idx="11"/>
          </p:nvPr>
        </p:nvSpPr>
        <p:spPr>
          <a:xfrm>
            <a:off x="9197009" y="6097729"/>
            <a:ext cx="2155203" cy="369332"/>
          </a:xfrm>
        </p:spPr>
        <p:txBody>
          <a:bodyPr rtlCol="0"/>
          <a:lstStyle/>
          <a:p>
            <a:pPr algn="ctr">
              <a:tabLst>
                <a:tab pos="2806065" algn="ctr"/>
                <a:tab pos="5612130" algn="r"/>
              </a:tabLst>
            </a:pPr>
            <a:r>
              <a:rPr lang="es-MX"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www.plastiBot.mx</a:t>
            </a:r>
            <a:endParaRPr lang="es-MX"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rtl="0"/>
            <a:endParaRPr lang="es-ES" dirty="0">
              <a:solidFill>
                <a:schemeClr val="tx1"/>
              </a:solidFill>
            </a:endParaRPr>
          </a:p>
        </p:txBody>
      </p:sp>
      <p:sp>
        <p:nvSpPr>
          <p:cNvPr id="9" name="Marcador de fecha 4">
            <a:extLst>
              <a:ext uri="{FF2B5EF4-FFF2-40B4-BE49-F238E27FC236}">
                <a16:creationId xmlns:a16="http://schemas.microsoft.com/office/drawing/2014/main" id="{6E7CB7C3-5CE7-4E43-863B-C09E1CEEA0D3}"/>
              </a:ext>
            </a:extLst>
          </p:cNvPr>
          <p:cNvSpPr>
            <a:spLocks noGrp="1"/>
          </p:cNvSpPr>
          <p:nvPr>
            <p:ph type="dt" sz="half" idx="10"/>
          </p:nvPr>
        </p:nvSpPr>
        <p:spPr>
          <a:xfrm>
            <a:off x="8282609" y="5772292"/>
            <a:ext cx="3069604" cy="369331"/>
          </a:xfrm>
        </p:spPr>
        <p:txBody>
          <a:bodyPr rtlCol="0"/>
          <a:lstStyle/>
          <a:p>
            <a:pPr rtl="0"/>
            <a:r>
              <a:rPr lang="es-ES" sz="1200" dirty="0">
                <a:solidFill>
                  <a:schemeClr val="tx1"/>
                </a:solidFill>
              </a:rPr>
              <a:t>Para las futuras generaciones…</a:t>
            </a:r>
          </a:p>
        </p:txBody>
      </p:sp>
      <p:pic>
        <p:nvPicPr>
          <p:cNvPr id="10" name="Marcador de posición de imagen 7">
            <a:extLst>
              <a:ext uri="{FF2B5EF4-FFF2-40B4-BE49-F238E27FC236}">
                <a16:creationId xmlns:a16="http://schemas.microsoft.com/office/drawing/2014/main" id="{77294E42-2FB3-4443-9EF3-BF81DF198994}"/>
              </a:ext>
            </a:extLst>
          </p:cNvPr>
          <p:cNvPicPr>
            <a:picLocks noChangeAspect="1"/>
          </p:cNvPicPr>
          <p:nvPr/>
        </p:nvPicPr>
        <p:blipFill>
          <a:blip r:embed="rId2"/>
          <a:srcRect t="9478" b="9478"/>
          <a:stretch>
            <a:fillRect/>
          </a:stretch>
        </p:blipFill>
        <p:spPr>
          <a:xfrm>
            <a:off x="9138264" y="231492"/>
            <a:ext cx="2671762" cy="1030288"/>
          </a:xfrm>
          <a:prstGeom prst="roundRect">
            <a:avLst/>
          </a:prstGeom>
        </p:spPr>
      </p:pic>
    </p:spTree>
    <p:extLst>
      <p:ext uri="{BB962C8B-B14F-4D97-AF65-F5344CB8AC3E}">
        <p14:creationId xmlns:p14="http://schemas.microsoft.com/office/powerpoint/2010/main" val="134074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312C3561-203E-4E1A-8050-C77DCDE115F8}"/>
              </a:ext>
            </a:extLst>
          </p:cNvPr>
          <p:cNvSpPr txBox="1"/>
          <p:nvPr/>
        </p:nvSpPr>
        <p:spPr>
          <a:xfrm>
            <a:off x="1510748" y="6228522"/>
            <a:ext cx="530087" cy="369332"/>
          </a:xfrm>
          <a:prstGeom prst="rect">
            <a:avLst/>
          </a:prstGeom>
          <a:noFill/>
        </p:spPr>
        <p:txBody>
          <a:bodyPr wrap="square" rtlCol="0">
            <a:spAutoFit/>
          </a:bodyPr>
          <a:lstStyle/>
          <a:p>
            <a:r>
              <a:rPr lang="es-MX" dirty="0"/>
              <a:t>3</a:t>
            </a:r>
          </a:p>
        </p:txBody>
      </p:sp>
      <p:sp>
        <p:nvSpPr>
          <p:cNvPr id="6" name="Título 1">
            <a:extLst>
              <a:ext uri="{FF2B5EF4-FFF2-40B4-BE49-F238E27FC236}">
                <a16:creationId xmlns:a16="http://schemas.microsoft.com/office/drawing/2014/main" id="{4B75D2D3-0C40-4866-BBC6-64CA9236A412}"/>
              </a:ext>
            </a:extLst>
          </p:cNvPr>
          <p:cNvSpPr>
            <a:spLocks noGrp="1"/>
          </p:cNvSpPr>
          <p:nvPr>
            <p:ph type="title"/>
          </p:nvPr>
        </p:nvSpPr>
        <p:spPr>
          <a:xfrm>
            <a:off x="1775791" y="6460"/>
            <a:ext cx="8912225" cy="1281112"/>
          </a:xfrm>
        </p:spPr>
        <p:txBody>
          <a:bodyPr rtlCol="0">
            <a:normAutofit/>
          </a:bodyPr>
          <a:lstStyle/>
          <a:p>
            <a:pPr rtl="0"/>
            <a:r>
              <a:rPr lang="es-MX" sz="3200" dirty="0"/>
              <a:t>1.1.2 Calculo de Esfuerzo.</a:t>
            </a:r>
            <a:endParaRPr lang="es-ES" sz="3200" dirty="0"/>
          </a:p>
        </p:txBody>
      </p:sp>
      <p:sp>
        <p:nvSpPr>
          <p:cNvPr id="7" name="Subtítulo 6">
            <a:extLst>
              <a:ext uri="{FF2B5EF4-FFF2-40B4-BE49-F238E27FC236}">
                <a16:creationId xmlns:a16="http://schemas.microsoft.com/office/drawing/2014/main" id="{B6EA613B-EA20-42D5-A27A-8E5583684775}"/>
              </a:ext>
            </a:extLst>
          </p:cNvPr>
          <p:cNvSpPr>
            <a:spLocks noGrp="1"/>
          </p:cNvSpPr>
          <p:nvPr>
            <p:ph idx="1"/>
          </p:nvPr>
        </p:nvSpPr>
        <p:spPr>
          <a:xfrm>
            <a:off x="2589213" y="2133600"/>
            <a:ext cx="8915400" cy="3778250"/>
          </a:xfrm>
        </p:spPr>
        <p:txBody>
          <a:bodyPr rtlCol="0">
            <a:normAutofit/>
          </a:bodyPr>
          <a:lstStyle/>
          <a:p>
            <a:pPr marL="0" indent="0" rtl="0">
              <a:buNone/>
            </a:pPr>
            <a:endParaRPr lang="es-ES" dirty="0">
              <a:solidFill>
                <a:schemeClr val="tx1"/>
              </a:solidFill>
            </a:endParaRPr>
          </a:p>
          <a:p>
            <a:pPr marL="0" indent="0" rtl="0">
              <a:buNone/>
            </a:pPr>
            <a:endParaRPr lang="es-ES" dirty="0">
              <a:solidFill>
                <a:schemeClr val="tx1"/>
              </a:solidFill>
            </a:endParaRPr>
          </a:p>
        </p:txBody>
      </p:sp>
      <p:sp>
        <p:nvSpPr>
          <p:cNvPr id="8" name="Marcador de pie de página 5">
            <a:extLst>
              <a:ext uri="{FF2B5EF4-FFF2-40B4-BE49-F238E27FC236}">
                <a16:creationId xmlns:a16="http://schemas.microsoft.com/office/drawing/2014/main" id="{53D02B99-DD6F-4879-93F9-BF178ED93552}"/>
              </a:ext>
            </a:extLst>
          </p:cNvPr>
          <p:cNvSpPr>
            <a:spLocks noGrp="1"/>
          </p:cNvSpPr>
          <p:nvPr>
            <p:ph type="ftr" sz="quarter" idx="11"/>
          </p:nvPr>
        </p:nvSpPr>
        <p:spPr>
          <a:xfrm>
            <a:off x="9197009" y="6097729"/>
            <a:ext cx="2155203" cy="369332"/>
          </a:xfrm>
        </p:spPr>
        <p:txBody>
          <a:bodyPr rtlCol="0"/>
          <a:lstStyle/>
          <a:p>
            <a:pPr algn="ctr">
              <a:tabLst>
                <a:tab pos="2806065" algn="ctr"/>
                <a:tab pos="5612130" algn="r"/>
              </a:tabLst>
            </a:pPr>
            <a:r>
              <a:rPr lang="es-MX"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www.plastiBot.mx</a:t>
            </a:r>
            <a:endParaRPr lang="es-MX"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rtl="0"/>
            <a:endParaRPr lang="es-ES" dirty="0">
              <a:solidFill>
                <a:schemeClr val="tx1"/>
              </a:solidFill>
            </a:endParaRPr>
          </a:p>
        </p:txBody>
      </p:sp>
      <p:sp>
        <p:nvSpPr>
          <p:cNvPr id="9" name="Marcador de fecha 4">
            <a:extLst>
              <a:ext uri="{FF2B5EF4-FFF2-40B4-BE49-F238E27FC236}">
                <a16:creationId xmlns:a16="http://schemas.microsoft.com/office/drawing/2014/main" id="{6E7CB7C3-5CE7-4E43-863B-C09E1CEEA0D3}"/>
              </a:ext>
            </a:extLst>
          </p:cNvPr>
          <p:cNvSpPr>
            <a:spLocks noGrp="1"/>
          </p:cNvSpPr>
          <p:nvPr>
            <p:ph type="dt" sz="half" idx="10"/>
          </p:nvPr>
        </p:nvSpPr>
        <p:spPr>
          <a:xfrm>
            <a:off x="8282609" y="5772292"/>
            <a:ext cx="3069604" cy="369331"/>
          </a:xfrm>
        </p:spPr>
        <p:txBody>
          <a:bodyPr rtlCol="0"/>
          <a:lstStyle/>
          <a:p>
            <a:pPr rtl="0"/>
            <a:r>
              <a:rPr lang="es-ES" sz="1200" dirty="0">
                <a:solidFill>
                  <a:schemeClr val="tx1"/>
                </a:solidFill>
              </a:rPr>
              <a:t>Para las futuras generaciones…</a:t>
            </a:r>
          </a:p>
        </p:txBody>
      </p:sp>
      <p:pic>
        <p:nvPicPr>
          <p:cNvPr id="10" name="Marcador de posición de imagen 7">
            <a:extLst>
              <a:ext uri="{FF2B5EF4-FFF2-40B4-BE49-F238E27FC236}">
                <a16:creationId xmlns:a16="http://schemas.microsoft.com/office/drawing/2014/main" id="{77294E42-2FB3-4443-9EF3-BF81DF198994}"/>
              </a:ext>
            </a:extLst>
          </p:cNvPr>
          <p:cNvPicPr>
            <a:picLocks noChangeAspect="1"/>
          </p:cNvPicPr>
          <p:nvPr/>
        </p:nvPicPr>
        <p:blipFill>
          <a:blip r:embed="rId2"/>
          <a:srcRect t="9478" b="9478"/>
          <a:stretch>
            <a:fillRect/>
          </a:stretch>
        </p:blipFill>
        <p:spPr>
          <a:xfrm>
            <a:off x="9651200" y="113362"/>
            <a:ext cx="2307438" cy="889797"/>
          </a:xfrm>
          <a:prstGeom prst="roundRect">
            <a:avLst/>
          </a:prstGeom>
        </p:spPr>
      </p:pic>
      <p:graphicFrame>
        <p:nvGraphicFramePr>
          <p:cNvPr id="12" name="Tabla 21">
            <a:extLst>
              <a:ext uri="{FF2B5EF4-FFF2-40B4-BE49-F238E27FC236}">
                <a16:creationId xmlns:a16="http://schemas.microsoft.com/office/drawing/2014/main" id="{156E737C-4C0B-44CC-887F-9AC868DF8473}"/>
              </a:ext>
            </a:extLst>
          </p:cNvPr>
          <p:cNvGraphicFramePr>
            <a:graphicFrameLocks noGrp="1"/>
          </p:cNvGraphicFramePr>
          <p:nvPr>
            <p:extLst>
              <p:ext uri="{D42A27DB-BD31-4B8C-83A1-F6EECF244321}">
                <p14:modId xmlns:p14="http://schemas.microsoft.com/office/powerpoint/2010/main" val="2221172723"/>
              </p:ext>
            </p:extLst>
          </p:nvPr>
        </p:nvGraphicFramePr>
        <p:xfrm>
          <a:off x="1775791" y="1121289"/>
          <a:ext cx="9146032" cy="4632960"/>
        </p:xfrm>
        <a:graphic>
          <a:graphicData uri="http://schemas.openxmlformats.org/drawingml/2006/table">
            <a:tbl>
              <a:tblPr firstRow="1" bandRow="1">
                <a:tableStyleId>{18603FDC-E32A-4AB5-989C-0864C3EAD2B8}</a:tableStyleId>
              </a:tblPr>
              <a:tblGrid>
                <a:gridCol w="595864">
                  <a:extLst>
                    <a:ext uri="{9D8B030D-6E8A-4147-A177-3AD203B41FA5}">
                      <a16:colId xmlns:a16="http://schemas.microsoft.com/office/drawing/2014/main" val="3898215831"/>
                    </a:ext>
                  </a:extLst>
                </a:gridCol>
                <a:gridCol w="6539516">
                  <a:extLst>
                    <a:ext uri="{9D8B030D-6E8A-4147-A177-3AD203B41FA5}">
                      <a16:colId xmlns:a16="http://schemas.microsoft.com/office/drawing/2014/main" val="367539312"/>
                    </a:ext>
                  </a:extLst>
                </a:gridCol>
                <a:gridCol w="2010652">
                  <a:extLst>
                    <a:ext uri="{9D8B030D-6E8A-4147-A177-3AD203B41FA5}">
                      <a16:colId xmlns:a16="http://schemas.microsoft.com/office/drawing/2014/main" val="1194688361"/>
                    </a:ext>
                  </a:extLst>
                </a:gridCol>
              </a:tblGrid>
              <a:tr h="356528">
                <a:tc>
                  <a:txBody>
                    <a:bodyPr/>
                    <a:lstStyle/>
                    <a:p>
                      <a:pPr algn="ctr"/>
                      <a:r>
                        <a:rPr lang="es-MX" dirty="0">
                          <a:solidFill>
                            <a:schemeClr val="tx1"/>
                          </a:solidFill>
                        </a:rPr>
                        <a:t>No.</a:t>
                      </a:r>
                    </a:p>
                  </a:txBody>
                  <a:tcPr/>
                </a:tc>
                <a:tc>
                  <a:txBody>
                    <a:bodyPr/>
                    <a:lstStyle/>
                    <a:p>
                      <a:r>
                        <a:rPr lang="es-MX" dirty="0">
                          <a:solidFill>
                            <a:schemeClr val="tx1"/>
                          </a:solidFill>
                        </a:rPr>
                        <a:t>Actividades.</a:t>
                      </a:r>
                    </a:p>
                  </a:txBody>
                  <a:tcPr/>
                </a:tc>
                <a:tc>
                  <a:txBody>
                    <a:bodyPr/>
                    <a:lstStyle/>
                    <a:p>
                      <a:pPr algn="ctr"/>
                      <a:r>
                        <a:rPr lang="es-MX" dirty="0">
                          <a:solidFill>
                            <a:schemeClr val="tx1"/>
                          </a:solidFill>
                        </a:rPr>
                        <a:t>Horas Esfuerzo.</a:t>
                      </a:r>
                    </a:p>
                  </a:txBody>
                  <a:tcPr/>
                </a:tc>
                <a:extLst>
                  <a:ext uri="{0D108BD9-81ED-4DB2-BD59-A6C34878D82A}">
                    <a16:rowId xmlns:a16="http://schemas.microsoft.com/office/drawing/2014/main" val="4115814540"/>
                  </a:ext>
                </a:extLst>
              </a:tr>
              <a:tr h="322573">
                <a:tc>
                  <a:txBody>
                    <a:bodyPr/>
                    <a:lstStyle/>
                    <a:p>
                      <a:pPr algn="ctr"/>
                      <a:r>
                        <a:rPr lang="es-MX" sz="1600" dirty="0">
                          <a:solidFill>
                            <a:schemeClr val="tx1"/>
                          </a:solidFill>
                        </a:rPr>
                        <a:t>1</a:t>
                      </a:r>
                    </a:p>
                  </a:txBody>
                  <a:tcPr/>
                </a:tc>
                <a:tc>
                  <a:txBody>
                    <a:bodyPr/>
                    <a:lstStyle/>
                    <a:p>
                      <a:r>
                        <a:rPr lang="es-MX" sz="1600" dirty="0">
                          <a:solidFill>
                            <a:schemeClr val="tx1"/>
                          </a:solidFill>
                        </a:rPr>
                        <a:t>Investigar información del recolectado de PET y Aluminio.</a:t>
                      </a:r>
                    </a:p>
                  </a:txBody>
                  <a:tcPr/>
                </a:tc>
                <a:tc>
                  <a:txBody>
                    <a:bodyPr/>
                    <a:lstStyle/>
                    <a:p>
                      <a:pPr algn="ctr"/>
                      <a:r>
                        <a:rPr lang="es-MX" sz="1600" dirty="0">
                          <a:solidFill>
                            <a:schemeClr val="tx1"/>
                          </a:solidFill>
                        </a:rPr>
                        <a:t>96 </a:t>
                      </a:r>
                      <a:r>
                        <a:rPr lang="es-MX" sz="1600" dirty="0" err="1">
                          <a:solidFill>
                            <a:schemeClr val="tx1"/>
                          </a:solidFill>
                        </a:rPr>
                        <a:t>hrs</a:t>
                      </a:r>
                      <a:r>
                        <a:rPr lang="es-MX" sz="1600" dirty="0">
                          <a:solidFill>
                            <a:schemeClr val="tx1"/>
                          </a:solidFill>
                        </a:rPr>
                        <a:t>.</a:t>
                      </a:r>
                    </a:p>
                  </a:txBody>
                  <a:tcPr/>
                </a:tc>
                <a:extLst>
                  <a:ext uri="{0D108BD9-81ED-4DB2-BD59-A6C34878D82A}">
                    <a16:rowId xmlns:a16="http://schemas.microsoft.com/office/drawing/2014/main" val="186194971"/>
                  </a:ext>
                </a:extLst>
              </a:tr>
              <a:tr h="282017">
                <a:tc>
                  <a:txBody>
                    <a:bodyPr/>
                    <a:lstStyle/>
                    <a:p>
                      <a:pPr algn="ctr"/>
                      <a:r>
                        <a:rPr lang="es-MX" sz="1600" dirty="0">
                          <a:solidFill>
                            <a:schemeClr val="tx1"/>
                          </a:solidFill>
                        </a:rPr>
                        <a:t>2</a:t>
                      </a:r>
                    </a:p>
                  </a:txBody>
                  <a:tcPr/>
                </a:tc>
                <a:tc>
                  <a:txBody>
                    <a:bodyPr/>
                    <a:lstStyle/>
                    <a:p>
                      <a:r>
                        <a:rPr lang="es-MX" sz="1600" dirty="0">
                          <a:solidFill>
                            <a:schemeClr val="tx1"/>
                          </a:solidFill>
                        </a:rPr>
                        <a:t>Realizar el boceto del prototipo escalado.</a:t>
                      </a:r>
                    </a:p>
                  </a:txBody>
                  <a:tcPr/>
                </a:tc>
                <a:tc>
                  <a:txBody>
                    <a:bodyPr/>
                    <a:lstStyle/>
                    <a:p>
                      <a:pPr algn="ctr"/>
                      <a:r>
                        <a:rPr lang="es-MX" sz="1600" dirty="0">
                          <a:solidFill>
                            <a:schemeClr val="tx1"/>
                          </a:solidFill>
                        </a:rPr>
                        <a:t>120 </a:t>
                      </a:r>
                      <a:r>
                        <a:rPr lang="es-MX" sz="1600" dirty="0" err="1">
                          <a:solidFill>
                            <a:schemeClr val="tx1"/>
                          </a:solidFill>
                        </a:rPr>
                        <a:t>hrs</a:t>
                      </a:r>
                      <a:r>
                        <a:rPr lang="es-MX" sz="1600" dirty="0">
                          <a:solidFill>
                            <a:schemeClr val="tx1"/>
                          </a:solidFill>
                        </a:rPr>
                        <a:t>.</a:t>
                      </a:r>
                    </a:p>
                  </a:txBody>
                  <a:tcPr/>
                </a:tc>
                <a:extLst>
                  <a:ext uri="{0D108BD9-81ED-4DB2-BD59-A6C34878D82A}">
                    <a16:rowId xmlns:a16="http://schemas.microsoft.com/office/drawing/2014/main" val="4178274347"/>
                  </a:ext>
                </a:extLst>
              </a:tr>
              <a:tr h="282017">
                <a:tc>
                  <a:txBody>
                    <a:bodyPr/>
                    <a:lstStyle/>
                    <a:p>
                      <a:pPr algn="ctr"/>
                      <a:r>
                        <a:rPr lang="es-MX" sz="1600" dirty="0">
                          <a:solidFill>
                            <a:schemeClr val="tx1"/>
                          </a:solidFill>
                        </a:rPr>
                        <a:t>3</a:t>
                      </a:r>
                    </a:p>
                  </a:txBody>
                  <a:tcPr/>
                </a:tc>
                <a:tc>
                  <a:txBody>
                    <a:bodyPr/>
                    <a:lstStyle/>
                    <a:p>
                      <a:r>
                        <a:rPr lang="es-MX" sz="1600" dirty="0">
                          <a:solidFill>
                            <a:schemeClr val="tx1"/>
                          </a:solidFill>
                        </a:rPr>
                        <a:t>Investigar los componentes del prototipo escalado.</a:t>
                      </a:r>
                    </a:p>
                  </a:txBody>
                  <a:tcPr/>
                </a:tc>
                <a:tc>
                  <a:txBody>
                    <a:bodyPr/>
                    <a:lstStyle/>
                    <a:p>
                      <a:pPr algn="ctr"/>
                      <a:r>
                        <a:rPr lang="es-MX" sz="1600" dirty="0">
                          <a:solidFill>
                            <a:schemeClr val="tx1"/>
                          </a:solidFill>
                        </a:rPr>
                        <a:t>120 </a:t>
                      </a:r>
                      <a:r>
                        <a:rPr lang="es-MX" sz="1600" dirty="0" err="1">
                          <a:solidFill>
                            <a:schemeClr val="tx1"/>
                          </a:solidFill>
                        </a:rPr>
                        <a:t>hrs</a:t>
                      </a:r>
                      <a:r>
                        <a:rPr lang="es-MX" sz="1600" dirty="0">
                          <a:solidFill>
                            <a:schemeClr val="tx1"/>
                          </a:solidFill>
                        </a:rPr>
                        <a:t>.</a:t>
                      </a:r>
                    </a:p>
                  </a:txBody>
                  <a:tcPr/>
                </a:tc>
                <a:extLst>
                  <a:ext uri="{0D108BD9-81ED-4DB2-BD59-A6C34878D82A}">
                    <a16:rowId xmlns:a16="http://schemas.microsoft.com/office/drawing/2014/main" val="1951724441"/>
                  </a:ext>
                </a:extLst>
              </a:tr>
              <a:tr h="322573">
                <a:tc>
                  <a:txBody>
                    <a:bodyPr/>
                    <a:lstStyle/>
                    <a:p>
                      <a:pPr algn="ctr"/>
                      <a:r>
                        <a:rPr lang="es-MX" sz="1600" dirty="0">
                          <a:solidFill>
                            <a:schemeClr val="tx1"/>
                          </a:solidFill>
                        </a:rPr>
                        <a:t>4</a:t>
                      </a:r>
                    </a:p>
                  </a:txBody>
                  <a:tcPr/>
                </a:tc>
                <a:tc>
                  <a:txBody>
                    <a:bodyPr/>
                    <a:lstStyle/>
                    <a:p>
                      <a:r>
                        <a:rPr lang="es-MX" sz="1600" dirty="0">
                          <a:solidFill>
                            <a:schemeClr val="tx1"/>
                          </a:solidFill>
                        </a:rPr>
                        <a:t>Investigar el funcionamiento del mecanismo biela – manivela.</a:t>
                      </a:r>
                    </a:p>
                  </a:txBody>
                  <a:tcPr/>
                </a:tc>
                <a:tc>
                  <a:txBody>
                    <a:bodyPr/>
                    <a:lstStyle/>
                    <a:p>
                      <a:pPr algn="ctr"/>
                      <a:r>
                        <a:rPr lang="es-MX" sz="1600" dirty="0">
                          <a:solidFill>
                            <a:schemeClr val="tx1"/>
                          </a:solidFill>
                        </a:rPr>
                        <a:t>120 </a:t>
                      </a:r>
                      <a:r>
                        <a:rPr lang="es-MX" sz="1600" dirty="0" err="1">
                          <a:solidFill>
                            <a:schemeClr val="tx1"/>
                          </a:solidFill>
                        </a:rPr>
                        <a:t>hrs</a:t>
                      </a:r>
                      <a:r>
                        <a:rPr lang="es-MX" sz="1600" dirty="0">
                          <a:solidFill>
                            <a:schemeClr val="tx1"/>
                          </a:solidFill>
                        </a:rPr>
                        <a:t>.</a:t>
                      </a:r>
                    </a:p>
                  </a:txBody>
                  <a:tcPr/>
                </a:tc>
                <a:extLst>
                  <a:ext uri="{0D108BD9-81ED-4DB2-BD59-A6C34878D82A}">
                    <a16:rowId xmlns:a16="http://schemas.microsoft.com/office/drawing/2014/main" val="1365311662"/>
                  </a:ext>
                </a:extLst>
              </a:tr>
              <a:tr h="282017">
                <a:tc>
                  <a:txBody>
                    <a:bodyPr/>
                    <a:lstStyle/>
                    <a:p>
                      <a:pPr algn="ctr"/>
                      <a:r>
                        <a:rPr lang="es-MX" sz="1600" dirty="0">
                          <a:solidFill>
                            <a:schemeClr val="tx1"/>
                          </a:solidFill>
                        </a:rPr>
                        <a:t>5</a:t>
                      </a:r>
                    </a:p>
                  </a:txBody>
                  <a:tcPr/>
                </a:tc>
                <a:tc>
                  <a:txBody>
                    <a:bodyPr/>
                    <a:lstStyle/>
                    <a:p>
                      <a:r>
                        <a:rPr lang="es-MX" sz="1600" dirty="0">
                          <a:solidFill>
                            <a:schemeClr val="tx1"/>
                          </a:solidFill>
                        </a:rPr>
                        <a:t>Diseñar la sección frontal del prototipo.</a:t>
                      </a:r>
                    </a:p>
                  </a:txBody>
                  <a:tcPr/>
                </a:tc>
                <a:tc>
                  <a:txBody>
                    <a:bodyPr/>
                    <a:lstStyle/>
                    <a:p>
                      <a:pPr algn="ctr"/>
                      <a:r>
                        <a:rPr lang="es-MX" sz="1600" dirty="0">
                          <a:solidFill>
                            <a:schemeClr val="tx1"/>
                          </a:solidFill>
                        </a:rPr>
                        <a:t>120 </a:t>
                      </a:r>
                      <a:r>
                        <a:rPr lang="es-MX" sz="1600" dirty="0" err="1">
                          <a:solidFill>
                            <a:schemeClr val="tx1"/>
                          </a:solidFill>
                        </a:rPr>
                        <a:t>hrs</a:t>
                      </a:r>
                      <a:r>
                        <a:rPr lang="es-MX" sz="1600" dirty="0">
                          <a:solidFill>
                            <a:schemeClr val="tx1"/>
                          </a:solidFill>
                        </a:rPr>
                        <a:t>.</a:t>
                      </a:r>
                    </a:p>
                  </a:txBody>
                  <a:tcPr/>
                </a:tc>
                <a:extLst>
                  <a:ext uri="{0D108BD9-81ED-4DB2-BD59-A6C34878D82A}">
                    <a16:rowId xmlns:a16="http://schemas.microsoft.com/office/drawing/2014/main" val="4252133859"/>
                  </a:ext>
                </a:extLst>
              </a:tr>
              <a:tr h="282017">
                <a:tc>
                  <a:txBody>
                    <a:bodyPr/>
                    <a:lstStyle/>
                    <a:p>
                      <a:pPr algn="ctr"/>
                      <a:r>
                        <a:rPr lang="es-MX" sz="1600" dirty="0">
                          <a:solidFill>
                            <a:schemeClr val="tx1"/>
                          </a:solidFill>
                        </a:rPr>
                        <a:t>6</a:t>
                      </a:r>
                    </a:p>
                  </a:txBody>
                  <a:tcPr/>
                </a:tc>
                <a:tc>
                  <a:txBody>
                    <a:bodyPr/>
                    <a:lstStyle/>
                    <a:p>
                      <a:r>
                        <a:rPr lang="es-MX" sz="1600" dirty="0">
                          <a:solidFill>
                            <a:schemeClr val="tx1"/>
                          </a:solidFill>
                        </a:rPr>
                        <a:t>Diseñar la sección de ponchado del PET.</a:t>
                      </a:r>
                    </a:p>
                  </a:txBody>
                  <a:tcPr/>
                </a:tc>
                <a:tc>
                  <a:txBody>
                    <a:bodyPr/>
                    <a:lstStyle/>
                    <a:p>
                      <a:pPr algn="ctr"/>
                      <a:r>
                        <a:rPr lang="es-MX" sz="1600" dirty="0">
                          <a:solidFill>
                            <a:schemeClr val="tx1"/>
                          </a:solidFill>
                        </a:rPr>
                        <a:t>120 </a:t>
                      </a:r>
                      <a:r>
                        <a:rPr lang="es-MX" sz="1600" dirty="0" err="1">
                          <a:solidFill>
                            <a:schemeClr val="tx1"/>
                          </a:solidFill>
                        </a:rPr>
                        <a:t>hrs</a:t>
                      </a:r>
                      <a:r>
                        <a:rPr lang="es-MX" sz="1600" dirty="0">
                          <a:solidFill>
                            <a:schemeClr val="tx1"/>
                          </a:solidFill>
                        </a:rPr>
                        <a:t>.</a:t>
                      </a:r>
                    </a:p>
                  </a:txBody>
                  <a:tcPr/>
                </a:tc>
                <a:extLst>
                  <a:ext uri="{0D108BD9-81ED-4DB2-BD59-A6C34878D82A}">
                    <a16:rowId xmlns:a16="http://schemas.microsoft.com/office/drawing/2014/main" val="591832201"/>
                  </a:ext>
                </a:extLst>
              </a:tr>
              <a:tr h="282017">
                <a:tc>
                  <a:txBody>
                    <a:bodyPr/>
                    <a:lstStyle/>
                    <a:p>
                      <a:pPr algn="ctr"/>
                      <a:r>
                        <a:rPr lang="es-MX" sz="1600" dirty="0">
                          <a:solidFill>
                            <a:schemeClr val="tx1"/>
                          </a:solidFill>
                        </a:rPr>
                        <a:t>7</a:t>
                      </a:r>
                    </a:p>
                  </a:txBody>
                  <a:tcPr/>
                </a:tc>
                <a:tc>
                  <a:txBody>
                    <a:bodyPr/>
                    <a:lstStyle/>
                    <a:p>
                      <a:r>
                        <a:rPr lang="es-MX" sz="1600" dirty="0">
                          <a:solidFill>
                            <a:schemeClr val="tx1"/>
                          </a:solidFill>
                        </a:rPr>
                        <a:t>Diseñar la sección de compactación de los residuos.</a:t>
                      </a:r>
                    </a:p>
                  </a:txBody>
                  <a:tcPr/>
                </a:tc>
                <a:tc>
                  <a:txBody>
                    <a:bodyPr/>
                    <a:lstStyle/>
                    <a:p>
                      <a:pPr algn="ctr"/>
                      <a:r>
                        <a:rPr lang="es-MX" sz="1600" dirty="0">
                          <a:solidFill>
                            <a:schemeClr val="tx1"/>
                          </a:solidFill>
                        </a:rPr>
                        <a:t>120 </a:t>
                      </a:r>
                      <a:r>
                        <a:rPr lang="es-MX" sz="1600" dirty="0" err="1">
                          <a:solidFill>
                            <a:schemeClr val="tx1"/>
                          </a:solidFill>
                        </a:rPr>
                        <a:t>hrs</a:t>
                      </a:r>
                      <a:r>
                        <a:rPr lang="es-MX" sz="1600" dirty="0">
                          <a:solidFill>
                            <a:schemeClr val="tx1"/>
                          </a:solidFill>
                        </a:rPr>
                        <a:t>.</a:t>
                      </a:r>
                    </a:p>
                  </a:txBody>
                  <a:tcPr/>
                </a:tc>
                <a:extLst>
                  <a:ext uri="{0D108BD9-81ED-4DB2-BD59-A6C34878D82A}">
                    <a16:rowId xmlns:a16="http://schemas.microsoft.com/office/drawing/2014/main" val="3418395717"/>
                  </a:ext>
                </a:extLst>
              </a:tr>
              <a:tr h="487119">
                <a:tc>
                  <a:txBody>
                    <a:bodyPr/>
                    <a:lstStyle/>
                    <a:p>
                      <a:pPr algn="ctr"/>
                      <a:r>
                        <a:rPr lang="es-MX" sz="1600" dirty="0">
                          <a:solidFill>
                            <a:schemeClr val="tx1"/>
                          </a:solidFill>
                        </a:rPr>
                        <a:t>8</a:t>
                      </a:r>
                    </a:p>
                  </a:txBody>
                  <a:tcPr/>
                </a:tc>
                <a:tc>
                  <a:txBody>
                    <a:bodyPr/>
                    <a:lstStyle/>
                    <a:p>
                      <a:r>
                        <a:rPr lang="es-MX" sz="1600" dirty="0">
                          <a:solidFill>
                            <a:schemeClr val="tx1"/>
                          </a:solidFill>
                        </a:rPr>
                        <a:t>Diseñar la sección de almacenaje de los residuos compactados.</a:t>
                      </a:r>
                    </a:p>
                  </a:txBody>
                  <a:tcPr/>
                </a:tc>
                <a:tc>
                  <a:txBody>
                    <a:bodyPr/>
                    <a:lstStyle/>
                    <a:p>
                      <a:pPr algn="ctr"/>
                      <a:r>
                        <a:rPr lang="es-MX" sz="1600" dirty="0">
                          <a:solidFill>
                            <a:schemeClr val="tx1"/>
                          </a:solidFill>
                        </a:rPr>
                        <a:t>120 </a:t>
                      </a:r>
                      <a:r>
                        <a:rPr lang="es-MX" sz="1600" dirty="0" err="1">
                          <a:solidFill>
                            <a:schemeClr val="tx1"/>
                          </a:solidFill>
                        </a:rPr>
                        <a:t>hrs</a:t>
                      </a:r>
                      <a:r>
                        <a:rPr lang="es-MX" sz="1600" dirty="0">
                          <a:solidFill>
                            <a:schemeClr val="tx1"/>
                          </a:solidFill>
                        </a:rPr>
                        <a:t>.</a:t>
                      </a:r>
                    </a:p>
                  </a:txBody>
                  <a:tcPr/>
                </a:tc>
                <a:extLst>
                  <a:ext uri="{0D108BD9-81ED-4DB2-BD59-A6C34878D82A}">
                    <a16:rowId xmlns:a16="http://schemas.microsoft.com/office/drawing/2014/main" val="2872395400"/>
                  </a:ext>
                </a:extLst>
              </a:tr>
              <a:tr h="282017">
                <a:tc>
                  <a:txBody>
                    <a:bodyPr/>
                    <a:lstStyle/>
                    <a:p>
                      <a:pPr algn="ctr"/>
                      <a:r>
                        <a:rPr lang="es-MX" sz="1600" dirty="0">
                          <a:solidFill>
                            <a:schemeClr val="tx1"/>
                          </a:solidFill>
                        </a:rPr>
                        <a:t>9</a:t>
                      </a:r>
                    </a:p>
                  </a:txBody>
                  <a:tcPr/>
                </a:tc>
                <a:tc>
                  <a:txBody>
                    <a:bodyPr/>
                    <a:lstStyle/>
                    <a:p>
                      <a:r>
                        <a:rPr lang="es-MX" sz="1600" dirty="0">
                          <a:solidFill>
                            <a:schemeClr val="tx1"/>
                          </a:solidFill>
                        </a:rPr>
                        <a:t>Realizar la programación de control del dispositivo.</a:t>
                      </a:r>
                    </a:p>
                  </a:txBody>
                  <a:tcPr/>
                </a:tc>
                <a:tc>
                  <a:txBody>
                    <a:bodyPr/>
                    <a:lstStyle/>
                    <a:p>
                      <a:pPr algn="ctr"/>
                      <a:r>
                        <a:rPr lang="es-MX" sz="1600" dirty="0">
                          <a:solidFill>
                            <a:schemeClr val="tx1"/>
                          </a:solidFill>
                        </a:rPr>
                        <a:t>120 </a:t>
                      </a:r>
                      <a:r>
                        <a:rPr lang="es-MX" sz="1600" dirty="0" err="1">
                          <a:solidFill>
                            <a:schemeClr val="tx1"/>
                          </a:solidFill>
                        </a:rPr>
                        <a:t>hrs</a:t>
                      </a:r>
                      <a:r>
                        <a:rPr lang="es-MX" sz="1600" dirty="0">
                          <a:solidFill>
                            <a:schemeClr val="tx1"/>
                          </a:solidFill>
                        </a:rPr>
                        <a:t>.</a:t>
                      </a:r>
                    </a:p>
                  </a:txBody>
                  <a:tcPr/>
                </a:tc>
                <a:extLst>
                  <a:ext uri="{0D108BD9-81ED-4DB2-BD59-A6C34878D82A}">
                    <a16:rowId xmlns:a16="http://schemas.microsoft.com/office/drawing/2014/main" val="4105175185"/>
                  </a:ext>
                </a:extLst>
              </a:tr>
              <a:tr h="282017">
                <a:tc>
                  <a:txBody>
                    <a:bodyPr/>
                    <a:lstStyle/>
                    <a:p>
                      <a:pPr algn="ctr"/>
                      <a:r>
                        <a:rPr lang="es-MX" sz="1600" dirty="0">
                          <a:solidFill>
                            <a:schemeClr val="tx1"/>
                          </a:solidFill>
                        </a:rPr>
                        <a:t>10</a:t>
                      </a:r>
                    </a:p>
                  </a:txBody>
                  <a:tcPr/>
                </a:tc>
                <a:tc>
                  <a:txBody>
                    <a:bodyPr/>
                    <a:lstStyle/>
                    <a:p>
                      <a:r>
                        <a:rPr lang="es-MX" sz="1600" dirty="0">
                          <a:solidFill>
                            <a:schemeClr val="tx1"/>
                          </a:solidFill>
                        </a:rPr>
                        <a:t>Maquilar todas las piezas del armado.</a:t>
                      </a:r>
                    </a:p>
                  </a:txBody>
                  <a:tcPr/>
                </a:tc>
                <a:tc>
                  <a:txBody>
                    <a:bodyPr/>
                    <a:lstStyle/>
                    <a:p>
                      <a:pPr algn="ctr"/>
                      <a:r>
                        <a:rPr lang="es-MX" sz="1600" dirty="0">
                          <a:solidFill>
                            <a:schemeClr val="tx1"/>
                          </a:solidFill>
                        </a:rPr>
                        <a:t>120 </a:t>
                      </a:r>
                      <a:r>
                        <a:rPr lang="es-MX" sz="1600" dirty="0" err="1">
                          <a:solidFill>
                            <a:schemeClr val="tx1"/>
                          </a:solidFill>
                        </a:rPr>
                        <a:t>hrs</a:t>
                      </a:r>
                      <a:r>
                        <a:rPr lang="es-MX" sz="1600" dirty="0">
                          <a:solidFill>
                            <a:schemeClr val="tx1"/>
                          </a:solidFill>
                        </a:rPr>
                        <a:t>.</a:t>
                      </a:r>
                    </a:p>
                  </a:txBody>
                  <a:tcPr/>
                </a:tc>
                <a:extLst>
                  <a:ext uri="{0D108BD9-81ED-4DB2-BD59-A6C34878D82A}">
                    <a16:rowId xmlns:a16="http://schemas.microsoft.com/office/drawing/2014/main" val="49782064"/>
                  </a:ext>
                </a:extLst>
              </a:tr>
              <a:tr h="282017">
                <a:tc>
                  <a:txBody>
                    <a:bodyPr/>
                    <a:lstStyle/>
                    <a:p>
                      <a:pPr algn="ctr"/>
                      <a:r>
                        <a:rPr lang="es-MX" sz="1600" dirty="0">
                          <a:solidFill>
                            <a:schemeClr val="tx1"/>
                          </a:solidFill>
                        </a:rPr>
                        <a:t>11</a:t>
                      </a:r>
                    </a:p>
                  </a:txBody>
                  <a:tcPr/>
                </a:tc>
                <a:tc>
                  <a:txBody>
                    <a:bodyPr/>
                    <a:lstStyle/>
                    <a:p>
                      <a:r>
                        <a:rPr lang="es-MX" sz="1600" dirty="0">
                          <a:solidFill>
                            <a:schemeClr val="tx1"/>
                          </a:solidFill>
                        </a:rPr>
                        <a:t>Ensamblar las piezas del dispositivo.</a:t>
                      </a:r>
                    </a:p>
                  </a:txBody>
                  <a:tcPr/>
                </a:tc>
                <a:tc>
                  <a:txBody>
                    <a:bodyPr/>
                    <a:lstStyle/>
                    <a:p>
                      <a:pPr algn="ctr"/>
                      <a:r>
                        <a:rPr lang="es-MX" sz="1600" dirty="0">
                          <a:solidFill>
                            <a:schemeClr val="tx1"/>
                          </a:solidFill>
                        </a:rPr>
                        <a:t>120 </a:t>
                      </a:r>
                      <a:r>
                        <a:rPr lang="es-MX" sz="1600" dirty="0" err="1">
                          <a:solidFill>
                            <a:schemeClr val="tx1"/>
                          </a:solidFill>
                        </a:rPr>
                        <a:t>hrs</a:t>
                      </a:r>
                      <a:r>
                        <a:rPr lang="es-MX" sz="1600" dirty="0">
                          <a:solidFill>
                            <a:schemeClr val="tx1"/>
                          </a:solidFill>
                        </a:rPr>
                        <a:t>.</a:t>
                      </a:r>
                    </a:p>
                  </a:txBody>
                  <a:tcPr/>
                </a:tc>
                <a:extLst>
                  <a:ext uri="{0D108BD9-81ED-4DB2-BD59-A6C34878D82A}">
                    <a16:rowId xmlns:a16="http://schemas.microsoft.com/office/drawing/2014/main" val="351003618"/>
                  </a:ext>
                </a:extLst>
              </a:tr>
              <a:tr h="282017">
                <a:tc>
                  <a:txBody>
                    <a:bodyPr/>
                    <a:lstStyle/>
                    <a:p>
                      <a:pPr algn="ctr"/>
                      <a:r>
                        <a:rPr lang="es-MX" sz="1600" dirty="0">
                          <a:solidFill>
                            <a:schemeClr val="tx1"/>
                          </a:solidFill>
                        </a:rPr>
                        <a:t>12</a:t>
                      </a:r>
                    </a:p>
                  </a:txBody>
                  <a:tcPr/>
                </a:tc>
                <a:tc>
                  <a:txBody>
                    <a:bodyPr/>
                    <a:lstStyle/>
                    <a:p>
                      <a:r>
                        <a:rPr lang="es-MX" sz="1600" dirty="0">
                          <a:solidFill>
                            <a:schemeClr val="tx1"/>
                          </a:solidFill>
                        </a:rPr>
                        <a:t>Realizar las pruebas necesarias de funcionamiento.</a:t>
                      </a:r>
                    </a:p>
                  </a:txBody>
                  <a:tcPr/>
                </a:tc>
                <a:tc>
                  <a:txBody>
                    <a:bodyPr/>
                    <a:lstStyle/>
                    <a:p>
                      <a:pPr algn="ctr"/>
                      <a:r>
                        <a:rPr lang="es-MX" sz="1600" dirty="0">
                          <a:solidFill>
                            <a:schemeClr val="tx1"/>
                          </a:solidFill>
                        </a:rPr>
                        <a:t>120 </a:t>
                      </a:r>
                      <a:r>
                        <a:rPr lang="es-MX" sz="1600" dirty="0" err="1">
                          <a:solidFill>
                            <a:schemeClr val="tx1"/>
                          </a:solidFill>
                        </a:rPr>
                        <a:t>hrs</a:t>
                      </a:r>
                      <a:r>
                        <a:rPr lang="es-MX" sz="1600" dirty="0">
                          <a:solidFill>
                            <a:schemeClr val="tx1"/>
                          </a:solidFill>
                        </a:rPr>
                        <a:t>.</a:t>
                      </a:r>
                    </a:p>
                  </a:txBody>
                  <a:tcPr/>
                </a:tc>
                <a:extLst>
                  <a:ext uri="{0D108BD9-81ED-4DB2-BD59-A6C34878D82A}">
                    <a16:rowId xmlns:a16="http://schemas.microsoft.com/office/drawing/2014/main" val="1802098846"/>
                  </a:ext>
                </a:extLst>
              </a:tr>
            </a:tbl>
          </a:graphicData>
        </a:graphic>
      </p:graphicFrame>
      <p:sp>
        <p:nvSpPr>
          <p:cNvPr id="13" name="Marcador de texto 13">
            <a:extLst>
              <a:ext uri="{FF2B5EF4-FFF2-40B4-BE49-F238E27FC236}">
                <a16:creationId xmlns:a16="http://schemas.microsoft.com/office/drawing/2014/main" id="{77C34DBC-9D4D-4918-A5C7-E4CE4AD5E35D}"/>
              </a:ext>
            </a:extLst>
          </p:cNvPr>
          <p:cNvSpPr txBox="1">
            <a:spLocks/>
          </p:cNvSpPr>
          <p:nvPr/>
        </p:nvSpPr>
        <p:spPr>
          <a:xfrm>
            <a:off x="1688612" y="779026"/>
            <a:ext cx="8128799" cy="333242"/>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a:solidFill>
                  <a:schemeClr val="tx1"/>
                </a:solidFill>
              </a:rPr>
              <a:t>Tabla de Actividades con Horas de Esfuerzo.</a:t>
            </a:r>
          </a:p>
        </p:txBody>
      </p:sp>
    </p:spTree>
    <p:extLst>
      <p:ext uri="{BB962C8B-B14F-4D97-AF65-F5344CB8AC3E}">
        <p14:creationId xmlns:p14="http://schemas.microsoft.com/office/powerpoint/2010/main" val="286181379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312C3561-203E-4E1A-8050-C77DCDE115F8}"/>
              </a:ext>
            </a:extLst>
          </p:cNvPr>
          <p:cNvSpPr txBox="1"/>
          <p:nvPr/>
        </p:nvSpPr>
        <p:spPr>
          <a:xfrm>
            <a:off x="1510748" y="6228522"/>
            <a:ext cx="530087" cy="369332"/>
          </a:xfrm>
          <a:prstGeom prst="rect">
            <a:avLst/>
          </a:prstGeom>
          <a:noFill/>
        </p:spPr>
        <p:txBody>
          <a:bodyPr wrap="square" rtlCol="0">
            <a:spAutoFit/>
          </a:bodyPr>
          <a:lstStyle/>
          <a:p>
            <a:r>
              <a:rPr lang="es-MX" dirty="0"/>
              <a:t>4</a:t>
            </a:r>
          </a:p>
        </p:txBody>
      </p:sp>
      <p:sp>
        <p:nvSpPr>
          <p:cNvPr id="6" name="Título 1">
            <a:extLst>
              <a:ext uri="{FF2B5EF4-FFF2-40B4-BE49-F238E27FC236}">
                <a16:creationId xmlns:a16="http://schemas.microsoft.com/office/drawing/2014/main" id="{4B75D2D3-0C40-4866-BBC6-64CA9236A412}"/>
              </a:ext>
            </a:extLst>
          </p:cNvPr>
          <p:cNvSpPr>
            <a:spLocks noGrp="1"/>
          </p:cNvSpPr>
          <p:nvPr>
            <p:ph type="title"/>
          </p:nvPr>
        </p:nvSpPr>
        <p:spPr>
          <a:xfrm>
            <a:off x="2592388" y="623888"/>
            <a:ext cx="8912225" cy="1281112"/>
          </a:xfrm>
        </p:spPr>
        <p:txBody>
          <a:bodyPr rtlCol="0">
            <a:normAutofit/>
          </a:bodyPr>
          <a:lstStyle/>
          <a:p>
            <a:pPr rtl="0"/>
            <a:r>
              <a:rPr lang="es-ES" sz="3200" dirty="0"/>
              <a:t>Consideraciones.</a:t>
            </a:r>
          </a:p>
        </p:txBody>
      </p:sp>
      <p:sp>
        <p:nvSpPr>
          <p:cNvPr id="7" name="Subtítulo 6">
            <a:extLst>
              <a:ext uri="{FF2B5EF4-FFF2-40B4-BE49-F238E27FC236}">
                <a16:creationId xmlns:a16="http://schemas.microsoft.com/office/drawing/2014/main" id="{B6EA613B-EA20-42D5-A27A-8E5583684775}"/>
              </a:ext>
            </a:extLst>
          </p:cNvPr>
          <p:cNvSpPr>
            <a:spLocks noGrp="1"/>
          </p:cNvSpPr>
          <p:nvPr>
            <p:ph idx="1"/>
          </p:nvPr>
        </p:nvSpPr>
        <p:spPr>
          <a:xfrm>
            <a:off x="2589213" y="2133600"/>
            <a:ext cx="8915400" cy="3778250"/>
          </a:xfrm>
        </p:spPr>
        <p:txBody>
          <a:bodyPr rtlCol="0">
            <a:normAutofit/>
          </a:bodyPr>
          <a:lstStyle/>
          <a:p>
            <a:pPr marL="0" indent="0" algn="just" rtl="0">
              <a:buNone/>
            </a:pPr>
            <a:r>
              <a:rPr lang="es-ES" sz="2000" dirty="0">
                <a:solidFill>
                  <a:schemeClr val="tx1"/>
                </a:solidFill>
              </a:rPr>
              <a:t>Se estimaron las horas de esfuerzo por analogía, es decir, por experiencia del equipo de trabajo, en base a experiencias anteriores realizando proyectos similares.</a:t>
            </a:r>
          </a:p>
          <a:p>
            <a:pPr marL="0" indent="0" algn="just" rtl="0">
              <a:buNone/>
            </a:pPr>
            <a:endParaRPr lang="es-ES" sz="2000" dirty="0">
              <a:solidFill>
                <a:schemeClr val="tx1"/>
              </a:solidFill>
            </a:endParaRPr>
          </a:p>
          <a:p>
            <a:pPr marL="0" indent="0" algn="just" rtl="0">
              <a:buNone/>
            </a:pPr>
            <a:r>
              <a:rPr lang="es-ES" sz="2000" dirty="0">
                <a:solidFill>
                  <a:schemeClr val="tx1"/>
                </a:solidFill>
              </a:rPr>
              <a:t>Sin embargo, también se hace el uso de la fórmula de estimación de tiempo.</a:t>
            </a:r>
          </a:p>
          <a:p>
            <a:pPr marL="0" indent="0" algn="just" rtl="0">
              <a:buNone/>
            </a:pPr>
            <a:endParaRPr lang="es-ES" sz="2000" dirty="0">
              <a:solidFill>
                <a:schemeClr val="tx1"/>
              </a:solidFill>
            </a:endParaRPr>
          </a:p>
          <a:p>
            <a:pPr marL="0" indent="0" algn="ctr" rtl="0">
              <a:buNone/>
            </a:pPr>
            <a:r>
              <a:rPr lang="es-ES" sz="2000" dirty="0">
                <a:solidFill>
                  <a:schemeClr val="tx1"/>
                </a:solidFill>
              </a:rPr>
              <a:t>Estimación Ponderada = (EO. + 4*EMP. + EP.) / 6.</a:t>
            </a:r>
          </a:p>
          <a:p>
            <a:pPr marL="0" indent="0" rtl="0">
              <a:buNone/>
            </a:pPr>
            <a:endParaRPr lang="es-ES" dirty="0">
              <a:solidFill>
                <a:schemeClr val="tx1"/>
              </a:solidFill>
            </a:endParaRPr>
          </a:p>
          <a:p>
            <a:pPr marL="0" indent="0" rtl="0">
              <a:buNone/>
            </a:pPr>
            <a:endParaRPr lang="es-ES" dirty="0">
              <a:solidFill>
                <a:schemeClr val="tx1"/>
              </a:solidFill>
            </a:endParaRPr>
          </a:p>
        </p:txBody>
      </p:sp>
      <p:sp>
        <p:nvSpPr>
          <p:cNvPr id="8" name="Marcador de pie de página 5">
            <a:extLst>
              <a:ext uri="{FF2B5EF4-FFF2-40B4-BE49-F238E27FC236}">
                <a16:creationId xmlns:a16="http://schemas.microsoft.com/office/drawing/2014/main" id="{53D02B99-DD6F-4879-93F9-BF178ED93552}"/>
              </a:ext>
            </a:extLst>
          </p:cNvPr>
          <p:cNvSpPr>
            <a:spLocks noGrp="1"/>
          </p:cNvSpPr>
          <p:nvPr>
            <p:ph type="ftr" sz="quarter" idx="11"/>
          </p:nvPr>
        </p:nvSpPr>
        <p:spPr>
          <a:xfrm>
            <a:off x="9197009" y="6097729"/>
            <a:ext cx="2155203" cy="369332"/>
          </a:xfrm>
        </p:spPr>
        <p:txBody>
          <a:bodyPr rtlCol="0"/>
          <a:lstStyle/>
          <a:p>
            <a:pPr algn="ctr">
              <a:tabLst>
                <a:tab pos="2806065" algn="ctr"/>
                <a:tab pos="5612130" algn="r"/>
              </a:tabLst>
            </a:pPr>
            <a:r>
              <a:rPr lang="es-MX"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www.plastiBot.mx</a:t>
            </a:r>
            <a:endParaRPr lang="es-MX"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rtl="0"/>
            <a:endParaRPr lang="es-ES" dirty="0">
              <a:solidFill>
                <a:schemeClr val="tx1"/>
              </a:solidFill>
            </a:endParaRPr>
          </a:p>
        </p:txBody>
      </p:sp>
      <p:sp>
        <p:nvSpPr>
          <p:cNvPr id="9" name="Marcador de fecha 4">
            <a:extLst>
              <a:ext uri="{FF2B5EF4-FFF2-40B4-BE49-F238E27FC236}">
                <a16:creationId xmlns:a16="http://schemas.microsoft.com/office/drawing/2014/main" id="{6E7CB7C3-5CE7-4E43-863B-C09E1CEEA0D3}"/>
              </a:ext>
            </a:extLst>
          </p:cNvPr>
          <p:cNvSpPr>
            <a:spLocks noGrp="1"/>
          </p:cNvSpPr>
          <p:nvPr>
            <p:ph type="dt" sz="half" idx="10"/>
          </p:nvPr>
        </p:nvSpPr>
        <p:spPr>
          <a:xfrm>
            <a:off x="8282609" y="5772292"/>
            <a:ext cx="3069604" cy="369331"/>
          </a:xfrm>
        </p:spPr>
        <p:txBody>
          <a:bodyPr rtlCol="0"/>
          <a:lstStyle/>
          <a:p>
            <a:pPr rtl="0"/>
            <a:r>
              <a:rPr lang="es-ES" sz="1200" dirty="0">
                <a:solidFill>
                  <a:schemeClr val="tx1"/>
                </a:solidFill>
              </a:rPr>
              <a:t>Para las futuras generaciones…</a:t>
            </a:r>
          </a:p>
        </p:txBody>
      </p:sp>
      <p:pic>
        <p:nvPicPr>
          <p:cNvPr id="10" name="Marcador de posición de imagen 7">
            <a:extLst>
              <a:ext uri="{FF2B5EF4-FFF2-40B4-BE49-F238E27FC236}">
                <a16:creationId xmlns:a16="http://schemas.microsoft.com/office/drawing/2014/main" id="{77294E42-2FB3-4443-9EF3-BF81DF198994}"/>
              </a:ext>
            </a:extLst>
          </p:cNvPr>
          <p:cNvPicPr>
            <a:picLocks noChangeAspect="1"/>
          </p:cNvPicPr>
          <p:nvPr/>
        </p:nvPicPr>
        <p:blipFill>
          <a:blip r:embed="rId2"/>
          <a:srcRect t="9478" b="9478"/>
          <a:stretch>
            <a:fillRect/>
          </a:stretch>
        </p:blipFill>
        <p:spPr>
          <a:xfrm>
            <a:off x="9138264" y="231492"/>
            <a:ext cx="2671762" cy="1030288"/>
          </a:xfrm>
          <a:prstGeom prst="roundRect">
            <a:avLst/>
          </a:prstGeom>
        </p:spPr>
      </p:pic>
    </p:spTree>
    <p:extLst>
      <p:ext uri="{BB962C8B-B14F-4D97-AF65-F5344CB8AC3E}">
        <p14:creationId xmlns:p14="http://schemas.microsoft.com/office/powerpoint/2010/main" val="29810591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312C3561-203E-4E1A-8050-C77DCDE115F8}"/>
              </a:ext>
            </a:extLst>
          </p:cNvPr>
          <p:cNvSpPr txBox="1"/>
          <p:nvPr/>
        </p:nvSpPr>
        <p:spPr>
          <a:xfrm>
            <a:off x="1510748" y="6228522"/>
            <a:ext cx="530087" cy="369332"/>
          </a:xfrm>
          <a:prstGeom prst="rect">
            <a:avLst/>
          </a:prstGeom>
          <a:noFill/>
        </p:spPr>
        <p:txBody>
          <a:bodyPr wrap="square" rtlCol="0">
            <a:spAutoFit/>
          </a:bodyPr>
          <a:lstStyle/>
          <a:p>
            <a:r>
              <a:rPr lang="es-MX" dirty="0"/>
              <a:t>5</a:t>
            </a:r>
          </a:p>
        </p:txBody>
      </p:sp>
      <p:sp>
        <p:nvSpPr>
          <p:cNvPr id="6" name="Título 1">
            <a:extLst>
              <a:ext uri="{FF2B5EF4-FFF2-40B4-BE49-F238E27FC236}">
                <a16:creationId xmlns:a16="http://schemas.microsoft.com/office/drawing/2014/main" id="{4B75D2D3-0C40-4866-BBC6-64CA9236A412}"/>
              </a:ext>
            </a:extLst>
          </p:cNvPr>
          <p:cNvSpPr>
            <a:spLocks noGrp="1"/>
          </p:cNvSpPr>
          <p:nvPr>
            <p:ph type="title"/>
          </p:nvPr>
        </p:nvSpPr>
        <p:spPr>
          <a:xfrm>
            <a:off x="2592388" y="623888"/>
            <a:ext cx="8912225" cy="1281112"/>
          </a:xfrm>
        </p:spPr>
        <p:txBody>
          <a:bodyPr rtlCol="0">
            <a:normAutofit/>
          </a:bodyPr>
          <a:lstStyle/>
          <a:p>
            <a:pPr rtl="0"/>
            <a:r>
              <a:rPr lang="es-ES" sz="3200" dirty="0"/>
              <a:t>Planificación.</a:t>
            </a:r>
          </a:p>
        </p:txBody>
      </p:sp>
      <p:sp>
        <p:nvSpPr>
          <p:cNvPr id="7" name="Subtítulo 6">
            <a:extLst>
              <a:ext uri="{FF2B5EF4-FFF2-40B4-BE49-F238E27FC236}">
                <a16:creationId xmlns:a16="http://schemas.microsoft.com/office/drawing/2014/main" id="{B6EA613B-EA20-42D5-A27A-8E5583684775}"/>
              </a:ext>
            </a:extLst>
          </p:cNvPr>
          <p:cNvSpPr>
            <a:spLocks noGrp="1"/>
          </p:cNvSpPr>
          <p:nvPr>
            <p:ph idx="1"/>
          </p:nvPr>
        </p:nvSpPr>
        <p:spPr>
          <a:xfrm>
            <a:off x="2592388" y="1304940"/>
            <a:ext cx="8915400" cy="3778250"/>
          </a:xfrm>
        </p:spPr>
        <p:txBody>
          <a:bodyPr rtlCol="0">
            <a:normAutofit lnSpcReduction="10000"/>
          </a:bodyPr>
          <a:lstStyle/>
          <a:p>
            <a:pPr marL="0" indent="0" algn="just" rtl="0">
              <a:buNone/>
            </a:pPr>
            <a:r>
              <a:rPr lang="es-ES" sz="2400" dirty="0">
                <a:solidFill>
                  <a:schemeClr val="tx1"/>
                </a:solidFill>
              </a:rPr>
              <a:t>1.2.1 Selección de la Estrategia de Desarrollo.</a:t>
            </a:r>
          </a:p>
          <a:p>
            <a:pPr marL="0" indent="0" algn="just" rtl="0">
              <a:buNone/>
            </a:pPr>
            <a:endParaRPr lang="es-ES" sz="2400" dirty="0">
              <a:solidFill>
                <a:schemeClr val="tx1"/>
              </a:solidFill>
            </a:endParaRPr>
          </a:p>
          <a:p>
            <a:pPr marL="0" indent="0" algn="just" rtl="0">
              <a:buNone/>
            </a:pPr>
            <a:r>
              <a:rPr lang="es-ES" sz="2000" dirty="0">
                <a:solidFill>
                  <a:schemeClr val="tx1"/>
                </a:solidFill>
              </a:rPr>
              <a:t>Estrategia de Desarrollo.</a:t>
            </a:r>
          </a:p>
          <a:p>
            <a:pPr marL="0" indent="0" algn="just" rtl="0">
              <a:buNone/>
            </a:pPr>
            <a:endParaRPr lang="es-ES" dirty="0">
              <a:solidFill>
                <a:schemeClr val="tx1"/>
              </a:solidFill>
            </a:endParaRPr>
          </a:p>
          <a:p>
            <a:pPr marL="0" indent="0" algn="just" rtl="0">
              <a:buNone/>
            </a:pPr>
            <a:r>
              <a:rPr lang="es-ES" sz="2000" dirty="0">
                <a:solidFill>
                  <a:schemeClr val="tx1"/>
                </a:solidFill>
              </a:rPr>
              <a:t>La estrategia de desarrollo a usar es la del ciclo de vida evolutiva, se escogió está debido a que no se deben de conocer todos los requisitos del proyecto para realizarlo.</a:t>
            </a:r>
          </a:p>
          <a:p>
            <a:pPr marL="0" indent="0" algn="just" rtl="0">
              <a:buNone/>
            </a:pPr>
            <a:r>
              <a:rPr lang="es-ES" sz="2000" dirty="0">
                <a:solidFill>
                  <a:schemeClr val="tx1"/>
                </a:solidFill>
              </a:rPr>
              <a:t>Si bien, se tiene una idea de lo que se está realizando dentro del proyecto, se pueden implementar tareas, que no están planeadas para corregir ideas no eficaces, si fuera el caso.</a:t>
            </a:r>
          </a:p>
          <a:p>
            <a:pPr marL="0" indent="0" algn="just" rtl="0">
              <a:buNone/>
            </a:pPr>
            <a:endParaRPr lang="es-ES" dirty="0">
              <a:solidFill>
                <a:schemeClr val="tx1"/>
              </a:solidFill>
            </a:endParaRPr>
          </a:p>
        </p:txBody>
      </p:sp>
      <p:sp>
        <p:nvSpPr>
          <p:cNvPr id="8" name="Marcador de pie de página 5">
            <a:extLst>
              <a:ext uri="{FF2B5EF4-FFF2-40B4-BE49-F238E27FC236}">
                <a16:creationId xmlns:a16="http://schemas.microsoft.com/office/drawing/2014/main" id="{53D02B99-DD6F-4879-93F9-BF178ED93552}"/>
              </a:ext>
            </a:extLst>
          </p:cNvPr>
          <p:cNvSpPr>
            <a:spLocks noGrp="1"/>
          </p:cNvSpPr>
          <p:nvPr>
            <p:ph type="ftr" sz="quarter" idx="11"/>
          </p:nvPr>
        </p:nvSpPr>
        <p:spPr>
          <a:xfrm>
            <a:off x="9197009" y="6097729"/>
            <a:ext cx="2155203" cy="369332"/>
          </a:xfrm>
        </p:spPr>
        <p:txBody>
          <a:bodyPr rtlCol="0"/>
          <a:lstStyle/>
          <a:p>
            <a:pPr algn="ctr">
              <a:tabLst>
                <a:tab pos="2806065" algn="ctr"/>
                <a:tab pos="5612130" algn="r"/>
              </a:tabLst>
            </a:pPr>
            <a:r>
              <a:rPr lang="es-MX"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www.plastiBot.mx</a:t>
            </a:r>
            <a:endParaRPr lang="es-MX"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rtl="0"/>
            <a:endParaRPr lang="es-ES" dirty="0">
              <a:solidFill>
                <a:schemeClr val="tx1"/>
              </a:solidFill>
            </a:endParaRPr>
          </a:p>
        </p:txBody>
      </p:sp>
      <p:sp>
        <p:nvSpPr>
          <p:cNvPr id="9" name="Marcador de fecha 4">
            <a:extLst>
              <a:ext uri="{FF2B5EF4-FFF2-40B4-BE49-F238E27FC236}">
                <a16:creationId xmlns:a16="http://schemas.microsoft.com/office/drawing/2014/main" id="{6E7CB7C3-5CE7-4E43-863B-C09E1CEEA0D3}"/>
              </a:ext>
            </a:extLst>
          </p:cNvPr>
          <p:cNvSpPr>
            <a:spLocks noGrp="1"/>
          </p:cNvSpPr>
          <p:nvPr>
            <p:ph type="dt" sz="half" idx="10"/>
          </p:nvPr>
        </p:nvSpPr>
        <p:spPr>
          <a:xfrm>
            <a:off x="8282609" y="5772292"/>
            <a:ext cx="3069604" cy="369331"/>
          </a:xfrm>
        </p:spPr>
        <p:txBody>
          <a:bodyPr rtlCol="0"/>
          <a:lstStyle/>
          <a:p>
            <a:pPr rtl="0"/>
            <a:r>
              <a:rPr lang="es-ES" sz="1200" dirty="0">
                <a:solidFill>
                  <a:schemeClr val="tx1"/>
                </a:solidFill>
              </a:rPr>
              <a:t>Para las futuras generaciones…</a:t>
            </a:r>
          </a:p>
        </p:txBody>
      </p:sp>
      <p:pic>
        <p:nvPicPr>
          <p:cNvPr id="10" name="Marcador de posición de imagen 7">
            <a:extLst>
              <a:ext uri="{FF2B5EF4-FFF2-40B4-BE49-F238E27FC236}">
                <a16:creationId xmlns:a16="http://schemas.microsoft.com/office/drawing/2014/main" id="{77294E42-2FB3-4443-9EF3-BF81DF198994}"/>
              </a:ext>
            </a:extLst>
          </p:cNvPr>
          <p:cNvPicPr>
            <a:picLocks noChangeAspect="1"/>
          </p:cNvPicPr>
          <p:nvPr/>
        </p:nvPicPr>
        <p:blipFill>
          <a:blip r:embed="rId2"/>
          <a:srcRect t="9478" b="9478"/>
          <a:stretch>
            <a:fillRect/>
          </a:stretch>
        </p:blipFill>
        <p:spPr>
          <a:xfrm>
            <a:off x="9138264" y="231492"/>
            <a:ext cx="2671762" cy="1030288"/>
          </a:xfrm>
          <a:prstGeom prst="roundRect">
            <a:avLst/>
          </a:prstGeom>
        </p:spPr>
      </p:pic>
      <p:pic>
        <p:nvPicPr>
          <p:cNvPr id="11" name="Picture 2" descr="Diagrama, Esquemático&#10;&#10;Descripción generada automáticamente">
            <a:extLst>
              <a:ext uri="{FF2B5EF4-FFF2-40B4-BE49-F238E27FC236}">
                <a16:creationId xmlns:a16="http://schemas.microsoft.com/office/drawing/2014/main" id="{9E9F987B-789B-4AB5-8470-905D5A435ED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797" t="25313" r="5797" b="30822"/>
          <a:stretch/>
        </p:blipFill>
        <p:spPr bwMode="auto">
          <a:xfrm>
            <a:off x="4019459" y="4999546"/>
            <a:ext cx="4153081" cy="1545491"/>
          </a:xfrm>
          <a:prstGeom prst="rect">
            <a:avLst/>
          </a:prstGeom>
          <a:ln>
            <a:noFill/>
          </a:ln>
          <a:effectLst>
            <a:softEdge rad="112500"/>
          </a:effectLst>
        </p:spPr>
      </p:pic>
    </p:spTree>
    <p:extLst>
      <p:ext uri="{BB962C8B-B14F-4D97-AF65-F5344CB8AC3E}">
        <p14:creationId xmlns:p14="http://schemas.microsoft.com/office/powerpoint/2010/main" val="1944331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312C3561-203E-4E1A-8050-C77DCDE115F8}"/>
              </a:ext>
            </a:extLst>
          </p:cNvPr>
          <p:cNvSpPr txBox="1"/>
          <p:nvPr/>
        </p:nvSpPr>
        <p:spPr>
          <a:xfrm>
            <a:off x="1510748" y="6228522"/>
            <a:ext cx="530087" cy="369332"/>
          </a:xfrm>
          <a:prstGeom prst="rect">
            <a:avLst/>
          </a:prstGeom>
          <a:noFill/>
        </p:spPr>
        <p:txBody>
          <a:bodyPr wrap="square" rtlCol="0">
            <a:spAutoFit/>
          </a:bodyPr>
          <a:lstStyle/>
          <a:p>
            <a:r>
              <a:rPr lang="es-MX" dirty="0"/>
              <a:t>6</a:t>
            </a:r>
          </a:p>
        </p:txBody>
      </p:sp>
      <p:sp>
        <p:nvSpPr>
          <p:cNvPr id="11" name="Título 1">
            <a:extLst>
              <a:ext uri="{FF2B5EF4-FFF2-40B4-BE49-F238E27FC236}">
                <a16:creationId xmlns:a16="http://schemas.microsoft.com/office/drawing/2014/main" id="{BAD007A6-140A-46F1-B3F2-4F432617ADF1}"/>
              </a:ext>
            </a:extLst>
          </p:cNvPr>
          <p:cNvSpPr>
            <a:spLocks noGrp="1"/>
          </p:cNvSpPr>
          <p:nvPr>
            <p:ph type="title"/>
          </p:nvPr>
        </p:nvSpPr>
        <p:spPr>
          <a:xfrm>
            <a:off x="180608" y="-1703617"/>
            <a:ext cx="10491941" cy="2740847"/>
          </a:xfrm>
        </p:spPr>
        <p:txBody>
          <a:bodyPr>
            <a:normAutofit/>
          </a:bodyPr>
          <a:lstStyle/>
          <a:p>
            <a:r>
              <a:rPr lang="es-MX" sz="3200" dirty="0"/>
              <a:t>1.2.2 Selección de la Estructura de Actividades, Tareas y Productos.</a:t>
            </a:r>
          </a:p>
        </p:txBody>
      </p:sp>
      <p:pic>
        <p:nvPicPr>
          <p:cNvPr id="10" name="Marcador de posición de imagen 7">
            <a:extLst>
              <a:ext uri="{FF2B5EF4-FFF2-40B4-BE49-F238E27FC236}">
                <a16:creationId xmlns:a16="http://schemas.microsoft.com/office/drawing/2014/main" id="{77294E42-2FB3-4443-9EF3-BF81DF198994}"/>
              </a:ext>
            </a:extLst>
          </p:cNvPr>
          <p:cNvPicPr>
            <a:picLocks noChangeAspect="1"/>
          </p:cNvPicPr>
          <p:nvPr/>
        </p:nvPicPr>
        <p:blipFill>
          <a:blip r:embed="rId2"/>
          <a:srcRect t="9478" b="9478"/>
          <a:stretch>
            <a:fillRect/>
          </a:stretch>
        </p:blipFill>
        <p:spPr>
          <a:xfrm>
            <a:off x="9508983" y="110312"/>
            <a:ext cx="2671762" cy="1030288"/>
          </a:xfrm>
          <a:prstGeom prst="roundRect">
            <a:avLst/>
          </a:prstGeom>
        </p:spPr>
      </p:pic>
      <p:sp>
        <p:nvSpPr>
          <p:cNvPr id="13" name="Marcador de pie de página 5">
            <a:extLst>
              <a:ext uri="{FF2B5EF4-FFF2-40B4-BE49-F238E27FC236}">
                <a16:creationId xmlns:a16="http://schemas.microsoft.com/office/drawing/2014/main" id="{08FC9C05-279F-4457-BE23-589090877137}"/>
              </a:ext>
            </a:extLst>
          </p:cNvPr>
          <p:cNvSpPr>
            <a:spLocks noGrp="1"/>
          </p:cNvSpPr>
          <p:nvPr>
            <p:ph type="ftr" sz="quarter" idx="11"/>
          </p:nvPr>
        </p:nvSpPr>
        <p:spPr>
          <a:xfrm>
            <a:off x="9197009" y="6097729"/>
            <a:ext cx="2155203" cy="369332"/>
          </a:xfrm>
        </p:spPr>
        <p:txBody>
          <a:bodyPr rtlCol="0"/>
          <a:lstStyle/>
          <a:p>
            <a:pPr algn="ctr">
              <a:tabLst>
                <a:tab pos="2806065" algn="ctr"/>
                <a:tab pos="5612130" algn="r"/>
              </a:tabLst>
            </a:pPr>
            <a:r>
              <a:rPr lang="es-MX"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www.plastiBot.mx</a:t>
            </a:r>
            <a:endParaRPr lang="es-MX"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rtl="0"/>
            <a:endParaRPr lang="es-ES" dirty="0">
              <a:solidFill>
                <a:schemeClr val="tx1"/>
              </a:solidFill>
            </a:endParaRPr>
          </a:p>
        </p:txBody>
      </p:sp>
      <p:sp>
        <p:nvSpPr>
          <p:cNvPr id="14" name="Marcador de fecha 4">
            <a:extLst>
              <a:ext uri="{FF2B5EF4-FFF2-40B4-BE49-F238E27FC236}">
                <a16:creationId xmlns:a16="http://schemas.microsoft.com/office/drawing/2014/main" id="{9C28589A-7BFB-4898-A79F-AD5B9492976E}"/>
              </a:ext>
            </a:extLst>
          </p:cNvPr>
          <p:cNvSpPr>
            <a:spLocks noGrp="1"/>
          </p:cNvSpPr>
          <p:nvPr>
            <p:ph type="dt" sz="half" idx="10"/>
          </p:nvPr>
        </p:nvSpPr>
        <p:spPr>
          <a:xfrm>
            <a:off x="8282609" y="5772292"/>
            <a:ext cx="3069604" cy="369331"/>
          </a:xfrm>
        </p:spPr>
        <p:txBody>
          <a:bodyPr rtlCol="0"/>
          <a:lstStyle/>
          <a:p>
            <a:pPr rtl="0"/>
            <a:r>
              <a:rPr lang="es-ES" sz="1200" dirty="0">
                <a:solidFill>
                  <a:schemeClr val="tx1"/>
                </a:solidFill>
              </a:rPr>
              <a:t>Para las futuras generaciones…</a:t>
            </a:r>
          </a:p>
        </p:txBody>
      </p:sp>
      <p:pic>
        <p:nvPicPr>
          <p:cNvPr id="18" name="Imagen 17">
            <a:extLst>
              <a:ext uri="{FF2B5EF4-FFF2-40B4-BE49-F238E27FC236}">
                <a16:creationId xmlns:a16="http://schemas.microsoft.com/office/drawing/2014/main" id="{E6E89806-705A-45B8-AEFB-C4E4BB2A6905}"/>
              </a:ext>
            </a:extLst>
          </p:cNvPr>
          <p:cNvPicPr>
            <a:picLocks noChangeAspect="1"/>
          </p:cNvPicPr>
          <p:nvPr/>
        </p:nvPicPr>
        <p:blipFill>
          <a:blip r:embed="rId3"/>
          <a:stretch>
            <a:fillRect/>
          </a:stretch>
        </p:blipFill>
        <p:spPr>
          <a:xfrm>
            <a:off x="2015237" y="967862"/>
            <a:ext cx="7890499" cy="5848065"/>
          </a:xfrm>
          <a:prstGeom prst="rect">
            <a:avLst/>
          </a:prstGeom>
        </p:spPr>
      </p:pic>
    </p:spTree>
    <p:extLst>
      <p:ext uri="{BB962C8B-B14F-4D97-AF65-F5344CB8AC3E}">
        <p14:creationId xmlns:p14="http://schemas.microsoft.com/office/powerpoint/2010/main" val="2389805104"/>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312C3561-203E-4E1A-8050-C77DCDE115F8}"/>
              </a:ext>
            </a:extLst>
          </p:cNvPr>
          <p:cNvSpPr txBox="1"/>
          <p:nvPr/>
        </p:nvSpPr>
        <p:spPr>
          <a:xfrm>
            <a:off x="1510748" y="6228522"/>
            <a:ext cx="530087" cy="369332"/>
          </a:xfrm>
          <a:prstGeom prst="rect">
            <a:avLst/>
          </a:prstGeom>
          <a:noFill/>
        </p:spPr>
        <p:txBody>
          <a:bodyPr wrap="square" rtlCol="0">
            <a:spAutoFit/>
          </a:bodyPr>
          <a:lstStyle/>
          <a:p>
            <a:r>
              <a:rPr lang="es-MX" dirty="0"/>
              <a:t>7</a:t>
            </a:r>
          </a:p>
        </p:txBody>
      </p:sp>
      <p:sp>
        <p:nvSpPr>
          <p:cNvPr id="8" name="Marcador de pie de página 5">
            <a:extLst>
              <a:ext uri="{FF2B5EF4-FFF2-40B4-BE49-F238E27FC236}">
                <a16:creationId xmlns:a16="http://schemas.microsoft.com/office/drawing/2014/main" id="{53D02B99-DD6F-4879-93F9-BF178ED93552}"/>
              </a:ext>
            </a:extLst>
          </p:cNvPr>
          <p:cNvSpPr>
            <a:spLocks noGrp="1"/>
          </p:cNvSpPr>
          <p:nvPr>
            <p:ph type="ftr" sz="quarter" idx="11"/>
          </p:nvPr>
        </p:nvSpPr>
        <p:spPr>
          <a:xfrm>
            <a:off x="9197009" y="6097729"/>
            <a:ext cx="2155203" cy="369332"/>
          </a:xfrm>
        </p:spPr>
        <p:txBody>
          <a:bodyPr rtlCol="0"/>
          <a:lstStyle/>
          <a:p>
            <a:pPr algn="ctr">
              <a:tabLst>
                <a:tab pos="2806065" algn="ctr"/>
                <a:tab pos="5612130" algn="r"/>
              </a:tabLst>
            </a:pPr>
            <a:r>
              <a:rPr lang="es-MX"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www.plastiBot.mx</a:t>
            </a:r>
            <a:endParaRPr lang="es-MX"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rtl="0"/>
            <a:endParaRPr lang="es-ES" dirty="0">
              <a:solidFill>
                <a:schemeClr val="tx1"/>
              </a:solidFill>
            </a:endParaRPr>
          </a:p>
        </p:txBody>
      </p:sp>
      <p:sp>
        <p:nvSpPr>
          <p:cNvPr id="9" name="Marcador de fecha 4">
            <a:extLst>
              <a:ext uri="{FF2B5EF4-FFF2-40B4-BE49-F238E27FC236}">
                <a16:creationId xmlns:a16="http://schemas.microsoft.com/office/drawing/2014/main" id="{6E7CB7C3-5CE7-4E43-863B-C09E1CEEA0D3}"/>
              </a:ext>
            </a:extLst>
          </p:cNvPr>
          <p:cNvSpPr>
            <a:spLocks noGrp="1"/>
          </p:cNvSpPr>
          <p:nvPr>
            <p:ph type="dt" sz="half" idx="10"/>
          </p:nvPr>
        </p:nvSpPr>
        <p:spPr>
          <a:xfrm>
            <a:off x="8282609" y="5772292"/>
            <a:ext cx="3069604" cy="369331"/>
          </a:xfrm>
        </p:spPr>
        <p:txBody>
          <a:bodyPr rtlCol="0"/>
          <a:lstStyle/>
          <a:p>
            <a:pPr rtl="0"/>
            <a:r>
              <a:rPr lang="es-ES" sz="1200" dirty="0">
                <a:solidFill>
                  <a:schemeClr val="tx1"/>
                </a:solidFill>
              </a:rPr>
              <a:t>Para las futuras generaciones…</a:t>
            </a:r>
          </a:p>
        </p:txBody>
      </p:sp>
      <p:sp>
        <p:nvSpPr>
          <p:cNvPr id="11" name="Título 1">
            <a:extLst>
              <a:ext uri="{FF2B5EF4-FFF2-40B4-BE49-F238E27FC236}">
                <a16:creationId xmlns:a16="http://schemas.microsoft.com/office/drawing/2014/main" id="{1DA5B9FB-F62A-43D3-8C27-DB90C8A9BE03}"/>
              </a:ext>
            </a:extLst>
          </p:cNvPr>
          <p:cNvSpPr>
            <a:spLocks noGrp="1"/>
          </p:cNvSpPr>
          <p:nvPr>
            <p:ph type="title"/>
          </p:nvPr>
        </p:nvSpPr>
        <p:spPr>
          <a:xfrm>
            <a:off x="1561921" y="118993"/>
            <a:ext cx="7909626" cy="1281112"/>
          </a:xfrm>
        </p:spPr>
        <p:txBody>
          <a:bodyPr rtlCol="0">
            <a:normAutofit/>
          </a:bodyPr>
          <a:lstStyle/>
          <a:p>
            <a:pPr rtl="0"/>
            <a:r>
              <a:rPr lang="es-ES" sz="3200" b="0" i="0" dirty="0">
                <a:effectLst/>
                <a:latin typeface="Arial" panose="020B0604020202020204" pitchFamily="34" charset="0"/>
              </a:rPr>
              <a:t>1.2.3. Establecimiento del Calendario de Hitos y Entregas.</a:t>
            </a:r>
            <a:endParaRPr lang="es-ES" sz="3200" dirty="0"/>
          </a:p>
        </p:txBody>
      </p:sp>
      <p:sp>
        <p:nvSpPr>
          <p:cNvPr id="12" name="Marcador de texto 13">
            <a:extLst>
              <a:ext uri="{FF2B5EF4-FFF2-40B4-BE49-F238E27FC236}">
                <a16:creationId xmlns:a16="http://schemas.microsoft.com/office/drawing/2014/main" id="{5E2E963B-4EAF-4B44-BB78-6F2FAE17E859}"/>
              </a:ext>
            </a:extLst>
          </p:cNvPr>
          <p:cNvSpPr txBox="1">
            <a:spLocks/>
          </p:cNvSpPr>
          <p:nvPr/>
        </p:nvSpPr>
        <p:spPr>
          <a:xfrm>
            <a:off x="1043413" y="3626626"/>
            <a:ext cx="3044952" cy="1725728"/>
          </a:xfrm>
          <a:prstGeom prst="rect">
            <a:avLst/>
          </a:prstGeom>
          <a:ln>
            <a:solidFill>
              <a:schemeClr val="accent1"/>
            </a:solidFill>
          </a:ln>
        </p:spPr>
        <p:txBody>
          <a:bodyPr>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MX" dirty="0"/>
              <a:t>Fechas: Del 21 al 25 de febrero del 2022.</a:t>
            </a:r>
          </a:p>
          <a:p>
            <a:pPr algn="just"/>
            <a:endParaRPr lang="es-MX" dirty="0"/>
          </a:p>
          <a:p>
            <a:pPr algn="just"/>
            <a:r>
              <a:rPr lang="es-MX" dirty="0"/>
              <a:t>Documento generado: Acta Constitutiva y Enunciado del Trabajo.</a:t>
            </a:r>
          </a:p>
        </p:txBody>
      </p:sp>
      <p:sp>
        <p:nvSpPr>
          <p:cNvPr id="13" name="Marcador de texto 14">
            <a:extLst>
              <a:ext uri="{FF2B5EF4-FFF2-40B4-BE49-F238E27FC236}">
                <a16:creationId xmlns:a16="http://schemas.microsoft.com/office/drawing/2014/main" id="{465120F0-9737-4932-993E-D2F132CC51CD}"/>
              </a:ext>
            </a:extLst>
          </p:cNvPr>
          <p:cNvSpPr txBox="1">
            <a:spLocks/>
          </p:cNvSpPr>
          <p:nvPr/>
        </p:nvSpPr>
        <p:spPr>
          <a:xfrm>
            <a:off x="4956015" y="2700478"/>
            <a:ext cx="3044952" cy="829247"/>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s-MX" sz="2000" dirty="0"/>
              <a:t>Realizar el boceto del prototipo escalado.</a:t>
            </a:r>
          </a:p>
          <a:p>
            <a:pPr algn="just"/>
            <a:endParaRPr lang="es-MX" dirty="0"/>
          </a:p>
        </p:txBody>
      </p:sp>
      <p:sp>
        <p:nvSpPr>
          <p:cNvPr id="14" name="Marcador de texto 15">
            <a:extLst>
              <a:ext uri="{FF2B5EF4-FFF2-40B4-BE49-F238E27FC236}">
                <a16:creationId xmlns:a16="http://schemas.microsoft.com/office/drawing/2014/main" id="{EF02A079-F1D5-4637-A2F9-C1C9B7D6C8EF}"/>
              </a:ext>
            </a:extLst>
          </p:cNvPr>
          <p:cNvSpPr txBox="1">
            <a:spLocks/>
          </p:cNvSpPr>
          <p:nvPr/>
        </p:nvSpPr>
        <p:spPr>
          <a:xfrm>
            <a:off x="4956015" y="3605709"/>
            <a:ext cx="3044952" cy="2142018"/>
          </a:xfrm>
          <a:prstGeom prst="rect">
            <a:avLst/>
          </a:prstGeom>
          <a:ln>
            <a:solidFill>
              <a:schemeClr val="accent1"/>
            </a:solidFill>
          </a:ln>
        </p:spPr>
        <p:txBody>
          <a:bodyPr>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MX" dirty="0"/>
              <a:t>Fechas: Del 28 de febrero al 4 de marzo del 2022.</a:t>
            </a:r>
          </a:p>
          <a:p>
            <a:pPr algn="just"/>
            <a:endParaRPr lang="es-MX" dirty="0"/>
          </a:p>
          <a:p>
            <a:pPr algn="just"/>
            <a:r>
              <a:rPr lang="es-MX" dirty="0"/>
              <a:t>Documento generado: Boceto a mano alzada del prototipo.</a:t>
            </a:r>
          </a:p>
        </p:txBody>
      </p:sp>
      <p:sp>
        <p:nvSpPr>
          <p:cNvPr id="15" name="Marcador de texto 17">
            <a:extLst>
              <a:ext uri="{FF2B5EF4-FFF2-40B4-BE49-F238E27FC236}">
                <a16:creationId xmlns:a16="http://schemas.microsoft.com/office/drawing/2014/main" id="{1967C29D-0978-4DC2-9B87-E4EDA6DAEE61}"/>
              </a:ext>
            </a:extLst>
          </p:cNvPr>
          <p:cNvSpPr txBox="1">
            <a:spLocks/>
          </p:cNvSpPr>
          <p:nvPr/>
        </p:nvSpPr>
        <p:spPr>
          <a:xfrm>
            <a:off x="8663277" y="2698699"/>
            <a:ext cx="3044952" cy="829247"/>
          </a:xfrm>
          <a:prstGeom prst="rect">
            <a:avLst/>
          </a:prstGeom>
        </p:spPr>
        <p:txBody>
          <a:bodyPr>
            <a:normAutofit fontScale="70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s-MX" sz="2900" dirty="0"/>
              <a:t>Investigar los componentes del prototipo escalado.</a:t>
            </a:r>
          </a:p>
          <a:p>
            <a:pPr algn="just"/>
            <a:endParaRPr lang="es-MX" dirty="0"/>
          </a:p>
        </p:txBody>
      </p:sp>
      <p:sp>
        <p:nvSpPr>
          <p:cNvPr id="16" name="Marcador de texto 19">
            <a:extLst>
              <a:ext uri="{FF2B5EF4-FFF2-40B4-BE49-F238E27FC236}">
                <a16:creationId xmlns:a16="http://schemas.microsoft.com/office/drawing/2014/main" id="{DF5CF537-21B6-4DA0-B6BA-2B08D6BE923C}"/>
              </a:ext>
            </a:extLst>
          </p:cNvPr>
          <p:cNvSpPr txBox="1">
            <a:spLocks/>
          </p:cNvSpPr>
          <p:nvPr/>
        </p:nvSpPr>
        <p:spPr>
          <a:xfrm>
            <a:off x="8663277" y="3605709"/>
            <a:ext cx="3044952" cy="1725728"/>
          </a:xfrm>
          <a:prstGeom prst="rect">
            <a:avLst/>
          </a:prstGeom>
          <a:ln>
            <a:solidFill>
              <a:schemeClr val="accent1"/>
            </a:solidFill>
          </a:ln>
        </p:spPr>
        <p:txBody>
          <a:bodyPr>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MX" dirty="0"/>
              <a:t>Fechas: Del 7 al 11 de marzo del 2022.</a:t>
            </a:r>
          </a:p>
          <a:p>
            <a:pPr algn="just"/>
            <a:endParaRPr lang="es-MX" dirty="0"/>
          </a:p>
          <a:p>
            <a:pPr algn="just"/>
            <a:r>
              <a:rPr lang="es-MX" dirty="0"/>
              <a:t>Documento generado: Lista de materiales a usar y costos.</a:t>
            </a:r>
          </a:p>
        </p:txBody>
      </p:sp>
      <p:sp>
        <p:nvSpPr>
          <p:cNvPr id="17" name="Marcador de texto 22">
            <a:extLst>
              <a:ext uri="{FF2B5EF4-FFF2-40B4-BE49-F238E27FC236}">
                <a16:creationId xmlns:a16="http://schemas.microsoft.com/office/drawing/2014/main" id="{92D85A76-D258-42CE-AAF0-1572927C6ABF}"/>
              </a:ext>
            </a:extLst>
          </p:cNvPr>
          <p:cNvSpPr txBox="1">
            <a:spLocks/>
          </p:cNvSpPr>
          <p:nvPr/>
        </p:nvSpPr>
        <p:spPr>
          <a:xfrm>
            <a:off x="1061901" y="2763762"/>
            <a:ext cx="3231804" cy="841947"/>
          </a:xfrm>
          <a:prstGeom prst="rect">
            <a:avLst/>
          </a:prstGeom>
        </p:spPr>
        <p:txBody>
          <a:bodyPr>
            <a:normAutofit fontScale="85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s-MX" sz="2400" dirty="0"/>
              <a:t>Investigar información del recolectado de PET y Aluminio.</a:t>
            </a:r>
          </a:p>
          <a:p>
            <a:endParaRPr lang="es-MX" dirty="0"/>
          </a:p>
        </p:txBody>
      </p:sp>
      <p:sp>
        <p:nvSpPr>
          <p:cNvPr id="18" name="Subtítulo 6">
            <a:extLst>
              <a:ext uri="{FF2B5EF4-FFF2-40B4-BE49-F238E27FC236}">
                <a16:creationId xmlns:a16="http://schemas.microsoft.com/office/drawing/2014/main" id="{B3695096-140A-47E4-AFFE-C7C0BAA5C5BF}"/>
              </a:ext>
            </a:extLst>
          </p:cNvPr>
          <p:cNvSpPr>
            <a:spLocks noGrp="1"/>
          </p:cNvSpPr>
          <p:nvPr>
            <p:ph idx="1"/>
          </p:nvPr>
        </p:nvSpPr>
        <p:spPr>
          <a:xfrm>
            <a:off x="1561920" y="1343382"/>
            <a:ext cx="9945868" cy="1281112"/>
          </a:xfrm>
        </p:spPr>
        <p:txBody>
          <a:bodyPr rtlCol="0">
            <a:normAutofit/>
          </a:bodyPr>
          <a:lstStyle/>
          <a:p>
            <a:pPr marL="0" indent="0" algn="just" rtl="0">
              <a:buNone/>
            </a:pPr>
            <a:r>
              <a:rPr lang="es-ES" sz="2000" dirty="0">
                <a:solidFill>
                  <a:schemeClr val="tx1"/>
                </a:solidFill>
              </a:rPr>
              <a:t>Esta tarea tiene como objetivo, en función de las actividades y tareas seleccionados, establecer los plazos de realización de las actividades y tareas del proyecto, las fechas en que se producirán las entregas.</a:t>
            </a:r>
          </a:p>
          <a:p>
            <a:pPr marL="0" indent="0" algn="just" rtl="0">
              <a:buNone/>
            </a:pPr>
            <a:endParaRPr lang="es-ES" dirty="0">
              <a:solidFill>
                <a:schemeClr val="tx1"/>
              </a:solidFill>
            </a:endParaRPr>
          </a:p>
        </p:txBody>
      </p:sp>
      <p:pic>
        <p:nvPicPr>
          <p:cNvPr id="19" name="Marcador de posición de imagen 7">
            <a:extLst>
              <a:ext uri="{FF2B5EF4-FFF2-40B4-BE49-F238E27FC236}">
                <a16:creationId xmlns:a16="http://schemas.microsoft.com/office/drawing/2014/main" id="{13607A9A-74EF-4517-BD4C-B7C4BFC554ED}"/>
              </a:ext>
            </a:extLst>
          </p:cNvPr>
          <p:cNvPicPr>
            <a:picLocks noChangeAspect="1"/>
          </p:cNvPicPr>
          <p:nvPr/>
        </p:nvPicPr>
        <p:blipFill>
          <a:blip r:embed="rId2"/>
          <a:srcRect t="9478" b="9478"/>
          <a:stretch>
            <a:fillRect/>
          </a:stretch>
        </p:blipFill>
        <p:spPr>
          <a:xfrm>
            <a:off x="9294198" y="127795"/>
            <a:ext cx="2671762" cy="1030288"/>
          </a:xfrm>
          <a:prstGeom prst="roundRect">
            <a:avLst/>
          </a:prstGeom>
        </p:spPr>
      </p:pic>
    </p:spTree>
    <p:extLst>
      <p:ext uri="{BB962C8B-B14F-4D97-AF65-F5344CB8AC3E}">
        <p14:creationId xmlns:p14="http://schemas.microsoft.com/office/powerpoint/2010/main" val="8347683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312C3561-203E-4E1A-8050-C77DCDE115F8}"/>
              </a:ext>
            </a:extLst>
          </p:cNvPr>
          <p:cNvSpPr txBox="1"/>
          <p:nvPr/>
        </p:nvSpPr>
        <p:spPr>
          <a:xfrm>
            <a:off x="1510748" y="6228522"/>
            <a:ext cx="530087" cy="369332"/>
          </a:xfrm>
          <a:prstGeom prst="rect">
            <a:avLst/>
          </a:prstGeom>
          <a:noFill/>
        </p:spPr>
        <p:txBody>
          <a:bodyPr wrap="square" rtlCol="0">
            <a:spAutoFit/>
          </a:bodyPr>
          <a:lstStyle/>
          <a:p>
            <a:r>
              <a:rPr lang="es-MX" dirty="0"/>
              <a:t>8</a:t>
            </a:r>
          </a:p>
        </p:txBody>
      </p:sp>
      <p:sp>
        <p:nvSpPr>
          <p:cNvPr id="12" name="Marcador de texto 13">
            <a:extLst>
              <a:ext uri="{FF2B5EF4-FFF2-40B4-BE49-F238E27FC236}">
                <a16:creationId xmlns:a16="http://schemas.microsoft.com/office/drawing/2014/main" id="{5E2E963B-4EAF-4B44-BB78-6F2FAE17E859}"/>
              </a:ext>
            </a:extLst>
          </p:cNvPr>
          <p:cNvSpPr txBox="1">
            <a:spLocks/>
          </p:cNvSpPr>
          <p:nvPr/>
        </p:nvSpPr>
        <p:spPr>
          <a:xfrm>
            <a:off x="668565" y="1525847"/>
            <a:ext cx="3044952" cy="1988685"/>
          </a:xfrm>
          <a:prstGeom prst="rect">
            <a:avLst/>
          </a:prstGeom>
          <a:ln>
            <a:solidFill>
              <a:schemeClr val="accent1"/>
            </a:solidFill>
          </a:ln>
        </p:spPr>
        <p:txBody>
          <a:bodyPr>
            <a:normAutofit fontScale="925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MX" dirty="0"/>
              <a:t>Fechas: Del 14 al 18 de marzo de 2022.</a:t>
            </a:r>
          </a:p>
          <a:p>
            <a:pPr algn="just"/>
            <a:r>
              <a:rPr lang="es-MX" dirty="0"/>
              <a:t>Documento generado: Seguimiento de las tareas y su evaluación.</a:t>
            </a:r>
          </a:p>
          <a:p>
            <a:pPr algn="just"/>
            <a:r>
              <a:rPr lang="es-MX" dirty="0"/>
              <a:t>Punto de control.</a:t>
            </a:r>
          </a:p>
        </p:txBody>
      </p:sp>
      <p:sp>
        <p:nvSpPr>
          <p:cNvPr id="13" name="Marcador de texto 14">
            <a:extLst>
              <a:ext uri="{FF2B5EF4-FFF2-40B4-BE49-F238E27FC236}">
                <a16:creationId xmlns:a16="http://schemas.microsoft.com/office/drawing/2014/main" id="{465120F0-9737-4932-993E-D2F132CC51CD}"/>
              </a:ext>
            </a:extLst>
          </p:cNvPr>
          <p:cNvSpPr txBox="1">
            <a:spLocks/>
          </p:cNvSpPr>
          <p:nvPr/>
        </p:nvSpPr>
        <p:spPr>
          <a:xfrm>
            <a:off x="4573524" y="7057"/>
            <a:ext cx="3044952" cy="829247"/>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s-MX" sz="2000" dirty="0"/>
              <a:t>Diseñar la sección frontal del prototipo.</a:t>
            </a:r>
          </a:p>
        </p:txBody>
      </p:sp>
      <p:sp>
        <p:nvSpPr>
          <p:cNvPr id="14" name="Marcador de texto 15">
            <a:extLst>
              <a:ext uri="{FF2B5EF4-FFF2-40B4-BE49-F238E27FC236}">
                <a16:creationId xmlns:a16="http://schemas.microsoft.com/office/drawing/2014/main" id="{EF02A079-F1D5-4637-A2F9-C1C9B7D6C8EF}"/>
              </a:ext>
            </a:extLst>
          </p:cNvPr>
          <p:cNvSpPr txBox="1">
            <a:spLocks/>
          </p:cNvSpPr>
          <p:nvPr/>
        </p:nvSpPr>
        <p:spPr>
          <a:xfrm>
            <a:off x="4573524" y="912288"/>
            <a:ext cx="3044952" cy="2142018"/>
          </a:xfrm>
          <a:prstGeom prst="rect">
            <a:avLst/>
          </a:prstGeom>
          <a:ln>
            <a:solidFill>
              <a:schemeClr val="accent1"/>
            </a:solidFill>
          </a:ln>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MX" dirty="0"/>
              <a:t>Fechas: Del 21 al 25 de marzo de 2022.</a:t>
            </a:r>
          </a:p>
          <a:p>
            <a:pPr algn="just"/>
            <a:endParaRPr lang="es-MX" dirty="0"/>
          </a:p>
          <a:p>
            <a:pPr algn="just"/>
            <a:r>
              <a:rPr lang="es-MX" dirty="0"/>
              <a:t>Documento generado: Diseño frontal del prototipo.</a:t>
            </a:r>
          </a:p>
        </p:txBody>
      </p:sp>
      <p:sp>
        <p:nvSpPr>
          <p:cNvPr id="15" name="Marcador de texto 17">
            <a:extLst>
              <a:ext uri="{FF2B5EF4-FFF2-40B4-BE49-F238E27FC236}">
                <a16:creationId xmlns:a16="http://schemas.microsoft.com/office/drawing/2014/main" id="{1967C29D-0978-4DC2-9B87-E4EDA6DAEE61}"/>
              </a:ext>
            </a:extLst>
          </p:cNvPr>
          <p:cNvSpPr txBox="1">
            <a:spLocks/>
          </p:cNvSpPr>
          <p:nvPr/>
        </p:nvSpPr>
        <p:spPr>
          <a:xfrm>
            <a:off x="8280786" y="5278"/>
            <a:ext cx="3347107" cy="829247"/>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s-MX" sz="2000" dirty="0"/>
              <a:t>Diseñar la sección de ponchado del PET.</a:t>
            </a:r>
          </a:p>
        </p:txBody>
      </p:sp>
      <p:sp>
        <p:nvSpPr>
          <p:cNvPr id="16" name="Marcador de texto 19">
            <a:extLst>
              <a:ext uri="{FF2B5EF4-FFF2-40B4-BE49-F238E27FC236}">
                <a16:creationId xmlns:a16="http://schemas.microsoft.com/office/drawing/2014/main" id="{DF5CF537-21B6-4DA0-B6BA-2B08D6BE923C}"/>
              </a:ext>
            </a:extLst>
          </p:cNvPr>
          <p:cNvSpPr txBox="1">
            <a:spLocks/>
          </p:cNvSpPr>
          <p:nvPr/>
        </p:nvSpPr>
        <p:spPr>
          <a:xfrm>
            <a:off x="8280786" y="912287"/>
            <a:ext cx="3456973" cy="1972079"/>
          </a:xfrm>
          <a:prstGeom prst="rect">
            <a:avLst/>
          </a:prstGeom>
          <a:noFill/>
          <a:ln>
            <a:solidFill>
              <a:schemeClr val="accent1"/>
            </a:solidFill>
          </a:ln>
        </p:spPr>
        <p:txBody>
          <a:bodyP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MX" dirty="0"/>
              <a:t>Fechas: Del 28 de marzo al 1 de abril de 2022.</a:t>
            </a:r>
          </a:p>
          <a:p>
            <a:pPr algn="just"/>
            <a:endParaRPr lang="es-MX" dirty="0"/>
          </a:p>
          <a:p>
            <a:pPr algn="just"/>
            <a:r>
              <a:rPr lang="es-MX" dirty="0"/>
              <a:t>Documento generado: Diseño del mecanismo ponchador de PET.</a:t>
            </a:r>
          </a:p>
        </p:txBody>
      </p:sp>
      <p:sp>
        <p:nvSpPr>
          <p:cNvPr id="17" name="Marcador de texto 22">
            <a:extLst>
              <a:ext uri="{FF2B5EF4-FFF2-40B4-BE49-F238E27FC236}">
                <a16:creationId xmlns:a16="http://schemas.microsoft.com/office/drawing/2014/main" id="{92D85A76-D258-42CE-AAF0-1572927C6ABF}"/>
              </a:ext>
            </a:extLst>
          </p:cNvPr>
          <p:cNvSpPr txBox="1">
            <a:spLocks/>
          </p:cNvSpPr>
          <p:nvPr/>
        </p:nvSpPr>
        <p:spPr>
          <a:xfrm>
            <a:off x="679410" y="70341"/>
            <a:ext cx="3231804" cy="841947"/>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s-MX" sz="2000" dirty="0"/>
              <a:t>Investigar el funcionamiento del mecanismo biela – manivela.</a:t>
            </a:r>
          </a:p>
        </p:txBody>
      </p:sp>
      <p:sp>
        <p:nvSpPr>
          <p:cNvPr id="21" name="Marcador de pie de página 5">
            <a:extLst>
              <a:ext uri="{FF2B5EF4-FFF2-40B4-BE49-F238E27FC236}">
                <a16:creationId xmlns:a16="http://schemas.microsoft.com/office/drawing/2014/main" id="{854948AE-8A31-468E-837E-60B1DC5775D9}"/>
              </a:ext>
            </a:extLst>
          </p:cNvPr>
          <p:cNvSpPr>
            <a:spLocks noGrp="1"/>
          </p:cNvSpPr>
          <p:nvPr>
            <p:ph type="ftr" sz="quarter" idx="11"/>
          </p:nvPr>
        </p:nvSpPr>
        <p:spPr>
          <a:xfrm>
            <a:off x="1221513" y="5772291"/>
            <a:ext cx="2155203" cy="369332"/>
          </a:xfrm>
        </p:spPr>
        <p:txBody>
          <a:bodyPr rtlCol="0"/>
          <a:lstStyle/>
          <a:p>
            <a:pPr algn="ctr">
              <a:tabLst>
                <a:tab pos="2806065" algn="ctr"/>
                <a:tab pos="5612130" algn="r"/>
              </a:tabLst>
            </a:pPr>
            <a:r>
              <a:rPr lang="es-MX"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www.plastiBot.mx</a:t>
            </a:r>
            <a:endParaRPr lang="es-MX"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rtl="0"/>
            <a:endParaRPr lang="es-ES" dirty="0">
              <a:solidFill>
                <a:schemeClr val="tx1"/>
              </a:solidFill>
            </a:endParaRPr>
          </a:p>
        </p:txBody>
      </p:sp>
      <p:sp>
        <p:nvSpPr>
          <p:cNvPr id="22" name="Marcador de fecha 4">
            <a:extLst>
              <a:ext uri="{FF2B5EF4-FFF2-40B4-BE49-F238E27FC236}">
                <a16:creationId xmlns:a16="http://schemas.microsoft.com/office/drawing/2014/main" id="{BE290AB9-8AC8-4AF7-BC72-DA07D2B743F7}"/>
              </a:ext>
            </a:extLst>
          </p:cNvPr>
          <p:cNvSpPr>
            <a:spLocks noGrp="1"/>
          </p:cNvSpPr>
          <p:nvPr>
            <p:ph type="dt" sz="half" idx="10"/>
          </p:nvPr>
        </p:nvSpPr>
        <p:spPr>
          <a:xfrm>
            <a:off x="760510" y="5452654"/>
            <a:ext cx="3069604" cy="369331"/>
          </a:xfrm>
        </p:spPr>
        <p:txBody>
          <a:bodyPr rtlCol="0"/>
          <a:lstStyle/>
          <a:p>
            <a:pPr rtl="0"/>
            <a:r>
              <a:rPr lang="es-ES" sz="1200" dirty="0">
                <a:solidFill>
                  <a:schemeClr val="tx1"/>
                </a:solidFill>
              </a:rPr>
              <a:t>Para las futuras generaciones…</a:t>
            </a:r>
          </a:p>
        </p:txBody>
      </p:sp>
      <p:pic>
        <p:nvPicPr>
          <p:cNvPr id="23" name="Marcador de posición de imagen 7">
            <a:extLst>
              <a:ext uri="{FF2B5EF4-FFF2-40B4-BE49-F238E27FC236}">
                <a16:creationId xmlns:a16="http://schemas.microsoft.com/office/drawing/2014/main" id="{BAD7EC76-7619-4EE9-AABF-D3C9CA24122D}"/>
              </a:ext>
            </a:extLst>
          </p:cNvPr>
          <p:cNvPicPr>
            <a:picLocks noChangeAspect="1"/>
          </p:cNvPicPr>
          <p:nvPr/>
        </p:nvPicPr>
        <p:blipFill>
          <a:blip r:embed="rId2"/>
          <a:srcRect t="9478" b="9478"/>
          <a:stretch>
            <a:fillRect/>
          </a:stretch>
        </p:blipFill>
        <p:spPr>
          <a:xfrm>
            <a:off x="704954" y="3601432"/>
            <a:ext cx="2671762" cy="1030288"/>
          </a:xfrm>
          <a:prstGeom prst="roundRect">
            <a:avLst/>
          </a:prstGeom>
        </p:spPr>
      </p:pic>
      <p:sp>
        <p:nvSpPr>
          <p:cNvPr id="37" name="Marcador de texto 14">
            <a:extLst>
              <a:ext uri="{FF2B5EF4-FFF2-40B4-BE49-F238E27FC236}">
                <a16:creationId xmlns:a16="http://schemas.microsoft.com/office/drawing/2014/main" id="{6C7D7439-E7E0-4524-9A92-6052C7DB55F4}"/>
              </a:ext>
            </a:extLst>
          </p:cNvPr>
          <p:cNvSpPr txBox="1">
            <a:spLocks/>
          </p:cNvSpPr>
          <p:nvPr/>
        </p:nvSpPr>
        <p:spPr>
          <a:xfrm>
            <a:off x="4573524" y="3453509"/>
            <a:ext cx="3044952" cy="103028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s-MX" sz="2000" dirty="0"/>
              <a:t>Diseñar la sección de compactación de los residuos.</a:t>
            </a:r>
          </a:p>
        </p:txBody>
      </p:sp>
      <p:sp>
        <p:nvSpPr>
          <p:cNvPr id="38" name="Marcador de texto 15">
            <a:extLst>
              <a:ext uri="{FF2B5EF4-FFF2-40B4-BE49-F238E27FC236}">
                <a16:creationId xmlns:a16="http://schemas.microsoft.com/office/drawing/2014/main" id="{F34C6E6B-2EDD-4315-A364-864EE0C8E24F}"/>
              </a:ext>
            </a:extLst>
          </p:cNvPr>
          <p:cNvSpPr txBox="1">
            <a:spLocks/>
          </p:cNvSpPr>
          <p:nvPr/>
        </p:nvSpPr>
        <p:spPr>
          <a:xfrm>
            <a:off x="4573524" y="4586364"/>
            <a:ext cx="3044952" cy="2142018"/>
          </a:xfrm>
          <a:prstGeom prst="rect">
            <a:avLst/>
          </a:prstGeom>
          <a:ln>
            <a:solidFill>
              <a:schemeClr val="accent1"/>
            </a:solidFill>
          </a:ln>
        </p:spPr>
        <p:txBody>
          <a:bodyP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MX" dirty="0"/>
              <a:t>Fechas: Del 4 al 8 de abril de 2022.</a:t>
            </a:r>
          </a:p>
          <a:p>
            <a:pPr algn="just"/>
            <a:endParaRPr lang="es-MX" dirty="0"/>
          </a:p>
          <a:p>
            <a:pPr algn="just"/>
            <a:r>
              <a:rPr lang="es-MX" dirty="0"/>
              <a:t>Documento generador: Diseño de la sección de compactación.</a:t>
            </a:r>
          </a:p>
        </p:txBody>
      </p:sp>
      <p:sp>
        <p:nvSpPr>
          <p:cNvPr id="39" name="Marcador de texto 17">
            <a:extLst>
              <a:ext uri="{FF2B5EF4-FFF2-40B4-BE49-F238E27FC236}">
                <a16:creationId xmlns:a16="http://schemas.microsoft.com/office/drawing/2014/main" id="{5CE969C3-181B-4168-A19C-562E4DCD5D1E}"/>
              </a:ext>
            </a:extLst>
          </p:cNvPr>
          <p:cNvSpPr txBox="1">
            <a:spLocks/>
          </p:cNvSpPr>
          <p:nvPr/>
        </p:nvSpPr>
        <p:spPr>
          <a:xfrm>
            <a:off x="8280786" y="3468193"/>
            <a:ext cx="3347107" cy="1149915"/>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s-MX" sz="2000" dirty="0"/>
              <a:t>Diseñar la sección de almacenaje de los residuos compactados.</a:t>
            </a:r>
          </a:p>
        </p:txBody>
      </p:sp>
      <p:sp>
        <p:nvSpPr>
          <p:cNvPr id="40" name="Marcador de texto 19">
            <a:extLst>
              <a:ext uri="{FF2B5EF4-FFF2-40B4-BE49-F238E27FC236}">
                <a16:creationId xmlns:a16="http://schemas.microsoft.com/office/drawing/2014/main" id="{716E4571-A3AB-48AB-9A4E-B8545ADF8B58}"/>
              </a:ext>
            </a:extLst>
          </p:cNvPr>
          <p:cNvSpPr txBox="1">
            <a:spLocks/>
          </p:cNvSpPr>
          <p:nvPr/>
        </p:nvSpPr>
        <p:spPr>
          <a:xfrm>
            <a:off x="8280787" y="4528924"/>
            <a:ext cx="3347106" cy="1972078"/>
          </a:xfrm>
          <a:prstGeom prst="rect">
            <a:avLst/>
          </a:prstGeom>
          <a:ln>
            <a:solidFill>
              <a:schemeClr val="accent1"/>
            </a:solidFill>
          </a:ln>
        </p:spPr>
        <p:txBody>
          <a:bodyP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MX" dirty="0"/>
              <a:t>Fechas: Del 11 al 15 de abril de 2022.</a:t>
            </a:r>
          </a:p>
          <a:p>
            <a:pPr algn="just"/>
            <a:endParaRPr lang="es-MX" dirty="0"/>
          </a:p>
          <a:p>
            <a:pPr algn="just"/>
            <a:r>
              <a:rPr lang="es-MX" dirty="0"/>
              <a:t>Documento generado: Diseño de la sección de almacenaje.</a:t>
            </a:r>
          </a:p>
        </p:txBody>
      </p:sp>
    </p:spTree>
    <p:extLst>
      <p:ext uri="{BB962C8B-B14F-4D97-AF65-F5344CB8AC3E}">
        <p14:creationId xmlns:p14="http://schemas.microsoft.com/office/powerpoint/2010/main" val="22526924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312C3561-203E-4E1A-8050-C77DCDE115F8}"/>
              </a:ext>
            </a:extLst>
          </p:cNvPr>
          <p:cNvSpPr txBox="1"/>
          <p:nvPr/>
        </p:nvSpPr>
        <p:spPr>
          <a:xfrm>
            <a:off x="1510748" y="6228522"/>
            <a:ext cx="530087" cy="369332"/>
          </a:xfrm>
          <a:prstGeom prst="rect">
            <a:avLst/>
          </a:prstGeom>
          <a:noFill/>
        </p:spPr>
        <p:txBody>
          <a:bodyPr wrap="square" rtlCol="0">
            <a:spAutoFit/>
          </a:bodyPr>
          <a:lstStyle/>
          <a:p>
            <a:r>
              <a:rPr lang="es-MX" dirty="0"/>
              <a:t>9</a:t>
            </a:r>
          </a:p>
        </p:txBody>
      </p:sp>
      <p:sp>
        <p:nvSpPr>
          <p:cNvPr id="12" name="Marcador de texto 13">
            <a:extLst>
              <a:ext uri="{FF2B5EF4-FFF2-40B4-BE49-F238E27FC236}">
                <a16:creationId xmlns:a16="http://schemas.microsoft.com/office/drawing/2014/main" id="{5E2E963B-4EAF-4B44-BB78-6F2FAE17E859}"/>
              </a:ext>
            </a:extLst>
          </p:cNvPr>
          <p:cNvSpPr txBox="1">
            <a:spLocks/>
          </p:cNvSpPr>
          <p:nvPr/>
        </p:nvSpPr>
        <p:spPr>
          <a:xfrm>
            <a:off x="679410" y="1123912"/>
            <a:ext cx="3044952" cy="2344281"/>
          </a:xfrm>
          <a:prstGeom prst="rect">
            <a:avLst/>
          </a:prstGeom>
          <a:ln>
            <a:solidFill>
              <a:schemeClr val="accent1"/>
            </a:solidFill>
          </a:ln>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MX" dirty="0"/>
              <a:t>Fechas: Del 18 al 22 de abril de 2022.</a:t>
            </a:r>
          </a:p>
          <a:p>
            <a:pPr algn="just"/>
            <a:endParaRPr lang="es-MX" dirty="0"/>
          </a:p>
          <a:p>
            <a:pPr algn="just"/>
            <a:r>
              <a:rPr lang="es-MX" dirty="0"/>
              <a:t>Documento generado: Programación en el IDE de Arduino.</a:t>
            </a:r>
          </a:p>
          <a:p>
            <a:pPr marL="0" indent="0" algn="just">
              <a:buNone/>
            </a:pPr>
            <a:endParaRPr lang="es-MX" dirty="0"/>
          </a:p>
        </p:txBody>
      </p:sp>
      <p:sp>
        <p:nvSpPr>
          <p:cNvPr id="13" name="Marcador de texto 14">
            <a:extLst>
              <a:ext uri="{FF2B5EF4-FFF2-40B4-BE49-F238E27FC236}">
                <a16:creationId xmlns:a16="http://schemas.microsoft.com/office/drawing/2014/main" id="{465120F0-9737-4932-993E-D2F132CC51CD}"/>
              </a:ext>
            </a:extLst>
          </p:cNvPr>
          <p:cNvSpPr txBox="1">
            <a:spLocks/>
          </p:cNvSpPr>
          <p:nvPr/>
        </p:nvSpPr>
        <p:spPr>
          <a:xfrm>
            <a:off x="4573524" y="7057"/>
            <a:ext cx="3044952" cy="829247"/>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s-MX" sz="2000" dirty="0"/>
              <a:t>Maquilar todas las piezas del armado.</a:t>
            </a:r>
          </a:p>
        </p:txBody>
      </p:sp>
      <p:sp>
        <p:nvSpPr>
          <p:cNvPr id="14" name="Marcador de texto 15">
            <a:extLst>
              <a:ext uri="{FF2B5EF4-FFF2-40B4-BE49-F238E27FC236}">
                <a16:creationId xmlns:a16="http://schemas.microsoft.com/office/drawing/2014/main" id="{EF02A079-F1D5-4637-A2F9-C1C9B7D6C8EF}"/>
              </a:ext>
            </a:extLst>
          </p:cNvPr>
          <p:cNvSpPr txBox="1">
            <a:spLocks/>
          </p:cNvSpPr>
          <p:nvPr/>
        </p:nvSpPr>
        <p:spPr>
          <a:xfrm>
            <a:off x="4573524" y="912288"/>
            <a:ext cx="3044952" cy="2246548"/>
          </a:xfrm>
          <a:prstGeom prst="rect">
            <a:avLst/>
          </a:prstGeom>
          <a:ln>
            <a:solidFill>
              <a:schemeClr val="accent1"/>
            </a:solidFill>
          </a:ln>
        </p:spPr>
        <p:txBody>
          <a:bodyP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MX" dirty="0"/>
              <a:t>Fechas: Del 25 al 29 de abril de 2022.</a:t>
            </a:r>
          </a:p>
          <a:p>
            <a:pPr algn="just"/>
            <a:r>
              <a:rPr lang="es-MX" dirty="0"/>
              <a:t>Documento generado: Entrega de material electrónico para el ensamble.</a:t>
            </a:r>
          </a:p>
          <a:p>
            <a:pPr algn="just"/>
            <a:r>
              <a:rPr lang="es-MX" dirty="0"/>
              <a:t>Punto de control.</a:t>
            </a:r>
          </a:p>
        </p:txBody>
      </p:sp>
      <p:sp>
        <p:nvSpPr>
          <p:cNvPr id="15" name="Marcador de texto 17">
            <a:extLst>
              <a:ext uri="{FF2B5EF4-FFF2-40B4-BE49-F238E27FC236}">
                <a16:creationId xmlns:a16="http://schemas.microsoft.com/office/drawing/2014/main" id="{1967C29D-0978-4DC2-9B87-E4EDA6DAEE61}"/>
              </a:ext>
            </a:extLst>
          </p:cNvPr>
          <p:cNvSpPr txBox="1">
            <a:spLocks/>
          </p:cNvSpPr>
          <p:nvPr/>
        </p:nvSpPr>
        <p:spPr>
          <a:xfrm>
            <a:off x="8280786" y="5278"/>
            <a:ext cx="3347107" cy="829247"/>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s-MX" sz="2000" dirty="0"/>
              <a:t>Ensamblar las piezas del dispositivo.</a:t>
            </a:r>
          </a:p>
        </p:txBody>
      </p:sp>
      <p:sp>
        <p:nvSpPr>
          <p:cNvPr id="16" name="Marcador de texto 19">
            <a:extLst>
              <a:ext uri="{FF2B5EF4-FFF2-40B4-BE49-F238E27FC236}">
                <a16:creationId xmlns:a16="http://schemas.microsoft.com/office/drawing/2014/main" id="{DF5CF537-21B6-4DA0-B6BA-2B08D6BE923C}"/>
              </a:ext>
            </a:extLst>
          </p:cNvPr>
          <p:cNvSpPr txBox="1">
            <a:spLocks/>
          </p:cNvSpPr>
          <p:nvPr/>
        </p:nvSpPr>
        <p:spPr>
          <a:xfrm>
            <a:off x="8280786" y="912287"/>
            <a:ext cx="3456973" cy="1972079"/>
          </a:xfrm>
          <a:prstGeom prst="rect">
            <a:avLst/>
          </a:prstGeom>
          <a:noFill/>
          <a:ln>
            <a:solidFill>
              <a:schemeClr val="accent1"/>
            </a:solidFill>
          </a:ln>
        </p:spPr>
        <p:txBody>
          <a:bodyP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MX" dirty="0"/>
              <a:t>Fechas: Del 2 al 6 de mayo de 2022.</a:t>
            </a:r>
          </a:p>
          <a:p>
            <a:pPr algn="just"/>
            <a:endParaRPr lang="es-MX" dirty="0"/>
          </a:p>
          <a:p>
            <a:pPr algn="just"/>
            <a:r>
              <a:rPr lang="es-MX" dirty="0"/>
              <a:t>Documento generado: Prototipo entregado para sus futuras pruebas.</a:t>
            </a:r>
          </a:p>
        </p:txBody>
      </p:sp>
      <p:sp>
        <p:nvSpPr>
          <p:cNvPr id="17" name="Marcador de texto 22">
            <a:extLst>
              <a:ext uri="{FF2B5EF4-FFF2-40B4-BE49-F238E27FC236}">
                <a16:creationId xmlns:a16="http://schemas.microsoft.com/office/drawing/2014/main" id="{92D85A76-D258-42CE-AAF0-1572927C6ABF}"/>
              </a:ext>
            </a:extLst>
          </p:cNvPr>
          <p:cNvSpPr txBox="1">
            <a:spLocks/>
          </p:cNvSpPr>
          <p:nvPr/>
        </p:nvSpPr>
        <p:spPr>
          <a:xfrm>
            <a:off x="679410" y="70341"/>
            <a:ext cx="3231804" cy="841947"/>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s-MX" sz="2000" dirty="0"/>
              <a:t>Realizar la programación de control del dispositivo.</a:t>
            </a:r>
          </a:p>
        </p:txBody>
      </p:sp>
      <p:sp>
        <p:nvSpPr>
          <p:cNvPr id="21" name="Marcador de pie de página 5">
            <a:extLst>
              <a:ext uri="{FF2B5EF4-FFF2-40B4-BE49-F238E27FC236}">
                <a16:creationId xmlns:a16="http://schemas.microsoft.com/office/drawing/2014/main" id="{854948AE-8A31-468E-837E-60B1DC5775D9}"/>
              </a:ext>
            </a:extLst>
          </p:cNvPr>
          <p:cNvSpPr>
            <a:spLocks noGrp="1"/>
          </p:cNvSpPr>
          <p:nvPr>
            <p:ph type="ftr" sz="quarter" idx="11"/>
          </p:nvPr>
        </p:nvSpPr>
        <p:spPr>
          <a:xfrm>
            <a:off x="1221513" y="5772291"/>
            <a:ext cx="2155203" cy="369332"/>
          </a:xfrm>
        </p:spPr>
        <p:txBody>
          <a:bodyPr rtlCol="0"/>
          <a:lstStyle/>
          <a:p>
            <a:pPr algn="ctr">
              <a:tabLst>
                <a:tab pos="2806065" algn="ctr"/>
                <a:tab pos="5612130" algn="r"/>
              </a:tabLst>
            </a:pPr>
            <a:r>
              <a:rPr lang="es-MX"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www.plastiBot.mx</a:t>
            </a:r>
            <a:endParaRPr lang="es-MX"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rtl="0"/>
            <a:endParaRPr lang="es-ES" dirty="0">
              <a:solidFill>
                <a:schemeClr val="tx1"/>
              </a:solidFill>
            </a:endParaRPr>
          </a:p>
        </p:txBody>
      </p:sp>
      <p:sp>
        <p:nvSpPr>
          <p:cNvPr id="22" name="Marcador de fecha 4">
            <a:extLst>
              <a:ext uri="{FF2B5EF4-FFF2-40B4-BE49-F238E27FC236}">
                <a16:creationId xmlns:a16="http://schemas.microsoft.com/office/drawing/2014/main" id="{BE290AB9-8AC8-4AF7-BC72-DA07D2B743F7}"/>
              </a:ext>
            </a:extLst>
          </p:cNvPr>
          <p:cNvSpPr>
            <a:spLocks noGrp="1"/>
          </p:cNvSpPr>
          <p:nvPr>
            <p:ph type="dt" sz="half" idx="10"/>
          </p:nvPr>
        </p:nvSpPr>
        <p:spPr>
          <a:xfrm>
            <a:off x="760510" y="5452654"/>
            <a:ext cx="3069604" cy="369331"/>
          </a:xfrm>
        </p:spPr>
        <p:txBody>
          <a:bodyPr rtlCol="0"/>
          <a:lstStyle/>
          <a:p>
            <a:pPr rtl="0"/>
            <a:r>
              <a:rPr lang="es-ES" sz="1200" dirty="0">
                <a:solidFill>
                  <a:schemeClr val="tx1"/>
                </a:solidFill>
              </a:rPr>
              <a:t>Para las futuras generaciones…</a:t>
            </a:r>
          </a:p>
        </p:txBody>
      </p:sp>
      <p:pic>
        <p:nvPicPr>
          <p:cNvPr id="23" name="Marcador de posición de imagen 7">
            <a:extLst>
              <a:ext uri="{FF2B5EF4-FFF2-40B4-BE49-F238E27FC236}">
                <a16:creationId xmlns:a16="http://schemas.microsoft.com/office/drawing/2014/main" id="{BAD7EC76-7619-4EE9-AABF-D3C9CA24122D}"/>
              </a:ext>
            </a:extLst>
          </p:cNvPr>
          <p:cNvPicPr>
            <a:picLocks noChangeAspect="1"/>
          </p:cNvPicPr>
          <p:nvPr/>
        </p:nvPicPr>
        <p:blipFill>
          <a:blip r:embed="rId2"/>
          <a:srcRect t="9478" b="9478"/>
          <a:stretch>
            <a:fillRect/>
          </a:stretch>
        </p:blipFill>
        <p:spPr>
          <a:xfrm>
            <a:off x="704954" y="3601432"/>
            <a:ext cx="2671762" cy="1030288"/>
          </a:xfrm>
          <a:prstGeom prst="roundRect">
            <a:avLst/>
          </a:prstGeom>
        </p:spPr>
      </p:pic>
      <p:sp>
        <p:nvSpPr>
          <p:cNvPr id="37" name="Marcador de texto 14">
            <a:extLst>
              <a:ext uri="{FF2B5EF4-FFF2-40B4-BE49-F238E27FC236}">
                <a16:creationId xmlns:a16="http://schemas.microsoft.com/office/drawing/2014/main" id="{6C7D7439-E7E0-4524-9A92-6052C7DB55F4}"/>
              </a:ext>
            </a:extLst>
          </p:cNvPr>
          <p:cNvSpPr txBox="1">
            <a:spLocks/>
          </p:cNvSpPr>
          <p:nvPr/>
        </p:nvSpPr>
        <p:spPr>
          <a:xfrm>
            <a:off x="4573524" y="3447411"/>
            <a:ext cx="3044952" cy="103028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s-MX" sz="2000" dirty="0"/>
              <a:t>Realizar las pruebas necesarias de funcionamiento.</a:t>
            </a:r>
          </a:p>
        </p:txBody>
      </p:sp>
      <p:sp>
        <p:nvSpPr>
          <p:cNvPr id="38" name="Marcador de texto 15">
            <a:extLst>
              <a:ext uri="{FF2B5EF4-FFF2-40B4-BE49-F238E27FC236}">
                <a16:creationId xmlns:a16="http://schemas.microsoft.com/office/drawing/2014/main" id="{F34C6E6B-2EDD-4315-A364-864EE0C8E24F}"/>
              </a:ext>
            </a:extLst>
          </p:cNvPr>
          <p:cNvSpPr txBox="1">
            <a:spLocks/>
          </p:cNvSpPr>
          <p:nvPr/>
        </p:nvSpPr>
        <p:spPr>
          <a:xfrm>
            <a:off x="4573524" y="4623203"/>
            <a:ext cx="3044952" cy="2142018"/>
          </a:xfrm>
          <a:prstGeom prst="rect">
            <a:avLst/>
          </a:prstGeom>
          <a:ln>
            <a:solidFill>
              <a:schemeClr val="accent1"/>
            </a:solidFill>
          </a:ln>
        </p:spPr>
        <p:txBody>
          <a:bodyP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MX" dirty="0"/>
              <a:t>Fechas: Del 9 al 13 de mayo 2022.</a:t>
            </a:r>
          </a:p>
          <a:p>
            <a:pPr algn="just"/>
            <a:endParaRPr lang="es-MX" dirty="0"/>
          </a:p>
          <a:p>
            <a:pPr algn="just"/>
            <a:r>
              <a:rPr lang="es-MX" dirty="0"/>
              <a:t>Documento generador: Listado de errores y mejoras encontradas.</a:t>
            </a:r>
          </a:p>
        </p:txBody>
      </p:sp>
      <p:sp>
        <p:nvSpPr>
          <p:cNvPr id="2" name="CuadroTexto 1">
            <a:extLst>
              <a:ext uri="{FF2B5EF4-FFF2-40B4-BE49-F238E27FC236}">
                <a16:creationId xmlns:a16="http://schemas.microsoft.com/office/drawing/2014/main" id="{8D979CBF-3B60-4B9A-8572-79A1F3B1B6BB}"/>
              </a:ext>
            </a:extLst>
          </p:cNvPr>
          <p:cNvSpPr txBox="1"/>
          <p:nvPr/>
        </p:nvSpPr>
        <p:spPr>
          <a:xfrm>
            <a:off x="7980766" y="3158836"/>
            <a:ext cx="4058834" cy="3600986"/>
          </a:xfrm>
          <a:prstGeom prst="rect">
            <a:avLst/>
          </a:prstGeom>
          <a:noFill/>
        </p:spPr>
        <p:txBody>
          <a:bodyPr wrap="square" rtlCol="0">
            <a:spAutoFit/>
          </a:bodyPr>
          <a:lstStyle/>
          <a:p>
            <a:pPr algn="just"/>
            <a:r>
              <a:rPr lang="es-MX" sz="2400" b="1" dirty="0"/>
              <a:t>Aclaraciones:</a:t>
            </a:r>
          </a:p>
          <a:p>
            <a:pPr algn="just"/>
            <a:endParaRPr lang="es-MX" sz="2400" b="1" dirty="0"/>
          </a:p>
          <a:p>
            <a:pPr algn="just"/>
            <a:r>
              <a:rPr lang="es-MX" sz="1800" dirty="0"/>
              <a:t>Se está dejando dos semanas de holgura que van del 16 al 27 de mayo, para cualquier inconveniente que pudiera suscitarse durante el desarrollo del proyecto, así como también el corregimiento de los errores que pudiera haber en la última tarea de pruebas de funcionamiento.</a:t>
            </a:r>
          </a:p>
          <a:p>
            <a:endParaRPr lang="es-MX" dirty="0"/>
          </a:p>
        </p:txBody>
      </p:sp>
    </p:spTree>
    <p:extLst>
      <p:ext uri="{BB962C8B-B14F-4D97-AF65-F5344CB8AC3E}">
        <p14:creationId xmlns:p14="http://schemas.microsoft.com/office/powerpoint/2010/main" val="42682974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theme/theme1.xml><?xml version="1.0" encoding="utf-8"?>
<a:theme xmlns:a="http://schemas.openxmlformats.org/drawingml/2006/main" name="Espiral">
  <a:themeElements>
    <a:clrScheme name="Espiral">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149</TotalTime>
  <Words>1589</Words>
  <Application>Microsoft Office PowerPoint</Application>
  <PresentationFormat>Panorámica</PresentationFormat>
  <Paragraphs>258</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Calibri</vt:lpstr>
      <vt:lpstr>Century Gothic</vt:lpstr>
      <vt:lpstr>Wingdings 3</vt:lpstr>
      <vt:lpstr>Espiral</vt:lpstr>
      <vt:lpstr>Proyecto Presentado: Reco – Bot.</vt:lpstr>
      <vt:lpstr>Estimación de Esfuerzo.</vt:lpstr>
      <vt:lpstr>1.1.2 Calculo de Esfuerzo.</vt:lpstr>
      <vt:lpstr>Consideraciones.</vt:lpstr>
      <vt:lpstr>Planificación.</vt:lpstr>
      <vt:lpstr>1.2.2 Selección de la Estructura de Actividades, Tareas y Productos.</vt:lpstr>
      <vt:lpstr>1.2.3. Establecimiento del Calendario de Hitos y Entregas.</vt:lpstr>
      <vt:lpstr>Presentación de PowerPoint</vt:lpstr>
      <vt:lpstr>Presentación de PowerPoint</vt:lpstr>
      <vt:lpstr>1.2.4 Planificación Detallada de Actividades y Recursos Necesarios.</vt:lpstr>
      <vt:lpstr>Presentación de PowerPoint</vt:lpstr>
      <vt:lpstr>Presentación de PowerPoint</vt:lpstr>
      <vt:lpstr>Lista de Materiales.</vt:lpstr>
      <vt:lpstr>Muchas Gracias por su atención.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Presentado: Reco – Bot.</dc:title>
  <dc:creator>Joshua González</dc:creator>
  <cp:lastModifiedBy>Joshua González</cp:lastModifiedBy>
  <cp:revision>2</cp:revision>
  <dcterms:created xsi:type="dcterms:W3CDTF">2022-03-11T02:27:36Z</dcterms:created>
  <dcterms:modified xsi:type="dcterms:W3CDTF">2022-04-05T14:46:39Z</dcterms:modified>
</cp:coreProperties>
</file>