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1" r:id="rId5"/>
    <p:sldId id="262" r:id="rId7"/>
    <p:sldId id="263" r:id="rId8"/>
    <p:sldId id="264" r:id="rId9"/>
    <p:sldId id="275" r:id="rId10"/>
    <p:sldId id="274" r:id="rId11"/>
    <p:sldId id="276" r:id="rId12"/>
    <p:sldId id="266" r:id="rId13"/>
    <p:sldId id="280" r:id="rId14"/>
    <p:sldId id="279" r:id="rId15"/>
    <p:sldId id="281" r:id="rId16"/>
    <p:sldId id="282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99"/>
    <a:srgbClr val="FEE2EB"/>
    <a:srgbClr val="005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4E58-2606-47F4-950C-B8F94A3BB793}" type="datetimeFigureOut">
              <a:rPr lang="de-DE" smtClean="0"/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Although tracking of each points sounds not  so efficient, but easy to measure the familarity of clusters and thus determin the transitions.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Although tracking of each points sounds not  so efficient, but easy to measure the familarity of clusters and thus determin the transitions.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Although tracking of each points sounds not  so efficient, but easy to measure the familarity of clusters and thus determin the transitions.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22D91-B6AD-46AC-8B17-C08988927CC0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>
                <a:latin typeface="Calibri" pitchFamily="34" charset="0"/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l-GR" alt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-108" charset="2"/>
              <a:buNone/>
              <a:defRPr sz="2400">
                <a:latin typeface="Calibri" pitchFamily="34" charset="0"/>
              </a:defRPr>
            </a:lvl1pPr>
          </a:lstStyle>
          <a:p>
            <a:r>
              <a:rPr lang="en-US" altLang="en-US" smtClean="0"/>
              <a:t>Click to edit Master subtitle style</a:t>
            </a:r>
            <a:endParaRPr lang="el-GR" altLang="en-US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405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405511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en-US" sz="1800">
              <a:latin typeface="Calibri" pitchFamily="34" charset="0"/>
            </a:endParaRPr>
          </a:p>
        </p:txBody>
      </p:sp>
      <p:sp>
        <p:nvSpPr>
          <p:cNvPr id="405513" name="Freeform 9"/>
          <p:cNvSpPr>
            <a:spLocks noChangeArrowheads="1"/>
          </p:cNvSpPr>
          <p:nvPr/>
        </p:nvSpPr>
        <p:spPr bwMode="auto">
          <a:xfrm rot="10800000">
            <a:off x="812800" y="53340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en-US" sz="1800">
              <a:latin typeface="Calibri" pitchFamily="34" charset="0"/>
            </a:endParaRPr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865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26991" y="64008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597091" y="6477000"/>
            <a:ext cx="74676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Topics in Data Mining: Kick-off meeting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800">
                <a:latin typeface="Calibri" pitchFamily="34" charset="0"/>
              </a:defRPr>
            </a:lvl2pPr>
            <a:lvl3pPr>
              <a:defRPr sz="1600">
                <a:latin typeface="Calibri" pitchFamily="34" charset="0"/>
              </a:defRPr>
            </a:lvl3pPr>
            <a:lvl4pPr>
              <a:defRPr sz="1400">
                <a:latin typeface="Calibri" pitchFamily="34" charset="0"/>
              </a:defRPr>
            </a:lvl4pPr>
            <a:lvl5pPr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800">
                <a:latin typeface="Calibri" pitchFamily="34" charset="0"/>
              </a:defRPr>
            </a:lvl2pPr>
            <a:lvl3pPr>
              <a:defRPr sz="1600">
                <a:latin typeface="Calibri" pitchFamily="34" charset="0"/>
              </a:defRPr>
            </a:lvl3pPr>
            <a:lvl4pPr>
              <a:defRPr sz="1400">
                <a:latin typeface="Calibri" pitchFamily="34" charset="0"/>
              </a:defRPr>
            </a:lvl4pPr>
            <a:lvl5pPr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21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597091" y="6477000"/>
            <a:ext cx="7467600" cy="381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mtClean="0"/>
              <a:t>Data Mining I: Introduction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721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9" name="Rectangle 9"/>
          <p:cNvSpPr txBox="1">
            <a:spLocks noChangeArrowheads="1"/>
          </p:cNvSpPr>
          <p:nvPr userDrawn="1"/>
        </p:nvSpPr>
        <p:spPr>
          <a:xfrm>
            <a:off x="597091" y="6477000"/>
            <a:ext cx="7467600" cy="381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mtClean="0"/>
              <a:t>Data Mining I: Introduction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721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Rectangle 9"/>
          <p:cNvSpPr txBox="1">
            <a:spLocks noChangeArrowheads="1"/>
          </p:cNvSpPr>
          <p:nvPr userDrawn="1"/>
        </p:nvSpPr>
        <p:spPr>
          <a:xfrm>
            <a:off x="597091" y="6477000"/>
            <a:ext cx="7467600" cy="381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mtClean="0"/>
              <a:t>Data Mining I: Introduction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721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4" name="Rectangle 9"/>
          <p:cNvSpPr txBox="1">
            <a:spLocks noChangeArrowheads="1"/>
          </p:cNvSpPr>
          <p:nvPr userDrawn="1"/>
        </p:nvSpPr>
        <p:spPr>
          <a:xfrm>
            <a:off x="597091" y="6477000"/>
            <a:ext cx="7467600" cy="381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mtClean="0"/>
              <a:t>Data Mining I: Introduction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21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597091" y="6477000"/>
            <a:ext cx="7467600" cy="381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mtClean="0"/>
              <a:t>Data Mining I: Introduction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21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Topics in Data Mining: Kick-off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597091" y="6490648"/>
            <a:ext cx="7467600" cy="381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mtClean="0"/>
              <a:t>Data Mining I: Introduction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721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721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 spd="med" advTm="89694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978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6" y="1103086"/>
            <a:ext cx="11495315" cy="53371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Topics in Data Mining: Kick-off meeting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l-GR" altLang="en-US" dirty="0" smtClean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l-GR" altLang="en-US" dirty="0" smtClean="0"/>
          </a:p>
        </p:txBody>
      </p:sp>
      <p:sp>
        <p:nvSpPr>
          <p:cNvPr id="404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 b="0">
                <a:latin typeface="Calibri" pitchFamily="34" charset="0"/>
              </a:defRPr>
            </a:lvl1pPr>
          </a:lstStyle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404487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en-US" sz="1800">
              <a:latin typeface="Calibri" pitchFamily="34" charset="0"/>
            </a:endParaRPr>
          </a:p>
        </p:txBody>
      </p:sp>
      <p:sp>
        <p:nvSpPr>
          <p:cNvPr id="404489" name="Line 9"/>
          <p:cNvSpPr>
            <a:spLocks noChangeShapeType="1"/>
          </p:cNvSpPr>
          <p:nvPr/>
        </p:nvSpPr>
        <p:spPr bwMode="auto">
          <a:xfrm>
            <a:off x="609600" y="1066800"/>
            <a:ext cx="11176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</a:endParaRPr>
          </a:p>
        </p:txBody>
      </p:sp>
      <p:sp>
        <p:nvSpPr>
          <p:cNvPr id="404490" name="Line 10"/>
          <p:cNvSpPr>
            <a:spLocks noChangeShapeType="1"/>
          </p:cNvSpPr>
          <p:nvPr/>
        </p:nvSpPr>
        <p:spPr bwMode="auto">
          <a:xfrm>
            <a:off x="609600" y="6477000"/>
            <a:ext cx="11074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Tm="89694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itchFamily="-108" charset="2"/>
        <a:buChar char="n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755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itchFamily="-108" charset="2"/>
        <a:buChar char="q"/>
        <a:defRPr sz="1800">
          <a:solidFill>
            <a:schemeClr val="tx1"/>
          </a:solidFill>
          <a:latin typeface="Calibri" pitchFamily="34" charset="0"/>
        </a:defRPr>
      </a:lvl2pPr>
      <a:lvl3pPr marL="1022350" indent="-35115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itchFamily="-108" charset="2"/>
        <a:buChar char="n"/>
        <a:defRPr sz="1600">
          <a:solidFill>
            <a:schemeClr val="tx1"/>
          </a:solidFill>
          <a:latin typeface="Calibri" pitchFamily="34" charset="0"/>
        </a:defRPr>
      </a:lvl3pPr>
      <a:lvl4pPr marL="1339850" indent="-316230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itchFamily="-108" charset="2"/>
        <a:buChar char="q"/>
        <a:defRPr sz="1400">
          <a:solidFill>
            <a:schemeClr val="tx1"/>
          </a:solidFill>
          <a:latin typeface="Calibri" pitchFamily="34" charset="0"/>
        </a:defRPr>
      </a:lvl4pPr>
      <a:lvl5pPr marL="1681480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-108" charset="2"/>
        <a:buChar char="§"/>
        <a:defRPr sz="1400">
          <a:solidFill>
            <a:schemeClr val="tx1"/>
          </a:solidFill>
          <a:latin typeface="Calibri" pitchFamily="34" charset="0"/>
        </a:defRPr>
      </a:lvl5pPr>
      <a:lvl6pPr marL="2138680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-108" charset="2"/>
        <a:buChar char="§"/>
        <a:defRPr>
          <a:solidFill>
            <a:schemeClr val="tx1"/>
          </a:solidFill>
          <a:latin typeface="+mn-lt"/>
        </a:defRPr>
      </a:lvl6pPr>
      <a:lvl7pPr marL="2595880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-108" charset="2"/>
        <a:buChar char="§"/>
        <a:defRPr>
          <a:solidFill>
            <a:schemeClr val="tx1"/>
          </a:solidFill>
          <a:latin typeface="+mn-lt"/>
        </a:defRPr>
      </a:lvl7pPr>
      <a:lvl8pPr marL="3053080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-108" charset="2"/>
        <a:buChar char="§"/>
        <a:defRPr>
          <a:solidFill>
            <a:schemeClr val="tx1"/>
          </a:solidFill>
          <a:latin typeface="+mn-lt"/>
        </a:defRPr>
      </a:lvl8pPr>
      <a:lvl9pPr marL="3510280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-108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800" y="279570"/>
            <a:ext cx="10566400" cy="923330"/>
          </a:xfrm>
          <a:prstGeom prst="rect">
            <a:avLst/>
          </a:prstGeom>
          <a:solidFill>
            <a:srgbClr val="00519C"/>
          </a:solidFill>
        </p:spPr>
        <p:txBody>
          <a:bodyPr wrap="square">
            <a:spAutoFit/>
          </a:bodyPr>
          <a:lstStyle/>
          <a:p>
            <a:pPr algn="r"/>
            <a:r>
              <a:rPr lang="de-DE" dirty="0" smtClean="0">
                <a:solidFill>
                  <a:schemeClr val="bg1"/>
                </a:solidFill>
                <a:latin typeface="Calibri" pitchFamily="34" charset="0"/>
                <a:cs typeface="DaunPenh" pitchFamily="2" charset="0"/>
              </a:rPr>
              <a:t>Fakultät für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  <a:cs typeface="DaunPenh" pitchFamily="2" charset="0"/>
              </a:rPr>
              <a:t>Elektrotechnik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  <a:cs typeface="DaunPenh" pitchFamily="2" charset="0"/>
              </a:rPr>
              <a:t>und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latin typeface="Calibri" pitchFamily="34" charset="0"/>
                <a:cs typeface="DaunPenh" pitchFamily="2" charset="0"/>
              </a:rPr>
              <a:t>Informatik</a:t>
            </a:r>
            <a:endParaRPr lang="de-DE" dirty="0">
              <a:solidFill>
                <a:schemeClr val="bg1"/>
              </a:solidFill>
              <a:latin typeface="Calibri" pitchFamily="34" charset="0"/>
              <a:cs typeface="DaunPenh" pitchFamily="2" charset="0"/>
            </a:endParaRPr>
          </a:p>
          <a:p>
            <a:pPr algn="r"/>
            <a:r>
              <a:rPr lang="de-DE" i="0" strike="noStrike" dirty="0" smtClean="0">
                <a:solidFill>
                  <a:schemeClr val="bg1"/>
                </a:solidFill>
                <a:effectLst/>
                <a:latin typeface="Calibri" pitchFamily="34" charset="0"/>
                <a:cs typeface="DaunPenh" pitchFamily="2" charset="0"/>
              </a:rPr>
              <a:t>Institut für Verteilte Systeme</a:t>
            </a:r>
            <a:br>
              <a:rPr lang="de-DE" i="0" strike="noStrike" dirty="0" smtClean="0">
                <a:solidFill>
                  <a:schemeClr val="bg1"/>
                </a:solidFill>
                <a:effectLst/>
                <a:latin typeface="Calibri" pitchFamily="34" charset="0"/>
                <a:cs typeface="DaunPenh" pitchFamily="2" charset="0"/>
              </a:rPr>
            </a:br>
            <a:r>
              <a:rPr lang="de-DE" i="0" strike="noStrike" dirty="0" smtClean="0">
                <a:solidFill>
                  <a:schemeClr val="bg1"/>
                </a:solidFill>
                <a:effectLst/>
                <a:latin typeface="Calibri" pitchFamily="34" charset="0"/>
                <a:cs typeface="DaunPenh" pitchFamily="2" charset="0"/>
              </a:rPr>
              <a:t>Fachgebiet Wissensbasierte Systeme (KBS)</a:t>
            </a:r>
            <a:endParaRPr lang="de-DE" dirty="0">
              <a:solidFill>
                <a:schemeClr val="bg1"/>
              </a:solidFill>
              <a:latin typeface="Calibri" pitchFamily="34" charset="0"/>
              <a:cs typeface="DaunPenh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Seminar: Topics in Data Mining</a:t>
            </a:r>
            <a:br>
              <a:rPr lang="en-US" sz="4900" b="1" dirty="0" smtClean="0"/>
            </a:br>
            <a:br>
              <a:rPr lang="en-US" sz="2700" dirty="0" smtClean="0"/>
            </a:br>
            <a:r>
              <a:rPr lang="en-US" sz="3100" dirty="0" smtClean="0"/>
              <a:t>Summer semester 2016</a:t>
            </a:r>
            <a:br>
              <a:rPr lang="en-US" sz="3100" dirty="0" smtClean="0"/>
            </a:br>
            <a:br>
              <a:rPr lang="en-US" sz="3100" dirty="0" smtClean="0"/>
            </a:br>
            <a:r>
              <a:rPr lang="en-US" sz="3100" b="1" dirty="0" smtClean="0"/>
              <a:t>A framework to monitor clusters evolution applied to economy and finance problems</a:t>
            </a:r>
            <a:endParaRPr lang="en-US" sz="3100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287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Zijian Zhang</a:t>
            </a:r>
            <a:endParaRPr lang="en-US" dirty="0" smtClean="0"/>
          </a:p>
          <a:p>
            <a:pPr algn="r"/>
            <a:r>
              <a:rPr lang="en-US" dirty="0" smtClean="0"/>
              <a:t>May. 23. 2016</a:t>
            </a:r>
            <a:endParaRPr lang="en-US" dirty="0"/>
          </a:p>
          <a:p>
            <a:pPr algn="r"/>
            <a:endParaRPr lang="en-US" dirty="0" smtClean="0"/>
          </a:p>
        </p:txBody>
      </p:sp>
      <p:pic>
        <p:nvPicPr>
          <p:cNvPr id="1026" name="Picture 2" descr="Leibniz Universität Hanno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8" y="333822"/>
            <a:ext cx="2857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Present, Papers titlte</a:t>
            </a:r>
            <a:endParaRPr lang="de-DE" dirty="0"/>
          </a:p>
        </p:txBody>
      </p:sp>
      <p:sp>
        <p:nvSpPr>
          <p:cNvPr id="8" name="矩形 7"/>
          <p:cNvSpPr/>
          <p:nvPr/>
        </p:nvSpPr>
        <p:spPr>
          <a:xfrm>
            <a:off x="2343785" y="41078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82660" y="36442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1560" y="33966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28035" y="31997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34640" y="27787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41675" y="34848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2241550" y="37071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8562975" y="39770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2778125" y="30530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矩形 18"/>
          <p:cNvSpPr/>
          <p:nvPr/>
        </p:nvSpPr>
        <p:spPr>
          <a:xfrm>
            <a:off x="3993515" y="28200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37000" y="30943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2273300" y="44056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857500" y="5105400"/>
            <a:ext cx="333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</a:t>
            </a:r>
            <a:endParaRPr lang="en-US" altLang="zh-CN" sz="2800" baseline="-25000"/>
          </a:p>
        </p:txBody>
      </p:sp>
      <p:sp>
        <p:nvSpPr>
          <p:cNvPr id="30" name="文本框 29"/>
          <p:cNvSpPr txBox="1"/>
          <p:nvPr/>
        </p:nvSpPr>
        <p:spPr>
          <a:xfrm>
            <a:off x="8420100" y="5105400"/>
            <a:ext cx="7639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i+</a:t>
            </a:r>
            <a:r>
              <a:rPr lang="zh-CN" altLang="zh-CN" sz="2800" baseline="-25000">
                <a:ea typeface="宋体" charset="0"/>
              </a:rPr>
              <a:t>Δ</a:t>
            </a:r>
            <a:r>
              <a:rPr lang="en-US" altLang="zh-CN" sz="2800" baseline="-25000">
                <a:ea typeface="宋体" charset="0"/>
              </a:rPr>
              <a:t>t</a:t>
            </a:r>
            <a:endParaRPr lang="en-US" altLang="zh-CN" sz="2800" baseline="-25000">
              <a:ea typeface="宋体" charset="0"/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5029200" y="3492500"/>
            <a:ext cx="1790700" cy="711200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4280" y="2146300"/>
          <a:ext cx="4320540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854200" imgH="228600" progId="Equation.KSEE3">
                  <p:embed/>
                </p:oleObj>
              </mc:Choice>
              <mc:Fallback>
                <p:oleObj name="" r:id="rId1" imgW="18542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4280" y="2146300"/>
                        <a:ext cx="4320540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7714" y="1362710"/>
          <a:ext cx="2657475" cy="85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711200" imgH="228600" progId="Equation.KSEE3">
                  <p:embed/>
                </p:oleObj>
              </mc:Choice>
              <mc:Fallback>
                <p:oleObj name="" r:id="rId3" imgW="711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7714" y="1362710"/>
                        <a:ext cx="2657475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Present, Papers titlte</a:t>
            </a:r>
            <a:endParaRPr lang="de-DE" dirty="0"/>
          </a:p>
        </p:txBody>
      </p:sp>
      <p:sp>
        <p:nvSpPr>
          <p:cNvPr id="8" name="矩形 7"/>
          <p:cNvSpPr/>
          <p:nvPr/>
        </p:nvSpPr>
        <p:spPr>
          <a:xfrm>
            <a:off x="362585" y="41586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5860" y="41776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360" y="34474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6835" y="32505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440" y="28295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0475" y="35356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260350" y="37579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146175" y="45104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796925" y="31038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矩形 18"/>
          <p:cNvSpPr/>
          <p:nvPr/>
        </p:nvSpPr>
        <p:spPr>
          <a:xfrm>
            <a:off x="2012315" y="28708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55800" y="31451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292100" y="44564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914400" y="5689600"/>
            <a:ext cx="333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</a:t>
            </a:r>
            <a:endParaRPr lang="en-US" altLang="zh-CN" sz="2800" baseline="-25000"/>
          </a:p>
        </p:txBody>
      </p:sp>
      <p:sp>
        <p:nvSpPr>
          <p:cNvPr id="30" name="文本框 29"/>
          <p:cNvSpPr txBox="1"/>
          <p:nvPr/>
        </p:nvSpPr>
        <p:spPr>
          <a:xfrm>
            <a:off x="5359400" y="5689600"/>
            <a:ext cx="7639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i+</a:t>
            </a:r>
            <a:r>
              <a:rPr lang="zh-CN" altLang="zh-CN" sz="2800" baseline="-25000">
                <a:ea typeface="宋体" charset="0"/>
              </a:rPr>
              <a:t>Δ</a:t>
            </a:r>
            <a:r>
              <a:rPr lang="en-US" altLang="zh-CN" sz="2800" baseline="-25000">
                <a:ea typeface="宋体" charset="0"/>
              </a:rPr>
              <a:t>t</a:t>
            </a:r>
            <a:endParaRPr lang="en-US" altLang="zh-CN" sz="2800" baseline="-25000">
              <a:ea typeface="宋体" charset="0"/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2362200" y="3467100"/>
            <a:ext cx="1790700" cy="711200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2" name="内容占位符 31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924051" y="1059498"/>
          <a:ext cx="7924800" cy="90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120900" imgH="241300" progId="Equation.KSEE3">
                  <p:embed/>
                </p:oleObj>
              </mc:Choice>
              <mc:Fallback>
                <p:oleObj name="" r:id="rId1" imgW="21209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1" y="1059498"/>
                        <a:ext cx="7924800" cy="902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286885" y="42094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0160" y="42284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09160" y="47301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01435" y="28568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8040" y="24358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15075" y="31419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23" name="文本框 22"/>
          <p:cNvSpPr txBox="1"/>
          <p:nvPr/>
        </p:nvSpPr>
        <p:spPr>
          <a:xfrm>
            <a:off x="4629150" y="50406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4" name="文本框 23"/>
          <p:cNvSpPr txBox="1"/>
          <p:nvPr/>
        </p:nvSpPr>
        <p:spPr>
          <a:xfrm>
            <a:off x="5070475" y="45612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51525" y="27101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26" name="矩形 25"/>
          <p:cNvSpPr/>
          <p:nvPr/>
        </p:nvSpPr>
        <p:spPr>
          <a:xfrm>
            <a:off x="5949315" y="31502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92800" y="34245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28" name="文本框 27"/>
          <p:cNvSpPr txBox="1"/>
          <p:nvPr/>
        </p:nvSpPr>
        <p:spPr>
          <a:xfrm>
            <a:off x="4216400" y="45072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96150" y="2667000"/>
          <a:ext cx="4704080" cy="280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044700" imgH="1219200" progId="Equation.KSEE3">
                  <p:embed/>
                </p:oleObj>
              </mc:Choice>
              <mc:Fallback>
                <p:oleObj name="" r:id="rId3" imgW="2044700" imgH="1219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6150" y="2667000"/>
                        <a:ext cx="4704080" cy="280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4051300" y="2120900"/>
            <a:ext cx="2971800" cy="3467100"/>
          </a:xfrm>
          <a:prstGeom prst="rect">
            <a:avLst/>
          </a:prstGeom>
          <a:noFill/>
          <a:ln w="57150" cap="flat" cmpd="sng" algn="ctr">
            <a:solidFill>
              <a:schemeClr val="tx2">
                <a:lumMod val="20000"/>
                <a:lumOff val="80000"/>
              </a:schemeClr>
            </a:solidFill>
            <a:prstDash val="dash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12765" y="2298700"/>
            <a:ext cx="1156335" cy="1549400"/>
          </a:xfrm>
          <a:prstGeom prst="rect">
            <a:avLst/>
          </a:prstGeom>
          <a:noFill/>
          <a:ln w="57150" cap="flat" cmpd="sng" algn="ctr">
            <a:solidFill>
              <a:srgbClr val="00519C"/>
            </a:solidFill>
            <a:prstDash val="dash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03065" y="4050665"/>
            <a:ext cx="1308735" cy="1410335"/>
          </a:xfrm>
          <a:prstGeom prst="rect">
            <a:avLst/>
          </a:prstGeom>
          <a:noFill/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dash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6769100" y="3060700"/>
            <a:ext cx="584200" cy="419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519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0" name="直接箭头连接符 39"/>
          <p:cNvCxnSpPr>
            <a:endCxn id="38" idx="3"/>
          </p:cNvCxnSpPr>
          <p:nvPr/>
        </p:nvCxnSpPr>
        <p:spPr>
          <a:xfrm flipH="1">
            <a:off x="5511800" y="3987800"/>
            <a:ext cx="1803400" cy="76835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061200" y="5207000"/>
            <a:ext cx="292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Present, Papers titlte</a:t>
            </a:r>
            <a:endParaRPr lang="de-DE" dirty="0"/>
          </a:p>
        </p:txBody>
      </p:sp>
      <p:sp>
        <p:nvSpPr>
          <p:cNvPr id="8" name="矩形 7"/>
          <p:cNvSpPr/>
          <p:nvPr/>
        </p:nvSpPr>
        <p:spPr>
          <a:xfrm>
            <a:off x="9735185" y="42602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38460" y="42792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2960" y="35490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19435" y="33521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226040" y="29311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33075" y="36372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9632950" y="38595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8775" y="46120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169525" y="32054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矩形 18"/>
          <p:cNvSpPr/>
          <p:nvPr/>
        </p:nvSpPr>
        <p:spPr>
          <a:xfrm>
            <a:off x="9479915" y="28581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23400" y="31324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9664700" y="45580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6375400" y="5816600"/>
            <a:ext cx="333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</a:t>
            </a:r>
            <a:endParaRPr lang="en-US" altLang="zh-CN" sz="2800" baseline="-25000"/>
          </a:p>
        </p:txBody>
      </p:sp>
      <p:sp>
        <p:nvSpPr>
          <p:cNvPr id="31" name="燕尾形箭头 30"/>
          <p:cNvSpPr/>
          <p:nvPr/>
        </p:nvSpPr>
        <p:spPr>
          <a:xfrm>
            <a:off x="8140700" y="3606800"/>
            <a:ext cx="1320800" cy="711200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2" name="内容占位符 31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279333" y="1036003"/>
          <a:ext cx="721423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30400" imgH="254000" progId="Equation.KSEE3">
                  <p:embed/>
                </p:oleObj>
              </mc:Choice>
              <mc:Fallback>
                <p:oleObj name="" r:id="rId1" imgW="19304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333" y="1036003"/>
                        <a:ext cx="721423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0096500" y="5803900"/>
            <a:ext cx="7639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i+</a:t>
            </a:r>
            <a:r>
              <a:rPr lang="zh-CN" altLang="zh-CN" sz="2800" baseline="-25000">
                <a:ea typeface="宋体" charset="0"/>
              </a:rPr>
              <a:t>Δ</a:t>
            </a:r>
            <a:r>
              <a:rPr lang="en-US" altLang="zh-CN" sz="2800" baseline="-25000">
                <a:ea typeface="宋体" charset="0"/>
              </a:rPr>
              <a:t>t</a:t>
            </a:r>
            <a:endParaRPr lang="en-US" altLang="zh-CN" sz="2800" baseline="-25000">
              <a:ea typeface="宋体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5035" y="46983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01640" y="42773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908675" y="49834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49" name="文本框 48"/>
          <p:cNvSpPr txBox="1"/>
          <p:nvPr/>
        </p:nvSpPr>
        <p:spPr>
          <a:xfrm>
            <a:off x="5445125" y="45516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53" name="矩形 52"/>
          <p:cNvSpPr/>
          <p:nvPr/>
        </p:nvSpPr>
        <p:spPr>
          <a:xfrm>
            <a:off x="5016500" y="2184400"/>
            <a:ext cx="2971800" cy="3467100"/>
          </a:xfrm>
          <a:prstGeom prst="rect">
            <a:avLst/>
          </a:prstGeom>
          <a:noFill/>
          <a:ln w="57150" cap="flat" cmpd="sng" algn="ctr">
            <a:solidFill>
              <a:schemeClr val="tx2">
                <a:lumMod val="20000"/>
                <a:lumOff val="80000"/>
              </a:schemeClr>
            </a:solidFill>
            <a:prstDash val="dash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06365" y="4140200"/>
            <a:ext cx="1156335" cy="1219835"/>
          </a:xfrm>
          <a:prstGeom prst="rect">
            <a:avLst/>
          </a:prstGeom>
          <a:noFill/>
          <a:ln w="57150" cap="flat" cmpd="sng" algn="ctr">
            <a:solidFill>
              <a:srgbClr val="00519C"/>
            </a:solidFill>
            <a:prstDash val="dash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513" y="2810193"/>
          <a:ext cx="4237355" cy="216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3" imgW="1841500" imgH="939800" progId="Equation.KSEE3">
                  <p:embed/>
                </p:oleObj>
              </mc:Choice>
              <mc:Fallback>
                <p:oleObj name="" r:id="rId3" imgW="1841500" imgH="939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513" y="2810193"/>
                        <a:ext cx="4237355" cy="216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/>
          <p:cNvSpPr/>
          <p:nvPr/>
        </p:nvSpPr>
        <p:spPr>
          <a:xfrm>
            <a:off x="6496685" y="29140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99960" y="29330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18960" y="34347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38950" y="37452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62" name="文本框 61"/>
          <p:cNvSpPr txBox="1"/>
          <p:nvPr/>
        </p:nvSpPr>
        <p:spPr>
          <a:xfrm>
            <a:off x="7280275" y="32658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63" name="矩形 62"/>
          <p:cNvSpPr/>
          <p:nvPr/>
        </p:nvSpPr>
        <p:spPr>
          <a:xfrm>
            <a:off x="6927215" y="26041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870700" y="28784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65" name="文本框 64"/>
          <p:cNvSpPr txBox="1"/>
          <p:nvPr/>
        </p:nvSpPr>
        <p:spPr>
          <a:xfrm>
            <a:off x="6426200" y="32118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66" name="矩形 65"/>
          <p:cNvSpPr/>
          <p:nvPr/>
        </p:nvSpPr>
        <p:spPr>
          <a:xfrm>
            <a:off x="6412865" y="2272665"/>
            <a:ext cx="1308735" cy="1892935"/>
          </a:xfrm>
          <a:prstGeom prst="rect">
            <a:avLst/>
          </a:prstGeom>
          <a:noFill/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dash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直接箭头连接符 66"/>
          <p:cNvCxnSpPr>
            <a:endCxn id="66" idx="1"/>
          </p:cNvCxnSpPr>
          <p:nvPr/>
        </p:nvCxnSpPr>
        <p:spPr>
          <a:xfrm>
            <a:off x="4546600" y="3086100"/>
            <a:ext cx="1866265" cy="13335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54" idx="1"/>
          </p:cNvCxnSpPr>
          <p:nvPr/>
        </p:nvCxnSpPr>
        <p:spPr>
          <a:xfrm>
            <a:off x="4025900" y="4368800"/>
            <a:ext cx="1180465" cy="3816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519C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Present, Papers titlte</a:t>
            </a:r>
            <a:endParaRPr lang="de-DE" dirty="0"/>
          </a:p>
        </p:txBody>
      </p:sp>
      <p:sp>
        <p:nvSpPr>
          <p:cNvPr id="8" name="矩形 7"/>
          <p:cNvSpPr/>
          <p:nvPr/>
        </p:nvSpPr>
        <p:spPr>
          <a:xfrm>
            <a:off x="7957185" y="41586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0460" y="41776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4960" y="34474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41435" y="32505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48040" y="28295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55075" y="35356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7854950" y="37579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8740775" y="45104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8391525" y="31038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7886700" y="44564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857500" y="5105400"/>
            <a:ext cx="333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</a:t>
            </a:r>
            <a:endParaRPr lang="en-US" altLang="zh-CN" sz="2800" baseline="-25000"/>
          </a:p>
        </p:txBody>
      </p:sp>
      <p:sp>
        <p:nvSpPr>
          <p:cNvPr id="30" name="文本框 29"/>
          <p:cNvSpPr txBox="1"/>
          <p:nvPr/>
        </p:nvSpPr>
        <p:spPr>
          <a:xfrm>
            <a:off x="8420100" y="5105400"/>
            <a:ext cx="7639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i+</a:t>
            </a:r>
            <a:r>
              <a:rPr lang="zh-CN" altLang="zh-CN" sz="2800" baseline="-25000">
                <a:ea typeface="宋体" charset="0"/>
              </a:rPr>
              <a:t>Δ</a:t>
            </a:r>
            <a:r>
              <a:rPr lang="en-US" altLang="zh-CN" sz="2800" baseline="-25000">
                <a:ea typeface="宋体" charset="0"/>
              </a:rPr>
              <a:t>t</a:t>
            </a:r>
            <a:endParaRPr lang="en-US" altLang="zh-CN" sz="2800" baseline="-25000">
              <a:ea typeface="宋体" charset="0"/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5029200" y="3492500"/>
            <a:ext cx="1790700" cy="711200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2" name="内容占位符 31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3812858" y="1223010"/>
          <a:ext cx="4223385" cy="85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30300" imgH="228600" progId="Equation.KSEE3">
                  <p:embed/>
                </p:oleObj>
              </mc:Choice>
              <mc:Fallback>
                <p:oleObj name="" r:id="rId1" imgW="11303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2858" y="1223010"/>
                        <a:ext cx="4223385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8370" y="2146300"/>
          <a:ext cx="4912360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2108200" imgH="228600" progId="Equation.KSEE3">
                  <p:embed/>
                </p:oleObj>
              </mc:Choice>
              <mc:Fallback>
                <p:oleObj name="" r:id="rId3" imgW="21082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8370" y="2146300"/>
                        <a:ext cx="4912360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88185" y="39808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9560" y="31108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1160" y="43872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6935" y="37331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66340" y="38201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30575" y="40182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23" name="文本框 22"/>
          <p:cNvSpPr txBox="1"/>
          <p:nvPr/>
        </p:nvSpPr>
        <p:spPr>
          <a:xfrm>
            <a:off x="2851150" y="46977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4" name="文本框 23"/>
          <p:cNvSpPr txBox="1"/>
          <p:nvPr/>
        </p:nvSpPr>
        <p:spPr>
          <a:xfrm>
            <a:off x="2809875" y="34436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2409825" y="40944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28" name="文本框 27"/>
          <p:cNvSpPr txBox="1"/>
          <p:nvPr/>
        </p:nvSpPr>
        <p:spPr>
          <a:xfrm>
            <a:off x="1917700" y="42786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9" name="矩形 28"/>
          <p:cNvSpPr/>
          <p:nvPr/>
        </p:nvSpPr>
        <p:spPr>
          <a:xfrm>
            <a:off x="2075815" y="31629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19300" y="34372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34" name="矩形 33"/>
          <p:cNvSpPr/>
          <p:nvPr/>
        </p:nvSpPr>
        <p:spPr>
          <a:xfrm>
            <a:off x="7524115" y="2947035"/>
            <a:ext cx="226060" cy="226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67600" y="3221355"/>
            <a:ext cx="379730" cy="3657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zh-CN" baseline="-2500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altLang="zh-CN" baseline="-250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from realworld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 has conducted a learning of threshold with two different data set</a:t>
            </a:r>
            <a:r>
              <a:rPr lang="zh-CN" altLang="en-US" dirty="0" smtClean="0">
                <a:ea typeface="宋体" charset="0"/>
              </a:rPr>
              <a:t>：</a:t>
            </a:r>
            <a:endParaRPr lang="zh-CN" altLang="en-US" dirty="0" smtClean="0">
              <a:ea typeface="宋体" charset="0"/>
            </a:endParaRPr>
          </a:p>
          <a:p>
            <a:pPr lvl="1"/>
            <a:r>
              <a:rPr lang="en-US" altLang="zh-CN" sz="1800" dirty="0" smtClean="0">
                <a:ea typeface="宋体" charset="0"/>
              </a:rPr>
              <a:t>Banco de Portugal's Central Balance-Sheet Database and</a:t>
            </a:r>
            <a:endParaRPr lang="en-US" altLang="zh-CN" sz="1800" dirty="0" smtClean="0">
              <a:ea typeface="宋体" charset="0"/>
            </a:endParaRPr>
          </a:p>
          <a:p>
            <a:pPr lvl="1"/>
            <a:r>
              <a:rPr lang="en-US" altLang="zh-CN" sz="1800" dirty="0" smtClean="0">
                <a:ea typeface="宋体" charset="0"/>
              </a:rPr>
              <a:t>The Data Page of New York University - Leonard N. Stern School of Business</a:t>
            </a:r>
            <a:endParaRPr lang="en-US" altLang="zh-CN" sz="1800" dirty="0" smtClean="0">
              <a:ea typeface="宋体" charset="0"/>
            </a:endParaRPr>
          </a:p>
          <a:p>
            <a:r>
              <a:rPr lang="en-US" dirty="0" smtClean="0"/>
              <a:t>with starting  condition that the two arguments vary in correspondly interval:</a:t>
            </a:r>
            <a:endParaRPr lang="en-US" dirty="0" smtClean="0"/>
          </a:p>
          <a:p>
            <a:pPr lvl="1"/>
            <a:r>
              <a:rPr lang="zh-CN" altLang="en-US" sz="1620" dirty="0" smtClean="0">
                <a:ea typeface="宋体" charset="0"/>
              </a:rPr>
              <a:t>τ</a:t>
            </a:r>
            <a:r>
              <a:rPr lang="en-US" altLang="zh-CN" sz="1620" dirty="0" smtClean="0">
                <a:ea typeface="宋体" charset="0"/>
              </a:rPr>
              <a:t>in [0.5, 1]</a:t>
            </a:r>
            <a:endParaRPr lang="en-US" altLang="zh-CN" sz="1620" dirty="0" smtClean="0">
              <a:ea typeface="宋体" charset="0"/>
            </a:endParaRPr>
          </a:p>
          <a:p>
            <a:pPr lvl="1"/>
            <a:r>
              <a:rPr lang="zh-CN" altLang="en-US" sz="1620" dirty="0" smtClean="0">
                <a:ea typeface="宋体" charset="0"/>
              </a:rPr>
              <a:t>λ</a:t>
            </a:r>
            <a:r>
              <a:rPr lang="en-US" altLang="zh-CN" sz="1620" dirty="0" smtClean="0">
                <a:ea typeface="宋体" charset="0"/>
              </a:rPr>
              <a:t>in [0, 0.4]</a:t>
            </a:r>
            <a:endParaRPr lang="en-US" altLang="zh-CN" sz="1620" dirty="0" smtClean="0">
              <a:ea typeface="宋体" charset="0"/>
            </a:endParaRPr>
          </a:p>
          <a:p>
            <a:r>
              <a:rPr lang="en-US" dirty="0" smtClean="0"/>
              <a:t>final assignment:</a:t>
            </a:r>
            <a:endParaRPr lang="en-US" dirty="0" smtClean="0"/>
          </a:p>
          <a:p>
            <a:pPr lvl="1"/>
            <a:r>
              <a:rPr lang="en-US" altLang="zh-CN" sz="1620" dirty="0" smtClean="0">
                <a:ea typeface="宋体" charset="0"/>
                <a:cs typeface="+mn-ea"/>
                <a:sym typeface="+mn-ea"/>
              </a:rPr>
              <a:t>τ=0.6</a:t>
            </a:r>
            <a:endParaRPr lang="en-US" altLang="zh-CN" sz="1620" dirty="0" smtClean="0">
              <a:ea typeface="宋体" charset="0"/>
              <a:cs typeface="+mn-ea"/>
            </a:endParaRPr>
          </a:p>
          <a:p>
            <a:pPr lvl="1"/>
            <a:r>
              <a:rPr lang="en-US" altLang="zh-CN" sz="1620" dirty="0" smtClean="0">
                <a:ea typeface="宋体" charset="0"/>
                <a:cs typeface="+mn-ea"/>
                <a:sym typeface="+mn-ea"/>
              </a:rPr>
              <a:t>λ=0.2</a:t>
            </a:r>
            <a:endParaRPr lang="en-US" altLang="zh-CN" sz="1620" dirty="0" smtClean="0">
              <a:ea typeface="宋体" charset="0"/>
              <a:cs typeface="+mn-ea"/>
            </a:endParaRPr>
          </a:p>
          <a:p>
            <a:r>
              <a:rPr lang="en-US" dirty="0" smtClean="0"/>
              <a:t>also the affectivness of two thresholds</a:t>
            </a:r>
            <a:r>
              <a:rPr lang="zh-CN" altLang="en-US" dirty="0" smtClean="0">
                <a:ea typeface="宋体" charset="0"/>
              </a:rPr>
              <a:t>：</a:t>
            </a:r>
            <a:endParaRPr lang="zh-CN" altLang="en-US" dirty="0" smtClean="0">
              <a:ea typeface="宋体" charset="0"/>
            </a:endParaRPr>
          </a:p>
          <a:p>
            <a:pPr lvl="1"/>
            <a:r>
              <a:rPr lang="en-US" altLang="zh-CN" dirty="0" smtClean="0">
                <a:ea typeface="宋体" charset="0"/>
              </a:rPr>
              <a:t>split threshold values is not critical</a:t>
            </a:r>
            <a:endParaRPr lang="en-US" altLang="zh-CN" dirty="0" smtClean="0">
              <a:ea typeface="宋体" charset="0"/>
            </a:endParaRPr>
          </a:p>
          <a:p>
            <a:pPr lvl="1"/>
            <a:r>
              <a:rPr lang="en-US" altLang="zh-CN" dirty="0" smtClean="0">
                <a:ea typeface="宋体" charset="0"/>
              </a:rPr>
              <a:t>number of transitions are more volatile and sensitive to small variations of </a:t>
            </a:r>
            <a:r>
              <a:rPr lang="zh-CN" altLang="en-US" dirty="0" smtClean="0">
                <a:ea typeface="宋体" charset="0"/>
              </a:rPr>
              <a:t>τ</a:t>
            </a:r>
            <a:endParaRPr lang="zh-CN" altLang="en-US" dirty="0" smtClean="0">
              <a:ea typeface="宋体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Present, Papers titlte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on Fuzzy Clustering...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the formuler: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re-define the defination of intersection and join, such as: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2800" dirty="0" smtClean="0">
              <a:solidFill>
                <a:schemeClr val="tx1">
                  <a:lumMod val="50000"/>
                  <a:lumOff val="50000"/>
                </a:schemeClr>
              </a:solidFill>
              <a:ea typeface="宋体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Present, Papers titlte</a:t>
            </a:r>
            <a:endParaRPr lang="de-DE" dirty="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4215" y="2577465"/>
          <a:ext cx="10765790" cy="94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524500" imgH="482600" progId="Equation.KSEE3">
                  <p:embed/>
                </p:oleObj>
              </mc:Choice>
              <mc:Fallback>
                <p:oleObj name="" r:id="rId1" imgW="55245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4215" y="2577465"/>
                        <a:ext cx="10765790" cy="94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7035" y="4660900"/>
          <a:ext cx="396176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1548765" imgH="431800" progId="Equation.KSEE3">
                  <p:embed/>
                </p:oleObj>
              </mc:Choice>
              <mc:Fallback>
                <p:oleObj name="" r:id="rId3" imgW="1548765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7035" y="4660900"/>
                        <a:ext cx="3961765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Thank you for your attention.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Feel free to raise questions to me.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Have fun in following presentations.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Present, Papers titlte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</a:rPr>
              <a:t>Clustering</a:t>
            </a:r>
            <a:endParaRPr lang="en-US" altLang="zh-CN" dirty="0">
              <a:ea typeface="宋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research about clusters has gone deep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k-means		                     Hierachical Clustering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6900" y="6477000"/>
            <a:ext cx="8104505" cy="381000"/>
          </a:xfrm>
        </p:spPr>
        <p:txBody>
          <a:bodyPr/>
          <a:lstStyle/>
          <a:p>
            <a:pPr>
              <a:defRPr/>
            </a:pPr>
            <a:r>
              <a:rPr lang="en-US" smtClean="0"/>
              <a:t>Zijian Zhang, Present, </a:t>
            </a:r>
            <a:r>
              <a:rPr lang="en-US" smtClean="0">
                <a:sym typeface="+mn-ea"/>
              </a:rPr>
              <a:t>A framework to monitor clusters evolution applied to economy and finance problems</a:t>
            </a:r>
            <a:endParaRPr lang="de-DE" dirty="0"/>
          </a:p>
        </p:txBody>
      </p:sp>
      <p:pic>
        <p:nvPicPr>
          <p:cNvPr id="6" name="图片 5" descr="k_mean_vorono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2179320"/>
            <a:ext cx="2182495" cy="1883410"/>
          </a:xfrm>
          <a:prstGeom prst="rect">
            <a:avLst/>
          </a:prstGeom>
        </p:spPr>
      </p:pic>
      <p:pic>
        <p:nvPicPr>
          <p:cNvPr id="7" name="图片 6" descr="hierachical_cluster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90" y="2219325"/>
            <a:ext cx="2182495" cy="1883410"/>
          </a:xfrm>
          <a:prstGeom prst="rect">
            <a:avLst/>
          </a:prstGeom>
        </p:spPr>
      </p:pic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4th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 in the real world...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t=0		    	          t=1		                                         t=2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pic>
        <p:nvPicPr>
          <p:cNvPr id="6" name="图片 5" descr="temporal_clusterin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2199640"/>
            <a:ext cx="2828290" cy="1892300"/>
          </a:xfrm>
          <a:prstGeom prst="rect">
            <a:avLst/>
          </a:prstGeom>
        </p:spPr>
      </p:pic>
      <p:pic>
        <p:nvPicPr>
          <p:cNvPr id="7" name="图片 6" descr="temporal_clustering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2199640"/>
            <a:ext cx="2827655" cy="18923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717155" y="2199640"/>
            <a:ext cx="2827020" cy="1892300"/>
            <a:chOff x="12153" y="3464"/>
            <a:chExt cx="4452" cy="2980"/>
          </a:xfrm>
        </p:grpSpPr>
        <p:pic>
          <p:nvPicPr>
            <p:cNvPr id="8" name="图片 7" descr="temporal_clustering_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53" y="3464"/>
              <a:ext cx="4453" cy="2980"/>
            </a:xfrm>
            <a:prstGeom prst="rect">
              <a:avLst/>
            </a:prstGeom>
          </p:spPr>
        </p:pic>
        <p:sp>
          <p:nvSpPr>
            <p:cNvPr id="9" name="圆角矩形 8"/>
            <p:cNvSpPr/>
            <p:nvPr/>
          </p:nvSpPr>
          <p:spPr>
            <a:xfrm>
              <a:off x="15067" y="3752"/>
              <a:ext cx="1466" cy="1862"/>
            </a:xfrm>
            <a:prstGeom prst="round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901" y="5019"/>
              <a:ext cx="1027" cy="900"/>
            </a:xfrm>
            <a:prstGeom prst="roundRect">
              <a:avLst/>
            </a:prstGeom>
            <a:noFill/>
            <a:ln w="571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304" y="5123"/>
              <a:ext cx="1006" cy="1111"/>
            </a:xfrm>
            <a:prstGeom prst="roundRect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6900" y="6477000"/>
            <a:ext cx="8104505" cy="381000"/>
          </a:xfrm>
        </p:spPr>
        <p:txBody>
          <a:bodyPr/>
          <a:p>
            <a:pPr>
              <a:defRPr/>
            </a:pPr>
            <a:r>
              <a:rPr lang="en-US" smtClean="0"/>
              <a:t>Zijian Zhang, Present, </a:t>
            </a:r>
            <a:r>
              <a:rPr lang="en-US" smtClean="0">
                <a:sym typeface="+mn-ea"/>
              </a:rPr>
              <a:t>A framework to monitor clusters evolution applied to economy and finance problems</a:t>
            </a:r>
            <a:endParaRPr lang="de-DE" dirty="0"/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Interesting points of temporal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548386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(re)detection of clusters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K-means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Hierachical cluster detection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MST clustering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...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Present, Papers titlte</a:t>
            </a:r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158865" y="1316990"/>
            <a:ext cx="548386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8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8" charset="2"/>
              <a:buChar char="q"/>
              <a:defRPr sz="1800">
                <a:solidFill>
                  <a:schemeClr val="tx1"/>
                </a:solidFill>
                <a:latin typeface="Calibri" pitchFamily="34" charset="0"/>
              </a:defRPr>
            </a:lvl2pPr>
            <a:lvl3pPr marL="1022350" indent="-35115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8" charset="2"/>
              <a:buChar char="n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339850" indent="-31623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8" charset="2"/>
              <a:buChar char="q"/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1681480" indent="-33972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8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138680" indent="-33972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8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595880" indent="-33972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8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053080" indent="-33972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8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510280" indent="-33972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8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temporal transitions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547495" y="4020185"/>
            <a:ext cx="2828290" cy="1892935"/>
            <a:chOff x="2437" y="6331"/>
            <a:chExt cx="4454" cy="2981"/>
          </a:xfrm>
        </p:grpSpPr>
        <p:pic>
          <p:nvPicPr>
            <p:cNvPr id="7" name="图片 6" descr="temporal_clustering_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37" y="6331"/>
              <a:ext cx="4454" cy="2980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7" idx="0"/>
            </p:cNvCxnSpPr>
            <p:nvPr/>
          </p:nvCxnSpPr>
          <p:spPr>
            <a:xfrm>
              <a:off x="4664" y="6331"/>
              <a:ext cx="163" cy="1245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320" y="7534"/>
              <a:ext cx="1486" cy="177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22" y="7515"/>
              <a:ext cx="1805" cy="129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8709025" y="2776220"/>
            <a:ext cx="2827020" cy="1892300"/>
            <a:chOff x="12153" y="3464"/>
            <a:chExt cx="4452" cy="2980"/>
          </a:xfrm>
        </p:grpSpPr>
        <p:pic>
          <p:nvPicPr>
            <p:cNvPr id="18" name="图片 17" descr="temporal_clustering_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53" y="3464"/>
              <a:ext cx="4453" cy="2980"/>
            </a:xfrm>
            <a:prstGeom prst="rect">
              <a:avLst/>
            </a:prstGeom>
          </p:spPr>
        </p:pic>
        <p:sp>
          <p:nvSpPr>
            <p:cNvPr id="19" name="圆角矩形 18"/>
            <p:cNvSpPr/>
            <p:nvPr/>
          </p:nvSpPr>
          <p:spPr>
            <a:xfrm>
              <a:off x="15067" y="3752"/>
              <a:ext cx="1466" cy="1862"/>
            </a:xfrm>
            <a:prstGeom prst="round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901" y="5019"/>
              <a:ext cx="1027" cy="900"/>
            </a:xfrm>
            <a:prstGeom prst="roundRect">
              <a:avLst/>
            </a:prstGeom>
            <a:noFill/>
            <a:ln w="571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304" y="5123"/>
              <a:ext cx="1006" cy="1111"/>
            </a:xfrm>
            <a:prstGeom prst="roundRect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2" name="图片 21" descr="temporal_clusterin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10" y="2722880"/>
            <a:ext cx="2828290" cy="189230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8229600" y="3234055"/>
            <a:ext cx="2329815" cy="31623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900545" y="3274060"/>
            <a:ext cx="3658870" cy="276225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621780" y="4049395"/>
            <a:ext cx="2562225" cy="889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056880" y="4182745"/>
            <a:ext cx="2018030" cy="34925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Toxonomy of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according to the paper, all types of transitions of clustering are roughly categorized into five types: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birth</a:t>
            </a:r>
            <a:endParaRPr lang="en-US" dirty="0" smtClean="0"/>
          </a:p>
          <a:p>
            <a:pPr lvl="1"/>
            <a:r>
              <a:rPr lang="en-US" dirty="0" smtClean="0"/>
              <a:t>death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  <a:endParaRPr lang="en-US" dirty="0" smtClean="0"/>
          </a:p>
          <a:p>
            <a:pPr lvl="1"/>
            <a:r>
              <a:rPr lang="en-US" dirty="0" smtClean="0"/>
              <a:t>split</a:t>
            </a:r>
            <a:endParaRPr lang="en-US" dirty="0" smtClean="0"/>
          </a:p>
          <a:p>
            <a:pPr lvl="1"/>
            <a:r>
              <a:rPr lang="en-US" dirty="0" smtClean="0"/>
              <a:t>survive</a:t>
            </a:r>
            <a:endParaRPr lang="en-US" dirty="0" smtClean="0"/>
          </a:p>
          <a:p>
            <a:pPr marL="34417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6900" y="6477000"/>
            <a:ext cx="8104505" cy="381000"/>
          </a:xfrm>
        </p:spPr>
        <p:txBody>
          <a:bodyPr/>
          <a:p>
            <a:pPr>
              <a:defRPr/>
            </a:pPr>
            <a:r>
              <a:rPr lang="en-US" smtClean="0"/>
              <a:t>Zijian Zhang, Present, </a:t>
            </a:r>
            <a:r>
              <a:rPr lang="en-US" smtClean="0">
                <a:sym typeface="+mn-ea"/>
              </a:rPr>
              <a:t>A framework to monitor clusters evolution applied to economy and finance problems</a:t>
            </a:r>
            <a:endParaRPr lang="de-DE" dirty="0"/>
          </a:p>
        </p:txBody>
      </p:sp>
      <p:pic>
        <p:nvPicPr>
          <p:cNvPr id="6" name="图片 5" descr="taxono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2444750"/>
            <a:ext cx="9874885" cy="3273425"/>
          </a:xfrm>
          <a:prstGeom prst="rect">
            <a:avLst/>
          </a:prstGeom>
        </p:spPr>
      </p:pic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Tracking the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Extensional defination of clusters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6900" y="6477000"/>
            <a:ext cx="8104505" cy="381000"/>
          </a:xfrm>
        </p:spPr>
        <p:txBody>
          <a:bodyPr/>
          <a:p>
            <a:pPr>
              <a:defRPr/>
            </a:pPr>
            <a:r>
              <a:rPr lang="en-US" smtClean="0"/>
              <a:t>Zijian Zhang, Present, </a:t>
            </a:r>
            <a:r>
              <a:rPr lang="en-US" smtClean="0">
                <a:sym typeface="+mn-ea"/>
              </a:rPr>
              <a:t>A framework to monitor clusters evolution applied to economy and finance problems</a:t>
            </a:r>
            <a:endParaRPr lang="de-DE" dirty="0"/>
          </a:p>
        </p:txBody>
      </p:sp>
      <p:sp>
        <p:nvSpPr>
          <p:cNvPr id="6" name="矩形 5"/>
          <p:cNvSpPr/>
          <p:nvPr/>
        </p:nvSpPr>
        <p:spPr>
          <a:xfrm>
            <a:off x="654685" y="35109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5260" y="36569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9760" y="29267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6035" y="27298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2840" y="23088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49675" y="30149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13" name="文本框 12"/>
          <p:cNvSpPr txBox="1"/>
          <p:nvPr/>
        </p:nvSpPr>
        <p:spPr>
          <a:xfrm>
            <a:off x="1809750" y="32372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4" name="文本框 13"/>
          <p:cNvSpPr txBox="1"/>
          <p:nvPr/>
        </p:nvSpPr>
        <p:spPr>
          <a:xfrm>
            <a:off x="584200" y="38595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2695575" y="39897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16" name="文本框 15"/>
          <p:cNvSpPr txBox="1"/>
          <p:nvPr/>
        </p:nvSpPr>
        <p:spPr>
          <a:xfrm>
            <a:off x="2346325" y="25831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4501515" y="23501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45000" y="26244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028700" y="4465320"/>
            <a:ext cx="60833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Cluster (x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01485" y="35490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09760" y="21837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84060" y="29648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30335" y="27679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93940" y="25755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43975" y="30530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26" name="文本框 25"/>
          <p:cNvSpPr txBox="1"/>
          <p:nvPr/>
        </p:nvSpPr>
        <p:spPr>
          <a:xfrm>
            <a:off x="7004050" y="32753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7" name="文本框 26"/>
          <p:cNvSpPr txBox="1"/>
          <p:nvPr/>
        </p:nvSpPr>
        <p:spPr>
          <a:xfrm>
            <a:off x="6731000" y="38976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8" name="文本框 27"/>
          <p:cNvSpPr txBox="1"/>
          <p:nvPr/>
        </p:nvSpPr>
        <p:spPr>
          <a:xfrm>
            <a:off x="9490075" y="25165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9" name="文本框 28"/>
          <p:cNvSpPr txBox="1"/>
          <p:nvPr/>
        </p:nvSpPr>
        <p:spPr>
          <a:xfrm>
            <a:off x="7337425" y="28498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0" name="矩形 29"/>
          <p:cNvSpPr/>
          <p:nvPr/>
        </p:nvSpPr>
        <p:spPr>
          <a:xfrm>
            <a:off x="10534015" y="23882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477500" y="26625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32" name="文本框 31"/>
          <p:cNvSpPr txBox="1"/>
          <p:nvPr/>
        </p:nvSpPr>
        <p:spPr>
          <a:xfrm>
            <a:off x="5816600" y="4503420"/>
            <a:ext cx="60833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Cluster (x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) and Cluster(x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,x</a:t>
            </a:r>
            <a:r>
              <a:rPr lang="en-US" altLang="zh-CN" sz="28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Matching the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6900" y="6477000"/>
            <a:ext cx="8104505" cy="381000"/>
          </a:xfrm>
        </p:spPr>
        <p:txBody>
          <a:bodyPr/>
          <a:p>
            <a:pPr>
              <a:defRPr/>
            </a:pPr>
            <a:r>
              <a:rPr lang="en-US" smtClean="0"/>
              <a:t>Zijian Zhang, Present, </a:t>
            </a:r>
            <a:r>
              <a:rPr lang="en-US" smtClean="0">
                <a:sym typeface="+mn-ea"/>
              </a:rPr>
              <a:t>A framework to monitor clusters evolution applied to economy and finance problems</a:t>
            </a:r>
            <a:endParaRPr lang="de-DE" dirty="0"/>
          </a:p>
        </p:txBody>
      </p:sp>
      <p:pic>
        <p:nvPicPr>
          <p:cNvPr id="5" name="图片 4" descr="bipartite_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1409700"/>
            <a:ext cx="6859270" cy="4839335"/>
          </a:xfrm>
          <a:prstGeom prst="rect">
            <a:avLst/>
          </a:prstGeom>
        </p:spPr>
      </p:pic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Caculation of 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6900" y="6477000"/>
            <a:ext cx="8104505" cy="381000"/>
          </a:xfrm>
        </p:spPr>
        <p:txBody>
          <a:bodyPr/>
          <a:p>
            <a:pPr>
              <a:defRPr/>
            </a:pPr>
            <a:r>
              <a:rPr lang="en-US" smtClean="0"/>
              <a:t>Zijian Zhang, Present, </a:t>
            </a:r>
            <a:r>
              <a:rPr lang="en-US" smtClean="0">
                <a:sym typeface="+mn-ea"/>
              </a:rPr>
              <a:t>A framework to monitor clusters evolution applied to economy and finance problems</a:t>
            </a:r>
            <a:endParaRPr lang="de-DE" dirty="0"/>
          </a:p>
        </p:txBody>
      </p:sp>
      <p:pic>
        <p:nvPicPr>
          <p:cNvPr id="5" name="图片 4" descr="bipartite_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329690"/>
            <a:ext cx="3804285" cy="2684145"/>
          </a:xfrm>
          <a:prstGeom prst="rect">
            <a:avLst/>
          </a:prstGeom>
        </p:spPr>
      </p:pic>
      <p:graphicFrame>
        <p:nvGraphicFramePr>
          <p:cNvPr id="6" name="内容占位符 5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767715" y="5257165"/>
          <a:ext cx="10765790" cy="94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524500" imgH="482600" progId="Equation.KSEE3">
                  <p:embed/>
                </p:oleObj>
              </mc:Choice>
              <mc:Fallback>
                <p:oleObj name="" r:id="rId2" imgW="55245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7715" y="5257165"/>
                        <a:ext cx="10765790" cy="94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>
            <a:off x="1130300" y="2311400"/>
            <a:ext cx="1206500" cy="3175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矩形 7"/>
          <p:cNvSpPr/>
          <p:nvPr/>
        </p:nvSpPr>
        <p:spPr>
          <a:xfrm>
            <a:off x="4680585" y="28378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3860" y="28568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8360" y="21266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4835" y="19297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1440" y="15087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78475" y="22148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4578350" y="24371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6" name="文本框 15"/>
          <p:cNvSpPr txBox="1"/>
          <p:nvPr/>
        </p:nvSpPr>
        <p:spPr>
          <a:xfrm>
            <a:off x="8686800" y="32118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5464175" y="31896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5114925" y="17830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矩形 18"/>
          <p:cNvSpPr/>
          <p:nvPr/>
        </p:nvSpPr>
        <p:spPr>
          <a:xfrm>
            <a:off x="6330315" y="15500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73800" y="18243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22" name="燕尾形箭头 21"/>
          <p:cNvSpPr/>
          <p:nvPr/>
        </p:nvSpPr>
        <p:spPr>
          <a:xfrm>
            <a:off x="6743700" y="2374900"/>
            <a:ext cx="1790700" cy="711200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69985" y="29267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3260" y="29457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47760" y="22155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59235" y="34283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60840" y="15976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572875" y="37134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29" name="文本框 28"/>
          <p:cNvSpPr txBox="1"/>
          <p:nvPr/>
        </p:nvSpPr>
        <p:spPr>
          <a:xfrm>
            <a:off x="8667750" y="25260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0" name="文本框 29"/>
          <p:cNvSpPr txBox="1"/>
          <p:nvPr/>
        </p:nvSpPr>
        <p:spPr>
          <a:xfrm>
            <a:off x="9553575" y="32785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9204325" y="18719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2" name="矩形 31"/>
          <p:cNvSpPr/>
          <p:nvPr/>
        </p:nvSpPr>
        <p:spPr>
          <a:xfrm>
            <a:off x="11689715" y="26676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633200" y="29419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34" name="矩形 33"/>
          <p:cNvSpPr/>
          <p:nvPr/>
        </p:nvSpPr>
        <p:spPr>
          <a:xfrm>
            <a:off x="9716135" y="1993265"/>
            <a:ext cx="226060" cy="22606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629775" y="22783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7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4610100" y="31356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3113" y="3930650"/>
          <a:ext cx="3723640" cy="91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600200" imgH="393700" progId="Equation.KSEE3">
                  <p:embed/>
                </p:oleObj>
              </mc:Choice>
              <mc:Fallback>
                <p:oleObj name="" r:id="rId4" imgW="16002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3113" y="3930650"/>
                        <a:ext cx="3723640" cy="91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BE9B5-E4A6-448D-9602-C9F9B80E9B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Present, Papers titlte</a:t>
            </a:r>
            <a:endParaRPr lang="de-DE" dirty="0"/>
          </a:p>
        </p:txBody>
      </p:sp>
      <p:sp>
        <p:nvSpPr>
          <p:cNvPr id="8" name="矩形 7"/>
          <p:cNvSpPr/>
          <p:nvPr/>
        </p:nvSpPr>
        <p:spPr>
          <a:xfrm>
            <a:off x="2953385" y="40824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0460" y="41776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1160" y="337121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41435" y="325056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48040" y="2829560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55075" y="35356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2851150" y="36817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8740775" y="451040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8391525" y="310388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矩形 18"/>
          <p:cNvSpPr/>
          <p:nvPr/>
        </p:nvSpPr>
        <p:spPr>
          <a:xfrm>
            <a:off x="9606915" y="2870835"/>
            <a:ext cx="226060" cy="226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50400" y="3145155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2882900" y="4380230"/>
            <a:ext cx="379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857500" y="5105400"/>
            <a:ext cx="333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</a:t>
            </a:r>
            <a:endParaRPr lang="en-US" altLang="zh-CN" sz="2800" baseline="-25000"/>
          </a:p>
        </p:txBody>
      </p:sp>
      <p:sp>
        <p:nvSpPr>
          <p:cNvPr id="30" name="文本框 29"/>
          <p:cNvSpPr txBox="1"/>
          <p:nvPr/>
        </p:nvSpPr>
        <p:spPr>
          <a:xfrm>
            <a:off x="8420100" y="5105400"/>
            <a:ext cx="7639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</a:t>
            </a:r>
            <a:r>
              <a:rPr lang="en-US" altLang="zh-CN" sz="2800" baseline="-25000"/>
              <a:t>i+</a:t>
            </a:r>
            <a:r>
              <a:rPr lang="zh-CN" altLang="zh-CN" sz="2800" baseline="-25000">
                <a:ea typeface="宋体" charset="0"/>
              </a:rPr>
              <a:t>Δ</a:t>
            </a:r>
            <a:r>
              <a:rPr lang="en-US" altLang="zh-CN" sz="2800" baseline="-25000">
                <a:ea typeface="宋体" charset="0"/>
              </a:rPr>
              <a:t>t</a:t>
            </a:r>
            <a:endParaRPr lang="en-US" altLang="zh-CN" sz="2800" baseline="-25000">
              <a:ea typeface="宋体" charset="0"/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5029200" y="3492500"/>
            <a:ext cx="1790700" cy="711200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2" name="内容占位符 31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4358640" y="1210310"/>
          <a:ext cx="3131820" cy="85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38200" imgH="228600" progId="Equation.KSEE3">
                  <p:embed/>
                </p:oleObj>
              </mc:Choice>
              <mc:Fallback>
                <p:oleObj name="" r:id="rId1" imgW="838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8640" y="1210310"/>
                        <a:ext cx="3131820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8370" y="2146300"/>
          <a:ext cx="4912360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2108200" imgH="228600" progId="Equation.KSEE3">
                  <p:embed/>
                </p:oleObj>
              </mc:Choice>
              <mc:Fallback>
                <p:oleObj name="" r:id="rId3" imgW="21082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8370" y="2146300"/>
                        <a:ext cx="4912360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89694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2748</Words>
  <Application>WPS 演示</Application>
  <PresentationFormat>Widescreen</PresentationFormat>
  <Paragraphs>337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HDOfficeLightV0</vt:lpstr>
      <vt:lpstr>Edge</vt:lpstr>
      <vt:lpstr>Equation.KSEE3</vt:lpstr>
      <vt:lpstr>Seminar: Topics in Data Mining  Summer semester 2016  A framework to monitor clusters evolution applied to economy and finance problems</vt:lpstr>
      <vt:lpstr>Precondition</vt:lpstr>
      <vt:lpstr>4th Dimension</vt:lpstr>
      <vt:lpstr>Interesting points of temporal variations</vt:lpstr>
      <vt:lpstr>Toxonomy of transitions</vt:lpstr>
      <vt:lpstr>Tracking the points</vt:lpstr>
      <vt:lpstr>Tracking the points</vt:lpstr>
      <vt:lpstr>Matching the clusters</vt:lpstr>
      <vt:lpstr>Birth</vt:lpstr>
      <vt:lpstr>Birth</vt:lpstr>
      <vt:lpstr>Death</vt:lpstr>
      <vt:lpstr>Split</vt:lpstr>
      <vt:lpstr>Birth</vt:lpstr>
      <vt:lpstr>Learning from realworld</vt:lpstr>
      <vt:lpstr>One Step Further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I Summer semester 2016</dc:title>
  <dc:creator>ntoutsi</dc:creator>
  <cp:lastModifiedBy>Assassin</cp:lastModifiedBy>
  <cp:revision>311</cp:revision>
  <dcterms:created xsi:type="dcterms:W3CDTF">2016-03-18T12:13:00Z</dcterms:created>
  <dcterms:modified xsi:type="dcterms:W3CDTF">2016-05-25T00:14:47Z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