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34.wmf" ContentType="image/x-wmf"/>
  <Override PartName="/ppt/media/image33.wmf" ContentType="image/x-wmf"/>
  <Override PartName="/ppt/media/image32.png" ContentType="image/png"/>
  <Override PartName="/ppt/media/image31.png" ContentType="image/png"/>
  <Override PartName="/ppt/media/image30.wmf" ContentType="image/x-wmf"/>
  <Override PartName="/ppt/media/image3.png" ContentType="image/png"/>
  <Override PartName="/ppt/media/image27.wmf" ContentType="image/x-wmf"/>
  <Override PartName="/ppt/media/image2.png" ContentType="image/png"/>
  <Override PartName="/ppt/media/image26.wmf" ContentType="image/x-wmf"/>
  <Override PartName="/ppt/media/image1.png" ContentType="image/png"/>
  <Override PartName="/ppt/media/image25.wmf" ContentType="image/x-wmf"/>
  <Override PartName="/ppt/media/image24.wmf" ContentType="image/x-wmf"/>
  <Override PartName="/ppt/media/image18.png" ContentType="image/png"/>
  <Override PartName="/ppt/media/image23.wmf" ContentType="image/x-wmf"/>
  <Override PartName="/ppt/media/image17.png" ContentType="image/png"/>
  <Override PartName="/ppt/media/image22.wmf" ContentType="image/x-wmf"/>
  <Override PartName="/ppt/media/image15.png" ContentType="image/png"/>
  <Override PartName="/ppt/media/image20.wmf" ContentType="image/x-wmf"/>
  <Override PartName="/ppt/media/image16.png" ContentType="image/png"/>
  <Override PartName="/ppt/media/image21.wmf" ContentType="image/x-wmf"/>
  <Override PartName="/ppt/media/image19.wmf" ContentType="image/x-wmf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29.wmf" ContentType="image/x-wmf"/>
  <Override PartName="/ppt/media/image11.png" ContentType="image/png"/>
  <Override PartName="/ppt/media/image4.png" ContentType="image/png"/>
  <Override PartName="/ppt/media/image28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3A3530E-416B-4142-96FD-F13A8DDCD1B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"/>
              </a:rPr>
              <a:t>Although tracking of each points sounds not  so efficient, but easy to measure the familarity of clusters and thus determin the transitions.</a:t>
            </a:r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"/>
              </a:rPr>
              <a:t>Although tracking of each points sounds not  so efficient, but easy to measure the familarity of clusters and thus determin the transitions.</a:t>
            </a:r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"/>
              </a:rPr>
              <a:t>Although tracking of each points sounds not  so efficient, but easy to measure the familarity of clusters and thus determin the transitions.</a:t>
            </a:r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0972440" cy="400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0972440" cy="400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2896200" y="1294920"/>
            <a:ext cx="639828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7920"/>
            <a:ext cx="10972440" cy="400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96216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295280"/>
            <a:ext cx="535428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962160"/>
            <a:ext cx="109724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066680"/>
            <a:ext cx="1117584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609480" y="6476760"/>
            <a:ext cx="11074320" cy="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1523880"/>
            <a:ext cx="1016388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5000" strike="noStrike">
                <a:solidFill>
                  <a:srgbClr val="cc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09480" y="624348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737560" y="640080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812880" y="1219320"/>
            <a:ext cx="10566000" cy="91404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11379240" y="6248520"/>
            <a:ext cx="10566000" cy="91404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6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609480" y="1066680"/>
            <a:ext cx="1117584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</p:sp>
      <p:sp>
        <p:nvSpPr>
          <p:cNvPr id="45" name="Line 3"/>
          <p:cNvSpPr/>
          <p:nvPr/>
        </p:nvSpPr>
        <p:spPr>
          <a:xfrm>
            <a:off x="609480" y="6476760"/>
            <a:ext cx="11074320" cy="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16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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8727120" y="640080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597240" y="6477120"/>
            <a:ext cx="7467120" cy="380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Topics in Data Mining: Kick-off meeting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2"/>
          <p:cNvSpPr/>
          <p:nvPr/>
        </p:nvSpPr>
        <p:spPr>
          <a:xfrm>
            <a:off x="609480" y="1066680"/>
            <a:ext cx="1117584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</p:sp>
      <p:sp>
        <p:nvSpPr>
          <p:cNvPr id="86" name="Line 3"/>
          <p:cNvSpPr/>
          <p:nvPr/>
        </p:nvSpPr>
        <p:spPr>
          <a:xfrm>
            <a:off x="609480" y="6476760"/>
            <a:ext cx="11074320" cy="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7920"/>
            <a:ext cx="10972440" cy="864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295280"/>
            <a:ext cx="10972440" cy="5105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16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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727120" y="6400800"/>
            <a:ext cx="2844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ftr"/>
          </p:nvPr>
        </p:nvSpPr>
        <p:spPr>
          <a:xfrm>
            <a:off x="597240" y="6477120"/>
            <a:ext cx="7467120" cy="380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Topics in Data Mining: Kick-off meeting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2880" y="279720"/>
            <a:ext cx="10566000" cy="913320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Fakultät für</a:t>
            </a:r>
            <a:r>
              <a:rPr b="1" lang="en-US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Elektrotechnik</a:t>
            </a:r>
            <a:r>
              <a:rPr b="1" lang="en-US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und</a:t>
            </a:r>
            <a:r>
              <a:rPr b="1" lang="en-US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Informatik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Institut für Verteilte Systeme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Fachgebiet Wissensbasierte Systeme (KBS)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1523880" y="1808280"/>
            <a:ext cx="9143640" cy="2387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4900" strike="noStrike">
                <a:solidFill>
                  <a:srgbClr val="cc0000"/>
                </a:solidFill>
                <a:latin typeface="Calibri"/>
              </a:rPr>
              <a:t>Seminar: Topics in Data Mining</a:t>
            </a:r>
            <a:r>
              <a:rPr b="1" lang="de-DE" sz="49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lang="de-DE" sz="27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lang="de-DE" sz="3100" strike="noStrike">
                <a:solidFill>
                  <a:srgbClr val="cc0000"/>
                </a:solidFill>
                <a:latin typeface="Calibri"/>
              </a:rPr>
              <a:t>Summer semester 2016</a:t>
            </a:r>
            <a:r>
              <a:rPr lang="de-DE" sz="31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lang="de-DE" sz="3100" strike="noStrike">
                <a:solidFill>
                  <a:srgbClr val="cc0000"/>
                </a:solidFill>
                <a:latin typeface="Calibri"/>
              </a:rPr>
              <a:t>
</a:t>
            </a:r>
            <a:r>
              <a:rPr b="1" lang="de-DE" sz="3100" strike="noStrike">
                <a:solidFill>
                  <a:srgbClr val="cc0000"/>
                </a:solidFill>
                <a:latin typeface="Calibri"/>
              </a:rPr>
              <a:t>A framework to monitor clusters evolution applied to economy and finance problems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1523880" y="4962960"/>
            <a:ext cx="9143640" cy="1655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Zijian Zhang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May. 23. 2016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835560" y="333720"/>
            <a:ext cx="2857320" cy="8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Death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2343960" y="4107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8582760" y="36442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2321640" y="3396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"/>
          <p:cNvSpPr/>
          <p:nvPr/>
        </p:nvSpPr>
        <p:spPr>
          <a:xfrm>
            <a:off x="3328200" y="31996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2834640" y="27788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9"/>
          <p:cNvSpPr/>
          <p:nvPr/>
        </p:nvSpPr>
        <p:spPr>
          <a:xfrm>
            <a:off x="3247920" y="34848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71" name="CustomShape 10"/>
          <p:cNvSpPr/>
          <p:nvPr/>
        </p:nvSpPr>
        <p:spPr>
          <a:xfrm>
            <a:off x="2247840" y="37072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>
            <a:off x="8569080" y="3976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73" name="CustomShape 12"/>
          <p:cNvSpPr/>
          <p:nvPr/>
        </p:nvSpPr>
        <p:spPr>
          <a:xfrm>
            <a:off x="2784240" y="30531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3993480" y="2819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4"/>
          <p:cNvSpPr/>
          <p:nvPr/>
        </p:nvSpPr>
        <p:spPr>
          <a:xfrm>
            <a:off x="3943080" y="3094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76" name="CustomShape 15"/>
          <p:cNvSpPr/>
          <p:nvPr/>
        </p:nvSpPr>
        <p:spPr>
          <a:xfrm>
            <a:off x="2279520" y="44056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77" name="CustomShape 16"/>
          <p:cNvSpPr/>
          <p:nvPr/>
        </p:nvSpPr>
        <p:spPr>
          <a:xfrm>
            <a:off x="2861280" y="5105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278" name="CustomShape 17"/>
          <p:cNvSpPr/>
          <p:nvPr/>
        </p:nvSpPr>
        <p:spPr>
          <a:xfrm>
            <a:off x="8481240" y="51055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279" name="CustomShape 18"/>
          <p:cNvSpPr/>
          <p:nvPr/>
        </p:nvSpPr>
        <p:spPr>
          <a:xfrm>
            <a:off x="5029200" y="34923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764160" y="2146320"/>
            <a:ext cx="4320720" cy="532800"/>
          </a:xfrm>
          <a:prstGeom prst="rect">
            <a:avLst/>
          </a:prstGeom>
          <a:ln>
            <a:noFill/>
          </a:ln>
        </p:spPr>
      </p:pic>
      <p:pic>
        <p:nvPicPr>
          <p:cNvPr id="281" name=" 2048" descr=""/>
          <p:cNvPicPr/>
          <p:nvPr/>
        </p:nvPicPr>
        <p:blipFill>
          <a:blip r:embed="rId2"/>
          <a:stretch/>
        </p:blipFill>
        <p:spPr>
          <a:xfrm>
            <a:off x="4557600" y="1362600"/>
            <a:ext cx="2657520" cy="85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Split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362520" y="41587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1166040" y="4177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>
            <a:off x="340200" y="3447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>
            <a:off x="1346760" y="3250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8"/>
          <p:cNvSpPr/>
          <p:nvPr/>
        </p:nvSpPr>
        <p:spPr>
          <a:xfrm>
            <a:off x="853560" y="28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"/>
          <p:cNvSpPr/>
          <p:nvPr/>
        </p:nvSpPr>
        <p:spPr>
          <a:xfrm>
            <a:off x="1266480" y="3535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91" name="CustomShape 10"/>
          <p:cNvSpPr/>
          <p:nvPr/>
        </p:nvSpPr>
        <p:spPr>
          <a:xfrm>
            <a:off x="266400" y="37580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92" name="CustomShape 11"/>
          <p:cNvSpPr/>
          <p:nvPr/>
        </p:nvSpPr>
        <p:spPr>
          <a:xfrm>
            <a:off x="1152360" y="4510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93" name="CustomShape 12"/>
          <p:cNvSpPr/>
          <p:nvPr/>
        </p:nvSpPr>
        <p:spPr>
          <a:xfrm>
            <a:off x="803160" y="3103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94" name="CustomShape 13"/>
          <p:cNvSpPr/>
          <p:nvPr/>
        </p:nvSpPr>
        <p:spPr>
          <a:xfrm>
            <a:off x="2012400" y="28710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4"/>
          <p:cNvSpPr/>
          <p:nvPr/>
        </p:nvSpPr>
        <p:spPr>
          <a:xfrm>
            <a:off x="1962000" y="31453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96" name="CustomShape 15"/>
          <p:cNvSpPr/>
          <p:nvPr/>
        </p:nvSpPr>
        <p:spPr>
          <a:xfrm>
            <a:off x="298080" y="4456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97" name="CustomShape 16"/>
          <p:cNvSpPr/>
          <p:nvPr/>
        </p:nvSpPr>
        <p:spPr>
          <a:xfrm>
            <a:off x="918000" y="568944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298" name="CustomShape 17"/>
          <p:cNvSpPr/>
          <p:nvPr/>
        </p:nvSpPr>
        <p:spPr>
          <a:xfrm>
            <a:off x="5420520" y="568944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299" name="CustomShape 18"/>
          <p:cNvSpPr/>
          <p:nvPr/>
        </p:nvSpPr>
        <p:spPr>
          <a:xfrm>
            <a:off x="2362320" y="34671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9"/>
          <p:cNvSpPr/>
          <p:nvPr/>
        </p:nvSpPr>
        <p:spPr>
          <a:xfrm>
            <a:off x="4286880" y="42094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0"/>
          <p:cNvSpPr/>
          <p:nvPr/>
        </p:nvSpPr>
        <p:spPr>
          <a:xfrm>
            <a:off x="5090040" y="42285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1"/>
          <p:cNvSpPr/>
          <p:nvPr/>
        </p:nvSpPr>
        <p:spPr>
          <a:xfrm>
            <a:off x="4709160" y="4730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2"/>
          <p:cNvSpPr/>
          <p:nvPr/>
        </p:nvSpPr>
        <p:spPr>
          <a:xfrm>
            <a:off x="6401520" y="2856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3"/>
          <p:cNvSpPr/>
          <p:nvPr/>
        </p:nvSpPr>
        <p:spPr>
          <a:xfrm>
            <a:off x="5907960" y="2435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4"/>
          <p:cNvSpPr/>
          <p:nvPr/>
        </p:nvSpPr>
        <p:spPr>
          <a:xfrm>
            <a:off x="6321240" y="3142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06" name="CustomShape 25"/>
          <p:cNvSpPr/>
          <p:nvPr/>
        </p:nvSpPr>
        <p:spPr>
          <a:xfrm>
            <a:off x="4635360" y="5040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07" name="CustomShape 26"/>
          <p:cNvSpPr/>
          <p:nvPr/>
        </p:nvSpPr>
        <p:spPr>
          <a:xfrm>
            <a:off x="5076720" y="4561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08" name="CustomShape 27"/>
          <p:cNvSpPr/>
          <p:nvPr/>
        </p:nvSpPr>
        <p:spPr>
          <a:xfrm>
            <a:off x="5857560" y="2710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09" name="CustomShape 28"/>
          <p:cNvSpPr/>
          <p:nvPr/>
        </p:nvSpPr>
        <p:spPr>
          <a:xfrm>
            <a:off x="5949360" y="3150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9"/>
          <p:cNvSpPr/>
          <p:nvPr/>
        </p:nvSpPr>
        <p:spPr>
          <a:xfrm>
            <a:off x="5898960" y="34246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11" name="CustomShape 30"/>
          <p:cNvSpPr/>
          <p:nvPr/>
        </p:nvSpPr>
        <p:spPr>
          <a:xfrm>
            <a:off x="4222440" y="4507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12" name="CustomShape 31"/>
          <p:cNvSpPr/>
          <p:nvPr/>
        </p:nvSpPr>
        <p:spPr>
          <a:xfrm>
            <a:off x="4051440" y="2120760"/>
            <a:ext cx="2971440" cy="3466800"/>
          </a:xfrm>
          <a:prstGeom prst="rect">
            <a:avLst/>
          </a:prstGeom>
          <a:noFill/>
          <a:ln w="57240">
            <a:solidFill>
              <a:schemeClr val="tx2">
                <a:lumMod val="20000"/>
                <a:lumOff val="8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2"/>
          <p:cNvSpPr/>
          <p:nvPr/>
        </p:nvSpPr>
        <p:spPr>
          <a:xfrm>
            <a:off x="5612760" y="2298600"/>
            <a:ext cx="1155960" cy="1549080"/>
          </a:xfrm>
          <a:prstGeom prst="rect">
            <a:avLst/>
          </a:prstGeom>
          <a:noFill/>
          <a:ln w="57240">
            <a:solidFill>
              <a:srgbClr val="00519c"/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3"/>
          <p:cNvSpPr/>
          <p:nvPr/>
        </p:nvSpPr>
        <p:spPr>
          <a:xfrm>
            <a:off x="4203000" y="4050720"/>
            <a:ext cx="1308240" cy="1410120"/>
          </a:xfrm>
          <a:prstGeom prst="rect">
            <a:avLst/>
          </a:prstGeom>
          <a:noFill/>
          <a:ln w="57240">
            <a:solidFill>
              <a:schemeClr val="accent2">
                <a:lumMod val="60000"/>
                <a:lumOff val="4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4"/>
          <p:cNvSpPr/>
          <p:nvPr/>
        </p:nvSpPr>
        <p:spPr>
          <a:xfrm flipH="1" flipV="1">
            <a:off x="6769080" y="3060000"/>
            <a:ext cx="583920" cy="418680"/>
          </a:xfrm>
          <a:prstGeom prst="straightConnector1">
            <a:avLst/>
          </a:prstGeom>
          <a:solidFill>
            <a:schemeClr val="accent1"/>
          </a:solidFill>
          <a:ln w="38160">
            <a:solidFill>
              <a:srgbClr val="00519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5"/>
          <p:cNvSpPr/>
          <p:nvPr/>
        </p:nvSpPr>
        <p:spPr>
          <a:xfrm flipH="1">
            <a:off x="5511960" y="3987720"/>
            <a:ext cx="1802880" cy="767880"/>
          </a:xfrm>
          <a:prstGeom prst="straightConnector1">
            <a:avLst/>
          </a:prstGeom>
          <a:noFill/>
          <a:ln w="38160"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17" name="CustomShape 36"/>
          <p:cNvSpPr/>
          <p:nvPr/>
        </p:nvSpPr>
        <p:spPr>
          <a:xfrm flipH="1">
            <a:off x="7061040" y="5207040"/>
            <a:ext cx="291600" cy="360"/>
          </a:xfrm>
          <a:prstGeom prst="straightConnector1">
            <a:avLst/>
          </a:prstGeom>
          <a:solidFill>
            <a:schemeClr val="accent1"/>
          </a:solidFill>
          <a:ln w="38160">
            <a:solidFill>
              <a:srgbClr val="cc009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1924200" y="1059480"/>
            <a:ext cx="7924680" cy="90216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2"/>
          <a:stretch/>
        </p:blipFill>
        <p:spPr>
          <a:xfrm>
            <a:off x="7296120" y="2666880"/>
            <a:ext cx="4704120" cy="280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Merge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22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9735120" y="42602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10538640" y="4279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9712800" y="3548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10719360" y="3352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"/>
          <p:cNvSpPr/>
          <p:nvPr/>
        </p:nvSpPr>
        <p:spPr>
          <a:xfrm>
            <a:off x="10226160" y="29311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>
            <a:off x="10639080" y="3637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29" name="CustomShape 10"/>
          <p:cNvSpPr/>
          <p:nvPr/>
        </p:nvSpPr>
        <p:spPr>
          <a:xfrm>
            <a:off x="9639000" y="3859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30" name="CustomShape 11"/>
          <p:cNvSpPr/>
          <p:nvPr/>
        </p:nvSpPr>
        <p:spPr>
          <a:xfrm>
            <a:off x="10524960" y="46119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10175760" y="3205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32" name="CustomShape 13"/>
          <p:cNvSpPr/>
          <p:nvPr/>
        </p:nvSpPr>
        <p:spPr>
          <a:xfrm>
            <a:off x="9479880" y="2858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4"/>
          <p:cNvSpPr/>
          <p:nvPr/>
        </p:nvSpPr>
        <p:spPr>
          <a:xfrm>
            <a:off x="9429480" y="31323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34" name="CustomShape 15"/>
          <p:cNvSpPr/>
          <p:nvPr/>
        </p:nvSpPr>
        <p:spPr>
          <a:xfrm>
            <a:off x="9670680" y="45579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6378840" y="5816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8140680" y="3606840"/>
            <a:ext cx="13204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8"/>
          <p:cNvSpPr/>
          <p:nvPr/>
        </p:nvSpPr>
        <p:spPr>
          <a:xfrm>
            <a:off x="10157760" y="58039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338" name="CustomShape 19"/>
          <p:cNvSpPr/>
          <p:nvPr/>
        </p:nvSpPr>
        <p:spPr>
          <a:xfrm>
            <a:off x="5995080" y="4698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0"/>
          <p:cNvSpPr/>
          <p:nvPr/>
        </p:nvSpPr>
        <p:spPr>
          <a:xfrm>
            <a:off x="5501520" y="42775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1"/>
          <p:cNvSpPr/>
          <p:nvPr/>
        </p:nvSpPr>
        <p:spPr>
          <a:xfrm>
            <a:off x="5914800" y="49834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41" name="CustomShape 22"/>
          <p:cNvSpPr/>
          <p:nvPr/>
        </p:nvSpPr>
        <p:spPr>
          <a:xfrm>
            <a:off x="5451120" y="45518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42" name="CustomShape 23"/>
          <p:cNvSpPr/>
          <p:nvPr/>
        </p:nvSpPr>
        <p:spPr>
          <a:xfrm>
            <a:off x="5016600" y="2184480"/>
            <a:ext cx="2971440" cy="3466800"/>
          </a:xfrm>
          <a:prstGeom prst="rect">
            <a:avLst/>
          </a:prstGeom>
          <a:noFill/>
          <a:ln w="57240">
            <a:solidFill>
              <a:schemeClr val="tx2">
                <a:lumMod val="20000"/>
                <a:lumOff val="8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4"/>
          <p:cNvSpPr/>
          <p:nvPr/>
        </p:nvSpPr>
        <p:spPr>
          <a:xfrm>
            <a:off x="5206320" y="4140360"/>
            <a:ext cx="1155960" cy="1219320"/>
          </a:xfrm>
          <a:prstGeom prst="rect">
            <a:avLst/>
          </a:prstGeom>
          <a:noFill/>
          <a:ln w="57240">
            <a:solidFill>
              <a:srgbClr val="00519c"/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5"/>
          <p:cNvSpPr/>
          <p:nvPr/>
        </p:nvSpPr>
        <p:spPr>
          <a:xfrm>
            <a:off x="6496560" y="29138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6"/>
          <p:cNvSpPr/>
          <p:nvPr/>
        </p:nvSpPr>
        <p:spPr>
          <a:xfrm>
            <a:off x="7300080" y="29329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7"/>
          <p:cNvSpPr/>
          <p:nvPr/>
        </p:nvSpPr>
        <p:spPr>
          <a:xfrm>
            <a:off x="6918840" y="3434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8"/>
          <p:cNvSpPr/>
          <p:nvPr/>
        </p:nvSpPr>
        <p:spPr>
          <a:xfrm>
            <a:off x="6845040" y="3745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48" name="CustomShape 29"/>
          <p:cNvSpPr/>
          <p:nvPr/>
        </p:nvSpPr>
        <p:spPr>
          <a:xfrm>
            <a:off x="7286400" y="3265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49" name="CustomShape 30"/>
          <p:cNvSpPr/>
          <p:nvPr/>
        </p:nvSpPr>
        <p:spPr>
          <a:xfrm>
            <a:off x="6927120" y="26042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1"/>
          <p:cNvSpPr/>
          <p:nvPr/>
        </p:nvSpPr>
        <p:spPr>
          <a:xfrm>
            <a:off x="6876720" y="2878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51" name="CustomShape 32"/>
          <p:cNvSpPr/>
          <p:nvPr/>
        </p:nvSpPr>
        <p:spPr>
          <a:xfrm>
            <a:off x="6432480" y="3211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2" name="CustomShape 33"/>
          <p:cNvSpPr/>
          <p:nvPr/>
        </p:nvSpPr>
        <p:spPr>
          <a:xfrm>
            <a:off x="6413040" y="2272680"/>
            <a:ext cx="1308240" cy="1892520"/>
          </a:xfrm>
          <a:prstGeom prst="rect">
            <a:avLst/>
          </a:prstGeom>
          <a:noFill/>
          <a:ln w="57240">
            <a:solidFill>
              <a:schemeClr val="accent2">
                <a:lumMod val="60000"/>
                <a:lumOff val="40000"/>
              </a:schemeClr>
            </a:solidFill>
            <a:custDash>
              <a:ds d="4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4"/>
          <p:cNvSpPr/>
          <p:nvPr/>
        </p:nvSpPr>
        <p:spPr>
          <a:xfrm>
            <a:off x="4546440" y="3086280"/>
            <a:ext cx="1865880" cy="132840"/>
          </a:xfrm>
          <a:prstGeom prst="straightConnector1">
            <a:avLst/>
          </a:prstGeom>
          <a:noFill/>
          <a:ln w="38160"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54" name="CustomShape 35"/>
          <p:cNvSpPr/>
          <p:nvPr/>
        </p:nvSpPr>
        <p:spPr>
          <a:xfrm>
            <a:off x="4025880" y="4368960"/>
            <a:ext cx="1180080" cy="381240"/>
          </a:xfrm>
          <a:prstGeom prst="straightConnector1">
            <a:avLst/>
          </a:prstGeom>
          <a:solidFill>
            <a:schemeClr val="accent1"/>
          </a:solidFill>
          <a:ln w="38160">
            <a:solidFill>
              <a:srgbClr val="00519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2279160" y="1036080"/>
            <a:ext cx="7214400" cy="949320"/>
          </a:xfrm>
          <a:prstGeom prst="rect">
            <a:avLst/>
          </a:prstGeom>
          <a:ln>
            <a:noFill/>
          </a:ln>
        </p:spPr>
      </p:pic>
      <p:pic>
        <p:nvPicPr>
          <p:cNvPr id="356" name=" 3072" descr=""/>
          <p:cNvPicPr/>
          <p:nvPr/>
        </p:nvPicPr>
        <p:blipFill>
          <a:blip r:embed="rId2"/>
          <a:stretch/>
        </p:blipFill>
        <p:spPr>
          <a:xfrm>
            <a:off x="290520" y="2810160"/>
            <a:ext cx="4237200" cy="216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Survive</a:t>
            </a:r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59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7957080" y="41587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8760600" y="4177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6"/>
          <p:cNvSpPr/>
          <p:nvPr/>
        </p:nvSpPr>
        <p:spPr>
          <a:xfrm>
            <a:off x="7935120" y="34473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7"/>
          <p:cNvSpPr/>
          <p:nvPr/>
        </p:nvSpPr>
        <p:spPr>
          <a:xfrm>
            <a:off x="8941320" y="3250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8"/>
          <p:cNvSpPr/>
          <p:nvPr/>
        </p:nvSpPr>
        <p:spPr>
          <a:xfrm>
            <a:off x="8448120" y="28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9"/>
          <p:cNvSpPr/>
          <p:nvPr/>
        </p:nvSpPr>
        <p:spPr>
          <a:xfrm>
            <a:off x="8861040" y="3535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66" name="CustomShape 10"/>
          <p:cNvSpPr/>
          <p:nvPr/>
        </p:nvSpPr>
        <p:spPr>
          <a:xfrm>
            <a:off x="7860960" y="37580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67" name="CustomShape 11"/>
          <p:cNvSpPr/>
          <p:nvPr/>
        </p:nvSpPr>
        <p:spPr>
          <a:xfrm>
            <a:off x="8746920" y="4510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68" name="CustomShape 12"/>
          <p:cNvSpPr/>
          <p:nvPr/>
        </p:nvSpPr>
        <p:spPr>
          <a:xfrm>
            <a:off x="8397720" y="3103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69" name="CustomShape 13"/>
          <p:cNvSpPr/>
          <p:nvPr/>
        </p:nvSpPr>
        <p:spPr>
          <a:xfrm>
            <a:off x="7893000" y="4456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0" name="CustomShape 14"/>
          <p:cNvSpPr/>
          <p:nvPr/>
        </p:nvSpPr>
        <p:spPr>
          <a:xfrm>
            <a:off x="2861280" y="5105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371" name="CustomShape 15"/>
          <p:cNvSpPr/>
          <p:nvPr/>
        </p:nvSpPr>
        <p:spPr>
          <a:xfrm>
            <a:off x="8481240" y="51055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372" name="CustomShape 16"/>
          <p:cNvSpPr/>
          <p:nvPr/>
        </p:nvSpPr>
        <p:spPr>
          <a:xfrm>
            <a:off x="5029200" y="34923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7"/>
          <p:cNvSpPr/>
          <p:nvPr/>
        </p:nvSpPr>
        <p:spPr>
          <a:xfrm>
            <a:off x="1988280" y="3980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8"/>
          <p:cNvSpPr/>
          <p:nvPr/>
        </p:nvSpPr>
        <p:spPr>
          <a:xfrm>
            <a:off x="2829600" y="3110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9"/>
          <p:cNvSpPr/>
          <p:nvPr/>
        </p:nvSpPr>
        <p:spPr>
          <a:xfrm>
            <a:off x="2931120" y="4387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0"/>
          <p:cNvSpPr/>
          <p:nvPr/>
        </p:nvSpPr>
        <p:spPr>
          <a:xfrm>
            <a:off x="3416760" y="37332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1"/>
          <p:cNvSpPr/>
          <p:nvPr/>
        </p:nvSpPr>
        <p:spPr>
          <a:xfrm>
            <a:off x="2466360" y="38203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2"/>
          <p:cNvSpPr/>
          <p:nvPr/>
        </p:nvSpPr>
        <p:spPr>
          <a:xfrm>
            <a:off x="3336840" y="40183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9" name="CustomShape 23"/>
          <p:cNvSpPr/>
          <p:nvPr/>
        </p:nvSpPr>
        <p:spPr>
          <a:xfrm>
            <a:off x="2857320" y="46976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80" name="CustomShape 24"/>
          <p:cNvSpPr/>
          <p:nvPr/>
        </p:nvSpPr>
        <p:spPr>
          <a:xfrm>
            <a:off x="2815920" y="34437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81" name="CustomShape 25"/>
          <p:cNvSpPr/>
          <p:nvPr/>
        </p:nvSpPr>
        <p:spPr>
          <a:xfrm>
            <a:off x="2415960" y="40946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82" name="CustomShape 26"/>
          <p:cNvSpPr/>
          <p:nvPr/>
        </p:nvSpPr>
        <p:spPr>
          <a:xfrm>
            <a:off x="1923840" y="42786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83" name="CustomShape 27"/>
          <p:cNvSpPr/>
          <p:nvPr/>
        </p:nvSpPr>
        <p:spPr>
          <a:xfrm>
            <a:off x="2075760" y="3162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8"/>
          <p:cNvSpPr/>
          <p:nvPr/>
        </p:nvSpPr>
        <p:spPr>
          <a:xfrm>
            <a:off x="2025360" y="34372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385" name="CustomShape 29"/>
          <p:cNvSpPr/>
          <p:nvPr/>
        </p:nvSpPr>
        <p:spPr>
          <a:xfrm>
            <a:off x="7524000" y="2946960"/>
            <a:ext cx="225720" cy="225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0"/>
          <p:cNvSpPr/>
          <p:nvPr/>
        </p:nvSpPr>
        <p:spPr>
          <a:xfrm>
            <a:off x="7473600" y="3221280"/>
            <a:ext cx="366840" cy="40140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a6a6a6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a6a6a6"/>
                </a:solidFill>
                <a:latin typeface="Arial"/>
              </a:rPr>
              <a:t>6</a:t>
            </a:r>
            <a:endParaRPr/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3812760" y="1222920"/>
            <a:ext cx="4223520" cy="85464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3468240" y="2146320"/>
            <a:ext cx="4912200" cy="53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Learning from realworld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the author has conducted a learning of threshold with two different data set</a:t>
            </a: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：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Banco de Portugal's Central Balance-Sheet Database and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The Data Page of New York University - Leonard N. Stern School of Business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with starting  condition that the two arguments vary in correspondly interval: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τin [0.5, 1]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λin [0, 0.4]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final assignment: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τ=0.6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z="1620" strike="noStrike">
                <a:solidFill>
                  <a:srgbClr val="000000"/>
                </a:solidFill>
                <a:latin typeface="Calibri"/>
                <a:ea typeface="宋体"/>
              </a:rPr>
              <a:t>λ=0.2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also the affectivness of two thresholds</a:t>
            </a:r>
            <a:r>
              <a:rPr lang="de-DE" sz="2000" strike="noStrike">
                <a:solidFill>
                  <a:srgbClr val="000000"/>
                </a:solidFill>
                <a:latin typeface="Calibri"/>
                <a:ea typeface="宋体"/>
              </a:rPr>
              <a:t>：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split threshold values is not critical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  <a:ea typeface="宋体"/>
              </a:rPr>
              <a:t>number of transitions are more volatile and sensitive to small variations of τ</a:t>
            </a:r>
            <a:endParaRPr/>
          </a:p>
        </p:txBody>
      </p:sp>
      <p:sp>
        <p:nvSpPr>
          <p:cNvPr id="391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92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Case Study 1: Portuguese Activity Sectors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395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396" name="Line 4"/>
          <p:cNvSpPr/>
          <p:nvPr/>
        </p:nvSpPr>
        <p:spPr>
          <a:xfrm>
            <a:off x="3348000" y="5328000"/>
            <a:ext cx="5184000" cy="0"/>
          </a:xfrm>
          <a:prstGeom prst="line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sp>
      <p:sp>
        <p:nvSpPr>
          <p:cNvPr id="397" name="Line 5"/>
          <p:cNvSpPr/>
          <p:nvPr/>
        </p:nvSpPr>
        <p:spPr>
          <a:xfrm flipV="1">
            <a:off x="3348000" y="2088000"/>
            <a:ext cx="0" cy="3240000"/>
          </a:xfrm>
          <a:prstGeom prst="line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sp>
      <p:sp>
        <p:nvSpPr>
          <p:cNvPr id="398" name="Line 6"/>
          <p:cNvSpPr/>
          <p:nvPr/>
        </p:nvSpPr>
        <p:spPr>
          <a:xfrm flipV="1">
            <a:off x="3348000" y="3600000"/>
            <a:ext cx="4680000" cy="1728000"/>
          </a:xfrm>
          <a:prstGeom prst="line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sp>
      <p:sp>
        <p:nvSpPr>
          <p:cNvPr id="399" name="TextShape 7"/>
          <p:cNvSpPr txBox="1"/>
          <p:nvPr/>
        </p:nvSpPr>
        <p:spPr>
          <a:xfrm>
            <a:off x="3636000" y="5544000"/>
            <a:ext cx="49219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200">
                <a:latin typeface="Arial"/>
              </a:rPr>
              <a:t>Time: over 3 years (2005, 2006, 2007)</a:t>
            </a:r>
            <a:endParaRPr/>
          </a:p>
        </p:txBody>
      </p:sp>
      <p:sp>
        <p:nvSpPr>
          <p:cNvPr id="400" name="TextShape 8"/>
          <p:cNvSpPr txBox="1"/>
          <p:nvPr/>
        </p:nvSpPr>
        <p:spPr>
          <a:xfrm rot="20428200">
            <a:off x="5037480" y="3705120"/>
            <a:ext cx="54918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200">
                <a:latin typeface="Arial"/>
              </a:rPr>
              <a:t>Observations: 12 Principal Activity Sectors </a:t>
            </a:r>
            <a:endParaRPr/>
          </a:p>
          <a:p>
            <a:r>
              <a:rPr lang="en-US" sz="2200">
                <a:latin typeface="Arial"/>
              </a:rPr>
              <a:t>(Education, Manufacturing, etc.)</a:t>
            </a:r>
            <a:endParaRPr/>
          </a:p>
        </p:txBody>
      </p:sp>
      <p:sp>
        <p:nvSpPr>
          <p:cNvPr id="401" name="TextShape 9"/>
          <p:cNvSpPr txBox="1"/>
          <p:nvPr/>
        </p:nvSpPr>
        <p:spPr>
          <a:xfrm>
            <a:off x="1332000" y="1613160"/>
            <a:ext cx="75034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200">
                <a:latin typeface="Arial"/>
              </a:rPr>
              <a:t>Metric: Z-scores using standardized 9 continuous attributes</a:t>
            </a:r>
            <a:endParaRPr/>
          </a:p>
        </p:txBody>
      </p:sp>
      <p:sp>
        <p:nvSpPr>
          <p:cNvPr id="402" name="CustomShape 10"/>
          <p:cNvSpPr/>
          <p:nvPr/>
        </p:nvSpPr>
        <p:spPr>
          <a:xfrm rot="20382000">
            <a:off x="3719880" y="2376720"/>
            <a:ext cx="2880000" cy="2520000"/>
          </a:xfrm>
          <a:prstGeom prst="parallelogram">
            <a:avLst>
              <a:gd name="adj" fmla="val 7081"/>
            </a:avLst>
          </a:prstGeom>
          <a:solidFill>
            <a:srgbClr val="729fcf">
              <a:alpha val="50000"/>
            </a:srgbClr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1"/>
          <p:cNvSpPr/>
          <p:nvPr/>
        </p:nvSpPr>
        <p:spPr>
          <a:xfrm>
            <a:off x="4787640" y="302436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2"/>
          <p:cNvSpPr/>
          <p:nvPr/>
        </p:nvSpPr>
        <p:spPr>
          <a:xfrm>
            <a:off x="4428000" y="334872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3"/>
          <p:cNvSpPr/>
          <p:nvPr/>
        </p:nvSpPr>
        <p:spPr>
          <a:xfrm>
            <a:off x="4536000" y="280872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4"/>
          <p:cNvSpPr/>
          <p:nvPr/>
        </p:nvSpPr>
        <p:spPr>
          <a:xfrm>
            <a:off x="5580000" y="385164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5"/>
          <p:cNvSpPr/>
          <p:nvPr/>
        </p:nvSpPr>
        <p:spPr>
          <a:xfrm>
            <a:off x="5220360" y="417600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6"/>
          <p:cNvSpPr/>
          <p:nvPr/>
        </p:nvSpPr>
        <p:spPr>
          <a:xfrm>
            <a:off x="5508360" y="410400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7"/>
          <p:cNvSpPr/>
          <p:nvPr/>
        </p:nvSpPr>
        <p:spPr>
          <a:xfrm rot="20382000">
            <a:off x="5088240" y="2376720"/>
            <a:ext cx="2880000" cy="2520000"/>
          </a:xfrm>
          <a:prstGeom prst="parallelogram">
            <a:avLst>
              <a:gd name="adj" fmla="val 7081"/>
            </a:avLst>
          </a:prstGeom>
          <a:solidFill>
            <a:srgbClr val="729fcf">
              <a:alpha val="50000"/>
            </a:srgbClr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8"/>
          <p:cNvSpPr/>
          <p:nvPr/>
        </p:nvSpPr>
        <p:spPr>
          <a:xfrm>
            <a:off x="6156000" y="277236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9"/>
          <p:cNvSpPr/>
          <p:nvPr/>
        </p:nvSpPr>
        <p:spPr>
          <a:xfrm>
            <a:off x="5796360" y="378072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0"/>
          <p:cNvSpPr/>
          <p:nvPr/>
        </p:nvSpPr>
        <p:spPr>
          <a:xfrm>
            <a:off x="5904360" y="280872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1"/>
          <p:cNvSpPr/>
          <p:nvPr/>
        </p:nvSpPr>
        <p:spPr>
          <a:xfrm>
            <a:off x="6948360" y="284364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2"/>
          <p:cNvSpPr/>
          <p:nvPr/>
        </p:nvSpPr>
        <p:spPr>
          <a:xfrm>
            <a:off x="6588720" y="417600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3"/>
          <p:cNvSpPr/>
          <p:nvPr/>
        </p:nvSpPr>
        <p:spPr>
          <a:xfrm>
            <a:off x="6876720" y="410400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4"/>
          <p:cNvSpPr/>
          <p:nvPr/>
        </p:nvSpPr>
        <p:spPr>
          <a:xfrm rot="20382000">
            <a:off x="6528240" y="2376720"/>
            <a:ext cx="2880000" cy="2520000"/>
          </a:xfrm>
          <a:prstGeom prst="parallelogram">
            <a:avLst>
              <a:gd name="adj" fmla="val 7081"/>
            </a:avLst>
          </a:prstGeom>
          <a:solidFill>
            <a:srgbClr val="729fcf">
              <a:alpha val="50000"/>
            </a:srgbClr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5"/>
          <p:cNvSpPr/>
          <p:nvPr/>
        </p:nvSpPr>
        <p:spPr>
          <a:xfrm>
            <a:off x="7596000" y="424836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6"/>
          <p:cNvSpPr/>
          <p:nvPr/>
        </p:nvSpPr>
        <p:spPr>
          <a:xfrm>
            <a:off x="7236360" y="291672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7"/>
          <p:cNvSpPr/>
          <p:nvPr/>
        </p:nvSpPr>
        <p:spPr>
          <a:xfrm>
            <a:off x="7344360" y="2808720"/>
            <a:ext cx="216000" cy="21600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8"/>
          <p:cNvSpPr/>
          <p:nvPr/>
        </p:nvSpPr>
        <p:spPr>
          <a:xfrm>
            <a:off x="8388360" y="295164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9"/>
          <p:cNvSpPr/>
          <p:nvPr/>
        </p:nvSpPr>
        <p:spPr>
          <a:xfrm>
            <a:off x="8028720" y="417600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0"/>
          <p:cNvSpPr/>
          <p:nvPr/>
        </p:nvSpPr>
        <p:spPr>
          <a:xfrm>
            <a:off x="8316720" y="2772000"/>
            <a:ext cx="216000" cy="216000"/>
          </a:xfrm>
          <a:prstGeom prst="ellipse">
            <a:avLst/>
          </a:prstGeom>
          <a:solidFill>
            <a:srgbClr val="99ff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TextShape 31"/>
          <p:cNvSpPr txBox="1"/>
          <p:nvPr/>
        </p:nvSpPr>
        <p:spPr>
          <a:xfrm>
            <a:off x="900000" y="3672000"/>
            <a:ext cx="2346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Using agglomerative </a:t>
            </a:r>
            <a:endParaRPr/>
          </a:p>
          <a:p>
            <a:r>
              <a:rPr lang="en-US">
                <a:latin typeface="Arial"/>
              </a:rPr>
              <a:t>hierarchical algorithm</a:t>
            </a:r>
            <a:endParaRPr/>
          </a:p>
        </p:txBody>
      </p:sp>
      <p:sp>
        <p:nvSpPr>
          <p:cNvPr id="424" name="Line 32"/>
          <p:cNvSpPr/>
          <p:nvPr/>
        </p:nvSpPr>
        <p:spPr>
          <a:xfrm flipV="1">
            <a:off x="2880000" y="3240000"/>
            <a:ext cx="1476000" cy="432000"/>
          </a:xfrm>
          <a:prstGeom prst="line">
            <a:avLst/>
          </a:prstGeom>
          <a:ln w="29160">
            <a:solidFill>
              <a:srgbClr val="c5000b"/>
            </a:solidFill>
            <a:round/>
            <a:tailEnd len="med" type="triangle" w="med"/>
          </a:ln>
        </p:spPr>
      </p:sp>
      <p:sp>
        <p:nvSpPr>
          <p:cNvPr id="425" name="CustomShape 33"/>
          <p:cNvSpPr/>
          <p:nvPr/>
        </p:nvSpPr>
        <p:spPr>
          <a:xfrm>
            <a:off x="4356000" y="2664000"/>
            <a:ext cx="684000" cy="1080000"/>
          </a:xfrm>
          <a:prstGeom prst="ellipse">
            <a:avLst/>
          </a:prstGeom>
          <a:noFill/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Case Study 1: </a:t>
            </a:r>
            <a:r>
              <a:rPr lang="en-US" sz="2800" strike="noStrike">
                <a:solidFill>
                  <a:srgbClr val="cc0000"/>
                </a:solidFill>
                <a:latin typeface="Calibri"/>
              </a:rPr>
              <a:t>Portuguese</a:t>
            </a:r>
            <a:r>
              <a:rPr lang="de-DE" sz="2800" strike="noStrike">
                <a:solidFill>
                  <a:srgbClr val="cc0000"/>
                </a:solidFill>
                <a:latin typeface="Calibri"/>
              </a:rPr>
              <a:t> </a:t>
            </a:r>
            <a:r>
              <a:rPr lang="en-US" sz="2800" strike="noStrike">
                <a:solidFill>
                  <a:srgbClr val="cc0000"/>
                </a:solidFill>
                <a:latin typeface="Calibri"/>
              </a:rPr>
              <a:t>Activity</a:t>
            </a:r>
            <a:r>
              <a:rPr lang="de-DE" sz="2800" strike="noStrike">
                <a:solidFill>
                  <a:srgbClr val="cc0000"/>
                </a:solidFill>
                <a:latin typeface="Calibri"/>
              </a:rPr>
              <a:t> </a:t>
            </a:r>
            <a:r>
              <a:rPr lang="en-US" sz="2800" strike="noStrike">
                <a:solidFill>
                  <a:srgbClr val="cc0000"/>
                </a:solidFill>
                <a:latin typeface="Calibri"/>
              </a:rPr>
              <a:t>Sectors</a:t>
            </a:r>
            <a:r>
              <a:rPr lang="de-DE" sz="2800" strike="noStrike">
                <a:solidFill>
                  <a:srgbClr val="cc0000"/>
                </a:solidFill>
                <a:latin typeface="Calibri"/>
              </a:rPr>
              <a:t> – </a:t>
            </a:r>
            <a:r>
              <a:rPr lang="en-US" sz="2800" strike="noStrike">
                <a:solidFill>
                  <a:srgbClr val="cc0000"/>
                </a:solidFill>
                <a:latin typeface="Calibri"/>
              </a:rPr>
              <a:t>Result</a:t>
            </a:r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428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pic>
        <p:nvPicPr>
          <p:cNvPr id="429" name="" descr=""/>
          <p:cNvPicPr/>
          <p:nvPr/>
        </p:nvPicPr>
        <p:blipFill>
          <a:blip r:embed="rId1"/>
          <a:stretch/>
        </p:blipFill>
        <p:spPr>
          <a:xfrm>
            <a:off x="1294560" y="1296000"/>
            <a:ext cx="9433440" cy="4930560"/>
          </a:xfrm>
          <a:prstGeom prst="rect">
            <a:avLst/>
          </a:prstGeom>
          <a:ln>
            <a:noFill/>
          </a:ln>
        </p:spPr>
      </p:pic>
      <p:sp>
        <p:nvSpPr>
          <p:cNvPr id="430" name="TextShape 4"/>
          <p:cNvSpPr txBox="1"/>
          <p:nvPr/>
        </p:nvSpPr>
        <p:spPr>
          <a:xfrm>
            <a:off x="2196000" y="1728000"/>
            <a:ext cx="1622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Fishing</a:t>
            </a:r>
            <a:endParaRPr/>
          </a:p>
          <a:p>
            <a:r>
              <a:rPr lang="en-US">
                <a:latin typeface="Arial"/>
              </a:rPr>
              <a:t>Manufacturing</a:t>
            </a:r>
            <a:endParaRPr/>
          </a:p>
          <a:p>
            <a:r>
              <a:rPr lang="en-US">
                <a:latin typeface="Arial"/>
              </a:rPr>
              <a:t>...</a:t>
            </a:r>
            <a:endParaRPr/>
          </a:p>
        </p:txBody>
      </p:sp>
      <p:sp>
        <p:nvSpPr>
          <p:cNvPr id="431" name="TextShape 5"/>
          <p:cNvSpPr txBox="1"/>
          <p:nvPr/>
        </p:nvSpPr>
        <p:spPr>
          <a:xfrm>
            <a:off x="792000" y="2921760"/>
            <a:ext cx="2658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Production and </a:t>
            </a:r>
            <a:endParaRPr/>
          </a:p>
          <a:p>
            <a:r>
              <a:rPr lang="en-US">
                <a:latin typeface="Arial"/>
              </a:rPr>
              <a:t>distribution of electricity, </a:t>
            </a:r>
            <a:endParaRPr/>
          </a:p>
          <a:p>
            <a:r>
              <a:rPr lang="en-US">
                <a:latin typeface="Arial"/>
              </a:rPr>
              <a:t>gas and water</a:t>
            </a:r>
            <a:endParaRPr/>
          </a:p>
        </p:txBody>
      </p:sp>
      <p:sp>
        <p:nvSpPr>
          <p:cNvPr id="432" name="TextShape 6"/>
          <p:cNvSpPr txBox="1"/>
          <p:nvPr/>
        </p:nvSpPr>
        <p:spPr>
          <a:xfrm>
            <a:off x="2304000" y="5544000"/>
            <a:ext cx="1460880" cy="83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Construction</a:t>
            </a:r>
            <a:endParaRPr/>
          </a:p>
          <a:p>
            <a:r>
              <a:rPr lang="en-US">
                <a:latin typeface="Arial"/>
              </a:rPr>
              <a:t>Education</a:t>
            </a:r>
            <a:endParaRPr/>
          </a:p>
          <a:p>
            <a:r>
              <a:rPr lang="en-US">
                <a:latin typeface="Arial"/>
              </a:rPr>
              <a:t>…</a:t>
            </a:r>
            <a:endParaRPr/>
          </a:p>
        </p:txBody>
      </p:sp>
      <p:sp>
        <p:nvSpPr>
          <p:cNvPr id="433" name="TextShape 7"/>
          <p:cNvSpPr txBox="1"/>
          <p:nvPr/>
        </p:nvSpPr>
        <p:spPr>
          <a:xfrm>
            <a:off x="6413400" y="1063800"/>
            <a:ext cx="2658600" cy="16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Fishing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Production and </a:t>
            </a:r>
            <a:endParaRPr/>
          </a:p>
          <a:p>
            <a:r>
              <a:rPr lang="en-US">
                <a:latin typeface="Arial"/>
              </a:rPr>
              <a:t>distribution of electricity, </a:t>
            </a:r>
            <a:endParaRPr/>
          </a:p>
          <a:p>
            <a:r>
              <a:rPr lang="en-US">
                <a:latin typeface="Arial"/>
              </a:rPr>
              <a:t>gas and water</a:t>
            </a:r>
            <a:endParaRPr/>
          </a:p>
          <a:p>
            <a:r>
              <a:rPr lang="en-US">
                <a:latin typeface="Arial"/>
              </a:rPr>
              <a:t>...</a:t>
            </a:r>
            <a:endParaRPr/>
          </a:p>
        </p:txBody>
      </p:sp>
      <p:sp>
        <p:nvSpPr>
          <p:cNvPr id="434" name="TextShape 8"/>
          <p:cNvSpPr txBox="1"/>
          <p:nvPr/>
        </p:nvSpPr>
        <p:spPr>
          <a:xfrm>
            <a:off x="5073480" y="4536000"/>
            <a:ext cx="16225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Manufacturing</a:t>
            </a:r>
            <a:endParaRPr/>
          </a:p>
          <a:p>
            <a:r>
              <a:rPr lang="en-US">
                <a:latin typeface="Arial"/>
              </a:rPr>
              <a:t>Construction</a:t>
            </a:r>
            <a:endParaRPr/>
          </a:p>
          <a:p>
            <a:r>
              <a:rPr lang="en-US">
                <a:latin typeface="Arial"/>
              </a:rPr>
              <a:t>Education</a:t>
            </a:r>
            <a:endParaRPr/>
          </a:p>
          <a:p>
            <a:r>
              <a:rPr lang="en-US">
                <a:latin typeface="Arial"/>
              </a:rPr>
              <a:t>...</a:t>
            </a:r>
            <a:endParaRPr/>
          </a:p>
        </p:txBody>
      </p:sp>
      <p:sp>
        <p:nvSpPr>
          <p:cNvPr id="435" name="TextShape 9"/>
          <p:cNvSpPr txBox="1"/>
          <p:nvPr/>
        </p:nvSpPr>
        <p:spPr>
          <a:xfrm>
            <a:off x="10368000" y="1944000"/>
            <a:ext cx="16225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Fishing</a:t>
            </a:r>
            <a:endParaRPr/>
          </a:p>
          <a:p>
            <a:r>
              <a:rPr lang="en-US">
                <a:latin typeface="Arial"/>
              </a:rPr>
              <a:t>Manufacturing</a:t>
            </a:r>
            <a:endParaRPr/>
          </a:p>
          <a:p>
            <a:r>
              <a:rPr lang="en-US">
                <a:latin typeface="Arial"/>
              </a:rPr>
              <a:t>Education</a:t>
            </a:r>
            <a:endParaRPr/>
          </a:p>
          <a:p>
            <a:r>
              <a:rPr lang="en-US">
                <a:latin typeface="Arial"/>
              </a:rPr>
              <a:t>...</a:t>
            </a:r>
            <a:endParaRPr/>
          </a:p>
        </p:txBody>
      </p:sp>
      <p:sp>
        <p:nvSpPr>
          <p:cNvPr id="436" name="TextShape 10"/>
          <p:cNvSpPr txBox="1"/>
          <p:nvPr/>
        </p:nvSpPr>
        <p:spPr>
          <a:xfrm>
            <a:off x="9339120" y="4536000"/>
            <a:ext cx="2632680" cy="16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Construction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Production and </a:t>
            </a:r>
            <a:endParaRPr/>
          </a:p>
          <a:p>
            <a:r>
              <a:rPr lang="en-US">
                <a:latin typeface="Arial"/>
              </a:rPr>
              <a:t>Distribution of electricity,</a:t>
            </a:r>
            <a:endParaRPr/>
          </a:p>
          <a:p>
            <a:r>
              <a:rPr lang="en-US">
                <a:latin typeface="Arial"/>
              </a:rPr>
              <a:t>Gas and water</a:t>
            </a:r>
            <a:endParaRPr/>
          </a:p>
          <a:p>
            <a:r>
              <a:rPr lang="en-US"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Case Study 2: European Companies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439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440" name="Line 4"/>
          <p:cNvSpPr/>
          <p:nvPr/>
        </p:nvSpPr>
        <p:spPr>
          <a:xfrm flipV="1">
            <a:off x="8254800" y="3965760"/>
            <a:ext cx="1224000" cy="1152000"/>
          </a:xfrm>
          <a:prstGeom prst="line">
            <a:avLst/>
          </a:prstGeom>
          <a:ln w="57240">
            <a:solidFill>
              <a:srgbClr val="ffcc99"/>
            </a:solidFill>
            <a:custDash>
              <a:ds d="100000" sp="100000"/>
            </a:custDash>
            <a:round/>
            <a:tailEnd len="med" type="triangle" w="med"/>
          </a:ln>
        </p:spPr>
      </p:sp>
      <p:sp>
        <p:nvSpPr>
          <p:cNvPr id="441" name="TextShape 5"/>
          <p:cNvSpPr txBox="1"/>
          <p:nvPr/>
        </p:nvSpPr>
        <p:spPr>
          <a:xfrm>
            <a:off x="5904000" y="5189760"/>
            <a:ext cx="587880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>
                <a:solidFill>
                  <a:srgbClr val="9999ff"/>
                </a:solidFill>
                <a:latin typeface="Arial"/>
              </a:rPr>
              <a:t>Because we are only interested in </a:t>
            </a:r>
            <a:endParaRPr/>
          </a:p>
          <a:p>
            <a:r>
              <a:rPr b="1" lang="en-US" sz="2200">
                <a:solidFill>
                  <a:srgbClr val="9999ff"/>
                </a:solidFill>
                <a:latin typeface="Arial"/>
              </a:rPr>
              <a:t>activities that rarely happens. </a:t>
            </a:r>
            <a:endParaRPr/>
          </a:p>
          <a:p>
            <a:r>
              <a:rPr b="1" lang="en-US" sz="2200">
                <a:solidFill>
                  <a:srgbClr val="9999ff"/>
                </a:solidFill>
                <a:latin typeface="Arial"/>
              </a:rPr>
              <a:t>e.g. merging and bankruptcy of companies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Case Study 2: European Companies</a:t>
            </a:r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444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pic>
        <p:nvPicPr>
          <p:cNvPr id="445" name="" descr=""/>
          <p:cNvPicPr/>
          <p:nvPr/>
        </p:nvPicPr>
        <p:blipFill>
          <a:blip r:embed="rId1"/>
          <a:srcRect l="322071" t="289941" r="-49534" b="740527"/>
          <a:stretch/>
        </p:blipFill>
        <p:spPr>
          <a:xfrm>
            <a:off x="828000" y="1224000"/>
            <a:ext cx="8064000" cy="4968000"/>
          </a:xfrm>
          <a:prstGeom prst="rect">
            <a:avLst/>
          </a:prstGeom>
          <a:ln>
            <a:noFill/>
          </a:ln>
        </p:spPr>
      </p:pic>
      <p:sp>
        <p:nvSpPr>
          <p:cNvPr id="446" name="CustomShape 4"/>
          <p:cNvSpPr/>
          <p:nvPr/>
        </p:nvSpPr>
        <p:spPr>
          <a:xfrm rot="2700000">
            <a:off x="2013120" y="183348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5"/>
          <p:cNvSpPr/>
          <p:nvPr/>
        </p:nvSpPr>
        <p:spPr>
          <a:xfrm rot="2700000">
            <a:off x="1725120" y="240840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6"/>
          <p:cNvSpPr/>
          <p:nvPr/>
        </p:nvSpPr>
        <p:spPr>
          <a:xfrm rot="2700000">
            <a:off x="5684400" y="449748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7"/>
          <p:cNvSpPr/>
          <p:nvPr/>
        </p:nvSpPr>
        <p:spPr>
          <a:xfrm rot="2700000">
            <a:off x="5180400" y="456948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8"/>
          <p:cNvSpPr/>
          <p:nvPr/>
        </p:nvSpPr>
        <p:spPr>
          <a:xfrm rot="2700000">
            <a:off x="5468400" y="370548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9"/>
          <p:cNvSpPr/>
          <p:nvPr/>
        </p:nvSpPr>
        <p:spPr>
          <a:xfrm rot="2700000">
            <a:off x="5180400" y="341640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0"/>
          <p:cNvSpPr/>
          <p:nvPr/>
        </p:nvSpPr>
        <p:spPr>
          <a:xfrm rot="2700000">
            <a:off x="2624400" y="291240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1"/>
          <p:cNvSpPr/>
          <p:nvPr/>
        </p:nvSpPr>
        <p:spPr>
          <a:xfrm rot="2700000">
            <a:off x="6009120" y="161640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2"/>
          <p:cNvSpPr/>
          <p:nvPr/>
        </p:nvSpPr>
        <p:spPr>
          <a:xfrm rot="2700000">
            <a:off x="6513120" y="190548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3"/>
          <p:cNvSpPr/>
          <p:nvPr/>
        </p:nvSpPr>
        <p:spPr>
          <a:xfrm rot="2700000">
            <a:off x="5433120" y="2769480"/>
            <a:ext cx="509760" cy="509760"/>
          </a:xfrm>
          <a:prstGeom prst="plus">
            <a:avLst>
              <a:gd name="adj" fmla="val 10019"/>
            </a:avLst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14"/>
          <p:cNvSpPr/>
          <p:nvPr/>
        </p:nvSpPr>
        <p:spPr>
          <a:xfrm flipH="1" flipV="1">
            <a:off x="5904000" y="2196000"/>
            <a:ext cx="3204000" cy="864000"/>
          </a:xfrm>
          <a:prstGeom prst="line">
            <a:avLst/>
          </a:prstGeom>
          <a:ln w="38160">
            <a:solidFill>
              <a:srgbClr val="00ccff"/>
            </a:solidFill>
            <a:custDash>
              <a:ds d="100000" sp="400000"/>
            </a:custDash>
            <a:round/>
            <a:tailEnd len="med" type="triangle" w="med"/>
          </a:ln>
        </p:spPr>
      </p:sp>
      <p:sp>
        <p:nvSpPr>
          <p:cNvPr id="457" name="TextShape 15"/>
          <p:cNvSpPr txBox="1"/>
          <p:nvPr/>
        </p:nvSpPr>
        <p:spPr>
          <a:xfrm>
            <a:off x="9108000" y="3060000"/>
            <a:ext cx="2959560" cy="3182400"/>
          </a:xfrm>
          <a:prstGeom prst="rect">
            <a:avLst/>
          </a:prstGeom>
          <a:noFill/>
          <a:ln w="57240">
            <a:solidFill>
              <a:srgbClr val="00ccff"/>
            </a:solidFill>
            <a:custDash>
              <a:ds d="100000" sp="200000"/>
            </a:custDash>
            <a:round/>
          </a:ln>
        </p:spPr>
        <p:txBody>
          <a:bodyPr lIns="112320" rIns="112320" tIns="67320" bIns="67320"/>
          <a:p>
            <a:pPr algn="ctr"/>
            <a:r>
              <a:rPr b="1" lang="en-US" sz="2200">
                <a:solidFill>
                  <a:srgbClr val="00ccff"/>
                </a:solidFill>
                <a:latin typeface="Arial"/>
              </a:rPr>
              <a:t>Maintained because </a:t>
            </a:r>
            <a:endParaRPr/>
          </a:p>
          <a:p>
            <a:pPr algn="ctr"/>
            <a:endParaRPr/>
          </a:p>
          <a:p>
            <a:pPr algn="ctr"/>
            <a:r>
              <a:rPr b="1" lang="en-US" sz="2200">
                <a:solidFill>
                  <a:srgbClr val="00ccff"/>
                </a:solidFill>
                <a:latin typeface="Arial"/>
              </a:rPr>
              <a:t>edge weight </a:t>
            </a:r>
            <a:endParaRPr/>
          </a:p>
          <a:p>
            <a:pPr algn="ctr"/>
            <a:endParaRPr/>
          </a:p>
          <a:p>
            <a:pPr algn="ctr"/>
            <a:r>
              <a:rPr b="1" lang="en-US" sz="2200">
                <a:solidFill>
                  <a:srgbClr val="00ccff"/>
                </a:solidFill>
                <a:latin typeface="Arial"/>
              </a:rPr>
              <a:t>lower than </a:t>
            </a:r>
            <a:endParaRPr/>
          </a:p>
          <a:p>
            <a:pPr algn="ctr"/>
            <a:endParaRPr/>
          </a:p>
          <a:p>
            <a:pPr algn="ctr"/>
            <a:r>
              <a:rPr b="1" lang="en-US" sz="2200">
                <a:solidFill>
                  <a:srgbClr val="00ccff"/>
                </a:solidFill>
                <a:latin typeface="Arial"/>
              </a:rPr>
              <a:t>some threshold</a:t>
            </a:r>
            <a:endParaRPr/>
          </a:p>
          <a:p>
            <a:pPr algn="ctr"/>
            <a:r>
              <a:rPr b="1" lang="en-US" sz="2600">
                <a:solidFill>
                  <a:srgbClr val="00ccff"/>
                </a:solidFill>
                <a:latin typeface="Arial"/>
              </a:rPr>
              <a:t>*</a:t>
            </a:r>
            <a:endParaRPr/>
          </a:p>
          <a:p>
            <a:pPr algn="ctr"/>
            <a:r>
              <a:rPr b="1" lang="en-US" sz="2200">
                <a:solidFill>
                  <a:srgbClr val="00ccff"/>
                </a:solidFill>
                <a:latin typeface="Arial"/>
              </a:rPr>
              <a:t>expected probability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One Step Further</a:t>
            </a:r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Fuzzy Clustering...</a:t>
            </a: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for the formuler: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re-define the defination of </a:t>
            </a:r>
            <a:r>
              <a:rPr i="1" lang="de-DE" sz="2800" strike="noStrike">
                <a:solidFill>
                  <a:srgbClr val="000000"/>
                </a:solidFill>
                <a:latin typeface="Calibri"/>
              </a:rPr>
              <a:t>intersection 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and</a:t>
            </a:r>
            <a:r>
              <a:rPr lang="de-DE" sz="28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i="1" lang="de-DE" sz="2800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, as such: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0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461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704160" y="2577600"/>
            <a:ext cx="10765800" cy="940320"/>
          </a:xfrm>
          <a:prstGeom prst="rect">
            <a:avLst/>
          </a:prstGeom>
          <a:ln>
            <a:noFill/>
          </a:ln>
        </p:spPr>
      </p:pic>
      <p:pic>
        <p:nvPicPr>
          <p:cNvPr id="463" name="" descr=""/>
          <p:cNvPicPr/>
          <p:nvPr/>
        </p:nvPicPr>
        <p:blipFill>
          <a:blip r:embed="rId2"/>
          <a:stretch/>
        </p:blipFill>
        <p:spPr>
          <a:xfrm>
            <a:off x="4217040" y="4660920"/>
            <a:ext cx="3961800" cy="11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  <a:ea typeface="宋体"/>
              </a:rPr>
              <a:t>Clustering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The research about clusters has gone deep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k-means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lang="de-DE" sz="2800" strike="noStrike">
                <a:solidFill>
                  <a:srgbClr val="808080"/>
                </a:solidFill>
                <a:latin typeface="Calibri"/>
              </a:rPr>
              <a:t>                     Hierachical 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37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138" name="图片 5" descr=""/>
          <p:cNvPicPr/>
          <p:nvPr/>
        </p:nvPicPr>
        <p:blipFill>
          <a:blip r:embed="rId1"/>
          <a:stretch/>
        </p:blipFill>
        <p:spPr>
          <a:xfrm>
            <a:off x="2082960" y="2179440"/>
            <a:ext cx="2181960" cy="1883160"/>
          </a:xfrm>
          <a:prstGeom prst="rect">
            <a:avLst/>
          </a:prstGeom>
          <a:ln>
            <a:noFill/>
          </a:ln>
        </p:spPr>
      </p:pic>
      <p:pic>
        <p:nvPicPr>
          <p:cNvPr id="139" name="图片 6" descr=""/>
          <p:cNvPicPr/>
          <p:nvPr/>
        </p:nvPicPr>
        <p:blipFill>
          <a:blip r:embed="rId2"/>
          <a:stretch/>
        </p:blipFill>
        <p:spPr>
          <a:xfrm>
            <a:off x="7425720" y="2219400"/>
            <a:ext cx="2181960" cy="188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Acknowledgement</a:t>
            </a:r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3600" strike="noStrike">
                <a:solidFill>
                  <a:srgbClr val="000000"/>
                </a:solidFill>
                <a:latin typeface="Calibri"/>
              </a:rPr>
              <a:t>Thank you for your attention.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600" strike="noStrike">
                <a:solidFill>
                  <a:srgbClr val="000000"/>
                </a:solidFill>
                <a:latin typeface="Calibri"/>
              </a:rPr>
              <a:t>Feel free to raise questions to me.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600" strike="noStrike">
                <a:solidFill>
                  <a:srgbClr val="000000"/>
                </a:solidFill>
                <a:latin typeface="Calibri"/>
              </a:rPr>
              <a:t>Have fun in following presentations.</a:t>
            </a:r>
            <a:endParaRPr/>
          </a:p>
        </p:txBody>
      </p:sp>
      <p:sp>
        <p:nvSpPr>
          <p:cNvPr id="466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467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4th Dimension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But in the real world...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t=0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          t=1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                                         t=2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pic>
        <p:nvPicPr>
          <p:cNvPr id="143" name="图片 5" descr=""/>
          <p:cNvPicPr/>
          <p:nvPr/>
        </p:nvPicPr>
        <p:blipFill>
          <a:blip r:embed="rId1"/>
          <a:stretch/>
        </p:blipFill>
        <p:spPr>
          <a:xfrm>
            <a:off x="1254600" y="2199600"/>
            <a:ext cx="2827800" cy="1891800"/>
          </a:xfrm>
          <a:prstGeom prst="rect">
            <a:avLst/>
          </a:prstGeom>
          <a:ln>
            <a:noFill/>
          </a:ln>
        </p:spPr>
      </p:pic>
      <p:pic>
        <p:nvPicPr>
          <p:cNvPr id="144" name="图片 6" descr=""/>
          <p:cNvPicPr/>
          <p:nvPr/>
        </p:nvPicPr>
        <p:blipFill>
          <a:blip r:embed="rId2"/>
          <a:stretch/>
        </p:blipFill>
        <p:spPr>
          <a:xfrm>
            <a:off x="4486320" y="2199600"/>
            <a:ext cx="2827440" cy="1891800"/>
          </a:xfrm>
          <a:prstGeom prst="rect">
            <a:avLst/>
          </a:prstGeom>
          <a:ln>
            <a:noFill/>
          </a:ln>
        </p:spPr>
      </p:pic>
      <p:pic>
        <p:nvPicPr>
          <p:cNvPr id="145" name="图片 7" descr=""/>
          <p:cNvPicPr/>
          <p:nvPr/>
        </p:nvPicPr>
        <p:blipFill>
          <a:blip r:embed="rId3"/>
          <a:stretch/>
        </p:blipFill>
        <p:spPr>
          <a:xfrm>
            <a:off x="7717320" y="2199600"/>
            <a:ext cx="2827440" cy="189180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9567720" y="2382480"/>
            <a:ext cx="930600" cy="11818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8192160" y="3187080"/>
            <a:ext cx="651960" cy="571320"/>
          </a:xfrm>
          <a:prstGeom prst="roundRect">
            <a:avLst>
              <a:gd name="adj" fmla="val 16667"/>
            </a:avLst>
          </a:prstGeom>
          <a:noFill/>
          <a:ln w="57240"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9083160" y="3252960"/>
            <a:ext cx="638280" cy="70524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7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Interesting points of temporal variations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609480" y="1295280"/>
            <a:ext cx="548352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(re)detection of clusters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K-means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Hierachical cluster detection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MST clustering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de-DE" sz="2000" strike="noStrike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53" name="TextShape 4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6158880" y="1316880"/>
            <a:ext cx="5483520" cy="510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808080"/>
                </a:solidFill>
                <a:latin typeface="Calibri"/>
              </a:rPr>
              <a:t>temporal transitions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5" name="图片 6" descr=""/>
          <p:cNvPicPr/>
          <p:nvPr/>
        </p:nvPicPr>
        <p:blipFill>
          <a:blip r:embed="rId1"/>
          <a:stretch/>
        </p:blipFill>
        <p:spPr>
          <a:xfrm>
            <a:off x="1547640" y="4020120"/>
            <a:ext cx="2827800" cy="1891800"/>
          </a:xfrm>
          <a:prstGeom prst="rect">
            <a:avLst/>
          </a:prstGeom>
          <a:ln>
            <a:noFill/>
          </a:ln>
        </p:spPr>
      </p:pic>
      <p:sp>
        <p:nvSpPr>
          <p:cNvPr id="156" name="Line 6"/>
          <p:cNvSpPr/>
          <p:nvPr/>
        </p:nvSpPr>
        <p:spPr>
          <a:xfrm>
            <a:off x="2961360" y="4020120"/>
            <a:ext cx="103680" cy="790560"/>
          </a:xfrm>
          <a:prstGeom prst="line">
            <a:avLst/>
          </a:prstGeom>
          <a:ln w="38160">
            <a:round/>
          </a:ln>
        </p:spPr>
      </p:sp>
      <p:sp>
        <p:nvSpPr>
          <p:cNvPr id="157" name="Line 7"/>
          <p:cNvSpPr/>
          <p:nvPr/>
        </p:nvSpPr>
        <p:spPr>
          <a:xfrm flipH="1">
            <a:off x="2108160" y="4784040"/>
            <a:ext cx="943560" cy="1129680"/>
          </a:xfrm>
          <a:prstGeom prst="line">
            <a:avLst/>
          </a:prstGeom>
          <a:ln w="38160">
            <a:round/>
          </a:ln>
        </p:spPr>
      </p:sp>
      <p:sp>
        <p:nvSpPr>
          <p:cNvPr id="158" name="Line 8"/>
          <p:cNvSpPr/>
          <p:nvPr/>
        </p:nvSpPr>
        <p:spPr>
          <a:xfrm>
            <a:off x="3061800" y="4771800"/>
            <a:ext cx="1146240" cy="822960"/>
          </a:xfrm>
          <a:prstGeom prst="line">
            <a:avLst/>
          </a:prstGeom>
          <a:ln w="38160">
            <a:round/>
          </a:ln>
        </p:spPr>
      </p:sp>
      <p:pic>
        <p:nvPicPr>
          <p:cNvPr id="159" name="图片 17" descr=""/>
          <p:cNvPicPr/>
          <p:nvPr/>
        </p:nvPicPr>
        <p:blipFill>
          <a:blip r:embed="rId2"/>
          <a:stretch/>
        </p:blipFill>
        <p:spPr>
          <a:xfrm>
            <a:off x="8709120" y="2776320"/>
            <a:ext cx="2827440" cy="1891800"/>
          </a:xfrm>
          <a:prstGeom prst="rect">
            <a:avLst/>
          </a:prstGeom>
          <a:ln>
            <a:noFill/>
          </a:ln>
        </p:spPr>
      </p:pic>
      <p:sp>
        <p:nvSpPr>
          <p:cNvPr id="160" name="CustomShape 9"/>
          <p:cNvSpPr/>
          <p:nvPr/>
        </p:nvSpPr>
        <p:spPr>
          <a:xfrm>
            <a:off x="10559520" y="2959200"/>
            <a:ext cx="930600" cy="11818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0"/>
          <p:cNvSpPr/>
          <p:nvPr/>
        </p:nvSpPr>
        <p:spPr>
          <a:xfrm>
            <a:off x="9183960" y="3763800"/>
            <a:ext cx="651960" cy="571320"/>
          </a:xfrm>
          <a:prstGeom prst="roundRect">
            <a:avLst>
              <a:gd name="adj" fmla="val 16667"/>
            </a:avLst>
          </a:prstGeom>
          <a:noFill/>
          <a:ln w="57240"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1"/>
          <p:cNvSpPr/>
          <p:nvPr/>
        </p:nvSpPr>
        <p:spPr>
          <a:xfrm>
            <a:off x="10074960" y="3829680"/>
            <a:ext cx="638280" cy="70524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图片 21" descr=""/>
          <p:cNvPicPr/>
          <p:nvPr/>
        </p:nvPicPr>
        <p:blipFill>
          <a:blip r:embed="rId3"/>
          <a:stretch/>
        </p:blipFill>
        <p:spPr>
          <a:xfrm>
            <a:off x="5794920" y="2723040"/>
            <a:ext cx="2827800" cy="1891800"/>
          </a:xfrm>
          <a:prstGeom prst="rect">
            <a:avLst/>
          </a:prstGeom>
          <a:ln>
            <a:noFill/>
          </a:ln>
        </p:spPr>
      </p:pic>
      <p:sp>
        <p:nvSpPr>
          <p:cNvPr id="164" name="CustomShape 12"/>
          <p:cNvSpPr/>
          <p:nvPr/>
        </p:nvSpPr>
        <p:spPr>
          <a:xfrm>
            <a:off x="8229600" y="3233880"/>
            <a:ext cx="2329560" cy="31572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3"/>
          <p:cNvSpPr/>
          <p:nvPr/>
        </p:nvSpPr>
        <p:spPr>
          <a:xfrm>
            <a:off x="6900480" y="3274200"/>
            <a:ext cx="3658680" cy="27576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14"/>
          <p:cNvSpPr/>
          <p:nvPr/>
        </p:nvSpPr>
        <p:spPr>
          <a:xfrm flipV="1">
            <a:off x="6621840" y="4049280"/>
            <a:ext cx="2561760" cy="864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15"/>
          <p:cNvSpPr/>
          <p:nvPr/>
        </p:nvSpPr>
        <p:spPr>
          <a:xfrm flipV="1">
            <a:off x="8056800" y="4182840"/>
            <a:ext cx="2017800" cy="34560"/>
          </a:xfrm>
          <a:prstGeom prst="straightConnector1">
            <a:avLst/>
          </a:prstGeom>
          <a:noFill/>
          <a:ln w="38160"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Toxonomy of transitions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according to the paper, all types of transitions of clustering are roughly categorized into five types: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birth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death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merge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split</a:t>
            </a:r>
            <a:endParaRPr/>
          </a:p>
          <a:p>
            <a:pPr lvl="1">
              <a:lnSpc>
                <a:spcPct val="100000"/>
              </a:lnSpc>
              <a:buSzPct val="60000"/>
              <a:buFont typeface="Wingdings" charset="2"/>
              <a:buChar char="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survive</a:t>
            </a:r>
            <a:endParaRPr/>
          </a:p>
          <a:p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172" name="图片 5" descr=""/>
          <p:cNvPicPr/>
          <p:nvPr/>
        </p:nvPicPr>
        <p:blipFill>
          <a:blip r:embed="rId1"/>
          <a:stretch/>
        </p:blipFill>
        <p:spPr>
          <a:xfrm>
            <a:off x="2071440" y="2444760"/>
            <a:ext cx="9874440" cy="32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Tracking the points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808080"/>
                </a:solidFill>
                <a:latin typeface="Calibri"/>
              </a:rPr>
              <a:t>Extensional defination of clusters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176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sp>
        <p:nvSpPr>
          <p:cNvPr id="177" name="CustomShape 5"/>
          <p:cNvSpPr/>
          <p:nvPr/>
        </p:nvSpPr>
        <p:spPr>
          <a:xfrm>
            <a:off x="654840" y="35110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"/>
          <p:cNvSpPr/>
          <p:nvPr/>
        </p:nvSpPr>
        <p:spPr>
          <a:xfrm>
            <a:off x="2715120" y="3656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"/>
          <p:cNvSpPr/>
          <p:nvPr/>
        </p:nvSpPr>
        <p:spPr>
          <a:xfrm>
            <a:off x="1889640" y="2926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"/>
          <p:cNvSpPr/>
          <p:nvPr/>
        </p:nvSpPr>
        <p:spPr>
          <a:xfrm>
            <a:off x="3836160" y="2729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9"/>
          <p:cNvSpPr/>
          <p:nvPr/>
        </p:nvSpPr>
        <p:spPr>
          <a:xfrm>
            <a:off x="2403000" y="2309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>
            <a:off x="3755880" y="30150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83" name="CustomShape 11"/>
          <p:cNvSpPr/>
          <p:nvPr/>
        </p:nvSpPr>
        <p:spPr>
          <a:xfrm>
            <a:off x="1815840" y="32371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84" name="CustomShape 12"/>
          <p:cNvSpPr/>
          <p:nvPr/>
        </p:nvSpPr>
        <p:spPr>
          <a:xfrm>
            <a:off x="590400" y="3859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85" name="CustomShape 13"/>
          <p:cNvSpPr/>
          <p:nvPr/>
        </p:nvSpPr>
        <p:spPr>
          <a:xfrm>
            <a:off x="2701800" y="39898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86" name="CustomShape 14"/>
          <p:cNvSpPr/>
          <p:nvPr/>
        </p:nvSpPr>
        <p:spPr>
          <a:xfrm>
            <a:off x="2352600" y="25833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87" name="CustomShape 15"/>
          <p:cNvSpPr/>
          <p:nvPr/>
        </p:nvSpPr>
        <p:spPr>
          <a:xfrm>
            <a:off x="4501440" y="23500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6"/>
          <p:cNvSpPr/>
          <p:nvPr/>
        </p:nvSpPr>
        <p:spPr>
          <a:xfrm>
            <a:off x="4451040" y="26244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189" name="CustomShape 17"/>
          <p:cNvSpPr/>
          <p:nvPr/>
        </p:nvSpPr>
        <p:spPr>
          <a:xfrm>
            <a:off x="1028880" y="4465440"/>
            <a:ext cx="60829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808080"/>
                </a:solidFill>
                <a:latin typeface="Arial"/>
              </a:rPr>
              <a:t>Cluster (x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1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2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3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4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5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6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)</a:t>
            </a:r>
            <a:endParaRPr/>
          </a:p>
        </p:txBody>
      </p:sp>
      <p:sp>
        <p:nvSpPr>
          <p:cNvPr id="190" name="CustomShape 18"/>
          <p:cNvSpPr/>
          <p:nvPr/>
        </p:nvSpPr>
        <p:spPr>
          <a:xfrm>
            <a:off x="6801480" y="3548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"/>
          <p:cNvSpPr/>
          <p:nvPr/>
        </p:nvSpPr>
        <p:spPr>
          <a:xfrm>
            <a:off x="9509760" y="2183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0"/>
          <p:cNvSpPr/>
          <p:nvPr/>
        </p:nvSpPr>
        <p:spPr>
          <a:xfrm>
            <a:off x="7084080" y="2964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9030240" y="2768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7394040" y="2575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8949960" y="30531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96" name="CustomShape 24"/>
          <p:cNvSpPr/>
          <p:nvPr/>
        </p:nvSpPr>
        <p:spPr>
          <a:xfrm>
            <a:off x="7010280" y="32752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97" name="CustomShape 25"/>
          <p:cNvSpPr/>
          <p:nvPr/>
        </p:nvSpPr>
        <p:spPr>
          <a:xfrm>
            <a:off x="6737040" y="3897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8" name="CustomShape 26"/>
          <p:cNvSpPr/>
          <p:nvPr/>
        </p:nvSpPr>
        <p:spPr>
          <a:xfrm>
            <a:off x="9496080" y="25164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99" name="CustomShape 27"/>
          <p:cNvSpPr/>
          <p:nvPr/>
        </p:nvSpPr>
        <p:spPr>
          <a:xfrm>
            <a:off x="7343640" y="28497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00" name="CustomShape 28"/>
          <p:cNvSpPr/>
          <p:nvPr/>
        </p:nvSpPr>
        <p:spPr>
          <a:xfrm>
            <a:off x="10533960" y="23882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10483560" y="2662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02" name="CustomShape 30"/>
          <p:cNvSpPr/>
          <p:nvPr/>
        </p:nvSpPr>
        <p:spPr>
          <a:xfrm>
            <a:off x="5816520" y="4503600"/>
            <a:ext cx="608292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808080"/>
                </a:solidFill>
                <a:latin typeface="Arial"/>
              </a:rPr>
              <a:t>Cluster (x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1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2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3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) and Cluster(x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4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5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,x</a:t>
            </a:r>
            <a:r>
              <a:rPr lang="en-US" sz="2800" strike="noStrike" baseline="-25000">
                <a:solidFill>
                  <a:srgbClr val="808080"/>
                </a:solidFill>
                <a:latin typeface="Arial"/>
              </a:rPr>
              <a:t>6</a:t>
            </a:r>
            <a:r>
              <a:rPr lang="en-US" sz="2800" strike="noStrike">
                <a:solidFill>
                  <a:srgbClr val="808080"/>
                </a:solidFill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Matching the clusters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09480" y="1295280"/>
            <a:ext cx="109724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207" name="图片 4" descr=""/>
          <p:cNvPicPr/>
          <p:nvPr/>
        </p:nvPicPr>
        <p:blipFill>
          <a:blip r:embed="rId1"/>
          <a:stretch/>
        </p:blipFill>
        <p:spPr>
          <a:xfrm>
            <a:off x="2705040" y="1409760"/>
            <a:ext cx="6859080" cy="483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Caculation of weight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596880" y="6477120"/>
            <a:ext cx="81043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Zijian Zhang, Present, A framework to monitor clusters evolution applied to economy and finance problems</a:t>
            </a:r>
            <a:endParaRPr/>
          </a:p>
        </p:txBody>
      </p:sp>
      <p:pic>
        <p:nvPicPr>
          <p:cNvPr id="211" name="图片 4" descr=""/>
          <p:cNvPicPr/>
          <p:nvPr/>
        </p:nvPicPr>
        <p:blipFill>
          <a:blip r:embed="rId1"/>
          <a:stretch/>
        </p:blipFill>
        <p:spPr>
          <a:xfrm>
            <a:off x="685080" y="1329840"/>
            <a:ext cx="3803760" cy="268380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 flipH="1">
            <a:off x="1130400" y="2311560"/>
            <a:ext cx="1206000" cy="3174480"/>
          </a:xfrm>
          <a:prstGeom prst="straightConnector1">
            <a:avLst/>
          </a:prstGeom>
          <a:solidFill>
            <a:schemeClr val="accent1"/>
          </a:solidFill>
          <a:ln w="76320">
            <a:solidFill>
              <a:srgbClr val="00b0f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4680720" y="2837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5483880" y="28569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4658400" y="212652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5664960" y="19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5171400" y="15087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>
            <a:off x="5584680" y="2214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19" name="CustomShape 11"/>
          <p:cNvSpPr/>
          <p:nvPr/>
        </p:nvSpPr>
        <p:spPr>
          <a:xfrm>
            <a:off x="4584600" y="24372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20" name="CustomShape 12"/>
          <p:cNvSpPr/>
          <p:nvPr/>
        </p:nvSpPr>
        <p:spPr>
          <a:xfrm>
            <a:off x="8692920" y="3211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21" name="CustomShape 13"/>
          <p:cNvSpPr/>
          <p:nvPr/>
        </p:nvSpPr>
        <p:spPr>
          <a:xfrm>
            <a:off x="5470200" y="31896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22" name="CustomShape 14"/>
          <p:cNvSpPr/>
          <p:nvPr/>
        </p:nvSpPr>
        <p:spPr>
          <a:xfrm>
            <a:off x="5121000" y="17830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3" name="CustomShape 15"/>
          <p:cNvSpPr/>
          <p:nvPr/>
        </p:nvSpPr>
        <p:spPr>
          <a:xfrm>
            <a:off x="6330240" y="155016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6"/>
          <p:cNvSpPr/>
          <p:nvPr/>
        </p:nvSpPr>
        <p:spPr>
          <a:xfrm>
            <a:off x="6279840" y="182448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25" name="CustomShape 17"/>
          <p:cNvSpPr/>
          <p:nvPr/>
        </p:nvSpPr>
        <p:spPr>
          <a:xfrm>
            <a:off x="6743880" y="237492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"/>
          <p:cNvSpPr/>
          <p:nvPr/>
        </p:nvSpPr>
        <p:spPr>
          <a:xfrm>
            <a:off x="8769960" y="2926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9"/>
          <p:cNvSpPr/>
          <p:nvPr/>
        </p:nvSpPr>
        <p:spPr>
          <a:xfrm>
            <a:off x="9573120" y="29458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0"/>
          <p:cNvSpPr/>
          <p:nvPr/>
        </p:nvSpPr>
        <p:spPr>
          <a:xfrm>
            <a:off x="8747640" y="2215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1"/>
          <p:cNvSpPr/>
          <p:nvPr/>
        </p:nvSpPr>
        <p:spPr>
          <a:xfrm>
            <a:off x="11659320" y="34282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2"/>
          <p:cNvSpPr/>
          <p:nvPr/>
        </p:nvSpPr>
        <p:spPr>
          <a:xfrm>
            <a:off x="9261000" y="159768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"/>
          <p:cNvSpPr/>
          <p:nvPr/>
        </p:nvSpPr>
        <p:spPr>
          <a:xfrm>
            <a:off x="11579040" y="37134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32" name="CustomShape 24"/>
          <p:cNvSpPr/>
          <p:nvPr/>
        </p:nvSpPr>
        <p:spPr>
          <a:xfrm>
            <a:off x="8673840" y="25261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33" name="CustomShape 25"/>
          <p:cNvSpPr/>
          <p:nvPr/>
        </p:nvSpPr>
        <p:spPr>
          <a:xfrm>
            <a:off x="9559800" y="32785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4" name="CustomShape 26"/>
          <p:cNvSpPr/>
          <p:nvPr/>
        </p:nvSpPr>
        <p:spPr>
          <a:xfrm>
            <a:off x="9210600" y="18720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35" name="CustomShape 27"/>
          <p:cNvSpPr/>
          <p:nvPr/>
        </p:nvSpPr>
        <p:spPr>
          <a:xfrm>
            <a:off x="11689560" y="2667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8"/>
          <p:cNvSpPr/>
          <p:nvPr/>
        </p:nvSpPr>
        <p:spPr>
          <a:xfrm>
            <a:off x="11639160" y="2941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37" name="CustomShape 29"/>
          <p:cNvSpPr/>
          <p:nvPr/>
        </p:nvSpPr>
        <p:spPr>
          <a:xfrm>
            <a:off x="9716040" y="1993320"/>
            <a:ext cx="225720" cy="225720"/>
          </a:xfrm>
          <a:prstGeom prst="rect">
            <a:avLst/>
          </a:prstGeom>
          <a:solidFill>
            <a:srgbClr val="ffff00"/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0"/>
          <p:cNvSpPr/>
          <p:nvPr/>
        </p:nvSpPr>
        <p:spPr>
          <a:xfrm>
            <a:off x="9635760" y="2278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239" name="CustomShape 31"/>
          <p:cNvSpPr/>
          <p:nvPr/>
        </p:nvSpPr>
        <p:spPr>
          <a:xfrm>
            <a:off x="4616280" y="313560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767880" y="5257080"/>
            <a:ext cx="10765800" cy="94032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5853240" y="3930480"/>
            <a:ext cx="3723480" cy="91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09480" y="277920"/>
            <a:ext cx="10972440" cy="864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cc0000"/>
                </a:solidFill>
                <a:latin typeface="Calibri"/>
              </a:rPr>
              <a:t>Birth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8727120" y="6400800"/>
            <a:ext cx="28443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597240" y="6477120"/>
            <a:ext cx="7467120" cy="380520"/>
          </a:xfrm>
          <a:prstGeom prst="rect">
            <a:avLst/>
          </a:prstGeom>
          <a:noFill/>
          <a:ln w="19080">
            <a:solidFill>
              <a:srgbClr val="4c6d8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Present, Papers titlte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2953440" y="40824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8760600" y="41778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2931120" y="33710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8941320" y="325044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8448120" y="28296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8861040" y="353556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51" name="CustomShape 10"/>
          <p:cNvSpPr/>
          <p:nvPr/>
        </p:nvSpPr>
        <p:spPr>
          <a:xfrm>
            <a:off x="2857320" y="36817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52" name="CustomShape 11"/>
          <p:cNvSpPr/>
          <p:nvPr/>
        </p:nvSpPr>
        <p:spPr>
          <a:xfrm>
            <a:off x="8746920" y="451044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53" name="CustomShape 12"/>
          <p:cNvSpPr/>
          <p:nvPr/>
        </p:nvSpPr>
        <p:spPr>
          <a:xfrm>
            <a:off x="8397720" y="31039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54" name="CustomShape 13"/>
          <p:cNvSpPr/>
          <p:nvPr/>
        </p:nvSpPr>
        <p:spPr>
          <a:xfrm>
            <a:off x="9606960" y="2871000"/>
            <a:ext cx="225720" cy="225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4"/>
          <p:cNvSpPr/>
          <p:nvPr/>
        </p:nvSpPr>
        <p:spPr>
          <a:xfrm>
            <a:off x="9556560" y="31453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56" name="CustomShape 15"/>
          <p:cNvSpPr/>
          <p:nvPr/>
        </p:nvSpPr>
        <p:spPr>
          <a:xfrm>
            <a:off x="2889000" y="4380120"/>
            <a:ext cx="366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57" name="CustomShape 16"/>
          <p:cNvSpPr/>
          <p:nvPr/>
        </p:nvSpPr>
        <p:spPr>
          <a:xfrm>
            <a:off x="2861280" y="5105520"/>
            <a:ext cx="3258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/>
          </a:p>
        </p:txBody>
      </p:sp>
      <p:sp>
        <p:nvSpPr>
          <p:cNvPr id="258" name="CustomShape 17"/>
          <p:cNvSpPr/>
          <p:nvPr/>
        </p:nvSpPr>
        <p:spPr>
          <a:xfrm>
            <a:off x="8481240" y="5105520"/>
            <a:ext cx="6411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</a:rPr>
              <a:t>i+</a:t>
            </a:r>
            <a:r>
              <a:rPr lang="en-US" sz="2800" strike="noStrike" baseline="-25000">
                <a:solidFill>
                  <a:srgbClr val="000000"/>
                </a:solidFill>
                <a:latin typeface="Arial"/>
                <a:ea typeface="宋体"/>
              </a:rPr>
              <a:t>Δt</a:t>
            </a:r>
            <a:endParaRPr/>
          </a:p>
        </p:txBody>
      </p:sp>
      <p:sp>
        <p:nvSpPr>
          <p:cNvPr id="259" name="CustomShape 18"/>
          <p:cNvSpPr/>
          <p:nvPr/>
        </p:nvSpPr>
        <p:spPr>
          <a:xfrm>
            <a:off x="5029200" y="3492360"/>
            <a:ext cx="1790280" cy="71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4358520" y="1210320"/>
            <a:ext cx="3132000" cy="85464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3468240" y="2146320"/>
            <a:ext cx="4912200" cy="53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