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83" r:id="rId3"/>
    <p:sldId id="396" r:id="rId4"/>
    <p:sldId id="395" r:id="rId5"/>
    <p:sldId id="326" r:id="rId6"/>
    <p:sldId id="397"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398" r:id="rId73"/>
    <p:sldId id="392" r:id="rId74"/>
    <p:sldId id="384" r:id="rId75"/>
    <p:sldId id="385" r:id="rId76"/>
    <p:sldId id="386" r:id="rId77"/>
    <p:sldId id="387" r:id="rId78"/>
    <p:sldId id="464" r:id="rId79"/>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6600"/>
    <a:srgbClr val="FFCC00"/>
    <a:srgbClr val="FF0066"/>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4660"/>
  </p:normalViewPr>
  <p:slideViewPr>
    <p:cSldViewPr>
      <p:cViewPr varScale="1">
        <p:scale>
          <a:sx n="67" d="100"/>
          <a:sy n="67" d="100"/>
        </p:scale>
        <p:origin x="-1182" y="-10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2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EE11B95-ED69-4372-A1C5-E57B122A1C9A}" type="datetimeFigureOut">
              <a:rPr lang="zh-CN" altLang="en-US"/>
              <a:pPr>
                <a:defRPr/>
              </a:pPr>
              <a:t>2011/7/9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73D7CD66-8FE3-4B39-959E-942B85BEBD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B14E1BE-2D1B-431C-8B5B-D978FC801B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4CFC57C-21D5-4E6D-843D-9E2BB80D7AC5}" type="slidenum">
              <a:rPr lang="en-US" altLang="zh-CN" smtClean="0"/>
              <a:pPr/>
              <a:t>1</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5CD06-B002-4B3B-972C-7CE5ECA9A5D1}" type="slidenum">
              <a:rPr lang="zh-CN" altLang="en-US"/>
              <a:pPr/>
              <a:t>3</a:t>
            </a:fld>
            <a:endParaRPr lang="en-US" altLang="zh-CN"/>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7AE0B-D445-480B-A8A4-86CD9E951DB3}" type="slidenum">
              <a:rPr lang="zh-CN" altLang="en-US"/>
              <a:pPr/>
              <a:t>4</a:t>
            </a:fld>
            <a:endParaRPr lang="en-US" altLang="zh-CN"/>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pPr algn="just"/>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FC58A6-C5F3-4844-8653-38AC3D4F97BF}" type="slidenum">
              <a:rPr lang="en-US" altLang="zh-TW"/>
              <a:pPr/>
              <a:t>73</a:t>
            </a:fld>
            <a:endParaRPr lang="en-US" altLang="zh-TW"/>
          </a:p>
        </p:txBody>
      </p:sp>
      <p:sp>
        <p:nvSpPr>
          <p:cNvPr id="671746" name="Rectangle 2"/>
          <p:cNvSpPr>
            <a:spLocks noChangeArrowheads="1" noTextEdit="1"/>
          </p:cNvSpPr>
          <p:nvPr>
            <p:ph type="sldImg"/>
          </p:nvPr>
        </p:nvSpPr>
        <p:spPr>
          <a:xfrm>
            <a:off x="925935" y="685838"/>
            <a:ext cx="5007733" cy="3429182"/>
          </a:xfrm>
          <a:ln/>
        </p:spPr>
      </p:sp>
      <p:sp>
        <p:nvSpPr>
          <p:cNvPr id="671747" name="Rectangle 3"/>
          <p:cNvSpPr>
            <a:spLocks noGrp="1" noChangeArrowheads="1"/>
          </p:cNvSpPr>
          <p:nvPr>
            <p:ph type="body" idx="1"/>
          </p:nvPr>
        </p:nvSpPr>
        <p:spPr/>
        <p:txBody>
          <a:bodyPr/>
          <a:lstStyle/>
          <a:p>
            <a:pPr>
              <a:lnSpc>
                <a:spcPct val="80000"/>
              </a:lnSpc>
            </a:pPr>
            <a:r>
              <a:rPr lang="en-US" altLang="zh-CN" sz="800" i="1"/>
              <a:t>Clock Multiplication &amp; Division</a:t>
            </a:r>
          </a:p>
          <a:p>
            <a:pPr>
              <a:lnSpc>
                <a:spcPct val="80000"/>
              </a:lnSpc>
            </a:pPr>
            <a:r>
              <a:rPr lang="en-US" altLang="zh-CN" sz="800"/>
              <a:t>Each Stratix device enhanced PLL provides clock synthesis for PLL output ports using </a:t>
            </a:r>
            <a:r>
              <a:rPr lang="en-US" altLang="zh-CN" sz="800" i="1"/>
              <a:t>m</a:t>
            </a:r>
            <a:r>
              <a:rPr lang="en-US" altLang="zh-CN" sz="800"/>
              <a:t>/(</a:t>
            </a:r>
            <a:r>
              <a:rPr lang="en-US" altLang="zh-CN" sz="800" i="1"/>
              <a:t>n </a:t>
            </a:r>
            <a:r>
              <a:rPr lang="en-US" altLang="zh-CN" sz="800"/>
              <a:t>× post-scale counter) scaling factors. The input clock is divided by a pre-scale divider, </a:t>
            </a:r>
            <a:r>
              <a:rPr lang="en-US" altLang="zh-CN" sz="800" i="1"/>
              <a:t>n</a:t>
            </a:r>
            <a:r>
              <a:rPr lang="en-US" altLang="zh-CN" sz="800"/>
              <a:t>, and is then multiplied by the </a:t>
            </a:r>
            <a:r>
              <a:rPr lang="en-US" altLang="zh-CN" sz="800" i="1"/>
              <a:t>m </a:t>
            </a:r>
            <a:r>
              <a:rPr lang="en-US" altLang="zh-CN" sz="800"/>
              <a:t>feedback factor. The control loop drives the VCO to match fIN × (</a:t>
            </a:r>
            <a:r>
              <a:rPr lang="en-US" altLang="zh-CN" sz="800" i="1"/>
              <a:t>m</a:t>
            </a:r>
            <a:r>
              <a:rPr lang="en-US" altLang="zh-CN" sz="800"/>
              <a:t>/</a:t>
            </a:r>
            <a:r>
              <a:rPr lang="en-US" altLang="zh-CN" sz="800" i="1"/>
              <a:t>n</a:t>
            </a:r>
            <a:r>
              <a:rPr lang="en-US" altLang="zh-CN" sz="800"/>
              <a:t>). Each output port has a unique post-scale counter that divides down the high- frequency VCO. For multiple PLL outputs with different frequencies, the VCO is set to the least common multiple of the output frequencies that meets its frequency specifications. Then, the post-scale dividers scale down the output frequency for each output port. For example, if output frequencies required from one PLL are 33 and 66 MHz, set the VCO to 330 MHz (the least common multiple in the VCO</a:t>
            </a:r>
            <a:r>
              <a:rPr lang="en-US" altLang="zh-CN" sz="800">
                <a:latin typeface="Arial"/>
              </a:rPr>
              <a:t>’</a:t>
            </a:r>
            <a:r>
              <a:rPr lang="en-US" altLang="zh-CN" sz="800"/>
              <a:t>s range). There is one pre-scale counter, </a:t>
            </a:r>
            <a:r>
              <a:rPr lang="en-US" altLang="zh-CN" sz="800" i="1"/>
              <a:t>n</a:t>
            </a:r>
            <a:r>
              <a:rPr lang="en-US" altLang="zh-CN" sz="800"/>
              <a:t>, and one multiply counter, </a:t>
            </a:r>
            <a:r>
              <a:rPr lang="en-US" altLang="zh-CN" sz="800" i="1"/>
              <a:t>m</a:t>
            </a:r>
            <a:r>
              <a:rPr lang="en-US" altLang="zh-CN" sz="800"/>
              <a:t>, per PLL, with a range of 1 to 512 on each. There are two post- cale counters (</a:t>
            </a:r>
            <a:r>
              <a:rPr lang="en-US" altLang="zh-CN" sz="800" i="1"/>
              <a:t>l</a:t>
            </a:r>
            <a:r>
              <a:rPr lang="en-US" altLang="zh-CN" sz="800"/>
              <a:t>) for regional clock output ports, four counters (</a:t>
            </a:r>
            <a:r>
              <a:rPr lang="en-US" altLang="zh-CN" sz="800" i="1"/>
              <a:t>g</a:t>
            </a:r>
            <a:r>
              <a:rPr lang="en-US" altLang="zh-CN" sz="800"/>
              <a:t>) for global clock output ports, and up to four counters (</a:t>
            </a:r>
            <a:r>
              <a:rPr lang="en-US" altLang="zh-CN" sz="800" i="1"/>
              <a:t>e</a:t>
            </a:r>
            <a:r>
              <a:rPr lang="en-US" altLang="zh-CN" sz="800"/>
              <a:t>) for external clock outputs, all ranging from 1 to 1024 with a 50% duty cycle setting. The post-scale counters range from 1 to 512 with any non-50% duty cycle setting. The Quartus II software automatically chooses the appropriate scaling factors according to the input frequency, multiplication, and division values entered.</a:t>
            </a:r>
          </a:p>
          <a:p>
            <a:pPr>
              <a:lnSpc>
                <a:spcPct val="80000"/>
              </a:lnSpc>
            </a:pPr>
            <a:endParaRPr lang="en-US" altLang="zh-CN" sz="800"/>
          </a:p>
          <a:p>
            <a:pPr>
              <a:lnSpc>
                <a:spcPct val="80000"/>
              </a:lnSpc>
            </a:pPr>
            <a:r>
              <a:rPr lang="en-US" altLang="zh-CN" sz="800" i="1"/>
              <a:t>Clock Switchover</a:t>
            </a:r>
          </a:p>
          <a:p>
            <a:pPr>
              <a:lnSpc>
                <a:spcPct val="80000"/>
              </a:lnSpc>
            </a:pPr>
            <a:r>
              <a:rPr lang="en-US" altLang="zh-CN" sz="800"/>
              <a:t>To effectively develop high-reliability network systems, clocking schemes must support multiple clocks to provide redundancy. For this reason, Stratix device enhanced PLLs support a flexible clock switchover capability. The switchover circuit is configurable, so you can define how to implement it. Clock-sense circuitry automatically switches from the primary to secondary clock for PLL reference when the primary clock signal is not present.</a:t>
            </a:r>
          </a:p>
          <a:p>
            <a:pPr>
              <a:lnSpc>
                <a:spcPct val="80000"/>
              </a:lnSpc>
            </a:pPr>
            <a:endParaRPr lang="en-US" altLang="zh-CN" sz="800"/>
          </a:p>
          <a:p>
            <a:pPr>
              <a:lnSpc>
                <a:spcPct val="80000"/>
              </a:lnSpc>
            </a:pPr>
            <a:r>
              <a:rPr lang="en-US" altLang="zh-CN" sz="800" i="1"/>
              <a:t>PLL Reconfiguration</a:t>
            </a:r>
          </a:p>
          <a:p>
            <a:pPr>
              <a:lnSpc>
                <a:spcPct val="80000"/>
              </a:lnSpc>
            </a:pPr>
            <a:r>
              <a:rPr lang="en-US" altLang="zh-CN" sz="800"/>
              <a:t>The PLL reconfiguration feature enables system logic to change Stratix device enhanced PLL counters and delay elements without reloading a Programmer Object File (</a:t>
            </a:r>
            <a:r>
              <a:rPr lang="en-US" altLang="zh-CN" sz="800" b="1"/>
              <a:t>.pof</a:t>
            </a:r>
            <a:r>
              <a:rPr lang="en-US" altLang="zh-CN" sz="800"/>
              <a:t>). This provides considerable flexibility for frequency synthesis, allowing real-time PLL frequency and output clock delay variation. You can sweep the PLL output frequencies and clock delay in prototype environments. The PLL reconfiguration feature can also dynamically or intelligently control system clock speeds or tCO delays in end systems.</a:t>
            </a:r>
          </a:p>
          <a:p>
            <a:pPr>
              <a:lnSpc>
                <a:spcPct val="80000"/>
              </a:lnSpc>
            </a:pPr>
            <a:r>
              <a:rPr lang="en-US" altLang="zh-CN" sz="800"/>
              <a:t>Clock delay elements at each PLL output port implement variable delay. The configuration time is less than 20 μs for the enhanced PLL using a input shift clock rate of 22 MHz. The charge pump, loop filter components, and phase shifting using VCO phase taps cannot be dynamically adjusted.</a:t>
            </a:r>
          </a:p>
          <a:p>
            <a:pPr>
              <a:lnSpc>
                <a:spcPct val="80000"/>
              </a:lnSpc>
            </a:pPr>
            <a:r>
              <a:rPr lang="en-US" altLang="zh-CN" sz="800"/>
              <a:t>PLL reconfiguration data is shifted into serial registers from the logic array or external devices. The PLL input shift data uses a reference input shift clock. Once the last bit of the serial chain is clocked in, the register chain is synchronously loaded into the PLL configuration bits. The shift circuitry also provides an asynchronous clear for the serial registers.</a:t>
            </a:r>
          </a:p>
          <a:p>
            <a:pPr>
              <a:lnSpc>
                <a:spcPct val="80000"/>
              </a:lnSpc>
            </a:pPr>
            <a:endParaRPr lang="en-US" altLang="zh-CN" sz="800"/>
          </a:p>
          <a:p>
            <a:r>
              <a:rPr lang="en-US" altLang="zh-CN" i="1"/>
              <a:t>Lock Detect</a:t>
            </a:r>
          </a:p>
          <a:p>
            <a:r>
              <a:rPr lang="en-US" altLang="zh-CN"/>
              <a:t>The lock output indicates that there is a stable clock output signal in phase with the reference clock. Without any additional circuitry, the lock signal may toggle as the PLL begins tracking the reference clock. You may need to gate the lock signal for use as a system control. The lock signal from the locked port can drive the logic array or an output pin. Whenever the PLL loses lock (for example, inclk jitter, clock switchover, PLL reconfiguration, power supply noise, and so on), the PLL must be reset with the areset signal to guarantee correct phase relationship between the PLL output clocks. If the phase relationship between the input clock versus output clock, and between different output clocks from the PLL is not important in the design, then the PLL need not be reset.</a:t>
            </a:r>
          </a:p>
          <a:p>
            <a:pPr>
              <a:lnSpc>
                <a:spcPct val="80000"/>
              </a:lnSpc>
            </a:pPr>
            <a:endParaRPr lang="en-US" altLang="zh-CN" sz="800"/>
          </a:p>
          <a:p>
            <a:r>
              <a:rPr lang="en-US" altLang="zh-CN" i="1"/>
              <a:t>Phase &amp; Delay Shifting</a:t>
            </a:r>
          </a:p>
          <a:p>
            <a:r>
              <a:rPr lang="en-US" altLang="zh-CN"/>
              <a:t>Stratix device enhanced PLLs provide advanced programmable phase and clock delay shifting. These parameters are set in the Quartus II software.</a:t>
            </a:r>
          </a:p>
          <a:p>
            <a:r>
              <a:rPr lang="en-US" altLang="zh-CN" b="1"/>
              <a:t>Phase Delay</a:t>
            </a:r>
          </a:p>
          <a:p>
            <a:r>
              <a:rPr lang="en-US" altLang="zh-CN"/>
              <a:t>The Quartus II software automatically sets the phase taps and counter settings according to the phase shift entry. You enter a desired phase shift and the Quartus II software automatically sets the closest setting achievable. This type of phase shift is not reconfigurable during system operation. For phase shifting, enter a phase shift (in degrees or time units) for each PLL clock output port or for all outputs together in one shift. You can select phase-shifting values in time units with a resolution of 156.25 to 416.66 ps. This resolution is a function of frequency input and the multiplication and division factors (that is, it is a function of the VCO period), with the finest step being equal to an eighth (×0.125) of the VCO period. Each clock output counter can choose a different phase of the VCO period from up to eight taps for individual fine step selection. Also, each clock output counter can use a unique initial count setting to achieve individual coarse shift selection in steps of one VCO period. The combination of coarse and fine shifts allows phase shifting  for the entire input clock period.</a:t>
            </a:r>
          </a:p>
          <a:p>
            <a:r>
              <a:rPr lang="en-US" altLang="zh-CN"/>
              <a:t>The equation to determine the precision of the phase shifting in degrees is: 45° ÷ post-scale counter value. Therefore, the maximum step size is 45° , and smaller steps are possible depending on the multiplication and division ratio necessary on the output counter port.</a:t>
            </a:r>
          </a:p>
          <a:p>
            <a:r>
              <a:rPr lang="en-US" altLang="zh-CN"/>
              <a:t>This type of phase shift provides the highest precision since it is the least sensitive to process, supply, and temperature variation.</a:t>
            </a:r>
          </a:p>
          <a:p>
            <a:r>
              <a:rPr lang="en-US" altLang="zh-CN" b="1"/>
              <a:t>Clock Delay</a:t>
            </a:r>
          </a:p>
          <a:p>
            <a:r>
              <a:rPr lang="en-US" altLang="zh-CN"/>
              <a:t>In addition to the phase shift feature, the ability to fine tune the Δt clock delay provides advanced time delay shift control on each of the four PLL outputs. There are time delays for each post-scale counter (</a:t>
            </a:r>
            <a:r>
              <a:rPr lang="en-US" altLang="zh-CN" i="1"/>
              <a:t>e</a:t>
            </a:r>
            <a:r>
              <a:rPr lang="en-US" altLang="zh-CN"/>
              <a:t>, </a:t>
            </a:r>
            <a:r>
              <a:rPr lang="en-US" altLang="zh-CN" i="1"/>
              <a:t>g</a:t>
            </a:r>
            <a:r>
              <a:rPr lang="en-US" altLang="zh-CN"/>
              <a:t>, or </a:t>
            </a:r>
            <a:r>
              <a:rPr lang="en-US" altLang="zh-CN" i="1"/>
              <a:t>l</a:t>
            </a:r>
            <a:r>
              <a:rPr lang="en-US" altLang="zh-CN"/>
              <a:t>) from the PLL, the </a:t>
            </a:r>
            <a:r>
              <a:rPr lang="en-US" altLang="zh-CN" i="1"/>
              <a:t>n </a:t>
            </a:r>
            <a:r>
              <a:rPr lang="en-US" altLang="zh-CN"/>
              <a:t>counter, and </a:t>
            </a:r>
            <a:r>
              <a:rPr lang="en-US" altLang="zh-CN" i="1"/>
              <a:t>m </a:t>
            </a:r>
            <a:r>
              <a:rPr lang="en-US" altLang="zh-CN"/>
              <a:t>counter. Each of these can shift in 250-ps increments for a range of 3.0 ns. The </a:t>
            </a:r>
            <a:r>
              <a:rPr lang="en-US" altLang="zh-CN" i="1"/>
              <a:t>m </a:t>
            </a:r>
            <a:r>
              <a:rPr lang="en-US" altLang="zh-CN"/>
              <a:t>delay shifts all outputs earlier in time, while </a:t>
            </a:r>
            <a:r>
              <a:rPr lang="en-US" altLang="zh-CN" i="1"/>
              <a:t>n </a:t>
            </a:r>
            <a:r>
              <a:rPr lang="en-US" altLang="zh-CN"/>
              <a:t>delay shifts all outputs later in time. Individual delays on post-scale counters (</a:t>
            </a:r>
            <a:r>
              <a:rPr lang="en-US" altLang="zh-CN" i="1"/>
              <a:t>e</a:t>
            </a:r>
            <a:r>
              <a:rPr lang="en-US" altLang="zh-CN"/>
              <a:t>, </a:t>
            </a:r>
            <a:r>
              <a:rPr lang="en-US" altLang="zh-CN" i="1"/>
              <a:t>g</a:t>
            </a:r>
            <a:r>
              <a:rPr lang="en-US" altLang="zh-CN"/>
              <a:t>, and </a:t>
            </a:r>
            <a:r>
              <a:rPr lang="en-US" altLang="zh-CN" i="1"/>
              <a:t>l</a:t>
            </a:r>
            <a:r>
              <a:rPr lang="en-US" altLang="zh-CN"/>
              <a:t>) provide positive delay for each output. Table 2</a:t>
            </a:r>
            <a:r>
              <a:rPr lang="en-US" altLang="zh-CN">
                <a:latin typeface="Arial"/>
              </a:rPr>
              <a:t>–</a:t>
            </a:r>
            <a:r>
              <a:rPr lang="en-US" altLang="zh-CN"/>
              <a:t>21 shows the combined delay for each output for normal or zero delay buffer mode where Δt</a:t>
            </a:r>
            <a:r>
              <a:rPr lang="en-US" altLang="zh-CN" i="1"/>
              <a:t>e</a:t>
            </a:r>
            <a:r>
              <a:rPr lang="en-US" altLang="zh-CN"/>
              <a:t>, Δt</a:t>
            </a:r>
            <a:r>
              <a:rPr lang="en-US" altLang="zh-CN" i="1"/>
              <a:t>g</a:t>
            </a:r>
            <a:r>
              <a:rPr lang="en-US" altLang="zh-CN"/>
              <a:t>, or Δt</a:t>
            </a:r>
            <a:r>
              <a:rPr lang="en-US" altLang="zh-CN" i="1"/>
              <a:t>l </a:t>
            </a:r>
            <a:r>
              <a:rPr lang="en-US" altLang="zh-CN"/>
              <a:t>is unique for each PLL output.</a:t>
            </a:r>
          </a:p>
          <a:p>
            <a:r>
              <a:rPr lang="en-US" altLang="zh-CN"/>
              <a:t>The tOUTPUT for a single output can range from </a:t>
            </a:r>
            <a:r>
              <a:rPr lang="en-US" altLang="zh-CN">
                <a:latin typeface="Arial"/>
              </a:rPr>
              <a:t>–</a:t>
            </a:r>
            <a:r>
              <a:rPr lang="en-US" altLang="zh-CN"/>
              <a:t>3 ns to +6 ns. The total delay shift difference between any two PLL outputs, however, must be less than ±3 ns. For example, shifts on two outputs of </a:t>
            </a:r>
            <a:r>
              <a:rPr lang="en-US" altLang="zh-CN">
                <a:latin typeface="Arial"/>
              </a:rPr>
              <a:t>–</a:t>
            </a:r>
            <a:r>
              <a:rPr lang="en-US" altLang="zh-CN"/>
              <a:t>1 and +2 ns is allowed, but not </a:t>
            </a:r>
            <a:r>
              <a:rPr lang="en-US" altLang="zh-CN">
                <a:latin typeface="Arial"/>
              </a:rPr>
              <a:t>–</a:t>
            </a:r>
            <a:r>
              <a:rPr lang="en-US" altLang="zh-CN"/>
              <a:t>1 and +2.5 ns because these shifts would result in a difference of 3.5 ns. If the design uses external feedback, the Δt</a:t>
            </a:r>
            <a:r>
              <a:rPr lang="en-US" altLang="zh-CN" i="1"/>
              <a:t>e </a:t>
            </a:r>
            <a:r>
              <a:rPr lang="en-US" altLang="zh-CN"/>
              <a:t>delay will remove delay from outputs, represented by a negative sign (see Table 2</a:t>
            </a:r>
            <a:r>
              <a:rPr lang="en-US" altLang="zh-CN">
                <a:latin typeface="Arial"/>
              </a:rPr>
              <a:t>–</a:t>
            </a:r>
            <a:r>
              <a:rPr lang="en-US" altLang="zh-CN"/>
              <a:t>21). This effect occurs because the Δt</a:t>
            </a:r>
            <a:r>
              <a:rPr lang="en-US" altLang="zh-CN" i="1"/>
              <a:t>e </a:t>
            </a:r>
            <a:r>
              <a:rPr lang="en-US" altLang="zh-CN"/>
              <a:t>delay is then part of the feedback loop.</a:t>
            </a:r>
          </a:p>
          <a:p>
            <a:r>
              <a:rPr lang="en-US" altLang="zh-CN"/>
              <a:t>The variation due to process, voltage, and temperature is about ±15% on the delay settings. PLL reconfiguration can control the clock delay shift elements, but not the VCO phase shift multiplexers, during system operation.</a:t>
            </a:r>
          </a:p>
          <a:p>
            <a:endParaRPr lang="en-US" altLang="zh-CN"/>
          </a:p>
          <a:p>
            <a:r>
              <a:rPr lang="en-US" altLang="zh-CN" i="1"/>
              <a:t>Programmable Duty Cycle</a:t>
            </a:r>
          </a:p>
          <a:p>
            <a:r>
              <a:rPr lang="en-US" altLang="zh-CN"/>
              <a:t>The programmable duty cycle allows enhanced PLLs to generate clock outputs with a variable duty cycle. This feature is supported on each enhanced PLL post-scale counter (</a:t>
            </a:r>
            <a:r>
              <a:rPr lang="en-US" altLang="zh-CN" i="1"/>
              <a:t>g</a:t>
            </a:r>
            <a:r>
              <a:rPr lang="en-US" altLang="zh-CN"/>
              <a:t>0..</a:t>
            </a:r>
            <a:r>
              <a:rPr lang="en-US" altLang="zh-CN" i="1"/>
              <a:t>g</a:t>
            </a:r>
            <a:r>
              <a:rPr lang="en-US" altLang="zh-CN"/>
              <a:t>3, </a:t>
            </a:r>
            <a:r>
              <a:rPr lang="en-US" altLang="zh-CN" i="1"/>
              <a:t>l</a:t>
            </a:r>
            <a:r>
              <a:rPr lang="en-US" altLang="zh-CN"/>
              <a:t>0..</a:t>
            </a:r>
            <a:r>
              <a:rPr lang="en-US" altLang="zh-CN" i="1"/>
              <a:t>l</a:t>
            </a:r>
            <a:r>
              <a:rPr lang="en-US" altLang="zh-CN"/>
              <a:t>3, </a:t>
            </a:r>
            <a:r>
              <a:rPr lang="en-US" altLang="zh-CN" i="1"/>
              <a:t>e</a:t>
            </a:r>
            <a:r>
              <a:rPr lang="en-US" altLang="zh-CN"/>
              <a:t>0..</a:t>
            </a:r>
            <a:r>
              <a:rPr lang="en-US" altLang="zh-CN" i="1"/>
              <a:t>e</a:t>
            </a:r>
            <a:r>
              <a:rPr lang="en-US" altLang="zh-CN"/>
              <a:t>3). The duty cycle setting is achieved by a low and high time count setting for the post-scale dividers. The Quartus II software uses the frequency input and the required multiply or divide rate to determine the duty cycle choices.</a:t>
            </a:r>
          </a:p>
          <a:p>
            <a:endParaRPr lang="en-US" altLang="zh-CN"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85177A-A060-460F-A4C5-E564F046CB6E}" type="slidenum">
              <a:rPr lang="en-US" altLang="zh-TW"/>
              <a:pPr/>
              <a:t>74</a:t>
            </a:fld>
            <a:endParaRPr lang="en-US" altLang="zh-TW"/>
          </a:p>
        </p:txBody>
      </p:sp>
      <p:sp>
        <p:nvSpPr>
          <p:cNvPr id="602114" name="Rectangle 2"/>
          <p:cNvSpPr>
            <a:spLocks noChangeArrowheads="1" noTextEdit="1"/>
          </p:cNvSpPr>
          <p:nvPr>
            <p:ph type="sldImg"/>
          </p:nvPr>
        </p:nvSpPr>
        <p:spPr>
          <a:xfrm>
            <a:off x="1143000" y="685800"/>
            <a:ext cx="4573588" cy="3429000"/>
          </a:xfrm>
          <a:ln/>
        </p:spPr>
      </p:sp>
      <p:sp>
        <p:nvSpPr>
          <p:cNvPr id="602115" name="Rectangle 3"/>
          <p:cNvSpPr>
            <a:spLocks noGrp="1" noChangeArrowheads="1"/>
          </p:cNvSpPr>
          <p:nvPr>
            <p:ph type="body" idx="1"/>
          </p:nvPr>
        </p:nvSpPr>
        <p:spPr/>
        <p:txBody>
          <a:bodyPr/>
          <a:lstStyle/>
          <a:p>
            <a:r>
              <a:rPr lang="en-US" altLang="zh-CN" b="1"/>
              <a:t>Independent Clock Mode</a:t>
            </a:r>
          </a:p>
          <a:p>
            <a:r>
              <a:rPr lang="en-US" altLang="zh-CN"/>
              <a:t>The TriMatrix memory blocks can implement independent clock mode for true dual-port memory. In this mode, a separate clock is available for each port (A and B). Clock A controls all registers on the port A side, while clock B controls all registers on the port B side. Each port also supports independent clock enables and asynchronous clear signals for port A and B registers. </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9998D-BDD4-456D-A4A2-56A260B198DD}" type="slidenum">
              <a:rPr lang="en-US" altLang="zh-TW"/>
              <a:pPr/>
              <a:t>75</a:t>
            </a:fld>
            <a:endParaRPr lang="en-US" altLang="zh-TW"/>
          </a:p>
        </p:txBody>
      </p:sp>
      <p:sp>
        <p:nvSpPr>
          <p:cNvPr id="603138" name="Rectangle 2"/>
          <p:cNvSpPr>
            <a:spLocks noChangeArrowheads="1" noTextEdit="1"/>
          </p:cNvSpPr>
          <p:nvPr>
            <p:ph type="sldImg"/>
          </p:nvPr>
        </p:nvSpPr>
        <p:spPr>
          <a:xfrm>
            <a:off x="1143000" y="685800"/>
            <a:ext cx="4573588" cy="3429000"/>
          </a:xfrm>
          <a:ln/>
        </p:spPr>
      </p:sp>
      <p:sp>
        <p:nvSpPr>
          <p:cNvPr id="603139" name="Rectangle 3"/>
          <p:cNvSpPr>
            <a:spLocks noGrp="1" noChangeArrowheads="1"/>
          </p:cNvSpPr>
          <p:nvPr>
            <p:ph type="body" idx="1"/>
          </p:nvPr>
        </p:nvSpPr>
        <p:spPr/>
        <p:txBody>
          <a:bodyPr/>
          <a:lstStyle/>
          <a:p>
            <a:r>
              <a:rPr lang="en-US" altLang="zh-CN" b="1"/>
              <a:t>Input/Output Clock Mode</a:t>
            </a:r>
          </a:p>
          <a:p>
            <a:r>
              <a:rPr lang="en-US" altLang="zh-CN"/>
              <a:t>The TriMatrix memory blocks can implement input/output clock mode for true and simple dual-port memory. On each of the two ports, A and B, one clock controls all registers for inputs into the memory block: data input, wren, and address. The other clock controls the block</a:t>
            </a:r>
            <a:r>
              <a:rPr lang="en-US" altLang="zh-CN">
                <a:latin typeface="Arial"/>
              </a:rPr>
              <a:t>’</a:t>
            </a:r>
            <a:r>
              <a:rPr lang="en-US" altLang="zh-CN"/>
              <a:t>s data output registers. Each memory block port also supports independent clock enables and asynchronous clear signals for input and output registers.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98B99-6C40-4840-8F45-4C70958E8DD1}" type="slidenum">
              <a:rPr lang="en-US" altLang="zh-TW"/>
              <a:pPr/>
              <a:t>76</a:t>
            </a:fld>
            <a:endParaRPr lang="en-US" altLang="zh-TW"/>
          </a:p>
        </p:txBody>
      </p:sp>
      <p:sp>
        <p:nvSpPr>
          <p:cNvPr id="606210" name="Rectangle 2"/>
          <p:cNvSpPr>
            <a:spLocks noChangeArrowheads="1" noTextEdit="1"/>
          </p:cNvSpPr>
          <p:nvPr>
            <p:ph type="sldImg"/>
          </p:nvPr>
        </p:nvSpPr>
        <p:spPr>
          <a:xfrm>
            <a:off x="1143000" y="685800"/>
            <a:ext cx="4573588" cy="3429000"/>
          </a:xfrm>
          <a:ln/>
        </p:spPr>
      </p:sp>
      <p:sp>
        <p:nvSpPr>
          <p:cNvPr id="606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CD502-645E-4773-A9FF-07CEE36B6E67}" type="slidenum">
              <a:rPr lang="en-US" altLang="zh-TW"/>
              <a:pPr/>
              <a:t>77</a:t>
            </a:fld>
            <a:endParaRPr lang="en-US" altLang="zh-TW"/>
          </a:p>
        </p:txBody>
      </p:sp>
      <p:sp>
        <p:nvSpPr>
          <p:cNvPr id="607234" name="Rectangle 2"/>
          <p:cNvSpPr>
            <a:spLocks noChangeArrowheads="1" noTextEdit="1"/>
          </p:cNvSpPr>
          <p:nvPr>
            <p:ph type="sldImg"/>
          </p:nvPr>
        </p:nvSpPr>
        <p:spPr>
          <a:xfrm>
            <a:off x="1143000" y="685800"/>
            <a:ext cx="4573588" cy="3429000"/>
          </a:xfrm>
          <a:ln/>
        </p:spPr>
      </p:sp>
      <p:sp>
        <p:nvSpPr>
          <p:cNvPr id="607235" name="Rectangle 3"/>
          <p:cNvSpPr>
            <a:spLocks noGrp="1" noChangeArrowheads="1"/>
          </p:cNvSpPr>
          <p:nvPr>
            <p:ph type="body" idx="1"/>
          </p:nvPr>
        </p:nvSpPr>
        <p:spPr/>
        <p:txBody>
          <a:bodyPr/>
          <a:lstStyle/>
          <a:p>
            <a:r>
              <a:rPr lang="en-US" altLang="zh-CN" b="1"/>
              <a:t>Read/Write Clock Mode</a:t>
            </a:r>
          </a:p>
          <a:p>
            <a:r>
              <a:rPr lang="en-US" altLang="zh-CN"/>
              <a:t>The TriMatrix memory blocks can implement read/write clock mode for simple dual-port memory. This mode can use up to two clocks. The write clock controls the block</a:t>
            </a:r>
            <a:r>
              <a:rPr lang="en-US" altLang="zh-CN">
                <a:latin typeface="Arial"/>
              </a:rPr>
              <a:t>’</a:t>
            </a:r>
            <a:r>
              <a:rPr lang="en-US" altLang="zh-CN"/>
              <a:t>s data inputs, wraddress, and wren. The read clock controls the data output, rdaddress, and rden. The memory blocks support independent clock enables for each clock and asynchronous clear signals for the read- and write-side registers. </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3AA42BD-50BD-480A-9490-4379DB657455}" type="datetime1">
              <a:rPr lang="en-US" altLang="zh-CN"/>
              <a:pPr>
                <a:defRPr/>
              </a:pPr>
              <a:t>7/9/2011</a:t>
            </a:fld>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FD258B82-70E9-4D30-B83E-91DE905D7B76}" type="slidenum">
              <a:rPr lang="en-US" altLang="zh-CN"/>
              <a:pPr>
                <a:defRPr/>
              </a:pPr>
              <a:t>‹#›</a:t>
            </a:fld>
            <a:endParaRPr lang="en-US" altLang="zh-CN"/>
          </a:p>
        </p:txBody>
      </p:sp>
      <p:sp>
        <p:nvSpPr>
          <p:cNvPr id="6" name="页脚占位符 5"/>
          <p:cNvSpPr>
            <a:spLocks noGrp="1"/>
          </p:cNvSpPr>
          <p:nvPr>
            <p:ph type="ftr" sz="quarter" idx="12"/>
          </p:nvPr>
        </p:nvSpPr>
        <p:spPr>
          <a:xfrm>
            <a:off x="5715000" y="6040438"/>
            <a:ext cx="2528888" cy="412750"/>
          </a:xfrm>
        </p:spPr>
        <p:txBody>
          <a:bodyPr/>
          <a:lstStyle>
            <a:lvl1pPr>
              <a:defRPr sz="1600"/>
            </a:lvl1pPr>
          </a:lstStyle>
          <a:p>
            <a:pPr>
              <a:defRPr/>
            </a:pPr>
            <a:r>
              <a:rPr lang="en-US" altLang="zh-CN"/>
              <a:t>Microelectronics School  </a:t>
            </a:r>
            <a:r>
              <a:rPr lang="en-US" altLang="zh-CN" err="1"/>
              <a:t>Xidian</a:t>
            </a:r>
            <a:r>
              <a:rPr lang="en-US" altLang="zh-CN"/>
              <a:t> University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F5DF123-7B9A-4021-957B-EE40B267A45A}" type="datetime1">
              <a:rPr lang="en-US" altLang="zh-CN"/>
              <a:pPr>
                <a:defRPr/>
              </a:pPr>
              <a:t>7/9/2011</a:t>
            </a:fld>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41E903A5-F2CD-4F96-8CE4-448BECDBD2AA}"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04813"/>
            <a:ext cx="2057400" cy="5721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04813"/>
            <a:ext cx="6019800" cy="5721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91C99C-CC8C-4F7C-BACE-3B0321969225}" type="datetime1">
              <a:rPr lang="en-US" altLang="zh-CN"/>
              <a:pPr>
                <a:defRPr/>
              </a:pPr>
              <a:t>7/9/2011</a:t>
            </a:fld>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4F1CFCA0-4061-4543-86C9-A0F3036BCBF7}"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813"/>
            <a:ext cx="8229600"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1D1C790-A32E-4F4D-B191-6CF4ABBE96E6}"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53922D65-0054-4FD8-B92B-5E50230ADB07}" type="slidenum">
              <a:rPr lang="en-US" altLang="zh-CN"/>
              <a:pPr>
                <a:defRPr/>
              </a:pPr>
              <a:t>‹#›</a:t>
            </a:fld>
            <a:endParaRPr lang="en-US" altLang="zh-CN"/>
          </a:p>
        </p:txBody>
      </p:sp>
      <p:sp>
        <p:nvSpPr>
          <p:cNvPr id="7" name="页脚占位符 6"/>
          <p:cNvSpPr>
            <a:spLocks noGrp="1"/>
          </p:cNvSpPr>
          <p:nvPr>
            <p:ph type="ftr" sz="quarter" idx="12"/>
          </p:nvPr>
        </p:nvSpPr>
        <p:spPr>
          <a:xfrm>
            <a:off x="6877050" y="6040438"/>
            <a:ext cx="1366838" cy="412750"/>
          </a:xfrm>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813"/>
            <a:ext cx="8229600"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0EB2BFA6-ADF0-4E24-AFB3-4358C3E77861}"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FC73F5AA-4625-41B0-B42E-8EE0F1AB1193}" type="slidenum">
              <a:rPr lang="en-US" altLang="zh-CN"/>
              <a:pPr>
                <a:defRPr/>
              </a:pPr>
              <a:t>‹#›</a:t>
            </a:fld>
            <a:endParaRPr lang="en-US" altLang="zh-CN"/>
          </a:p>
        </p:txBody>
      </p:sp>
      <p:sp>
        <p:nvSpPr>
          <p:cNvPr id="7" name="页脚占位符 6"/>
          <p:cNvSpPr>
            <a:spLocks noGrp="1"/>
          </p:cNvSpPr>
          <p:nvPr>
            <p:ph type="ftr" sz="quarter" idx="12"/>
          </p:nvPr>
        </p:nvSpPr>
        <p:spPr>
          <a:xfrm>
            <a:off x="6877050" y="6040438"/>
            <a:ext cx="1366838" cy="412750"/>
          </a:xfrm>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813"/>
            <a:ext cx="8229600" cy="7921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602CB184-28A6-4AC9-969F-F95124E9B034}"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CCFE617B-9D99-48DB-9DAA-AE488CB120A8}" type="slidenum">
              <a:rPr lang="en-US" altLang="zh-CN"/>
              <a:pPr>
                <a:defRPr/>
              </a:pPr>
              <a:t>‹#›</a:t>
            </a:fld>
            <a:endParaRPr lang="en-US" altLang="zh-CN"/>
          </a:p>
        </p:txBody>
      </p:sp>
      <p:sp>
        <p:nvSpPr>
          <p:cNvPr id="7" name="页脚占位符 6"/>
          <p:cNvSpPr>
            <a:spLocks noGrp="1"/>
          </p:cNvSpPr>
          <p:nvPr>
            <p:ph type="ftr" sz="quarter" idx="12"/>
          </p:nvPr>
        </p:nvSpPr>
        <p:spPr>
          <a:xfrm>
            <a:off x="6877050" y="6040438"/>
            <a:ext cx="1366838" cy="412750"/>
          </a:xfrm>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813"/>
            <a:ext cx="8229600"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fld id="{7709EEFF-79E7-473C-B34E-E1D0AA4ACEA5}" type="datetime1">
              <a:rPr lang="en-US" altLang="zh-CN"/>
              <a:pPr>
                <a:defRPr/>
              </a:pPr>
              <a:t>7/9/2011</a:t>
            </a:fld>
            <a:endParaRPr lang="en-US" altLang="zh-CN"/>
          </a:p>
        </p:txBody>
      </p:sp>
      <p:sp>
        <p:nvSpPr>
          <p:cNvPr id="7" name="灯片编号占位符 6"/>
          <p:cNvSpPr>
            <a:spLocks noGrp="1"/>
          </p:cNvSpPr>
          <p:nvPr>
            <p:ph type="sldNum" sz="quarter" idx="11"/>
          </p:nvPr>
        </p:nvSpPr>
        <p:spPr/>
        <p:txBody>
          <a:bodyPr/>
          <a:lstStyle>
            <a:lvl1pPr>
              <a:defRPr/>
            </a:lvl1pPr>
          </a:lstStyle>
          <a:p>
            <a:pPr>
              <a:defRPr/>
            </a:pPr>
            <a:fld id="{55931183-271A-4C47-8ADE-92F08BB26700}" type="slidenum">
              <a:rPr lang="en-US" altLang="zh-CN"/>
              <a:pPr>
                <a:defRPr/>
              </a:pPr>
              <a:t>‹#›</a:t>
            </a:fld>
            <a:endParaRPr lang="en-US" altLang="zh-CN"/>
          </a:p>
        </p:txBody>
      </p:sp>
      <p:sp>
        <p:nvSpPr>
          <p:cNvPr id="8" name="页脚占位符 7"/>
          <p:cNvSpPr>
            <a:spLocks noGrp="1"/>
          </p:cNvSpPr>
          <p:nvPr>
            <p:ph type="ftr" sz="quarter" idx="12"/>
          </p:nvPr>
        </p:nvSpPr>
        <p:spPr>
          <a:xfrm>
            <a:off x="6877050" y="6040438"/>
            <a:ext cx="1366838" cy="412750"/>
          </a:xfrm>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959BF9-E9CA-4C37-992B-F4B9ACF573F9}" type="datetime1">
              <a:rPr lang="en-US" altLang="zh-CN"/>
              <a:pPr>
                <a:defRPr/>
              </a:pPr>
              <a:t>7/9/2011</a:t>
            </a:fld>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D35AEC5D-213F-4C2D-A2C1-6062C606C125}"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8876736-62C5-43E9-B640-CCAC9B68C617}" type="datetime1">
              <a:rPr lang="en-US" altLang="zh-CN"/>
              <a:pPr>
                <a:defRPr/>
              </a:pPr>
              <a:t>7/9/2011</a:t>
            </a:fld>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5A1DDB1E-6EB6-4C95-BF01-3F5CC2F15843}"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6F569E7-5057-4B91-87CC-3E58F986F678}"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E5FE5B2E-6123-412E-A5F4-8C5081FEBC68}"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B4A27C04-FB67-4AC9-8C07-50F1DFDDF0C7}" type="datetime1">
              <a:rPr lang="en-US" altLang="zh-CN"/>
              <a:pPr>
                <a:defRPr/>
              </a:pPr>
              <a:t>7/9/2011</a:t>
            </a:fld>
            <a:endParaRPr lang="en-US" altLang="zh-CN"/>
          </a:p>
        </p:txBody>
      </p:sp>
      <p:sp>
        <p:nvSpPr>
          <p:cNvPr id="8" name="灯片编号占位符 7"/>
          <p:cNvSpPr>
            <a:spLocks noGrp="1"/>
          </p:cNvSpPr>
          <p:nvPr>
            <p:ph type="sldNum" sz="quarter" idx="11"/>
          </p:nvPr>
        </p:nvSpPr>
        <p:spPr/>
        <p:txBody>
          <a:bodyPr/>
          <a:lstStyle>
            <a:lvl1pPr>
              <a:defRPr/>
            </a:lvl1pPr>
          </a:lstStyle>
          <a:p>
            <a:pPr>
              <a:defRPr/>
            </a:pPr>
            <a:fld id="{C4CAF9D9-309D-4B99-B2A1-0A00BC291AFB}" type="slidenum">
              <a:rPr lang="en-US" altLang="zh-CN"/>
              <a:pPr>
                <a:defRPr/>
              </a:pPr>
              <a:t>‹#›</a:t>
            </a:fld>
            <a:endParaRPr lang="en-US" altLang="zh-CN"/>
          </a:p>
        </p:txBody>
      </p:sp>
      <p:sp>
        <p:nvSpPr>
          <p:cNvPr id="9" name="页脚占位符 8"/>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C52DF2A4-DAE7-4CD5-89F2-BA049D03C346}" type="datetime1">
              <a:rPr lang="en-US" altLang="zh-CN"/>
              <a:pPr>
                <a:defRPr/>
              </a:pPr>
              <a:t>7/9/2011</a:t>
            </a:fld>
            <a:endParaRPr lang="en-US" altLang="zh-CN"/>
          </a:p>
        </p:txBody>
      </p:sp>
      <p:sp>
        <p:nvSpPr>
          <p:cNvPr id="4" name="灯片编号占位符 3"/>
          <p:cNvSpPr>
            <a:spLocks noGrp="1"/>
          </p:cNvSpPr>
          <p:nvPr>
            <p:ph type="sldNum" sz="quarter" idx="11"/>
          </p:nvPr>
        </p:nvSpPr>
        <p:spPr/>
        <p:txBody>
          <a:bodyPr/>
          <a:lstStyle>
            <a:lvl1pPr>
              <a:defRPr/>
            </a:lvl1pPr>
          </a:lstStyle>
          <a:p>
            <a:pPr>
              <a:defRPr/>
            </a:pPr>
            <a:fld id="{4F3F2999-D42D-4D12-BD1E-F0FCFBC6B61D}" type="slidenum">
              <a:rPr lang="en-US" altLang="zh-CN"/>
              <a:pPr>
                <a:defRPr/>
              </a:pPr>
              <a:t>‹#›</a:t>
            </a:fld>
            <a:endParaRPr lang="en-US" altLang="zh-CN"/>
          </a:p>
        </p:txBody>
      </p:sp>
      <p:sp>
        <p:nvSpPr>
          <p:cNvPr id="5" name="页脚占位符 4"/>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AFD0A4D-DE87-4DC8-800A-584A0C42DEDA}" type="datetime1">
              <a:rPr lang="en-US" altLang="zh-CN"/>
              <a:pPr>
                <a:defRPr/>
              </a:pPr>
              <a:t>7/9/2011</a:t>
            </a:fld>
            <a:endParaRPr lang="en-US" altLang="zh-CN"/>
          </a:p>
        </p:txBody>
      </p:sp>
      <p:sp>
        <p:nvSpPr>
          <p:cNvPr id="3" name="灯片编号占位符 2"/>
          <p:cNvSpPr>
            <a:spLocks noGrp="1"/>
          </p:cNvSpPr>
          <p:nvPr>
            <p:ph type="sldNum" sz="quarter" idx="11"/>
          </p:nvPr>
        </p:nvSpPr>
        <p:spPr/>
        <p:txBody>
          <a:bodyPr/>
          <a:lstStyle>
            <a:lvl1pPr>
              <a:defRPr/>
            </a:lvl1pPr>
          </a:lstStyle>
          <a:p>
            <a:pPr>
              <a:defRPr/>
            </a:pPr>
            <a:fld id="{579E725A-777C-4BBF-98B6-9013555CC418}" type="slidenum">
              <a:rPr lang="en-US" altLang="zh-CN"/>
              <a:pPr>
                <a:defRPr/>
              </a:pPr>
              <a:t>‹#›</a:t>
            </a:fld>
            <a:endParaRPr lang="en-US" altLang="zh-CN"/>
          </a:p>
        </p:txBody>
      </p:sp>
      <p:sp>
        <p:nvSpPr>
          <p:cNvPr id="4" name="页脚占位符 3"/>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F6625B9-A8EB-4709-BAA6-DCD7808AF158}"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60EA87AE-A160-4B45-9591-7A59E4A4D404}"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8CB34F0D-E8F1-4689-82A5-6F756C41D784}" type="datetime1">
              <a:rPr lang="en-US" altLang="zh-CN"/>
              <a:pPr>
                <a:defRPr/>
              </a:pPr>
              <a:t>7/9/2011</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6491778B-9647-45C6-A1C7-4DCCD4256CA9}"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r>
              <a:rPr lang="en-US" altLang="zh-CN"/>
              <a:t>Microelectronics School  Xidian University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04813"/>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atin typeface="Arial" pitchFamily="34" charset="0"/>
              </a:defRPr>
            </a:lvl1pPr>
          </a:lstStyle>
          <a:p>
            <a:pPr>
              <a:defRPr/>
            </a:pPr>
            <a:fld id="{3D6D37BD-5015-4543-8148-4BFCEFCF9345}" type="datetime1">
              <a:rPr lang="en-US" altLang="zh-CN"/>
              <a:pPr>
                <a:defRPr/>
              </a:pPr>
              <a:t>7/9/2011</a:t>
            </a:fld>
            <a:endParaRPr lang="en-US" altLang="zh-CN"/>
          </a:p>
        </p:txBody>
      </p:sp>
      <p:sp>
        <p:nvSpPr>
          <p:cNvPr id="1030" name="Rectangle 6"/>
          <p:cNvSpPr>
            <a:spLocks noGrp="1" noChangeArrowheads="1"/>
          </p:cNvSpPr>
          <p:nvPr>
            <p:ph type="sldNum" sz="quarter" idx="4"/>
          </p:nvPr>
        </p:nvSpPr>
        <p:spPr bwMode="auto">
          <a:xfrm>
            <a:off x="8027988" y="6453188"/>
            <a:ext cx="658812"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pitchFamily="34" charset="0"/>
              </a:defRPr>
            </a:lvl1pPr>
          </a:lstStyle>
          <a:p>
            <a:pPr>
              <a:defRPr/>
            </a:pPr>
            <a:fld id="{904FBCD3-40DA-4F6A-8357-CF446932198E}" type="slidenum">
              <a:rPr lang="en-US" altLang="zh-CN"/>
              <a:pPr>
                <a:defRPr/>
              </a:pPr>
              <a:t>‹#›</a:t>
            </a:fld>
            <a:endParaRPr lang="en-US" altLang="zh-CN"/>
          </a:p>
        </p:txBody>
      </p:sp>
      <p:sp>
        <p:nvSpPr>
          <p:cNvPr id="1031" name="Line 7"/>
          <p:cNvSpPr>
            <a:spLocks noChangeShapeType="1"/>
          </p:cNvSpPr>
          <p:nvPr/>
        </p:nvSpPr>
        <p:spPr bwMode="auto">
          <a:xfrm>
            <a:off x="395288" y="260350"/>
            <a:ext cx="8353425" cy="0"/>
          </a:xfrm>
          <a:prstGeom prst="line">
            <a:avLst/>
          </a:prstGeom>
          <a:noFill/>
          <a:ln w="57150">
            <a:solidFill>
              <a:schemeClr val="tx1"/>
            </a:solidFill>
            <a:round/>
            <a:headEnd/>
            <a:tailEnd/>
          </a:ln>
          <a:effectLst/>
        </p:spPr>
        <p:txBody>
          <a:bodyPr/>
          <a:lstStyle/>
          <a:p>
            <a:pPr algn="ctr">
              <a:defRPr/>
            </a:pPr>
            <a:endParaRPr lang="zh-CN" altLang="en-US"/>
          </a:p>
        </p:txBody>
      </p:sp>
      <p:sp>
        <p:nvSpPr>
          <p:cNvPr id="1032" name="Line 8"/>
          <p:cNvSpPr>
            <a:spLocks noChangeShapeType="1"/>
          </p:cNvSpPr>
          <p:nvPr/>
        </p:nvSpPr>
        <p:spPr bwMode="auto">
          <a:xfrm>
            <a:off x="395288" y="404813"/>
            <a:ext cx="8353425" cy="0"/>
          </a:xfrm>
          <a:prstGeom prst="line">
            <a:avLst/>
          </a:prstGeom>
          <a:noFill/>
          <a:ln w="12700">
            <a:solidFill>
              <a:schemeClr val="tx1"/>
            </a:solidFill>
            <a:round/>
            <a:headEnd/>
            <a:tailEnd/>
          </a:ln>
          <a:effectLst/>
        </p:spPr>
        <p:txBody>
          <a:bodyPr/>
          <a:lstStyle/>
          <a:p>
            <a:pPr algn="ctr">
              <a:defRPr/>
            </a:pPr>
            <a:endParaRPr lang="zh-CN" altLang="en-US"/>
          </a:p>
        </p:txBody>
      </p:sp>
      <p:sp>
        <p:nvSpPr>
          <p:cNvPr id="1034" name="Line 10"/>
          <p:cNvSpPr>
            <a:spLocks noChangeShapeType="1"/>
          </p:cNvSpPr>
          <p:nvPr/>
        </p:nvSpPr>
        <p:spPr bwMode="auto">
          <a:xfrm>
            <a:off x="395288" y="1196975"/>
            <a:ext cx="8353425" cy="0"/>
          </a:xfrm>
          <a:prstGeom prst="line">
            <a:avLst/>
          </a:prstGeom>
          <a:noFill/>
          <a:ln w="12700">
            <a:solidFill>
              <a:schemeClr val="tx1"/>
            </a:solidFill>
            <a:round/>
            <a:headEnd/>
            <a:tailEnd/>
          </a:ln>
          <a:effectLst/>
        </p:spPr>
        <p:txBody>
          <a:bodyPr/>
          <a:lstStyle/>
          <a:p>
            <a:pPr algn="ctr">
              <a:defRPr/>
            </a:pPr>
            <a:endParaRPr lang="zh-CN" altLang="en-US"/>
          </a:p>
        </p:txBody>
      </p:sp>
      <p:sp>
        <p:nvSpPr>
          <p:cNvPr id="1035" name="Line 11"/>
          <p:cNvSpPr>
            <a:spLocks noChangeShapeType="1"/>
          </p:cNvSpPr>
          <p:nvPr/>
        </p:nvSpPr>
        <p:spPr bwMode="auto">
          <a:xfrm>
            <a:off x="395288" y="6308725"/>
            <a:ext cx="8353425" cy="0"/>
          </a:xfrm>
          <a:prstGeom prst="line">
            <a:avLst/>
          </a:prstGeom>
          <a:noFill/>
          <a:ln w="57150">
            <a:solidFill>
              <a:schemeClr val="tx1"/>
            </a:solidFill>
            <a:round/>
            <a:headEnd/>
            <a:tailEnd/>
          </a:ln>
          <a:effectLst/>
        </p:spPr>
        <p:txBody>
          <a:bodyPr/>
          <a:lstStyle/>
          <a:p>
            <a:pPr algn="ctr">
              <a:defRPr/>
            </a:pPr>
            <a:endParaRPr lang="zh-CN" altLang="en-US"/>
          </a:p>
        </p:txBody>
      </p:sp>
      <p:sp>
        <p:nvSpPr>
          <p:cNvPr id="1036" name="Line 12"/>
          <p:cNvSpPr>
            <a:spLocks noChangeShapeType="1"/>
          </p:cNvSpPr>
          <p:nvPr/>
        </p:nvSpPr>
        <p:spPr bwMode="auto">
          <a:xfrm>
            <a:off x="395288" y="6165850"/>
            <a:ext cx="8353425" cy="0"/>
          </a:xfrm>
          <a:prstGeom prst="line">
            <a:avLst/>
          </a:prstGeom>
          <a:noFill/>
          <a:ln w="12700">
            <a:solidFill>
              <a:schemeClr val="tx1"/>
            </a:solidFill>
            <a:round/>
            <a:headEnd/>
            <a:tailEnd/>
          </a:ln>
          <a:effectLst/>
        </p:spPr>
        <p:txBody>
          <a:bodyPr/>
          <a:lstStyle/>
          <a:p>
            <a:pPr algn="ctr">
              <a:defRPr/>
            </a:pPr>
            <a:endParaRPr lang="zh-CN" altLang="en-US"/>
          </a:p>
        </p:txBody>
      </p:sp>
      <p:sp>
        <p:nvSpPr>
          <p:cNvPr id="1029" name="Rectangle 5"/>
          <p:cNvSpPr>
            <a:spLocks noGrp="1" noChangeArrowheads="1"/>
          </p:cNvSpPr>
          <p:nvPr>
            <p:ph type="ftr" sz="quarter" idx="3"/>
          </p:nvPr>
        </p:nvSpPr>
        <p:spPr bwMode="auto">
          <a:xfrm>
            <a:off x="5786438" y="6040438"/>
            <a:ext cx="2457450" cy="412750"/>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latin typeface="Arial" pitchFamily="34" charset="0"/>
                <a:ea typeface="华文新魏" pitchFamily="2" charset="-122"/>
              </a:defRPr>
            </a:lvl1pPr>
          </a:lstStyle>
          <a:p>
            <a:pPr>
              <a:defRPr/>
            </a:pPr>
            <a:r>
              <a:rPr lang="en-US" altLang="zh-CN"/>
              <a:t>Microelectronics School  </a:t>
            </a:r>
            <a:r>
              <a:rPr lang="en-US" altLang="zh-CN" err="1"/>
              <a:t>Xidian</a:t>
            </a:r>
            <a:r>
              <a:rPr lang="en-US" altLang="zh-CN"/>
              <a:t> University </a:t>
            </a:r>
          </a:p>
        </p:txBody>
      </p:sp>
      <p:pic>
        <p:nvPicPr>
          <p:cNvPr id="2" name="Picture 20"/>
          <p:cNvPicPr>
            <a:picLocks noChangeAspect="1" noChangeArrowheads="1"/>
          </p:cNvPicPr>
          <p:nvPr/>
        </p:nvPicPr>
        <p:blipFill>
          <a:blip r:embed="rId17" cstate="print"/>
          <a:srcRect/>
          <a:stretch>
            <a:fillRect/>
          </a:stretch>
        </p:blipFill>
        <p:spPr bwMode="auto">
          <a:xfrm>
            <a:off x="6948488" y="17463"/>
            <a:ext cx="1138237" cy="10350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30.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2.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2.jpe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4.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0.jpeg"/><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6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6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oleObject" Target="../embeddings/oleObject41.bin"/><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FA9B6540-E84D-43D7-BD9B-8E40CF2353B7}" type="datetime1">
              <a:rPr lang="en-US" altLang="zh-CN" smtClean="0"/>
              <a:pPr/>
              <a:t>7/9/2011</a:t>
            </a:fld>
            <a:endParaRPr lang="en-US" altLang="zh-CN" smtClean="0"/>
          </a:p>
        </p:txBody>
      </p:sp>
      <p:sp>
        <p:nvSpPr>
          <p:cNvPr id="17411" name="灯片编号占位符 4"/>
          <p:cNvSpPr>
            <a:spLocks noGrp="1"/>
          </p:cNvSpPr>
          <p:nvPr>
            <p:ph type="sldNum" sz="quarter" idx="11"/>
          </p:nvPr>
        </p:nvSpPr>
        <p:spPr>
          <a:noFill/>
        </p:spPr>
        <p:txBody>
          <a:bodyPr/>
          <a:lstStyle/>
          <a:p>
            <a:fld id="{68B2D45E-4433-4218-904E-1E86F512FA27}" type="slidenum">
              <a:rPr lang="en-US" altLang="zh-CN" smtClean="0"/>
              <a:pPr/>
              <a:t>1</a:t>
            </a:fld>
            <a:endParaRPr lang="en-US" altLang="zh-CN" smtClean="0"/>
          </a:p>
        </p:txBody>
      </p:sp>
      <p:sp>
        <p:nvSpPr>
          <p:cNvPr id="17412" name="页脚占位符 5"/>
          <p:cNvSpPr>
            <a:spLocks noGrp="1"/>
          </p:cNvSpPr>
          <p:nvPr>
            <p:ph type="ftr" sz="quarter" idx="12"/>
          </p:nvPr>
        </p:nvSpPr>
        <p:spPr>
          <a:xfrm>
            <a:off x="5929313" y="6000750"/>
            <a:ext cx="2571750" cy="412750"/>
          </a:xfrm>
        </p:spPr>
        <p:txBody>
          <a:bodyPr/>
          <a:lstStyle/>
          <a:p>
            <a:r>
              <a:rPr lang="en-US" altLang="zh-CN" smtClean="0"/>
              <a:t>Microelectronics School </a:t>
            </a:r>
            <a:br>
              <a:rPr lang="en-US" altLang="zh-CN" smtClean="0"/>
            </a:br>
            <a:r>
              <a:rPr lang="en-US" altLang="zh-CN" smtClean="0"/>
              <a:t>Xidian University </a:t>
            </a:r>
          </a:p>
        </p:txBody>
      </p:sp>
      <p:sp>
        <p:nvSpPr>
          <p:cNvPr id="17413" name="Rectangle 2"/>
          <p:cNvSpPr>
            <a:spLocks noGrp="1" noChangeArrowheads="1"/>
          </p:cNvSpPr>
          <p:nvPr>
            <p:ph type="ctrTitle"/>
          </p:nvPr>
        </p:nvSpPr>
        <p:spPr/>
        <p:txBody>
          <a:bodyPr/>
          <a:lstStyle/>
          <a:p>
            <a:pPr eaLnBrk="1" hangingPunct="1"/>
            <a:r>
              <a:rPr lang="en-US" altLang="zh-CN" sz="4000" b="1" dirty="0" smtClean="0">
                <a:solidFill>
                  <a:schemeClr val="tx1"/>
                </a:solidFill>
              </a:rPr>
              <a:t>FPGA</a:t>
            </a:r>
            <a:r>
              <a:rPr lang="zh-CN" altLang="en-US" sz="4000" b="1" dirty="0" smtClean="0">
                <a:solidFill>
                  <a:schemeClr val="tx1"/>
                </a:solidFill>
              </a:rPr>
              <a:t>设计原理和应用</a:t>
            </a:r>
            <a:endParaRPr lang="zh-CN" altLang="zh-CN" sz="4000" b="1" dirty="0" smtClean="0">
              <a:solidFill>
                <a:schemeClr val="tx1"/>
              </a:solidFill>
            </a:endParaRPr>
          </a:p>
        </p:txBody>
      </p:sp>
      <p:sp>
        <p:nvSpPr>
          <p:cNvPr id="17414" name="Rectangle 3"/>
          <p:cNvSpPr>
            <a:spLocks noGrp="1" noChangeArrowheads="1"/>
          </p:cNvSpPr>
          <p:nvPr>
            <p:ph type="subTitle" idx="1"/>
          </p:nvPr>
        </p:nvSpPr>
        <p:spPr/>
        <p:txBody>
          <a:bodyPr/>
          <a:lstStyle/>
          <a:p>
            <a:pPr eaLnBrk="1" hangingPunct="1"/>
            <a:r>
              <a:rPr lang="zh-CN" altLang="en-US" sz="2800" b="1" dirty="0" smtClean="0"/>
              <a:t>蔡觉平</a:t>
            </a:r>
            <a:endParaRPr lang="zh-CN" altLang="zh-CN"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228584"/>
            <a:ext cx="8528248" cy="914400"/>
          </a:xfrm>
        </p:spPr>
        <p:txBody>
          <a:bodyPr/>
          <a:lstStyle/>
          <a:p>
            <a:pPr algn="l"/>
            <a:r>
              <a:rPr lang="en-US" altLang="zh-CN" sz="3200" b="1" dirty="0" err="1" smtClean="0">
                <a:solidFill>
                  <a:srgbClr val="FF0000"/>
                </a:solidFill>
                <a:latin typeface="方正舒体" pitchFamily="2" charset="-122"/>
                <a:ea typeface="方正舒体" pitchFamily="2" charset="-122"/>
              </a:rPr>
              <a:t>Verilog</a:t>
            </a:r>
            <a:r>
              <a:rPr lang="en-US" altLang="zh-CN" sz="3200" b="1" dirty="0" smtClean="0">
                <a:solidFill>
                  <a:srgbClr val="FF0000"/>
                </a:solidFill>
                <a:latin typeface="方正舒体" pitchFamily="2" charset="-122"/>
                <a:ea typeface="方正舒体" pitchFamily="2" charset="-122"/>
              </a:rPr>
              <a:t> HDL</a:t>
            </a:r>
            <a:r>
              <a:rPr lang="zh-CN" altLang="zh-CN" sz="3200" b="1" dirty="0" smtClean="0">
                <a:solidFill>
                  <a:srgbClr val="FF0000"/>
                </a:solidFill>
                <a:latin typeface="方正舒体" pitchFamily="2" charset="-122"/>
                <a:ea typeface="方正舒体" pitchFamily="2" charset="-122"/>
              </a:rPr>
              <a:t>的电路描述方式具有多样性</a:t>
            </a:r>
            <a:endParaRPr lang="zh-CN" altLang="en-US" sz="3200" b="1" dirty="0">
              <a:solidFill>
                <a:srgbClr val="FF0000"/>
              </a:solidFill>
              <a:latin typeface="方正舒体" pitchFamily="2" charset="-122"/>
              <a:ea typeface="方正舒体" pitchFamily="2" charset="-122"/>
            </a:endParaRPr>
          </a:p>
        </p:txBody>
      </p:sp>
      <p:sp>
        <p:nvSpPr>
          <p:cNvPr id="280577" name="Rectangle 1"/>
          <p:cNvSpPr>
            <a:spLocks noChangeArrowheads="1"/>
          </p:cNvSpPr>
          <p:nvPr/>
        </p:nvSpPr>
        <p:spPr bwMode="auto">
          <a:xfrm>
            <a:off x="251520" y="1340768"/>
            <a:ext cx="415338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Verilog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HDL</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设计数字多路选择器</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0578" name="Rectangle 2"/>
          <p:cNvSpPr>
            <a:spLocks noChangeArrowheads="1"/>
          </p:cNvSpPr>
          <p:nvPr/>
        </p:nvSpPr>
        <p:spPr bwMode="auto">
          <a:xfrm>
            <a:off x="179512" y="2060848"/>
            <a:ext cx="2736304" cy="3539430"/>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）采用真值表形式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MUX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out,data,sel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[3:0] data;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[1:0]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@(data or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case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2'b00 : out&lt;=data[0];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2'b01 : out&lt;=data[1];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2'b10 : out&lt;=data[2];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2'b11 : out&lt;=data[3];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endcase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0579" name="Rectangle 3"/>
          <p:cNvSpPr>
            <a:spLocks noChangeArrowheads="1"/>
          </p:cNvSpPr>
          <p:nvPr/>
        </p:nvSpPr>
        <p:spPr bwMode="auto">
          <a:xfrm>
            <a:off x="2987824" y="1895926"/>
            <a:ext cx="2952328" cy="4031873"/>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）采用逻辑表达式形式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MUX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out,data,sel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[3:0] data;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[1:0]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wire w1,w2,w3,w4;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w1=(~</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[1])&amp;(~</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[0])&amp;data[0];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w2=(~</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[1])&amp;</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[0]&amp;data[1];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w3=</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[1]&amp;(~</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[0])&amp;data[2];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w4=</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[1]&amp;</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[0]&amp;data[3];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out=w1|w2|w3|w4;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0580" name="Rectangle 4"/>
          <p:cNvSpPr>
            <a:spLocks noChangeArrowheads="1"/>
          </p:cNvSpPr>
          <p:nvPr/>
        </p:nvSpPr>
        <p:spPr bwMode="auto">
          <a:xfrm>
            <a:off x="5940152" y="1844825"/>
            <a:ext cx="3131840" cy="427809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）采用结构性描述</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MUX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out,data,sel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[3:0] data;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[1:0]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wire w1,w2,w3,w4;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not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U1 (w1,sel[1]);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U2 (w2,sel[0]);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and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U3 (w3,w1,w2,data[0]);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U4 (w4,w1,sel[0],data[1]);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U5 (w5,sel[1],w2,data[2]);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U6 (w6,sel[1],</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[0],data[3]);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or 	</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U7 (out,w3,w4,w5,w6);</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 y="228584"/>
            <a:ext cx="7772400" cy="914400"/>
          </a:xfrm>
        </p:spPr>
        <p:txBody>
          <a:bodyPr/>
          <a:lstStyle/>
          <a:p>
            <a:pPr algn="l"/>
            <a:r>
              <a:rPr lang="en-US" altLang="zh-CN" sz="3200" b="1" dirty="0" err="1" smtClean="0">
                <a:solidFill>
                  <a:srgbClr val="FF0000"/>
                </a:solidFill>
                <a:latin typeface="方正舒体" pitchFamily="2" charset="-122"/>
                <a:ea typeface="方正舒体" pitchFamily="2" charset="-122"/>
              </a:rPr>
              <a:t>Verilog</a:t>
            </a:r>
            <a:r>
              <a:rPr lang="en-US" altLang="zh-CN" sz="3200" b="1" dirty="0" smtClean="0">
                <a:solidFill>
                  <a:srgbClr val="FF0000"/>
                </a:solidFill>
                <a:latin typeface="方正舒体" pitchFamily="2" charset="-122"/>
                <a:ea typeface="方正舒体" pitchFamily="2" charset="-122"/>
              </a:rPr>
              <a:t> HDL</a:t>
            </a:r>
            <a:r>
              <a:rPr lang="zh-CN" altLang="zh-CN" sz="3200" b="1" dirty="0" smtClean="0">
                <a:solidFill>
                  <a:srgbClr val="FF0000"/>
                </a:solidFill>
                <a:latin typeface="方正舒体" pitchFamily="2" charset="-122"/>
                <a:ea typeface="方正舒体" pitchFamily="2" charset="-122"/>
              </a:rPr>
              <a:t>组合电路设计</a:t>
            </a:r>
            <a:endParaRPr lang="zh-CN" altLang="en-US" sz="3200" b="1" dirty="0">
              <a:solidFill>
                <a:srgbClr val="FF0000"/>
              </a:solidFill>
              <a:latin typeface="方正舒体" pitchFamily="2" charset="-122"/>
              <a:ea typeface="方正舒体" pitchFamily="2" charset="-122"/>
            </a:endParaRPr>
          </a:p>
        </p:txBody>
      </p:sp>
      <p:sp>
        <p:nvSpPr>
          <p:cNvPr id="6" name="矩形 5"/>
          <p:cNvSpPr/>
          <p:nvPr/>
        </p:nvSpPr>
        <p:spPr>
          <a:xfrm>
            <a:off x="467544" y="1340768"/>
            <a:ext cx="8280920" cy="783163"/>
          </a:xfrm>
          <a:prstGeom prst="rect">
            <a:avLst/>
          </a:prstGeom>
        </p:spPr>
        <p:txBody>
          <a:bodyPr wrap="square">
            <a:spAutoFit/>
          </a:bodyPr>
          <a:lstStyle/>
          <a:p>
            <a:pPr>
              <a:lnSpc>
                <a:spcPct val="150000"/>
              </a:lnSpc>
            </a:pPr>
            <a:r>
              <a:rPr lang="zh-CN" altLang="zh-CN" sz="1600" dirty="0" smtClean="0"/>
              <a:t>描述组合逻辑电路有四种方式：结构描述、逻辑代数、真值表、抽象描述。采用</a:t>
            </a:r>
            <a:r>
              <a:rPr lang="en-US" altLang="zh-CN" sz="1600" dirty="0" err="1" smtClean="0"/>
              <a:t>Verilog</a:t>
            </a:r>
            <a:r>
              <a:rPr lang="en-US" altLang="zh-CN" sz="1600" dirty="0" smtClean="0"/>
              <a:t> HDL</a:t>
            </a:r>
            <a:r>
              <a:rPr lang="zh-CN" altLang="zh-CN" sz="1600" dirty="0" smtClean="0"/>
              <a:t>进行组合逻辑电路设计主要采用这几种方式。</a:t>
            </a:r>
            <a:endParaRPr lang="zh-CN" altLang="en-US" sz="1600" dirty="0"/>
          </a:p>
        </p:txBody>
      </p:sp>
      <p:sp>
        <p:nvSpPr>
          <p:cNvPr id="279553" name="Rectangle 1"/>
          <p:cNvSpPr>
            <a:spLocks noChangeArrowheads="1"/>
          </p:cNvSpPr>
          <p:nvPr/>
        </p:nvSpPr>
        <p:spPr bwMode="auto">
          <a:xfrm>
            <a:off x="251520" y="2276872"/>
            <a:ext cx="860444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a:t>
            </a:r>
            <a:r>
              <a:rPr lang="en-US" altLang="zh-CN" sz="1600" dirty="0" smtClean="0">
                <a:latin typeface="Times New Roman" pitchFamily="18" charset="0"/>
                <a:cs typeface="Times New Roman" pitchFamily="18" charset="0"/>
              </a:rPr>
              <a:t>3</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：设计一个</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个裁判的表决电路，当两个或两个以上裁判同意时，判决器输出</a:t>
            </a:r>
            <a:r>
              <a:rPr kumimoji="0" lang="zh-CN" altLang="en-US" sz="16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，否则输出</a:t>
            </a:r>
            <a:r>
              <a:rPr kumimoji="0" lang="zh-CN" altLang="en-US" sz="16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611560" y="2996952"/>
            <a:ext cx="1720343" cy="307777"/>
          </a:xfrm>
          <a:prstGeom prst="rect">
            <a:avLst/>
          </a:prstGeom>
        </p:spPr>
        <p:txBody>
          <a:bodyPr wrap="none">
            <a:spAutoFit/>
          </a:bodyPr>
          <a:lstStyle/>
          <a:p>
            <a:r>
              <a:rPr lang="zh-CN" altLang="zh-CN" dirty="0" smtClean="0"/>
              <a:t>方法</a:t>
            </a:r>
            <a:r>
              <a:rPr lang="en-US" altLang="zh-CN" dirty="0" smtClean="0"/>
              <a:t>1</a:t>
            </a:r>
            <a:r>
              <a:rPr lang="zh-CN" altLang="zh-CN" dirty="0" smtClean="0"/>
              <a:t>：真值表方式</a:t>
            </a:r>
            <a:endParaRPr lang="zh-CN" altLang="en-US" dirty="0"/>
          </a:p>
        </p:txBody>
      </p:sp>
      <p:graphicFrame>
        <p:nvGraphicFramePr>
          <p:cNvPr id="9" name="表格 8"/>
          <p:cNvGraphicFramePr>
            <a:graphicFrameLocks noGrp="1"/>
          </p:cNvGraphicFramePr>
          <p:nvPr/>
        </p:nvGraphicFramePr>
        <p:xfrm>
          <a:off x="467544" y="3789040"/>
          <a:ext cx="3096344" cy="1645920"/>
        </p:xfrm>
        <a:graphic>
          <a:graphicData uri="http://schemas.openxmlformats.org/drawingml/2006/table">
            <a:tbl>
              <a:tblPr/>
              <a:tblGrid>
                <a:gridCol w="773904"/>
                <a:gridCol w="773904"/>
                <a:gridCol w="774268"/>
                <a:gridCol w="774268"/>
              </a:tblGrid>
              <a:tr h="112012">
                <a:tc>
                  <a:txBody>
                    <a:bodyPr/>
                    <a:lstStyle/>
                    <a:p>
                      <a:pPr indent="266700" algn="just">
                        <a:spcAft>
                          <a:spcPts val="0"/>
                        </a:spcAft>
                      </a:pPr>
                      <a:r>
                        <a:rPr lang="en-US" sz="1200" b="1" kern="100" dirty="0">
                          <a:solidFill>
                            <a:srgbClr val="000000"/>
                          </a:solidFill>
                          <a:latin typeface="Times New Roman"/>
                          <a:ea typeface="宋体"/>
                        </a:rPr>
                        <a:t>A</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solidFill>
                            <a:srgbClr val="000000"/>
                          </a:solidFill>
                          <a:latin typeface="Times New Roman"/>
                          <a:ea typeface="宋体"/>
                        </a:rPr>
                        <a: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solidFill>
                            <a:srgbClr val="000000"/>
                          </a:solidFill>
                          <a:latin typeface="Times New Roman"/>
                          <a:ea typeface="宋体"/>
                        </a:rPr>
                        <a:t>C</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b="1" kern="100">
                          <a:solidFill>
                            <a:srgbClr val="000000"/>
                          </a:solidFill>
                          <a:latin typeface="Times New Roman"/>
                          <a:ea typeface="宋体"/>
                        </a:rPr>
                        <a:t>OUT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dirty="0">
                          <a:solidFill>
                            <a:srgbClr val="000000"/>
                          </a:solidFill>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2">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1200" kern="100" dirty="0">
                          <a:solidFill>
                            <a:srgbClr val="000000"/>
                          </a:solidFill>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9554" name="Rectangle 2"/>
          <p:cNvSpPr>
            <a:spLocks noChangeArrowheads="1"/>
          </p:cNvSpPr>
          <p:nvPr/>
        </p:nvSpPr>
        <p:spPr bwMode="auto">
          <a:xfrm>
            <a:off x="683568" y="3318520"/>
            <a:ext cx="2267744"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真值表</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9555" name="Rectangle 3"/>
          <p:cNvSpPr>
            <a:spLocks noChangeArrowheads="1"/>
          </p:cNvSpPr>
          <p:nvPr/>
        </p:nvSpPr>
        <p:spPr bwMode="auto">
          <a:xfrm>
            <a:off x="4355976" y="2636912"/>
            <a:ext cx="4032448"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desingn</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(OUT,A,B,C);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A,B,C;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 or B or 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case ({A,B,C})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3'b000 : OUT&lt;=0;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3'b001 : OUT&lt;=0;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3'b010 : OUT&lt;=0;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3'b100 : OUT&lt;=0;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3'b011 : OUT&lt;=1;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3'b101 : OUT&lt;=1;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3'b110 : OUT&lt;=1;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3'b111 : OUT&lt;=1;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endcase</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278529" name="Rectangle 1"/>
          <p:cNvSpPr>
            <a:spLocks noChangeArrowheads="1"/>
          </p:cNvSpPr>
          <p:nvPr/>
        </p:nvSpPr>
        <p:spPr bwMode="auto">
          <a:xfrm>
            <a:off x="323528" y="1438618"/>
            <a:ext cx="32038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：逻辑代数方式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8530" name="Object 2"/>
          <p:cNvGraphicFramePr>
            <a:graphicFrameLocks noChangeAspect="1"/>
          </p:cNvGraphicFramePr>
          <p:nvPr/>
        </p:nvGraphicFramePr>
        <p:xfrm>
          <a:off x="395536" y="2060848"/>
          <a:ext cx="3221128" cy="1872208"/>
        </p:xfrm>
        <a:graphic>
          <a:graphicData uri="http://schemas.openxmlformats.org/presentationml/2006/ole">
            <p:oleObj spid="_x0000_s129026" r:id="rId3" imgW="2661740" imgH="1552643" progId="">
              <p:embed/>
            </p:oleObj>
          </a:graphicData>
        </a:graphic>
      </p:graphicFrame>
      <p:sp>
        <p:nvSpPr>
          <p:cNvPr id="8" name="矩形 7"/>
          <p:cNvSpPr/>
          <p:nvPr/>
        </p:nvSpPr>
        <p:spPr>
          <a:xfrm>
            <a:off x="1763688" y="4077072"/>
            <a:ext cx="723275" cy="307777"/>
          </a:xfrm>
          <a:prstGeom prst="rect">
            <a:avLst/>
          </a:prstGeom>
        </p:spPr>
        <p:txBody>
          <a:bodyPr wrap="none">
            <a:spAutoFit/>
          </a:bodyPr>
          <a:lstStyle/>
          <a:p>
            <a:r>
              <a:rPr lang="zh-CN" altLang="zh-CN" dirty="0" smtClean="0"/>
              <a:t>卡诺图</a:t>
            </a:r>
            <a:endParaRPr lang="zh-CN" altLang="en-US" dirty="0"/>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7853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15616" y="4725144"/>
            <a:ext cx="2358262" cy="288032"/>
          </a:xfrm>
          <a:prstGeom prst="rect">
            <a:avLst/>
          </a:prstGeom>
          <a:noFill/>
        </p:spPr>
      </p:pic>
      <p:sp>
        <p:nvSpPr>
          <p:cNvPr id="278534" name="Rectangle 6"/>
          <p:cNvSpPr>
            <a:spLocks noChangeArrowheads="1"/>
          </p:cNvSpPr>
          <p:nvPr/>
        </p:nvSpPr>
        <p:spPr bwMode="auto">
          <a:xfrm>
            <a:off x="4355976" y="2694112"/>
            <a:ext cx="38884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desingn</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OUT=(A&amp;B)|(B&amp;C)|(A&amp;C);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278529" name="Rectangle 1"/>
          <p:cNvSpPr>
            <a:spLocks noChangeArrowheads="1"/>
          </p:cNvSpPr>
          <p:nvPr/>
        </p:nvSpPr>
        <p:spPr bwMode="auto">
          <a:xfrm>
            <a:off x="323528" y="1438619"/>
            <a:ext cx="32038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266700"/>
            <a:r>
              <a:rPr lang="zh-CN" altLang="zh-CN" sz="1600" dirty="0" smtClean="0"/>
              <a:t>方法</a:t>
            </a:r>
            <a:r>
              <a:rPr lang="en-US" altLang="zh-CN" sz="1600" dirty="0" smtClean="0"/>
              <a:t>3</a:t>
            </a:r>
            <a:r>
              <a:rPr lang="zh-CN" altLang="zh-CN" sz="1600" dirty="0" smtClean="0"/>
              <a:t>：结构描述方式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p:nvPr/>
        </p:nvPicPr>
        <p:blipFill>
          <a:blip r:embed="rId2" cstate="print"/>
          <a:srcRect/>
          <a:stretch>
            <a:fillRect/>
          </a:stretch>
        </p:blipFill>
        <p:spPr bwMode="auto">
          <a:xfrm>
            <a:off x="611560" y="2420888"/>
            <a:ext cx="2880320" cy="2304256"/>
          </a:xfrm>
          <a:prstGeom prst="rect">
            <a:avLst/>
          </a:prstGeom>
          <a:noFill/>
          <a:ln w="9525">
            <a:noFill/>
            <a:miter lim="800000"/>
            <a:headEnd/>
            <a:tailEnd/>
          </a:ln>
        </p:spPr>
      </p:pic>
      <p:pic>
        <p:nvPicPr>
          <p:cNvPr id="11"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5085184"/>
            <a:ext cx="2358262" cy="288032"/>
          </a:xfrm>
          <a:prstGeom prst="rect">
            <a:avLst/>
          </a:prstGeom>
          <a:noFill/>
        </p:spPr>
      </p:pic>
      <p:sp>
        <p:nvSpPr>
          <p:cNvPr id="382979" name="Rectangle 3"/>
          <p:cNvSpPr>
            <a:spLocks noChangeArrowheads="1"/>
          </p:cNvSpPr>
          <p:nvPr/>
        </p:nvSpPr>
        <p:spPr bwMode="auto">
          <a:xfrm>
            <a:off x="4211960" y="2780928"/>
            <a:ext cx="341987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desingn</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and U1 (w1,A,B);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and U2 (w2,B,C);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and U3 (w3,A,C);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or U4 (OUT,w1,w2,w3);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278529" name="Rectangle 1"/>
          <p:cNvSpPr>
            <a:spLocks noChangeArrowheads="1"/>
          </p:cNvSpPr>
          <p:nvPr/>
        </p:nvSpPr>
        <p:spPr bwMode="auto">
          <a:xfrm>
            <a:off x="323528" y="1438621"/>
            <a:ext cx="32038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zh-CN" sz="1600" dirty="0" smtClean="0"/>
              <a:t>方法</a:t>
            </a:r>
            <a:r>
              <a:rPr lang="en-US" altLang="zh-CN" sz="1600" dirty="0" smtClean="0"/>
              <a:t>4</a:t>
            </a:r>
            <a:r>
              <a:rPr lang="zh-CN" altLang="zh-CN" sz="1600" dirty="0" smtClean="0"/>
              <a:t>：抽象描述方式</a:t>
            </a:r>
            <a:endParaRPr lang="zh-CN" altLang="zh-CN" sz="1600" dirty="0"/>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1" name="Rectangle 1"/>
          <p:cNvSpPr>
            <a:spLocks noChangeArrowheads="1"/>
          </p:cNvSpPr>
          <p:nvPr/>
        </p:nvSpPr>
        <p:spPr bwMode="auto">
          <a:xfrm>
            <a:off x="395536" y="2276872"/>
            <a:ext cx="2915816"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desingn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(OUT,A,B,C);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 [1:0] sum;</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sum=A+B+C;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@(sum)</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(sum&gt;1)  	OUT=1;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OUT=0;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84002" name="图片 6"/>
          <p:cNvPicPr>
            <a:picLocks noChangeAspect="1" noChangeArrowheads="1"/>
          </p:cNvPicPr>
          <p:nvPr/>
        </p:nvPicPr>
        <p:blipFill>
          <a:blip r:embed="rId2" cstate="print"/>
          <a:srcRect/>
          <a:stretch>
            <a:fillRect/>
          </a:stretch>
        </p:blipFill>
        <p:spPr bwMode="auto">
          <a:xfrm>
            <a:off x="4499992" y="2524152"/>
            <a:ext cx="4104456" cy="2058142"/>
          </a:xfrm>
          <a:prstGeom prst="rect">
            <a:avLst/>
          </a:prstGeom>
          <a:noFill/>
        </p:spPr>
      </p:pic>
      <p:sp>
        <p:nvSpPr>
          <p:cNvPr id="384004" name="Rectangle 4"/>
          <p:cNvSpPr>
            <a:spLocks noChangeArrowheads="1"/>
          </p:cNvSpPr>
          <p:nvPr/>
        </p:nvSpPr>
        <p:spPr bwMode="auto">
          <a:xfrm>
            <a:off x="4067944" y="4581128"/>
            <a:ext cx="475252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综合优化后电路</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300022"/>
            <a:ext cx="7772400" cy="914400"/>
          </a:xfrm>
        </p:spPr>
        <p:txBody>
          <a:bodyPr/>
          <a:lstStyle/>
          <a:p>
            <a:pPr algn="l"/>
            <a:r>
              <a:rPr lang="zh-CN" altLang="zh-CN" sz="3200" b="1" dirty="0" smtClean="0">
                <a:solidFill>
                  <a:srgbClr val="FF0000"/>
                </a:solidFill>
                <a:latin typeface="方正舒体" pitchFamily="2" charset="-122"/>
                <a:ea typeface="方正舒体" pitchFamily="2" charset="-122"/>
              </a:rPr>
              <a:t> 数字加法器</a:t>
            </a:r>
            <a:endParaRPr lang="zh-CN" altLang="en-US" sz="3200" b="1" dirty="0">
              <a:solidFill>
                <a:srgbClr val="FF0000"/>
              </a:solidFill>
              <a:latin typeface="方正舒体" pitchFamily="2" charset="-122"/>
              <a:ea typeface="方正舒体" pitchFamily="2" charset="-122"/>
            </a:endParaRPr>
          </a:p>
        </p:txBody>
      </p:sp>
      <p:sp>
        <p:nvSpPr>
          <p:cNvPr id="4" name="矩形 3"/>
          <p:cNvSpPr/>
          <p:nvPr/>
        </p:nvSpPr>
        <p:spPr>
          <a:xfrm>
            <a:off x="539552" y="1484784"/>
            <a:ext cx="2300630" cy="369332"/>
          </a:xfrm>
          <a:prstGeom prst="rect">
            <a:avLst/>
          </a:prstGeom>
        </p:spPr>
        <p:txBody>
          <a:bodyPr wrap="none">
            <a:spAutoFit/>
          </a:bodyPr>
          <a:lstStyle/>
          <a:p>
            <a:r>
              <a:rPr lang="en-US" altLang="zh-CN" sz="1800" dirty="0" smtClean="0"/>
              <a:t>2</a:t>
            </a:r>
            <a:r>
              <a:rPr lang="zh-CN" altLang="zh-CN" sz="1800" dirty="0" smtClean="0"/>
              <a:t>输入</a:t>
            </a:r>
            <a:r>
              <a:rPr lang="en-US" altLang="zh-CN" sz="1800" dirty="0" smtClean="0"/>
              <a:t>1bit</a:t>
            </a:r>
            <a:r>
              <a:rPr lang="zh-CN" altLang="zh-CN" sz="1800" dirty="0" smtClean="0"/>
              <a:t>信号全加器</a:t>
            </a:r>
            <a:endParaRPr lang="zh-CN" altLang="en-US" sz="1800" dirty="0"/>
          </a:p>
        </p:txBody>
      </p:sp>
      <p:graphicFrame>
        <p:nvGraphicFramePr>
          <p:cNvPr id="5" name="表格 4"/>
          <p:cNvGraphicFramePr>
            <a:graphicFrameLocks noGrp="1"/>
          </p:cNvGraphicFramePr>
          <p:nvPr/>
        </p:nvGraphicFramePr>
        <p:xfrm>
          <a:off x="395537" y="2132856"/>
          <a:ext cx="3672413" cy="2194560"/>
        </p:xfrm>
        <a:graphic>
          <a:graphicData uri="http://schemas.openxmlformats.org/drawingml/2006/table">
            <a:tbl>
              <a:tblPr/>
              <a:tblGrid>
                <a:gridCol w="576063"/>
                <a:gridCol w="504056"/>
                <a:gridCol w="648072"/>
                <a:gridCol w="720080"/>
                <a:gridCol w="1224142"/>
              </a:tblGrid>
              <a:tr h="168020">
                <a:tc>
                  <a:txBody>
                    <a:bodyPr/>
                    <a:lstStyle/>
                    <a:p>
                      <a:pPr indent="266700" algn="l">
                        <a:spcAft>
                          <a:spcPts val="0"/>
                        </a:spcAft>
                      </a:pPr>
                      <a:r>
                        <a:rPr lang="en-US" sz="1600" b="1" kern="100" dirty="0">
                          <a:solidFill>
                            <a:srgbClr val="000000"/>
                          </a:solidFill>
                          <a:latin typeface="Times New Roman"/>
                          <a:ea typeface="宋体"/>
                        </a:rPr>
                        <a:t>A</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b="1" kern="100" dirty="0">
                          <a:solidFill>
                            <a:srgbClr val="000000"/>
                          </a:solidFill>
                          <a:latin typeface="Times New Roman"/>
                          <a:ea typeface="宋体"/>
                        </a:rPr>
                        <a:t>B</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pPr>
                      <a:r>
                        <a:rPr lang="en-US" sz="1600" b="1" kern="100" dirty="0">
                          <a:solidFill>
                            <a:srgbClr val="000000"/>
                          </a:solidFill>
                          <a:latin typeface="Times New Roman"/>
                          <a:ea typeface="宋体"/>
                        </a:rPr>
                        <a:t>C_IN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pPr>
                      <a:r>
                        <a:rPr lang="en-US" sz="1600" b="1" kern="100" dirty="0">
                          <a:solidFill>
                            <a:srgbClr val="000000"/>
                          </a:solidFill>
                          <a:latin typeface="Times New Roman"/>
                          <a:ea typeface="宋体"/>
                        </a:rPr>
                        <a:t>SUM</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spcAft>
                          <a:spcPts val="0"/>
                        </a:spcAft>
                      </a:pPr>
                      <a:r>
                        <a:rPr lang="en-US" sz="1600" b="1" kern="100" dirty="0">
                          <a:solidFill>
                            <a:srgbClr val="000000"/>
                          </a:solidFill>
                          <a:latin typeface="Times New Roman"/>
                          <a:ea typeface="宋体"/>
                        </a:rPr>
                        <a:t>C_OUT</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020">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a:solidFill>
                            <a:srgbClr val="000000"/>
                          </a:solidFill>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600" kern="100" dirty="0">
                          <a:solidFill>
                            <a:srgbClr val="000000"/>
                          </a:solidFill>
                          <a:latin typeface="Times New Roman"/>
                          <a:ea typeface="宋体"/>
                        </a:rPr>
                        <a:t>1</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1539" name="Rectangle 3"/>
          <p:cNvSpPr>
            <a:spLocks noChangeArrowheads="1"/>
          </p:cNvSpPr>
          <p:nvPr/>
        </p:nvSpPr>
        <p:spPr bwMode="auto">
          <a:xfrm>
            <a:off x="0" y="609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1043608" y="4581128"/>
            <a:ext cx="1745991" cy="307777"/>
          </a:xfrm>
          <a:prstGeom prst="rect">
            <a:avLst/>
          </a:prstGeom>
        </p:spPr>
        <p:txBody>
          <a:bodyPr wrap="none">
            <a:spAutoFit/>
          </a:bodyPr>
          <a:lstStyle/>
          <a:p>
            <a:r>
              <a:rPr lang="en-US" altLang="zh-CN" dirty="0" smtClean="0"/>
              <a:t>SUM=A⊕B⊕C_IN </a:t>
            </a:r>
            <a:endParaRPr lang="zh-CN" altLang="en-US" dirty="0"/>
          </a:p>
        </p:txBody>
      </p:sp>
      <p:sp>
        <p:nvSpPr>
          <p:cNvPr id="321541" name="Rectangle 5"/>
          <p:cNvSpPr>
            <a:spLocks noChangeArrowheads="1"/>
          </p:cNvSpPr>
          <p:nvPr/>
        </p:nvSpPr>
        <p:spPr bwMode="auto">
          <a:xfrm>
            <a:off x="1072219" y="4931296"/>
            <a:ext cx="83548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C_OUT</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2154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35696" y="4941168"/>
            <a:ext cx="1542805" cy="216024"/>
          </a:xfrm>
          <a:prstGeom prst="rect">
            <a:avLst/>
          </a:prstGeom>
          <a:noFill/>
        </p:spPr>
      </p:pic>
      <p:sp>
        <p:nvSpPr>
          <p:cNvPr id="321542" name="Rectangle 6"/>
          <p:cNvSpPr>
            <a:spLocks noChangeArrowheads="1"/>
          </p:cNvSpPr>
          <p:nvPr/>
        </p:nvSpPr>
        <p:spPr bwMode="auto">
          <a:xfrm>
            <a:off x="0" y="152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21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1543" name="Object 7"/>
          <p:cNvGraphicFramePr>
            <a:graphicFrameLocks noChangeAspect="1"/>
          </p:cNvGraphicFramePr>
          <p:nvPr/>
        </p:nvGraphicFramePr>
        <p:xfrm>
          <a:off x="4860032" y="2492896"/>
          <a:ext cx="3695700" cy="1485900"/>
        </p:xfrm>
        <a:graphic>
          <a:graphicData uri="http://schemas.openxmlformats.org/presentationml/2006/ole">
            <p:oleObj spid="_x0000_s130050" r:id="rId4" imgW="3736902" imgH="1499140" progId="">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5025" name="Rectangle 1"/>
          <p:cNvSpPr>
            <a:spLocks noChangeArrowheads="1"/>
          </p:cNvSpPr>
          <p:nvPr/>
        </p:nvSpPr>
        <p:spPr bwMode="auto">
          <a:xfrm>
            <a:off x="467544" y="1340768"/>
            <a:ext cx="547260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）利用连续赋值语句实现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one_bit_fulladder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SUM, C_OUT, A, B, C_IN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 B, 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SUM, C_OUT;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SUM=(A^B)^C_IN;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C_OUT=(A&amp;B)|((A^B)&amp;C_IN); //function of 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85026" name="Rectangle 2"/>
          <p:cNvSpPr>
            <a:spLocks noChangeArrowheads="1"/>
          </p:cNvSpPr>
          <p:nvPr/>
        </p:nvSpPr>
        <p:spPr bwMode="auto">
          <a:xfrm>
            <a:off x="323528" y="3155484"/>
            <a:ext cx="5161028"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）利用行为描述实现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one_bit_fulladder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SUM, C_OUT, A, B, C_IN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SUM, C_OUT;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 B, 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{C_OUT,SUM}=A+B+C_IN;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83568" y="1412776"/>
            <a:ext cx="1757212" cy="338554"/>
          </a:xfrm>
          <a:prstGeom prst="rect">
            <a:avLst/>
          </a:prstGeom>
        </p:spPr>
        <p:txBody>
          <a:bodyPr wrap="none">
            <a:spAutoFit/>
          </a:bodyPr>
          <a:lstStyle/>
          <a:p>
            <a:r>
              <a:rPr lang="en-US" altLang="zh-CN" sz="1600" dirty="0" smtClean="0"/>
              <a:t>2</a:t>
            </a:r>
            <a:r>
              <a:rPr lang="zh-CN" altLang="zh-CN" sz="1600" dirty="0" smtClean="0"/>
              <a:t>输入</a:t>
            </a:r>
            <a:r>
              <a:rPr lang="en-US" altLang="zh-CN" sz="1600" dirty="0" smtClean="0"/>
              <a:t>8bits</a:t>
            </a:r>
            <a:r>
              <a:rPr lang="zh-CN" altLang="zh-CN" sz="1600" dirty="0" smtClean="0"/>
              <a:t>加法器</a:t>
            </a:r>
            <a:endParaRPr lang="zh-CN" altLang="en-US" sz="1600" dirty="0"/>
          </a:p>
        </p:txBody>
      </p:sp>
      <p:sp>
        <p:nvSpPr>
          <p:cNvPr id="387073" name="Rectangle 1"/>
          <p:cNvSpPr>
            <a:spLocks noChangeArrowheads="1"/>
          </p:cNvSpPr>
          <p:nvPr/>
        </p:nvSpPr>
        <p:spPr bwMode="auto">
          <a:xfrm>
            <a:off x="539552" y="2060848"/>
            <a:ext cx="5276444"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eight_bit_fulladder</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 SUM, C_OUT, A, B, C_IN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output[7:0]	SUM;</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C_OUT;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[7:0]	A, 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{C_OUT,SUM}=A+B+C_IN;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数据比较器</a:t>
            </a:r>
            <a:endParaRPr lang="zh-CN" altLang="en-US" sz="3200" b="1" dirty="0">
              <a:solidFill>
                <a:srgbClr val="FF0000"/>
              </a:solidFill>
              <a:latin typeface="方正舒体" pitchFamily="2" charset="-122"/>
              <a:ea typeface="方正舒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55576" y="1484784"/>
            <a:ext cx="1529586" cy="338554"/>
          </a:xfrm>
          <a:prstGeom prst="rect">
            <a:avLst/>
          </a:prstGeom>
        </p:spPr>
        <p:txBody>
          <a:bodyPr wrap="none">
            <a:spAutoFit/>
          </a:bodyPr>
          <a:lstStyle/>
          <a:p>
            <a:r>
              <a:rPr lang="en-US" altLang="zh-CN" sz="1600" dirty="0" smtClean="0"/>
              <a:t>4</a:t>
            </a:r>
            <a:r>
              <a:rPr lang="zh-CN" altLang="zh-CN" sz="1600" dirty="0" smtClean="0"/>
              <a:t>位数值比较器</a:t>
            </a:r>
            <a:endParaRPr lang="zh-CN" altLang="en-US" sz="1600" dirty="0"/>
          </a:p>
        </p:txBody>
      </p:sp>
      <p:graphicFrame>
        <p:nvGraphicFramePr>
          <p:cNvPr id="9" name="表格 8"/>
          <p:cNvGraphicFramePr>
            <a:graphicFrameLocks noGrp="1"/>
          </p:cNvGraphicFramePr>
          <p:nvPr/>
        </p:nvGraphicFramePr>
        <p:xfrm>
          <a:off x="1547664" y="1988840"/>
          <a:ext cx="6300192" cy="3024366"/>
        </p:xfrm>
        <a:graphic>
          <a:graphicData uri="http://schemas.openxmlformats.org/drawingml/2006/table">
            <a:tbl>
              <a:tblPr/>
              <a:tblGrid>
                <a:gridCol w="683568"/>
                <a:gridCol w="648072"/>
                <a:gridCol w="648072"/>
                <a:gridCol w="720080"/>
                <a:gridCol w="648072"/>
                <a:gridCol w="576064"/>
                <a:gridCol w="586752"/>
                <a:gridCol w="565376"/>
                <a:gridCol w="576064"/>
                <a:gridCol w="648072"/>
              </a:tblGrid>
              <a:tr h="0">
                <a:tc gridSpan="7">
                  <a:txBody>
                    <a:bodyPr/>
                    <a:lstStyle/>
                    <a:p>
                      <a:pPr indent="127000" algn="ctr">
                        <a:lnSpc>
                          <a:spcPct val="150000"/>
                        </a:lnSpc>
                        <a:spcAft>
                          <a:spcPts val="0"/>
                        </a:spcAft>
                      </a:pPr>
                      <a:r>
                        <a:rPr lang="zh-CN" sz="1050" kern="100" dirty="0">
                          <a:latin typeface="Times New Roman"/>
                          <a:ea typeface="宋体"/>
                        </a:rPr>
                        <a:t>输入</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indent="127000" algn="ctr">
                        <a:lnSpc>
                          <a:spcPct val="150000"/>
                        </a:lnSpc>
                        <a:spcAft>
                          <a:spcPts val="0"/>
                        </a:spcAft>
                      </a:pPr>
                      <a:r>
                        <a:rPr lang="zh-CN" sz="1050" kern="100">
                          <a:latin typeface="Times New Roman"/>
                          <a:ea typeface="宋体"/>
                        </a:rPr>
                        <a:t>输出</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624066">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 </a:t>
                      </a:r>
                      <a:r>
                        <a:rPr lang="en-US" sz="1050" kern="100">
                          <a:latin typeface="Times New Roman"/>
                          <a:ea typeface="宋体"/>
                        </a:rPr>
                        <a:t> 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  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rPr>
                        <a:t>A</a:t>
                      </a:r>
                      <a:r>
                        <a:rPr lang="en-US" sz="1050" kern="100" baseline="-25000" dirty="0">
                          <a:latin typeface="Times New Roman"/>
                          <a:ea typeface="宋体"/>
                        </a:rPr>
                        <a:t>1</a:t>
                      </a:r>
                      <a:r>
                        <a:rPr lang="en-US" sz="1050" kern="100" dirty="0">
                          <a:latin typeface="Times New Roman"/>
                          <a:ea typeface="宋体"/>
                        </a:rPr>
                        <a:t>  B</a:t>
                      </a:r>
                      <a:r>
                        <a:rPr lang="en-US" sz="1050" kern="100" baseline="-25000" dirty="0">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0 </a:t>
                      </a:r>
                      <a:r>
                        <a:rPr lang="en-US" sz="1050" kern="100">
                          <a:latin typeface="Times New Roman"/>
                          <a:ea typeface="宋体"/>
                        </a:rPr>
                        <a:t> B</a:t>
                      </a:r>
                      <a:r>
                        <a:rPr lang="en-US" sz="105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rPr>
                        <a:t>C</a:t>
                      </a:r>
                      <a:r>
                        <a:rPr lang="en-US" sz="1050" kern="100" baseline="-25000" dirty="0">
                          <a:latin typeface="Times New Roman"/>
                          <a:ea typeface="宋体"/>
                        </a:rPr>
                        <a:t>A&gt;B</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A&lt;B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rPr>
                        <a:t>F</a:t>
                      </a:r>
                      <a:r>
                        <a:rPr lang="en-US" sz="1050" kern="100" baseline="-25000" dirty="0">
                          <a:latin typeface="Times New Roman"/>
                          <a:ea typeface="宋体"/>
                        </a:rPr>
                        <a:t>A&gt;B</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F</a:t>
                      </a:r>
                      <a:r>
                        <a:rPr lang="en-US" sz="1050" kern="100" baseline="-25000">
                          <a:latin typeface="Times New Roman"/>
                          <a:ea typeface="宋体"/>
                        </a:rPr>
                        <a:t>A=B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F</a:t>
                      </a:r>
                      <a:r>
                        <a:rPr lang="en-US" sz="1050" kern="100" baseline="-25000">
                          <a:latin typeface="Times New Roman"/>
                          <a:ea typeface="宋体"/>
                        </a:rPr>
                        <a:t>A&lt;B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&gt;B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&lt;B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&gt;B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&lt;B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1</a:t>
                      </a:r>
                      <a:r>
                        <a:rPr lang="en-US" sz="1050" kern="100">
                          <a:latin typeface="Times New Roman"/>
                          <a:ea typeface="宋体"/>
                        </a:rPr>
                        <a:t>&gt;B</a:t>
                      </a:r>
                      <a:r>
                        <a:rPr lang="en-US" sz="105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1</a:t>
                      </a:r>
                      <a:r>
                        <a:rPr lang="en-US" sz="1050" kern="100">
                          <a:latin typeface="Times New Roman"/>
                          <a:ea typeface="宋体"/>
                        </a:rPr>
                        <a:t>&lt;B</a:t>
                      </a:r>
                      <a:r>
                        <a:rPr lang="en-US" sz="105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  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1</a:t>
                      </a:r>
                      <a:r>
                        <a:rPr lang="en-US" sz="1050" kern="100">
                          <a:latin typeface="Times New Roman"/>
                          <a:ea typeface="宋体"/>
                        </a:rPr>
                        <a:t>=B</a:t>
                      </a:r>
                      <a:r>
                        <a:rPr lang="en-US" sz="105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0</a:t>
                      </a:r>
                      <a:r>
                        <a:rPr lang="en-US" sz="1050" kern="100">
                          <a:latin typeface="Times New Roman"/>
                          <a:ea typeface="宋体"/>
                        </a:rPr>
                        <a:t>&gt;B</a:t>
                      </a:r>
                      <a:r>
                        <a:rPr lang="en-US" sz="105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1</a:t>
                      </a:r>
                      <a:r>
                        <a:rPr lang="en-US" sz="1050" kern="100">
                          <a:latin typeface="Times New Roman"/>
                          <a:ea typeface="宋体"/>
                        </a:rPr>
                        <a:t>=B</a:t>
                      </a:r>
                      <a:r>
                        <a:rPr lang="en-US" sz="105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0</a:t>
                      </a:r>
                      <a:r>
                        <a:rPr lang="en-US" sz="1050" kern="100">
                          <a:latin typeface="Times New Roman"/>
                          <a:ea typeface="宋体"/>
                        </a:rPr>
                        <a:t>&lt;B</a:t>
                      </a:r>
                      <a:r>
                        <a:rPr lang="en-US" sz="105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x</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127000" algn="ctr">
                        <a:lnSpc>
                          <a:spcPct val="150000"/>
                        </a:lnSpc>
                        <a:spcAft>
                          <a:spcPts val="0"/>
                        </a:spcAft>
                      </a:pPr>
                      <a:r>
                        <a:rPr lang="en-US" sz="105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0">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3</a:t>
                      </a:r>
                      <a:r>
                        <a:rPr lang="en-US" sz="1050" kern="100">
                          <a:latin typeface="Times New Roman"/>
                          <a:ea typeface="宋体"/>
                        </a:rPr>
                        <a:t>=B</a:t>
                      </a:r>
                      <a:r>
                        <a:rPr lang="en-US" sz="105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2</a:t>
                      </a:r>
                      <a:r>
                        <a:rPr lang="en-US" sz="1050" kern="100">
                          <a:latin typeface="Times New Roman"/>
                          <a:ea typeface="宋体"/>
                        </a:rPr>
                        <a:t>=B</a:t>
                      </a:r>
                      <a:r>
                        <a:rPr lang="en-US" sz="105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1</a:t>
                      </a:r>
                      <a:r>
                        <a:rPr lang="en-US" sz="1050" kern="100">
                          <a:latin typeface="Times New Roman"/>
                          <a:ea typeface="宋体"/>
                        </a:rPr>
                        <a:t>=B</a:t>
                      </a:r>
                      <a:r>
                        <a:rPr lang="en-US" sz="105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A</a:t>
                      </a:r>
                      <a:r>
                        <a:rPr lang="en-US" sz="1050" kern="100" baseline="-25000">
                          <a:latin typeface="Times New Roman"/>
                          <a:ea typeface="宋体"/>
                        </a:rPr>
                        <a:t>0</a:t>
                      </a:r>
                      <a:r>
                        <a:rPr lang="en-US" sz="1050" kern="100">
                          <a:latin typeface="Times New Roman"/>
                          <a:ea typeface="宋体"/>
                        </a:rPr>
                        <a:t>=B</a:t>
                      </a:r>
                      <a:r>
                        <a:rPr lang="en-US" sz="105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A&gt;B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A&lt;B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rPr>
                        <a:t>C</a:t>
                      </a:r>
                      <a:r>
                        <a:rPr lang="en-US" sz="1050" kern="100" baseline="-25000" dirty="0">
                          <a:latin typeface="Times New Roman"/>
                          <a:ea typeface="宋体"/>
                        </a:rPr>
                        <a:t>A&gt;B</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rPr>
                        <a:t>C</a:t>
                      </a:r>
                      <a:r>
                        <a:rPr lang="en-US" sz="1050" kern="100" baseline="-25000">
                          <a:latin typeface="Times New Roman"/>
                          <a:ea typeface="宋体"/>
                        </a:rPr>
                        <a:t>A=B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rPr>
                        <a:t>C</a:t>
                      </a:r>
                      <a:r>
                        <a:rPr lang="en-US" sz="1050" kern="100" baseline="-25000" dirty="0">
                          <a:latin typeface="Times New Roman"/>
                          <a:ea typeface="宋体"/>
                        </a:rPr>
                        <a:t>A&lt;B</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C52DF2A4-DAE7-4CD5-89F2-BA049D03C346}" type="datetime1">
              <a:rPr lang="en-US" altLang="zh-CN" smtClean="0"/>
              <a:pPr>
                <a:defRPr/>
              </a:pPr>
              <a:t>7/9/2011</a:t>
            </a:fld>
            <a:endParaRPr lang="en-US" altLang="zh-CN"/>
          </a:p>
        </p:txBody>
      </p:sp>
      <p:sp>
        <p:nvSpPr>
          <p:cNvPr id="4" name="灯片编号占位符 3"/>
          <p:cNvSpPr>
            <a:spLocks noGrp="1"/>
          </p:cNvSpPr>
          <p:nvPr>
            <p:ph type="sldNum" sz="quarter" idx="11"/>
          </p:nvPr>
        </p:nvSpPr>
        <p:spPr/>
        <p:txBody>
          <a:bodyPr/>
          <a:lstStyle/>
          <a:p>
            <a:pPr>
              <a:defRPr/>
            </a:pPr>
            <a:fld id="{4F3F2999-D42D-4D12-BD1E-F0FCFBC6B61D}" type="slidenum">
              <a:rPr lang="en-US" altLang="zh-CN" smtClean="0"/>
              <a:pPr>
                <a:defRPr/>
              </a:pPr>
              <a:t>19</a:t>
            </a:fld>
            <a:endParaRPr lang="en-US" altLang="zh-CN"/>
          </a:p>
        </p:txBody>
      </p:sp>
      <p:sp>
        <p:nvSpPr>
          <p:cNvPr id="5" name="页脚占位符 4"/>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6" name="Rectangle 2"/>
          <p:cNvSpPr>
            <a:spLocks noChangeArrowheads="1"/>
          </p:cNvSpPr>
          <p:nvPr/>
        </p:nvSpPr>
        <p:spPr bwMode="auto">
          <a:xfrm>
            <a:off x="1331640" y="1844824"/>
            <a:ext cx="3791423" cy="30469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four_bits_comp1  ( F, A, B, C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parameter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comp_width</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[2:0] F;</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[2:0] 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[comp_width-1:0] 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[comp_width-1:0] 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[2:0] F;</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 or B or 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(A&gt;B) 		F=3'b100;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if (A&lt;B)		F=3'b001;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F=C;</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FF0000"/>
                </a:solidFill>
              </a:rPr>
              <a:t>FPGA</a:t>
            </a:r>
            <a:r>
              <a:rPr lang="zh-CN" altLang="en-US" dirty="0" smtClean="0">
                <a:solidFill>
                  <a:srgbClr val="FF0000"/>
                </a:solidFill>
              </a:rPr>
              <a:t>概述</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pic>
        <p:nvPicPr>
          <p:cNvPr id="7" name="Picture 4"/>
          <p:cNvPicPr>
            <a:picLocks noChangeAspect="1" noChangeArrowheads="1"/>
          </p:cNvPicPr>
          <p:nvPr/>
        </p:nvPicPr>
        <p:blipFill>
          <a:blip r:embed="rId2" cstate="print"/>
          <a:srcRect/>
          <a:stretch>
            <a:fillRect/>
          </a:stretch>
        </p:blipFill>
        <p:spPr bwMode="auto">
          <a:xfrm>
            <a:off x="457200" y="1196975"/>
            <a:ext cx="8229600" cy="547211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数据数据选择器</a:t>
            </a:r>
            <a:endParaRPr lang="zh-CN" altLang="en-US" sz="3200" b="1" dirty="0">
              <a:solidFill>
                <a:srgbClr val="FF0000"/>
              </a:solidFill>
              <a:latin typeface="方正舒体" pitchFamily="2" charset="-122"/>
              <a:ea typeface="方正舒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467544" y="1340768"/>
            <a:ext cx="1643399" cy="338554"/>
          </a:xfrm>
          <a:prstGeom prst="rect">
            <a:avLst/>
          </a:prstGeom>
        </p:spPr>
        <p:txBody>
          <a:bodyPr wrap="none">
            <a:spAutoFit/>
          </a:bodyPr>
          <a:lstStyle/>
          <a:p>
            <a:r>
              <a:rPr lang="en-US" altLang="zh-CN" sz="1600" dirty="0" smtClean="0"/>
              <a:t>8</a:t>
            </a:r>
            <a:r>
              <a:rPr lang="zh-CN" altLang="zh-CN" sz="1600" dirty="0" smtClean="0"/>
              <a:t>选</a:t>
            </a:r>
            <a:r>
              <a:rPr lang="en-US" altLang="zh-CN" sz="1600" dirty="0" smtClean="0"/>
              <a:t>1</a:t>
            </a:r>
            <a:r>
              <a:rPr lang="zh-CN" altLang="zh-CN" sz="1600" dirty="0" smtClean="0"/>
              <a:t>数据选择器</a:t>
            </a:r>
            <a:endParaRPr lang="zh-CN" altLang="en-US" sz="1600" dirty="0"/>
          </a:p>
        </p:txBody>
      </p:sp>
      <p:sp>
        <p:nvSpPr>
          <p:cNvPr id="389123" name="Rectangle 3"/>
          <p:cNvSpPr>
            <a:spLocks noChangeArrowheads="1"/>
          </p:cNvSpPr>
          <p:nvPr/>
        </p:nvSpPr>
        <p:spPr bwMode="auto">
          <a:xfrm>
            <a:off x="35496" y="2182212"/>
            <a:ext cx="496855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）多个</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选</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数据选择器的结构级描述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mux8to1_2(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[2:0]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wire[3:0] 	w1;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wire[1:0]	w2;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w1=</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w2=</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{w1[3],w1[1]} :{w1[2],w1[0]};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[2]?w2[1]:w2[0];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89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124" name="Object 4"/>
          <p:cNvGraphicFramePr>
            <a:graphicFrameLocks noChangeAspect="1"/>
          </p:cNvGraphicFramePr>
          <p:nvPr/>
        </p:nvGraphicFramePr>
        <p:xfrm>
          <a:off x="5004048" y="1700808"/>
          <a:ext cx="3695700" cy="3648075"/>
        </p:xfrm>
        <a:graphic>
          <a:graphicData uri="http://schemas.openxmlformats.org/presentationml/2006/ole">
            <p:oleObj spid="_x0000_s131074" r:id="rId3" imgW="3736902" imgH="3650574" progId="">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C52DF2A4-DAE7-4CD5-89F2-BA049D03C346}" type="datetime1">
              <a:rPr lang="en-US" altLang="zh-CN" smtClean="0"/>
              <a:pPr>
                <a:defRPr/>
              </a:pPr>
              <a:t>7/9/2011</a:t>
            </a:fld>
            <a:endParaRPr lang="en-US" altLang="zh-CN"/>
          </a:p>
        </p:txBody>
      </p:sp>
      <p:sp>
        <p:nvSpPr>
          <p:cNvPr id="4" name="灯片编号占位符 3"/>
          <p:cNvSpPr>
            <a:spLocks noGrp="1"/>
          </p:cNvSpPr>
          <p:nvPr>
            <p:ph type="sldNum" sz="quarter" idx="11"/>
          </p:nvPr>
        </p:nvSpPr>
        <p:spPr/>
        <p:txBody>
          <a:bodyPr/>
          <a:lstStyle/>
          <a:p>
            <a:pPr>
              <a:defRPr/>
            </a:pPr>
            <a:fld id="{4F3F2999-D42D-4D12-BD1E-F0FCFBC6B61D}" type="slidenum">
              <a:rPr lang="en-US" altLang="zh-CN" smtClean="0"/>
              <a:pPr>
                <a:defRPr/>
              </a:pPr>
              <a:t>21</a:t>
            </a:fld>
            <a:endParaRPr lang="en-US" altLang="zh-CN"/>
          </a:p>
        </p:txBody>
      </p:sp>
      <p:sp>
        <p:nvSpPr>
          <p:cNvPr id="5" name="页脚占位符 4"/>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388097" name="Rectangle 1"/>
          <p:cNvSpPr>
            <a:spLocks noChangeArrowheads="1"/>
          </p:cNvSpPr>
          <p:nvPr/>
        </p:nvSpPr>
        <p:spPr bwMode="auto">
          <a:xfrm>
            <a:off x="467544" y="1412776"/>
            <a:ext cx="223651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）抽象描述方式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88098" name="Rectangle 2"/>
          <p:cNvSpPr>
            <a:spLocks noChangeArrowheads="1"/>
          </p:cNvSpPr>
          <p:nvPr/>
        </p:nvSpPr>
        <p:spPr bwMode="auto">
          <a:xfrm>
            <a:off x="548065" y="1772816"/>
            <a:ext cx="3159839" cy="427809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mux8to1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out,sel,data_in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[3:0]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case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3'b000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3'b001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3'b010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3'b011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3'b100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3'b101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3'b110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3'b111 : out&lt;=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数字编码器</a:t>
            </a:r>
            <a:endParaRPr lang="zh-CN" altLang="en-US" sz="3200" b="1" dirty="0" smtClean="0">
              <a:solidFill>
                <a:srgbClr val="FF0000"/>
              </a:solidFill>
              <a:latin typeface="方正舒体" pitchFamily="2" charset="-122"/>
              <a:ea typeface="方正舒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467544" y="1484784"/>
            <a:ext cx="2236510" cy="338554"/>
          </a:xfrm>
          <a:prstGeom prst="rect">
            <a:avLst/>
          </a:prstGeom>
        </p:spPr>
        <p:txBody>
          <a:bodyPr wrap="none">
            <a:spAutoFit/>
          </a:bodyPr>
          <a:lstStyle/>
          <a:p>
            <a:r>
              <a:rPr lang="en-US" altLang="zh-CN" sz="1600" dirty="0" smtClean="0"/>
              <a:t>3</a:t>
            </a:r>
            <a:r>
              <a:rPr lang="zh-CN" altLang="zh-CN" sz="1600" dirty="0" smtClean="0"/>
              <a:t>位二进制</a:t>
            </a:r>
            <a:r>
              <a:rPr lang="en-US" altLang="zh-CN" sz="1600" dirty="0" smtClean="0"/>
              <a:t>8-3</a:t>
            </a:r>
            <a:r>
              <a:rPr lang="zh-CN" altLang="zh-CN" sz="1600" dirty="0" smtClean="0"/>
              <a:t>线编码器</a:t>
            </a:r>
            <a:endParaRPr lang="zh-CN" altLang="en-US" sz="1600" dirty="0"/>
          </a:p>
        </p:txBody>
      </p:sp>
      <p:sp>
        <p:nvSpPr>
          <p:cNvPr id="393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3219" name="Object 3"/>
          <p:cNvGraphicFramePr>
            <a:graphicFrameLocks noChangeAspect="1"/>
          </p:cNvGraphicFramePr>
          <p:nvPr/>
        </p:nvGraphicFramePr>
        <p:xfrm>
          <a:off x="0" y="2276872"/>
          <a:ext cx="3468061" cy="1584176"/>
        </p:xfrm>
        <a:graphic>
          <a:graphicData uri="http://schemas.openxmlformats.org/presentationml/2006/ole">
            <p:oleObj spid="_x0000_s132098" r:id="rId3" imgW="3088730" imgH="1616413" progId="">
              <p:embed/>
            </p:oleObj>
          </a:graphicData>
        </a:graphic>
      </p:graphicFrame>
      <p:graphicFrame>
        <p:nvGraphicFramePr>
          <p:cNvPr id="14" name="表格 13"/>
          <p:cNvGraphicFramePr>
            <a:graphicFrameLocks noGrp="1"/>
          </p:cNvGraphicFramePr>
          <p:nvPr/>
        </p:nvGraphicFramePr>
        <p:xfrm>
          <a:off x="3491880" y="1988840"/>
          <a:ext cx="5411470" cy="2794635"/>
        </p:xfrm>
        <a:graphic>
          <a:graphicData uri="http://schemas.openxmlformats.org/drawingml/2006/table">
            <a:tbl>
              <a:tblPr/>
              <a:tblGrid>
                <a:gridCol w="491490"/>
                <a:gridCol w="491490"/>
                <a:gridCol w="491490"/>
                <a:gridCol w="492125"/>
                <a:gridCol w="492125"/>
                <a:gridCol w="492125"/>
                <a:gridCol w="492125"/>
                <a:gridCol w="492125"/>
                <a:gridCol w="492125"/>
                <a:gridCol w="492125"/>
                <a:gridCol w="492125"/>
              </a:tblGrid>
              <a:tr h="285750">
                <a:tc gridSpan="8">
                  <a:txBody>
                    <a:bodyPr/>
                    <a:lstStyle/>
                    <a:p>
                      <a:pPr indent="304800" algn="ctr">
                        <a:lnSpc>
                          <a:spcPct val="150000"/>
                        </a:lnSpc>
                        <a:spcAft>
                          <a:spcPts val="0"/>
                        </a:spcAft>
                      </a:pPr>
                      <a:r>
                        <a:rPr lang="zh-CN" sz="1200" kern="100">
                          <a:latin typeface="Times New Roman"/>
                          <a:ea typeface="宋体"/>
                        </a:rPr>
                        <a:t>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indent="304800" algn="ctr">
                        <a:lnSpc>
                          <a:spcPct val="150000"/>
                        </a:lnSpc>
                        <a:spcAft>
                          <a:spcPts val="0"/>
                        </a:spcAft>
                      </a:pPr>
                      <a:r>
                        <a:rPr lang="zh-CN" sz="1200" kern="100">
                          <a:latin typeface="Times New Roman"/>
                          <a:ea typeface="宋体"/>
                        </a:rPr>
                        <a:t>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14325">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3</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4</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5</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6</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I</a:t>
                      </a:r>
                      <a:r>
                        <a:rPr lang="en-US" sz="1200" kern="100" baseline="-25000">
                          <a:latin typeface="Times New Roman"/>
                          <a:ea typeface="宋体"/>
                        </a:rPr>
                        <a:t>7</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F</a:t>
                      </a:r>
                      <a:r>
                        <a:rPr lang="en-US" sz="1200" kern="100" baseline="-25000">
                          <a:latin typeface="Times New Roman"/>
                          <a:ea typeface="宋体"/>
                        </a:rPr>
                        <a:t>2</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F</a:t>
                      </a:r>
                      <a:r>
                        <a:rPr lang="en-US" sz="1200" kern="100" baseline="-250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F</a:t>
                      </a:r>
                      <a:r>
                        <a:rPr lang="en-US" sz="1200" kern="100" baseline="-250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dirty="0">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23</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394241" name="Rectangle 1"/>
          <p:cNvSpPr>
            <a:spLocks noChangeArrowheads="1"/>
          </p:cNvSpPr>
          <p:nvPr/>
        </p:nvSpPr>
        <p:spPr bwMode="auto">
          <a:xfrm>
            <a:off x="683568" y="1412776"/>
            <a:ext cx="2616422" cy="427809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code_8to3 (F,I);</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[2:0] F;</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I;</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[2:0] F;</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(I)</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case (I)</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8'b00000001: F=3'b000;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8'b00000010: F=3'b001;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8'b00000100: F=3'b010;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8'b00001000: F=3'b011;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8'b00010000: F=3'b100;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8'b00100000: F=3'b101;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8'b01000000: F=3'b110;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8'b10000000: F=3'b111;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default : F=3'bx;</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数字编码器</a:t>
            </a:r>
            <a:endParaRPr lang="zh-CN" altLang="en-US" sz="3200" b="1" dirty="0" smtClean="0">
              <a:solidFill>
                <a:srgbClr val="FF0000"/>
              </a:solidFill>
              <a:latin typeface="方正舒体" pitchFamily="2" charset="-122"/>
              <a:ea typeface="方正舒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467544" y="1484784"/>
            <a:ext cx="2053767" cy="338554"/>
          </a:xfrm>
          <a:prstGeom prst="rect">
            <a:avLst/>
          </a:prstGeom>
        </p:spPr>
        <p:txBody>
          <a:bodyPr wrap="none">
            <a:spAutoFit/>
          </a:bodyPr>
          <a:lstStyle/>
          <a:p>
            <a:r>
              <a:rPr lang="en-US" altLang="zh-CN" sz="1600" dirty="0" smtClean="0"/>
              <a:t>8</a:t>
            </a:r>
            <a:r>
              <a:rPr lang="zh-CN" altLang="zh-CN" sz="1600" dirty="0" smtClean="0"/>
              <a:t>线</a:t>
            </a:r>
            <a:r>
              <a:rPr lang="en-US" altLang="zh-CN" sz="1600" dirty="0" smtClean="0"/>
              <a:t>—3</a:t>
            </a:r>
            <a:r>
              <a:rPr lang="zh-CN" altLang="zh-CN" sz="1600" dirty="0" smtClean="0"/>
              <a:t>线优先编码器</a:t>
            </a:r>
            <a:endParaRPr lang="zh-CN" altLang="en-US" sz="1600" dirty="0"/>
          </a:p>
        </p:txBody>
      </p:sp>
      <p:sp>
        <p:nvSpPr>
          <p:cNvPr id="393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5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5267" name="Object 3"/>
          <p:cNvGraphicFramePr>
            <a:graphicFrameLocks noChangeAspect="1"/>
          </p:cNvGraphicFramePr>
          <p:nvPr/>
        </p:nvGraphicFramePr>
        <p:xfrm>
          <a:off x="107504" y="2204864"/>
          <a:ext cx="3276600" cy="2286000"/>
        </p:xfrm>
        <a:graphic>
          <a:graphicData uri="http://schemas.openxmlformats.org/presentationml/2006/ole">
            <p:oleObj spid="_x0000_s133122" r:id="rId3" imgW="3274577" imgH="2284649" progId="">
              <p:embed/>
            </p:oleObj>
          </a:graphicData>
        </a:graphic>
      </p:graphicFrame>
      <p:graphicFrame>
        <p:nvGraphicFramePr>
          <p:cNvPr id="15" name="表格 14"/>
          <p:cNvGraphicFramePr>
            <a:graphicFrameLocks noGrp="1"/>
          </p:cNvGraphicFramePr>
          <p:nvPr/>
        </p:nvGraphicFramePr>
        <p:xfrm>
          <a:off x="3419872" y="1988840"/>
          <a:ext cx="5411470" cy="2914650"/>
        </p:xfrm>
        <a:graphic>
          <a:graphicData uri="http://schemas.openxmlformats.org/drawingml/2006/table">
            <a:tbl>
              <a:tblPr/>
              <a:tblGrid>
                <a:gridCol w="386080"/>
                <a:gridCol w="386080"/>
                <a:gridCol w="386080"/>
                <a:gridCol w="386080"/>
                <a:gridCol w="386715"/>
                <a:gridCol w="386715"/>
                <a:gridCol w="386715"/>
                <a:gridCol w="386715"/>
                <a:gridCol w="386715"/>
                <a:gridCol w="386715"/>
                <a:gridCol w="386715"/>
                <a:gridCol w="386715"/>
                <a:gridCol w="386715"/>
                <a:gridCol w="386715"/>
              </a:tblGrid>
              <a:tr h="0">
                <a:tc gridSpan="9">
                  <a:txBody>
                    <a:bodyPr/>
                    <a:lstStyle/>
                    <a:p>
                      <a:pPr indent="127000" algn="ctr">
                        <a:lnSpc>
                          <a:spcPct val="150000"/>
                        </a:lnSpc>
                        <a:spcAft>
                          <a:spcPts val="0"/>
                        </a:spcAft>
                      </a:pPr>
                      <a:r>
                        <a:rPr lang="zh-CN" sz="1050" kern="100">
                          <a:solidFill>
                            <a:srgbClr val="000000"/>
                          </a:solidFill>
                          <a:latin typeface="Times New Roman"/>
                          <a:ea typeface="宋体"/>
                        </a:rPr>
                        <a:t>输 入</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indent="127000" algn="ctr">
                        <a:lnSpc>
                          <a:spcPct val="150000"/>
                        </a:lnSpc>
                        <a:spcAft>
                          <a:spcPts val="0"/>
                        </a:spcAft>
                      </a:pPr>
                      <a:r>
                        <a:rPr lang="zh-CN" sz="1050" kern="100">
                          <a:solidFill>
                            <a:srgbClr val="000000"/>
                          </a:solidFill>
                          <a:latin typeface="Times New Roman"/>
                          <a:ea typeface="宋体"/>
                        </a:rPr>
                        <a:t>输 出</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indent="127000" algn="just">
                        <a:lnSpc>
                          <a:spcPct val="150000"/>
                        </a:lnSpc>
                        <a:spcAft>
                          <a:spcPts val="0"/>
                        </a:spcAft>
                      </a:pP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en-US" sz="105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dirty="0">
                          <a:solidFill>
                            <a:srgbClr val="000000"/>
                          </a:solidFill>
                          <a:latin typeface="Times New Roman"/>
                          <a:ea typeface="宋体"/>
                        </a:rPr>
                        <a:t>1</a:t>
                      </a:r>
                      <a:endParaRPr lang="zh-CN" sz="1200" kern="1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25</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396289" name="Rectangle 1"/>
          <p:cNvSpPr>
            <a:spLocks noChangeArrowheads="1"/>
          </p:cNvSpPr>
          <p:nvPr/>
        </p:nvSpPr>
        <p:spPr bwMode="auto">
          <a:xfrm>
            <a:off x="683568" y="1196752"/>
            <a:ext cx="813690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mux8to3_p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[2:0]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[2:0]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Ys,Yex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or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sel</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={3'b111,1'b1,1'b1};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begin</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casex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={3'b000,1'b1,1'b0};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={3'b001,1'b1,1'b0};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={3'b010,1'b1,1'b0};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}={3'b011,1'b1,1'b0};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}={3'b100,1'b1,1'b0};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}={3'b101,1'b1,1'b0};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8'b1111110?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}={3'b110,1'b1,1'b0};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8'b11111110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}={3'b111,1'b1,1'b0};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8'b11111111 :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Yex</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}={3'b111,1'b0,1'b1};</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end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数字编码器</a:t>
            </a:r>
            <a:endParaRPr lang="zh-CN" altLang="en-US" sz="3200" b="1" dirty="0" smtClean="0">
              <a:solidFill>
                <a:srgbClr val="FF0000"/>
              </a:solidFill>
              <a:latin typeface="方正舒体" pitchFamily="2" charset="-122"/>
              <a:ea typeface="方正舒体" pitchFamily="2" charset="-122"/>
            </a:endParaRPr>
          </a:p>
        </p:txBody>
      </p:sp>
      <p:sp>
        <p:nvSpPr>
          <p:cNvPr id="278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8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40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467544" y="1484784"/>
            <a:ext cx="3328155" cy="338554"/>
          </a:xfrm>
          <a:prstGeom prst="rect">
            <a:avLst/>
          </a:prstGeom>
        </p:spPr>
        <p:txBody>
          <a:bodyPr wrap="none">
            <a:spAutoFit/>
          </a:bodyPr>
          <a:lstStyle/>
          <a:p>
            <a:r>
              <a:rPr lang="zh-CN" altLang="zh-CN" sz="1600" dirty="0" smtClean="0"/>
              <a:t>二进制转化十进制</a:t>
            </a:r>
            <a:r>
              <a:rPr lang="en-US" altLang="zh-CN" sz="1600" dirty="0" smtClean="0"/>
              <a:t>8421BCD</a:t>
            </a:r>
            <a:r>
              <a:rPr lang="zh-CN" altLang="zh-CN" sz="1600" dirty="0" smtClean="0"/>
              <a:t>编码器</a:t>
            </a:r>
            <a:endParaRPr lang="zh-CN" altLang="en-US" sz="1600" dirty="0"/>
          </a:p>
        </p:txBody>
      </p:sp>
      <p:sp>
        <p:nvSpPr>
          <p:cNvPr id="393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95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表格 26"/>
          <p:cNvGraphicFramePr>
            <a:graphicFrameLocks noGrp="1"/>
          </p:cNvGraphicFramePr>
          <p:nvPr/>
        </p:nvGraphicFramePr>
        <p:xfrm>
          <a:off x="1" y="2132856"/>
          <a:ext cx="4860030" cy="2640330"/>
        </p:xfrm>
        <a:graphic>
          <a:graphicData uri="http://schemas.openxmlformats.org/drawingml/2006/table">
            <a:tbl>
              <a:tblPr/>
              <a:tblGrid>
                <a:gridCol w="971778"/>
                <a:gridCol w="971778"/>
                <a:gridCol w="971778"/>
                <a:gridCol w="972348"/>
                <a:gridCol w="972348"/>
              </a:tblGrid>
              <a:tr h="0">
                <a:tc>
                  <a:txBody>
                    <a:bodyPr/>
                    <a:lstStyle/>
                    <a:p>
                      <a:pPr indent="127000" algn="just">
                        <a:lnSpc>
                          <a:spcPct val="150000"/>
                        </a:lnSpc>
                        <a:spcAft>
                          <a:spcPts val="0"/>
                        </a:spcAft>
                      </a:pPr>
                      <a:r>
                        <a:rPr lang="zh-CN" sz="1050" b="1" kern="100" dirty="0">
                          <a:solidFill>
                            <a:srgbClr val="000000"/>
                          </a:solidFill>
                          <a:latin typeface="Times New Roman"/>
                          <a:ea typeface="宋体"/>
                        </a:rPr>
                        <a:t>十进制数</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a:solidFill>
                            <a:srgbClr val="000000"/>
                          </a:solidFill>
                          <a:latin typeface="Times New Roman"/>
                          <a:ea typeface="宋体"/>
                        </a:rPr>
                        <a:t>D</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a:solidFill>
                            <a:srgbClr val="000000"/>
                          </a:solidFill>
                          <a:latin typeface="Times New Roman"/>
                          <a:ea typeface="宋体"/>
                        </a:rPr>
                        <a:t>C</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a:solidFill>
                            <a:srgbClr val="000000"/>
                          </a:solidFill>
                          <a:latin typeface="Times New Roman"/>
                          <a:ea typeface="宋体"/>
                        </a:rPr>
                        <a:t>B</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a:solidFill>
                            <a:srgbClr val="000000"/>
                          </a:solidFill>
                          <a:latin typeface="Times New Roman"/>
                          <a:ea typeface="宋体"/>
                        </a:rPr>
                        <a:t>A</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0</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0</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1</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1</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2</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2</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3</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3</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4</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4</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5</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5</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6</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6</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7</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7</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dirty="0">
                          <a:solidFill>
                            <a:srgbClr val="000000"/>
                          </a:solidFill>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8</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8</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kern="100">
                          <a:solidFill>
                            <a:srgbClr val="000000"/>
                          </a:solidFill>
                          <a:latin typeface="Times New Roman"/>
                          <a:ea typeface="宋体"/>
                        </a:rPr>
                        <a:t>9</a:t>
                      </a:r>
                      <a:r>
                        <a:rPr lang="zh-CN" sz="1050" kern="100">
                          <a:solidFill>
                            <a:srgbClr val="000000"/>
                          </a:solidFill>
                          <a:latin typeface="Times New Roman"/>
                          <a:ea typeface="宋体"/>
                        </a:rPr>
                        <a:t>（</a:t>
                      </a:r>
                      <a:r>
                        <a:rPr lang="en-US" sz="1050" kern="100">
                          <a:solidFill>
                            <a:srgbClr val="000000"/>
                          </a:solidFill>
                          <a:latin typeface="Times New Roman"/>
                          <a:ea typeface="宋体"/>
                        </a:rPr>
                        <a:t>Y</a:t>
                      </a:r>
                      <a:r>
                        <a:rPr lang="en-US" sz="1050" kern="100" baseline="-25000">
                          <a:solidFill>
                            <a:srgbClr val="000000"/>
                          </a:solidFill>
                          <a:latin typeface="Times New Roman"/>
                          <a:ea typeface="宋体"/>
                        </a:rPr>
                        <a:t>9</a:t>
                      </a:r>
                      <a:r>
                        <a:rPr lang="zh-CN" sz="1050" kern="100">
                          <a:solidFill>
                            <a:srgbClr val="000000"/>
                          </a:solidFill>
                          <a:latin typeface="Times New Roman"/>
                          <a:ea typeface="宋体"/>
                        </a:rPr>
                        <a: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dirty="0">
                          <a:solidFill>
                            <a:srgbClr val="000000"/>
                          </a:solidFill>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7315" name="Rectangle 3"/>
          <p:cNvSpPr>
            <a:spLocks noChangeArrowheads="1"/>
          </p:cNvSpPr>
          <p:nvPr/>
        </p:nvSpPr>
        <p:spPr bwMode="auto">
          <a:xfrm>
            <a:off x="5148064" y="1250751"/>
            <a:ext cx="3719288" cy="477053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BCD8421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[3:0]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[8:0]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[3:0]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case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9'b000000000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9'b000000001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=4'b0001;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9'b000000010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=4'b0010;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9'b000000100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=4'b0011;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9'b000001000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=4'b0100;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9'b000010000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=4'b0101;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9'b000100000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=4'b0110;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9'b001000000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=4'b0111;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9'b010000000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=4'b1000;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9'b100000000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=4'b1001;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default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=4'b0000;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数字译码器</a:t>
            </a:r>
            <a:endParaRPr lang="zh-CN" altLang="en-US" sz="3200" b="1" dirty="0">
              <a:solidFill>
                <a:srgbClr val="FF0000"/>
              </a:solidFill>
              <a:latin typeface="方正舒体" pitchFamily="2" charset="-122"/>
              <a:ea typeface="方正舒体" pitchFamily="2" charset="-122"/>
            </a:endParaRPr>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11560" y="1484784"/>
            <a:ext cx="1643399" cy="338554"/>
          </a:xfrm>
          <a:prstGeom prst="rect">
            <a:avLst/>
          </a:prstGeom>
        </p:spPr>
        <p:txBody>
          <a:bodyPr wrap="none">
            <a:spAutoFit/>
          </a:bodyPr>
          <a:lstStyle/>
          <a:p>
            <a:r>
              <a:rPr lang="en-US" altLang="zh-CN" sz="1600" dirty="0" smtClean="0"/>
              <a:t>2</a:t>
            </a:r>
            <a:r>
              <a:rPr lang="zh-CN" altLang="zh-CN" sz="1600" dirty="0" smtClean="0"/>
              <a:t>线</a:t>
            </a:r>
            <a:r>
              <a:rPr lang="en-US" altLang="zh-CN" sz="1600" dirty="0" smtClean="0"/>
              <a:t>—4</a:t>
            </a:r>
            <a:r>
              <a:rPr lang="zh-CN" altLang="zh-CN" sz="1600" dirty="0" smtClean="0"/>
              <a:t>线译码器</a:t>
            </a:r>
            <a:endParaRPr lang="zh-CN" altLang="en-US" sz="1600" dirty="0"/>
          </a:p>
        </p:txBody>
      </p:sp>
      <p:sp>
        <p:nvSpPr>
          <p:cNvPr id="399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61" name="Object 1"/>
          <p:cNvGraphicFramePr>
            <a:graphicFrameLocks noChangeAspect="1"/>
          </p:cNvGraphicFramePr>
          <p:nvPr/>
        </p:nvGraphicFramePr>
        <p:xfrm>
          <a:off x="611560" y="2132856"/>
          <a:ext cx="2266950" cy="2266950"/>
        </p:xfrm>
        <a:graphic>
          <a:graphicData uri="http://schemas.openxmlformats.org/presentationml/2006/ole">
            <p:oleObj spid="_x0000_s134146" r:id="rId3" imgW="2764779" imgH="2769140" progId="">
              <p:embed/>
            </p:oleObj>
          </a:graphicData>
        </a:graphic>
      </p:graphicFrame>
      <p:graphicFrame>
        <p:nvGraphicFramePr>
          <p:cNvPr id="10" name="表格 9"/>
          <p:cNvGraphicFramePr>
            <a:graphicFrameLocks noGrp="1"/>
          </p:cNvGraphicFramePr>
          <p:nvPr/>
        </p:nvGraphicFramePr>
        <p:xfrm>
          <a:off x="3275856" y="2386578"/>
          <a:ext cx="5411470" cy="1645920"/>
        </p:xfrm>
        <a:graphic>
          <a:graphicData uri="http://schemas.openxmlformats.org/drawingml/2006/table">
            <a:tbl>
              <a:tblPr/>
              <a:tblGrid>
                <a:gridCol w="772795"/>
                <a:gridCol w="772795"/>
                <a:gridCol w="772795"/>
                <a:gridCol w="772795"/>
                <a:gridCol w="773430"/>
                <a:gridCol w="773430"/>
                <a:gridCol w="773430"/>
              </a:tblGrid>
              <a:tr h="0">
                <a:tc>
                  <a:txBody>
                    <a:bodyPr/>
                    <a:lstStyle/>
                    <a:p>
                      <a:pPr indent="127000" algn="just">
                        <a:lnSpc>
                          <a:spcPct val="150000"/>
                        </a:lnSpc>
                        <a:spcAft>
                          <a:spcPts val="0"/>
                        </a:spcAft>
                      </a:pPr>
                      <a:r>
                        <a:rPr lang="en-US" sz="1200" b="1" kern="100">
                          <a:solidFill>
                            <a:srgbClr val="000000"/>
                          </a:solidFill>
                          <a:latin typeface="Times New Roman"/>
                          <a:ea typeface="宋体"/>
                        </a:rPr>
                        <a:t>E</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b="1" kern="100">
                          <a:solidFill>
                            <a:srgbClr val="000000"/>
                          </a:solidFill>
                          <a:latin typeface="Times New Roman"/>
                          <a:ea typeface="宋体"/>
                        </a:rPr>
                        <a:t>A</a:t>
                      </a:r>
                      <a:r>
                        <a:rPr lang="en-US" sz="1200" b="1" kern="100" baseline="-250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b="1" kern="100">
                          <a:solidFill>
                            <a:srgbClr val="000000"/>
                          </a:solidFill>
                          <a:latin typeface="Times New Roman"/>
                          <a:ea typeface="宋体"/>
                        </a:rPr>
                        <a:t>A</a:t>
                      </a:r>
                      <a:r>
                        <a:rPr lang="en-US" sz="1200" b="1" kern="100" baseline="-25000">
                          <a:solidFill>
                            <a:srgbClr val="000000"/>
                          </a:solidFill>
                          <a:latin typeface="Times New Roman"/>
                          <a:ea typeface="宋体"/>
                        </a:rPr>
                        <a:t>2</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b="1"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X</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200" b="1" kern="100">
                          <a:solidFill>
                            <a:srgbClr val="000000"/>
                          </a:solidFill>
                          <a:latin typeface="Times New Roman"/>
                          <a:ea typeface="宋体"/>
                        </a:rPr>
                        <a:t>0</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a:solidFill>
                            <a:srgbClr val="000000"/>
                          </a:solidFill>
                          <a:latin typeface="Times New Roman"/>
                          <a:ea typeface="宋体"/>
                        </a:rPr>
                        <a:t>    1</a:t>
                      </a:r>
                      <a:endParaRPr lang="zh-CN" sz="1200" kern="10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200" kern="100" dirty="0">
                          <a:solidFill>
                            <a:srgbClr val="000000"/>
                          </a:solidFill>
                          <a:latin typeface="Times New Roman"/>
                          <a:ea typeface="宋体"/>
                        </a:rPr>
                        <a:t>    0</a:t>
                      </a:r>
                      <a:endParaRPr lang="zh-CN" sz="1200" kern="100" dirty="0">
                        <a:solidFill>
                          <a:srgbClr val="00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398337" name="Rectangle 1"/>
          <p:cNvSpPr>
            <a:spLocks noChangeArrowheads="1"/>
          </p:cNvSpPr>
          <p:nvPr/>
        </p:nvSpPr>
        <p:spPr bwMode="auto">
          <a:xfrm>
            <a:off x="0" y="2276872"/>
            <a:ext cx="3399392"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90513"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decode_2to4 ( Y, E, A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[3:0] Y;</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[1:0] 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Y[0]=~(~E&amp;~A[1]&amp;~A[0]);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Y[1]=~(~E&amp;~A[1]&amp;A[0]);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Y[2]=~(~E&amp;A[1]&amp;~A[0]);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Y[3]=~(~E&amp;A[1]&amp;A[0]);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98338" name="Rectangle 2"/>
          <p:cNvSpPr>
            <a:spLocks noChangeArrowheads="1"/>
          </p:cNvSpPr>
          <p:nvPr/>
        </p:nvSpPr>
        <p:spPr bwMode="auto">
          <a:xfrm>
            <a:off x="3995936" y="1556792"/>
            <a:ext cx="367240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90513"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decode_2to4 ( Y, E, A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[3:0] Y;</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[1:0] 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[3:0] Y;</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@(E or 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case ({E,A})</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3'b1?? : Y=4'b0000;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3'b000 : Y=4'b0001;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3'b001 : Y=4'b0010;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3'b010 : Y=4'b0100;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3'b011 : Y=4'b1000;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default   : Y=4'b0000;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90513"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3200" b="1" dirty="0" smtClean="0">
                <a:solidFill>
                  <a:srgbClr val="FF0000"/>
                </a:solidFill>
                <a:latin typeface="方正舒体" pitchFamily="2" charset="-122"/>
                <a:ea typeface="方正舒体" pitchFamily="2" charset="-122"/>
              </a:rPr>
              <a:t>奇偶校验器</a:t>
            </a:r>
            <a:endParaRPr lang="zh-CN" altLang="en-US" sz="3200" b="1" dirty="0" smtClean="0">
              <a:solidFill>
                <a:srgbClr val="FF0000"/>
              </a:solidFill>
              <a:latin typeface="方正舒体" pitchFamily="2" charset="-122"/>
              <a:ea typeface="方正舒体" pitchFamily="2" charset="-122"/>
            </a:endParaRPr>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29</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399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83568" y="1412776"/>
            <a:ext cx="1643399" cy="338554"/>
          </a:xfrm>
          <a:prstGeom prst="rect">
            <a:avLst/>
          </a:prstGeom>
        </p:spPr>
        <p:txBody>
          <a:bodyPr wrap="none">
            <a:spAutoFit/>
          </a:bodyPr>
          <a:lstStyle/>
          <a:p>
            <a:r>
              <a:rPr lang="en-US" altLang="zh-CN" sz="1600" dirty="0" smtClean="0"/>
              <a:t>8bits</a:t>
            </a:r>
            <a:r>
              <a:rPr lang="zh-CN" altLang="zh-CN" sz="1600" dirty="0" smtClean="0"/>
              <a:t>奇偶校验器</a:t>
            </a:r>
            <a:endParaRPr lang="zh-CN" altLang="en-US" sz="1600" dirty="0"/>
          </a:p>
        </p:txBody>
      </p:sp>
      <p:sp>
        <p:nvSpPr>
          <p:cNvPr id="400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03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3508" y="2276872"/>
            <a:ext cx="4284476" cy="288032"/>
          </a:xfrm>
          <a:prstGeom prst="rect">
            <a:avLst/>
          </a:prstGeom>
          <a:noFill/>
        </p:spPr>
      </p:pic>
      <p:sp>
        <p:nvSpPr>
          <p:cNvPr id="400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038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3508" y="2852936"/>
            <a:ext cx="4015505" cy="288032"/>
          </a:xfrm>
          <a:prstGeom prst="rect">
            <a:avLst/>
          </a:prstGeom>
          <a:noFill/>
        </p:spPr>
      </p:pic>
      <p:sp>
        <p:nvSpPr>
          <p:cNvPr id="15" name="矩形 14"/>
          <p:cNvSpPr/>
          <p:nvPr/>
        </p:nvSpPr>
        <p:spPr>
          <a:xfrm>
            <a:off x="4427984" y="1556792"/>
            <a:ext cx="4572000" cy="523220"/>
          </a:xfrm>
          <a:prstGeom prst="rect">
            <a:avLst/>
          </a:prstGeom>
        </p:spPr>
        <p:txBody>
          <a:bodyPr>
            <a:spAutoFit/>
          </a:bodyPr>
          <a:lstStyle/>
          <a:p>
            <a:r>
              <a:rPr lang="zh-CN" altLang="zh-CN" dirty="0" smtClean="0"/>
              <a:t>采用奇校验检测</a:t>
            </a:r>
            <a:r>
              <a:rPr lang="en-US" altLang="zh-CN" dirty="0" smtClean="0"/>
              <a:t>“1100111”</a:t>
            </a:r>
            <a:r>
              <a:rPr lang="zh-CN" altLang="zh-CN" dirty="0" smtClean="0"/>
              <a:t>，数据包含</a:t>
            </a:r>
            <a:r>
              <a:rPr lang="en-US" altLang="zh-CN" dirty="0" smtClean="0"/>
              <a:t>5</a:t>
            </a:r>
            <a:r>
              <a:rPr lang="zh-CN" altLang="zh-CN" dirty="0" smtClean="0"/>
              <a:t>个</a:t>
            </a:r>
            <a:r>
              <a:rPr lang="en-US" altLang="zh-CN" dirty="0" smtClean="0"/>
              <a:t>“1”</a:t>
            </a:r>
            <a:r>
              <a:rPr lang="zh-CN" altLang="zh-CN" dirty="0" smtClean="0"/>
              <a:t>，校验位为</a:t>
            </a:r>
            <a:r>
              <a:rPr lang="en-US" altLang="zh-CN" dirty="0" smtClean="0"/>
              <a:t>“0”</a:t>
            </a:r>
            <a:r>
              <a:rPr lang="zh-CN" altLang="zh-CN" dirty="0" smtClean="0"/>
              <a:t>，校验器的输入</a:t>
            </a:r>
            <a:r>
              <a:rPr lang="en-US" altLang="zh-CN" dirty="0" smtClean="0"/>
              <a:t>b</a:t>
            </a:r>
            <a:r>
              <a:rPr lang="en-US" altLang="zh-CN" baseline="-25000" dirty="0" smtClean="0"/>
              <a:t>0</a:t>
            </a:r>
            <a:r>
              <a:rPr lang="en-US" altLang="zh-CN" dirty="0" smtClean="0"/>
              <a:t>~b</a:t>
            </a:r>
            <a:r>
              <a:rPr lang="en-US" altLang="zh-CN" baseline="-25000" dirty="0" smtClean="0"/>
              <a:t>7</a:t>
            </a:r>
            <a:r>
              <a:rPr lang="zh-CN" altLang="zh-CN" dirty="0" smtClean="0"/>
              <a:t>为</a:t>
            </a:r>
            <a:r>
              <a:rPr lang="en-US" altLang="zh-CN" dirty="0" smtClean="0"/>
              <a:t>“11001110” F</a:t>
            </a:r>
            <a:r>
              <a:rPr lang="en-US" altLang="zh-CN" baseline="-25000" dirty="0" smtClean="0"/>
              <a:t>OD</a:t>
            </a:r>
            <a:r>
              <a:rPr lang="en-US" altLang="zh-CN" dirty="0" smtClean="0"/>
              <a:t>=1</a:t>
            </a:r>
            <a:r>
              <a:rPr lang="zh-CN" altLang="zh-CN" dirty="0" smtClean="0"/>
              <a:t>，</a:t>
            </a:r>
            <a:r>
              <a:rPr lang="en-US" altLang="zh-CN" dirty="0" smtClean="0"/>
              <a:t>F</a:t>
            </a:r>
            <a:r>
              <a:rPr lang="en-US" altLang="zh-CN" baseline="-25000" dirty="0" smtClean="0"/>
              <a:t>EV</a:t>
            </a:r>
            <a:r>
              <a:rPr lang="en-US" altLang="zh-CN" dirty="0" smtClean="0"/>
              <a:t>=0</a:t>
            </a:r>
            <a:r>
              <a:rPr lang="zh-CN" altLang="zh-CN" dirty="0" smtClean="0"/>
              <a:t>。</a:t>
            </a:r>
            <a:endParaRPr lang="zh-CN" altLang="en-US" dirty="0"/>
          </a:p>
        </p:txBody>
      </p:sp>
      <p:sp>
        <p:nvSpPr>
          <p:cNvPr id="400391" name="Rectangle 7"/>
          <p:cNvSpPr>
            <a:spLocks noChangeArrowheads="1"/>
          </p:cNvSpPr>
          <p:nvPr/>
        </p:nvSpPr>
        <p:spPr bwMode="auto">
          <a:xfrm>
            <a:off x="5148064" y="2276872"/>
            <a:ext cx="2686441" cy="32932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checker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Fod,Fev,b</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Fod,Fev</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 w1,w2,w3,w4,w5,w6;</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U1 (w1,b[0],b[1]);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U2 (w2,b[2],b[3]);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U3 (w3,b[4],b[5]);</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U4 (w4,b[6],b[7]);</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U5 (w5,w1,w2);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U6 (w6,w3,w4);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xor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U7 (Fod,w5,w6);</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 U8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Fev,Fod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03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92" name="Object 8"/>
          <p:cNvGraphicFramePr>
            <a:graphicFrameLocks noChangeAspect="1"/>
          </p:cNvGraphicFramePr>
          <p:nvPr/>
        </p:nvGraphicFramePr>
        <p:xfrm>
          <a:off x="251520" y="3573016"/>
          <a:ext cx="4010025" cy="2028825"/>
        </p:xfrm>
        <a:graphic>
          <a:graphicData uri="http://schemas.openxmlformats.org/presentationml/2006/ole">
            <p:oleObj spid="_x0000_s135170" r:id="rId5" imgW="4006367" imgH="2026596"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a:r>
              <a:rPr lang="zh-CN" altLang="en-US" sz="3600" b="1" dirty="0">
                <a:solidFill>
                  <a:srgbClr val="FF0000"/>
                </a:solidFill>
              </a:rPr>
              <a:t>可编程逻辑器件的自顶向下设计方法</a:t>
            </a:r>
          </a:p>
        </p:txBody>
      </p:sp>
      <p:sp>
        <p:nvSpPr>
          <p:cNvPr id="63491" name="Rectangle 3"/>
          <p:cNvSpPr>
            <a:spLocks noChangeArrowheads="1"/>
          </p:cNvSpPr>
          <p:nvPr/>
        </p:nvSpPr>
        <p:spPr bwMode="auto">
          <a:xfrm>
            <a:off x="2514600" y="1371600"/>
            <a:ext cx="1447800" cy="4572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zh-CN" altLang="en-US" sz="2000"/>
              <a:t>系统设计</a:t>
            </a:r>
          </a:p>
        </p:txBody>
      </p:sp>
      <p:sp>
        <p:nvSpPr>
          <p:cNvPr id="63492" name="Rectangle 4"/>
          <p:cNvSpPr>
            <a:spLocks noChangeArrowheads="1"/>
          </p:cNvSpPr>
          <p:nvPr/>
        </p:nvSpPr>
        <p:spPr bwMode="auto">
          <a:xfrm>
            <a:off x="2514600" y="2057400"/>
            <a:ext cx="1447800" cy="5334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zh-CN" altLang="en-US" sz="2000"/>
              <a:t>算法设计</a:t>
            </a:r>
          </a:p>
        </p:txBody>
      </p:sp>
      <p:sp>
        <p:nvSpPr>
          <p:cNvPr id="63493" name="Rectangle 5"/>
          <p:cNvSpPr>
            <a:spLocks noChangeArrowheads="1"/>
          </p:cNvSpPr>
          <p:nvPr/>
        </p:nvSpPr>
        <p:spPr bwMode="auto">
          <a:xfrm>
            <a:off x="2514600" y="2819400"/>
            <a:ext cx="1447800" cy="5334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en-US" altLang="zh-CN" sz="2000"/>
              <a:t>RTL</a:t>
            </a:r>
            <a:r>
              <a:rPr kumimoji="1" lang="zh-CN" altLang="en-US" sz="2000"/>
              <a:t>设计</a:t>
            </a:r>
          </a:p>
        </p:txBody>
      </p:sp>
      <p:sp>
        <p:nvSpPr>
          <p:cNvPr id="63494" name="Rectangle 6"/>
          <p:cNvSpPr>
            <a:spLocks noChangeArrowheads="1"/>
          </p:cNvSpPr>
          <p:nvPr/>
        </p:nvSpPr>
        <p:spPr bwMode="auto">
          <a:xfrm>
            <a:off x="4876800" y="1371600"/>
            <a:ext cx="1371600" cy="4572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zh-CN" altLang="en-US" sz="2000"/>
              <a:t>系统验证</a:t>
            </a:r>
          </a:p>
        </p:txBody>
      </p:sp>
      <p:sp>
        <p:nvSpPr>
          <p:cNvPr id="63495" name="Rectangle 7"/>
          <p:cNvSpPr>
            <a:spLocks noChangeArrowheads="1"/>
          </p:cNvSpPr>
          <p:nvPr/>
        </p:nvSpPr>
        <p:spPr bwMode="auto">
          <a:xfrm>
            <a:off x="4876800" y="2057400"/>
            <a:ext cx="1371600" cy="5334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zh-CN" altLang="en-US" sz="2000"/>
              <a:t>算法验证</a:t>
            </a:r>
          </a:p>
        </p:txBody>
      </p:sp>
      <p:sp>
        <p:nvSpPr>
          <p:cNvPr id="63496" name="Rectangle 8"/>
          <p:cNvSpPr>
            <a:spLocks noChangeArrowheads="1"/>
          </p:cNvSpPr>
          <p:nvPr/>
        </p:nvSpPr>
        <p:spPr bwMode="auto">
          <a:xfrm>
            <a:off x="4876800" y="2819400"/>
            <a:ext cx="1371600" cy="533400"/>
          </a:xfrm>
          <a:prstGeom prst="rect">
            <a:avLst/>
          </a:prstGeom>
          <a:solidFill>
            <a:srgbClr val="BDD1FF"/>
          </a:solidFill>
          <a:ln w="9525" cap="rnd">
            <a:noFill/>
            <a:prstDash val="sysDot"/>
            <a:miter lim="800000"/>
            <a:headEnd/>
            <a:tailEnd/>
          </a:ln>
          <a:effectLst>
            <a:outerShdw dist="35921" dir="2700000" algn="ctr" rotWithShape="0">
              <a:schemeClr val="bg2"/>
            </a:outerShdw>
          </a:effectLst>
        </p:spPr>
        <p:txBody>
          <a:bodyPr wrap="none" anchor="ctr"/>
          <a:lstStyle/>
          <a:p>
            <a:pPr algn="ctr"/>
            <a:r>
              <a:rPr kumimoji="1" lang="en-US" altLang="zh-CN" sz="2000"/>
              <a:t>RTL</a:t>
            </a:r>
            <a:r>
              <a:rPr kumimoji="1" lang="zh-CN" altLang="en-US" sz="2000"/>
              <a:t>验证</a:t>
            </a:r>
          </a:p>
        </p:txBody>
      </p:sp>
      <p:sp>
        <p:nvSpPr>
          <p:cNvPr id="63497" name="Line 9"/>
          <p:cNvSpPr>
            <a:spLocks noChangeShapeType="1"/>
          </p:cNvSpPr>
          <p:nvPr/>
        </p:nvSpPr>
        <p:spPr bwMode="auto">
          <a:xfrm>
            <a:off x="3276600" y="1828800"/>
            <a:ext cx="0" cy="22860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498" name="Line 10"/>
          <p:cNvSpPr>
            <a:spLocks noChangeShapeType="1"/>
          </p:cNvSpPr>
          <p:nvPr/>
        </p:nvSpPr>
        <p:spPr bwMode="auto">
          <a:xfrm>
            <a:off x="3276600" y="2590800"/>
            <a:ext cx="0" cy="22860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499" name="Line 11"/>
          <p:cNvSpPr>
            <a:spLocks noChangeShapeType="1"/>
          </p:cNvSpPr>
          <p:nvPr/>
        </p:nvSpPr>
        <p:spPr bwMode="auto">
          <a:xfrm>
            <a:off x="3962400" y="1600200"/>
            <a:ext cx="914400" cy="1588"/>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0" name="Line 12"/>
          <p:cNvSpPr>
            <a:spLocks noChangeShapeType="1"/>
          </p:cNvSpPr>
          <p:nvPr/>
        </p:nvSpPr>
        <p:spPr bwMode="auto">
          <a:xfrm>
            <a:off x="3962400" y="2362200"/>
            <a:ext cx="914400" cy="1588"/>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1" name="Line 13"/>
          <p:cNvSpPr>
            <a:spLocks noChangeShapeType="1"/>
          </p:cNvSpPr>
          <p:nvPr/>
        </p:nvSpPr>
        <p:spPr bwMode="auto">
          <a:xfrm>
            <a:off x="3962400" y="3124200"/>
            <a:ext cx="914400" cy="1588"/>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2" name="Oval 14"/>
          <p:cNvSpPr>
            <a:spLocks noChangeArrowheads="1"/>
          </p:cNvSpPr>
          <p:nvPr/>
        </p:nvSpPr>
        <p:spPr bwMode="auto">
          <a:xfrm>
            <a:off x="3505200" y="3733800"/>
            <a:ext cx="2286000" cy="685800"/>
          </a:xfrm>
          <a:prstGeom prst="ellipse">
            <a:avLst/>
          </a:prstGeom>
          <a:solidFill>
            <a:srgbClr val="BDD1FF"/>
          </a:solidFill>
          <a:ln w="9525" cap="rnd">
            <a:noFill/>
            <a:prstDash val="sysDot"/>
            <a:round/>
            <a:headEnd/>
            <a:tailEnd/>
          </a:ln>
          <a:effectLst>
            <a:outerShdw dist="35921" dir="2700000" algn="ctr" rotWithShape="0">
              <a:schemeClr val="bg2"/>
            </a:outerShdw>
          </a:effectLst>
        </p:spPr>
        <p:txBody>
          <a:bodyPr wrap="none" anchor="ctr"/>
          <a:lstStyle/>
          <a:p>
            <a:pPr algn="ctr"/>
            <a:r>
              <a:rPr kumimoji="1" lang="zh-CN" altLang="en-US" sz="2000"/>
              <a:t>逻辑综合</a:t>
            </a:r>
          </a:p>
        </p:txBody>
      </p:sp>
      <p:sp>
        <p:nvSpPr>
          <p:cNvPr id="63503" name="Oval 15"/>
          <p:cNvSpPr>
            <a:spLocks noChangeArrowheads="1"/>
          </p:cNvSpPr>
          <p:nvPr/>
        </p:nvSpPr>
        <p:spPr bwMode="auto">
          <a:xfrm>
            <a:off x="3505200" y="4648200"/>
            <a:ext cx="2286000" cy="609600"/>
          </a:xfrm>
          <a:prstGeom prst="ellipse">
            <a:avLst/>
          </a:prstGeom>
          <a:solidFill>
            <a:srgbClr val="BDD1FF"/>
          </a:solidFill>
          <a:ln w="9525">
            <a:noFill/>
            <a:round/>
            <a:headEnd/>
            <a:tailEnd/>
          </a:ln>
          <a:effectLst>
            <a:outerShdw dist="35921" dir="2700000" algn="ctr" rotWithShape="0">
              <a:schemeClr val="bg2"/>
            </a:outerShdw>
          </a:effectLst>
        </p:spPr>
        <p:txBody>
          <a:bodyPr wrap="none" anchor="ctr"/>
          <a:lstStyle/>
          <a:p>
            <a:pPr algn="ctr"/>
            <a:r>
              <a:rPr kumimoji="1" lang="zh-CN" altLang="en-US" sz="2000"/>
              <a:t>结构综合</a:t>
            </a:r>
          </a:p>
        </p:txBody>
      </p:sp>
      <p:sp>
        <p:nvSpPr>
          <p:cNvPr id="63504" name="Rectangle 16"/>
          <p:cNvSpPr>
            <a:spLocks noChangeArrowheads="1"/>
          </p:cNvSpPr>
          <p:nvPr/>
        </p:nvSpPr>
        <p:spPr bwMode="auto">
          <a:xfrm>
            <a:off x="6629400" y="4648200"/>
            <a:ext cx="1447800" cy="609600"/>
          </a:xfrm>
          <a:prstGeom prst="rect">
            <a:avLst/>
          </a:prstGeom>
          <a:solidFill>
            <a:srgbClr val="BDD1FF"/>
          </a:solidFill>
          <a:ln w="9525">
            <a:noFill/>
            <a:miter lim="800000"/>
            <a:headEnd/>
            <a:tailEnd/>
          </a:ln>
          <a:effectLst>
            <a:outerShdw dist="35921" dir="2700000" algn="ctr" rotWithShape="0">
              <a:schemeClr val="bg2"/>
            </a:outerShdw>
          </a:effectLst>
        </p:spPr>
        <p:txBody>
          <a:bodyPr wrap="none" anchor="ctr"/>
          <a:lstStyle/>
          <a:p>
            <a:pPr algn="ctr"/>
            <a:r>
              <a:rPr kumimoji="1" lang="zh-CN" altLang="en-US" sz="2000"/>
              <a:t>后仿真</a:t>
            </a:r>
          </a:p>
        </p:txBody>
      </p:sp>
      <p:sp>
        <p:nvSpPr>
          <p:cNvPr id="63505" name="Line 17"/>
          <p:cNvSpPr>
            <a:spLocks noChangeShapeType="1"/>
          </p:cNvSpPr>
          <p:nvPr/>
        </p:nvSpPr>
        <p:spPr bwMode="auto">
          <a:xfrm>
            <a:off x="3276600" y="3352800"/>
            <a:ext cx="838200" cy="38100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6" name="Line 18"/>
          <p:cNvSpPr>
            <a:spLocks noChangeShapeType="1"/>
          </p:cNvSpPr>
          <p:nvPr/>
        </p:nvSpPr>
        <p:spPr bwMode="auto">
          <a:xfrm>
            <a:off x="5715000" y="5029200"/>
            <a:ext cx="914400" cy="1588"/>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7" name="Line 19"/>
          <p:cNvSpPr>
            <a:spLocks noChangeShapeType="1"/>
          </p:cNvSpPr>
          <p:nvPr/>
        </p:nvSpPr>
        <p:spPr bwMode="auto">
          <a:xfrm>
            <a:off x="4572000" y="4419600"/>
            <a:ext cx="0" cy="22860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08" name="Oval 20"/>
          <p:cNvSpPr>
            <a:spLocks noChangeArrowheads="1"/>
          </p:cNvSpPr>
          <p:nvPr/>
        </p:nvSpPr>
        <p:spPr bwMode="auto">
          <a:xfrm>
            <a:off x="3505200" y="5562600"/>
            <a:ext cx="2209800" cy="609600"/>
          </a:xfrm>
          <a:prstGeom prst="ellipse">
            <a:avLst/>
          </a:prstGeom>
          <a:solidFill>
            <a:srgbClr val="BDD1FF"/>
          </a:solidFill>
          <a:ln w="9525">
            <a:noFill/>
            <a:round/>
            <a:headEnd/>
            <a:tailEnd/>
          </a:ln>
          <a:effectLst>
            <a:outerShdw dist="35921" dir="2700000" algn="ctr" rotWithShape="0">
              <a:schemeClr val="bg2"/>
            </a:outerShdw>
          </a:effectLst>
        </p:spPr>
        <p:txBody>
          <a:bodyPr wrap="none" anchor="ctr"/>
          <a:lstStyle/>
          <a:p>
            <a:pPr algn="ctr"/>
            <a:r>
              <a:rPr kumimoji="1" lang="zh-CN" altLang="en-US" sz="2000"/>
              <a:t>编程数据下载</a:t>
            </a:r>
          </a:p>
        </p:txBody>
      </p:sp>
      <p:sp>
        <p:nvSpPr>
          <p:cNvPr id="63509" name="Line 21"/>
          <p:cNvSpPr>
            <a:spLocks noChangeShapeType="1"/>
          </p:cNvSpPr>
          <p:nvPr/>
        </p:nvSpPr>
        <p:spPr bwMode="auto">
          <a:xfrm>
            <a:off x="4572000" y="5257800"/>
            <a:ext cx="0" cy="304800"/>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10" name="Rectangle 22"/>
          <p:cNvSpPr>
            <a:spLocks noChangeArrowheads="1"/>
          </p:cNvSpPr>
          <p:nvPr/>
        </p:nvSpPr>
        <p:spPr bwMode="auto">
          <a:xfrm>
            <a:off x="6629400" y="5562600"/>
            <a:ext cx="1447800" cy="609600"/>
          </a:xfrm>
          <a:prstGeom prst="rect">
            <a:avLst/>
          </a:prstGeom>
          <a:solidFill>
            <a:srgbClr val="BDD1FF"/>
          </a:solidFill>
          <a:ln w="9525">
            <a:noFill/>
            <a:miter lim="800000"/>
            <a:headEnd/>
            <a:tailEnd/>
          </a:ln>
          <a:effectLst>
            <a:outerShdw dist="35921" dir="2700000" algn="ctr" rotWithShape="0">
              <a:schemeClr val="bg2"/>
            </a:outerShdw>
          </a:effectLst>
        </p:spPr>
        <p:txBody>
          <a:bodyPr wrap="none" anchor="ctr"/>
          <a:lstStyle/>
          <a:p>
            <a:pPr algn="ctr"/>
            <a:r>
              <a:rPr kumimoji="1" lang="zh-CN" altLang="en-US" sz="2000"/>
              <a:t>硬件验证</a:t>
            </a:r>
          </a:p>
        </p:txBody>
      </p:sp>
      <p:sp>
        <p:nvSpPr>
          <p:cNvPr id="63511" name="Line 23"/>
          <p:cNvSpPr>
            <a:spLocks noChangeShapeType="1"/>
          </p:cNvSpPr>
          <p:nvPr/>
        </p:nvSpPr>
        <p:spPr bwMode="auto">
          <a:xfrm>
            <a:off x="5715000" y="5943600"/>
            <a:ext cx="914400" cy="1588"/>
          </a:xfrm>
          <a:prstGeom prst="line">
            <a:avLst/>
          </a:prstGeom>
          <a:noFill/>
          <a:ln w="9525">
            <a:solidFill>
              <a:schemeClr val="tx1"/>
            </a:solidFill>
            <a:round/>
            <a:headEnd/>
            <a:tailEnd type="triangle" w="med" len="med"/>
          </a:ln>
          <a:effectLst>
            <a:outerShdw dist="35921" dir="2700000" algn="ctr" rotWithShape="0">
              <a:schemeClr val="bg2"/>
            </a:outerShdw>
          </a:effectLst>
        </p:spPr>
        <p:txBody>
          <a:bodyPr wrap="none" anchor="ctr"/>
          <a:lstStyle/>
          <a:p>
            <a:endParaRPr lang="zh-CN" altLang="en-US"/>
          </a:p>
        </p:txBody>
      </p:sp>
      <p:sp>
        <p:nvSpPr>
          <p:cNvPr id="63512" name="AutoShape 24"/>
          <p:cNvSpPr>
            <a:spLocks noChangeArrowheads="1"/>
          </p:cNvSpPr>
          <p:nvPr/>
        </p:nvSpPr>
        <p:spPr bwMode="auto">
          <a:xfrm>
            <a:off x="6477000" y="2743200"/>
            <a:ext cx="2438400" cy="762000"/>
          </a:xfrm>
          <a:prstGeom prst="wedgeRoundRectCallout">
            <a:avLst>
              <a:gd name="adj1" fmla="val -60093"/>
              <a:gd name="adj2" fmla="val 143125"/>
              <a:gd name="adj3" fmla="val 16667"/>
            </a:avLst>
          </a:prstGeom>
          <a:solidFill>
            <a:srgbClr val="FFCCFF"/>
          </a:solidFill>
          <a:ln w="9525">
            <a:noFill/>
            <a:miter lim="800000"/>
            <a:headEnd/>
            <a:tailEnd/>
          </a:ln>
          <a:effectLst>
            <a:outerShdw dist="35921" dir="2700000" algn="ctr" rotWithShape="0">
              <a:schemeClr val="bg2"/>
            </a:outerShdw>
          </a:effectLst>
        </p:spPr>
        <p:txBody>
          <a:bodyPr anchor="ctr"/>
          <a:lstStyle/>
          <a:p>
            <a:pPr algn="ctr"/>
            <a:r>
              <a:rPr kumimoji="1" lang="en-US" altLang="zh-CN" sz="2000"/>
              <a:t>EDA</a:t>
            </a:r>
            <a:r>
              <a:rPr kumimoji="1" lang="zh-CN" altLang="en-US" sz="2000"/>
              <a:t>工具辅助完成</a:t>
            </a:r>
          </a:p>
        </p:txBody>
      </p:sp>
      <p:sp>
        <p:nvSpPr>
          <p:cNvPr id="63513" name="Rectangle 25"/>
          <p:cNvSpPr>
            <a:spLocks noChangeArrowheads="1"/>
          </p:cNvSpPr>
          <p:nvPr/>
        </p:nvSpPr>
        <p:spPr bwMode="auto">
          <a:xfrm>
            <a:off x="2971800" y="3505200"/>
            <a:ext cx="3276600" cy="2819400"/>
          </a:xfrm>
          <a:prstGeom prst="rect">
            <a:avLst/>
          </a:prstGeom>
          <a:noFill/>
          <a:ln w="9525" algn="ctr">
            <a:solidFill>
              <a:srgbClr val="FF00FF"/>
            </a:solidFill>
            <a:prstDash val="dash"/>
            <a:miter lim="800000"/>
            <a:headEnd/>
            <a:tailEnd/>
          </a:ln>
          <a:effectLst>
            <a:outerShdw dist="35921" dir="2700000" algn="ctr" rotWithShape="0">
              <a:srgbClr val="868686"/>
            </a:outerShdw>
          </a:effectLst>
        </p:spPr>
        <p:txBody>
          <a:bodyPr rot="10800000" wrap="none" lIns="72000" tIns="39600" rIns="72000" bIns="39600" anchor="ctr"/>
          <a:lstStyle/>
          <a:p>
            <a:endParaRPr lang="zh-CN" altLang="en-US"/>
          </a:p>
        </p:txBody>
      </p:sp>
      <p:sp>
        <p:nvSpPr>
          <p:cNvPr id="63514" name="Oval 26"/>
          <p:cNvSpPr>
            <a:spLocks noChangeArrowheads="1"/>
          </p:cNvSpPr>
          <p:nvPr/>
        </p:nvSpPr>
        <p:spPr bwMode="auto">
          <a:xfrm>
            <a:off x="2362200" y="2667000"/>
            <a:ext cx="1752600" cy="838200"/>
          </a:xfrm>
          <a:prstGeom prst="ellipse">
            <a:avLst/>
          </a:prstGeom>
          <a:noFill/>
          <a:ln w="9525" algn="ctr">
            <a:solidFill>
              <a:schemeClr val="accent2"/>
            </a:solidFill>
            <a:prstDash val="dash"/>
            <a:round/>
            <a:headEnd/>
            <a:tailEnd/>
          </a:ln>
          <a:effectLst>
            <a:outerShdw dist="35921" dir="2700000" algn="ctr" rotWithShape="0">
              <a:srgbClr val="868686"/>
            </a:outerShdw>
          </a:effectLst>
        </p:spPr>
        <p:txBody>
          <a:bodyPr rot="10800000" wrap="none" lIns="72000" tIns="39600" rIns="72000" bIns="39600" anchor="ctr"/>
          <a:lstStyle/>
          <a:p>
            <a:endParaRPr lang="zh-CN" altLang="en-US"/>
          </a:p>
        </p:txBody>
      </p:sp>
      <p:sp>
        <p:nvSpPr>
          <p:cNvPr id="63515" name="AutoShape 27"/>
          <p:cNvSpPr>
            <a:spLocks noChangeArrowheads="1"/>
          </p:cNvSpPr>
          <p:nvPr/>
        </p:nvSpPr>
        <p:spPr bwMode="auto">
          <a:xfrm>
            <a:off x="228600" y="2209800"/>
            <a:ext cx="1828800" cy="609600"/>
          </a:xfrm>
          <a:prstGeom prst="wedgeRoundRectCallout">
            <a:avLst>
              <a:gd name="adj1" fmla="val 72051"/>
              <a:gd name="adj2" fmla="val 96616"/>
              <a:gd name="adj3" fmla="val 16667"/>
            </a:avLst>
          </a:prstGeom>
          <a:solidFill>
            <a:srgbClr val="99FFCC"/>
          </a:solidFill>
          <a:ln w="9525">
            <a:noFill/>
            <a:miter lim="800000"/>
            <a:headEnd/>
            <a:tailEnd/>
          </a:ln>
          <a:effectLst>
            <a:outerShdw dist="35921" dir="2700000" algn="ctr" rotWithShape="0">
              <a:schemeClr val="bg2"/>
            </a:outerShdw>
          </a:effectLst>
        </p:spPr>
        <p:txBody>
          <a:bodyPr anchor="ctr"/>
          <a:lstStyle/>
          <a:p>
            <a:pPr algn="ctr"/>
            <a:r>
              <a:rPr kumimoji="1" lang="zh-CN" altLang="en-US" sz="2000"/>
              <a:t>可综合的设计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513"/>
                                        </p:tgtEl>
                                        <p:attrNameLst>
                                          <p:attrName>style.visibility</p:attrName>
                                        </p:attrNameLst>
                                      </p:cBhvr>
                                      <p:to>
                                        <p:strVal val="visible"/>
                                      </p:to>
                                    </p:set>
                                    <p:animEffect transition="in" filter="checkerboard(across)">
                                      <p:cBhvr>
                                        <p:cTn id="7" dur="500"/>
                                        <p:tgtEl>
                                          <p:spTgt spid="635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3512"/>
                                        </p:tgtEl>
                                        <p:attrNameLst>
                                          <p:attrName>style.visibility</p:attrName>
                                        </p:attrNameLst>
                                      </p:cBhvr>
                                      <p:to>
                                        <p:strVal val="visible"/>
                                      </p:to>
                                    </p:set>
                                    <p:animEffect transition="in" filter="checkerboard(across)">
                                      <p:cBhvr>
                                        <p:cTn id="10" dur="500"/>
                                        <p:tgtEl>
                                          <p:spTgt spid="635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3515"/>
                                        </p:tgtEl>
                                        <p:attrNameLst>
                                          <p:attrName>style.visibility</p:attrName>
                                        </p:attrNameLst>
                                      </p:cBhvr>
                                      <p:to>
                                        <p:strVal val="visible"/>
                                      </p:to>
                                    </p:set>
                                    <p:animEffect transition="in" filter="checkerboard(across)">
                                      <p:cBhvr>
                                        <p:cTn id="15" dur="500"/>
                                        <p:tgtEl>
                                          <p:spTgt spid="6351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3514"/>
                                        </p:tgtEl>
                                        <p:attrNameLst>
                                          <p:attrName>style.visibility</p:attrName>
                                        </p:attrNameLst>
                                      </p:cBhvr>
                                      <p:to>
                                        <p:strVal val="visible"/>
                                      </p:to>
                                    </p:set>
                                    <p:animEffect transition="in" filter="checkerboard(across)">
                                      <p:cBhvr>
                                        <p:cTn id="18" dur="500"/>
                                        <p:tgtEl>
                                          <p:spTgt spid="6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2" grpId="0" animBg="1"/>
      <p:bldP spid="63513" grpId="0" animBg="1"/>
      <p:bldP spid="63514" grpId="0" animBg="1"/>
      <p:bldP spid="635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30</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02433" name="Rectangle 1"/>
          <p:cNvSpPr>
            <a:spLocks noChangeArrowheads="1"/>
          </p:cNvSpPr>
          <p:nvPr/>
        </p:nvSpPr>
        <p:spPr bwMode="auto">
          <a:xfrm>
            <a:off x="827584" y="1988840"/>
            <a:ext cx="2827505"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checker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Fod,Fev,b</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Fod,Fev</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[7:0] 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66700" eaLnBrk="0" hangingPunct="0"/>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Fev</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1600" dirty="0" smtClean="0"/>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Fod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时序电路设计</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31</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05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5505" name="Object 1"/>
          <p:cNvGraphicFramePr>
            <a:graphicFrameLocks noChangeAspect="1"/>
          </p:cNvGraphicFramePr>
          <p:nvPr/>
        </p:nvGraphicFramePr>
        <p:xfrm>
          <a:off x="1259632" y="1484784"/>
          <a:ext cx="6129681" cy="3456384"/>
        </p:xfrm>
        <a:graphic>
          <a:graphicData uri="http://schemas.openxmlformats.org/presentationml/2006/ole">
            <p:oleObj spid="_x0000_s136194" r:id="rId3" imgW="4366732" imgH="2466772" progId="">
              <p:embed/>
            </p:oleObj>
          </a:graphicData>
        </a:graphic>
      </p:graphicFrame>
      <p:sp>
        <p:nvSpPr>
          <p:cNvPr id="9" name="矩形 8"/>
          <p:cNvSpPr/>
          <p:nvPr/>
        </p:nvSpPr>
        <p:spPr>
          <a:xfrm>
            <a:off x="2771800" y="5157192"/>
            <a:ext cx="3005951" cy="400110"/>
          </a:xfrm>
          <a:prstGeom prst="rect">
            <a:avLst/>
          </a:prstGeom>
        </p:spPr>
        <p:txBody>
          <a:bodyPr wrap="none">
            <a:spAutoFit/>
          </a:bodyPr>
          <a:lstStyle/>
          <a:p>
            <a:r>
              <a:rPr lang="zh-CN" altLang="zh-CN" sz="2000" dirty="0" smtClean="0"/>
              <a:t>时序逻辑电路的结构框图</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32</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3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3697" name="Object 1"/>
          <p:cNvGraphicFramePr>
            <a:graphicFrameLocks noChangeAspect="1"/>
          </p:cNvGraphicFramePr>
          <p:nvPr/>
        </p:nvGraphicFramePr>
        <p:xfrm>
          <a:off x="1331640" y="1412776"/>
          <a:ext cx="2652132" cy="1656184"/>
        </p:xfrm>
        <a:graphic>
          <a:graphicData uri="http://schemas.openxmlformats.org/presentationml/2006/ole">
            <p:oleObj spid="_x0000_s137218" r:id="rId3" imgW="2260600" imgH="1422400" progId="">
              <p:embed/>
            </p:oleObj>
          </a:graphicData>
        </a:graphic>
      </p:graphicFrame>
      <p:sp>
        <p:nvSpPr>
          <p:cNvPr id="413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3699" name="Object 3"/>
          <p:cNvGraphicFramePr>
            <a:graphicFrameLocks noChangeAspect="1"/>
          </p:cNvGraphicFramePr>
          <p:nvPr/>
        </p:nvGraphicFramePr>
        <p:xfrm>
          <a:off x="1403648" y="3789040"/>
          <a:ext cx="2520280" cy="1665185"/>
        </p:xfrm>
        <a:graphic>
          <a:graphicData uri="http://schemas.openxmlformats.org/presentationml/2006/ole">
            <p:oleObj spid="_x0000_s137219" r:id="rId4" imgW="2159000" imgH="1422400" progId="">
              <p:embed/>
            </p:oleObj>
          </a:graphicData>
        </a:graphic>
      </p:graphicFrame>
      <p:sp>
        <p:nvSpPr>
          <p:cNvPr id="11" name="矩形 10"/>
          <p:cNvSpPr/>
          <p:nvPr/>
        </p:nvSpPr>
        <p:spPr>
          <a:xfrm>
            <a:off x="2195736" y="3212976"/>
            <a:ext cx="902811" cy="307777"/>
          </a:xfrm>
          <a:prstGeom prst="rect">
            <a:avLst/>
          </a:prstGeom>
        </p:spPr>
        <p:txBody>
          <a:bodyPr wrap="none">
            <a:spAutoFit/>
          </a:bodyPr>
          <a:lstStyle/>
          <a:p>
            <a:r>
              <a:rPr lang="zh-CN" altLang="zh-CN" dirty="0" smtClean="0"/>
              <a:t>输出方程</a:t>
            </a:r>
            <a:endParaRPr lang="zh-CN" altLang="en-US" dirty="0"/>
          </a:p>
        </p:txBody>
      </p:sp>
      <p:sp>
        <p:nvSpPr>
          <p:cNvPr id="12" name="矩形 11"/>
          <p:cNvSpPr/>
          <p:nvPr/>
        </p:nvSpPr>
        <p:spPr>
          <a:xfrm>
            <a:off x="2123728" y="5589240"/>
            <a:ext cx="902811" cy="307777"/>
          </a:xfrm>
          <a:prstGeom prst="rect">
            <a:avLst/>
          </a:prstGeom>
        </p:spPr>
        <p:txBody>
          <a:bodyPr wrap="none">
            <a:spAutoFit/>
          </a:bodyPr>
          <a:lstStyle/>
          <a:p>
            <a:r>
              <a:rPr lang="zh-CN" altLang="zh-CN" dirty="0" smtClean="0"/>
              <a:t>驱动方程</a:t>
            </a:r>
            <a:endParaRPr lang="zh-CN" altLang="en-US" dirty="0"/>
          </a:p>
        </p:txBody>
      </p:sp>
      <p:sp>
        <p:nvSpPr>
          <p:cNvPr id="4137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3701" name="Object 5"/>
          <p:cNvGraphicFramePr>
            <a:graphicFrameLocks noChangeAspect="1"/>
          </p:cNvGraphicFramePr>
          <p:nvPr/>
        </p:nvGraphicFramePr>
        <p:xfrm>
          <a:off x="5292080" y="1484784"/>
          <a:ext cx="2664296" cy="1677940"/>
        </p:xfrm>
        <a:graphic>
          <a:graphicData uri="http://schemas.openxmlformats.org/presentationml/2006/ole">
            <p:oleObj spid="_x0000_s137220" r:id="rId5" imgW="2235200" imgH="1422400" progId="">
              <p:embed/>
            </p:oleObj>
          </a:graphicData>
        </a:graphic>
      </p:graphicFrame>
      <p:sp>
        <p:nvSpPr>
          <p:cNvPr id="15" name="矩形 14"/>
          <p:cNvSpPr/>
          <p:nvPr/>
        </p:nvSpPr>
        <p:spPr>
          <a:xfrm>
            <a:off x="6300192" y="3284984"/>
            <a:ext cx="902811" cy="307777"/>
          </a:xfrm>
          <a:prstGeom prst="rect">
            <a:avLst/>
          </a:prstGeom>
        </p:spPr>
        <p:txBody>
          <a:bodyPr wrap="none">
            <a:spAutoFit/>
          </a:bodyPr>
          <a:lstStyle/>
          <a:p>
            <a:r>
              <a:rPr lang="zh-CN" altLang="zh-CN" dirty="0" smtClean="0"/>
              <a:t>状态方程</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同步时序电路设计流程</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33</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2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2673" name="Object 1"/>
          <p:cNvGraphicFramePr>
            <a:graphicFrameLocks noChangeAspect="1"/>
          </p:cNvGraphicFramePr>
          <p:nvPr/>
        </p:nvGraphicFramePr>
        <p:xfrm>
          <a:off x="683568" y="1340768"/>
          <a:ext cx="3672408" cy="4852092"/>
        </p:xfrm>
        <a:graphic>
          <a:graphicData uri="http://schemas.openxmlformats.org/presentationml/2006/ole">
            <p:oleObj spid="_x0000_s138242" r:id="rId3" imgW="3408365" imgH="4546870" progId="">
              <p:embed/>
            </p:oleObj>
          </a:graphicData>
        </a:graphic>
      </p:graphicFrame>
      <p:sp>
        <p:nvSpPr>
          <p:cNvPr id="412675" name="Rectangle 3"/>
          <p:cNvSpPr>
            <a:spLocks noChangeArrowheads="1"/>
          </p:cNvSpPr>
          <p:nvPr/>
        </p:nvSpPr>
        <p:spPr bwMode="auto">
          <a:xfrm>
            <a:off x="4499992" y="1484784"/>
            <a:ext cx="424847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对于时序电路的功能描述主要有三种方式：</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）逻辑方程；</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）状态转移表和状态转移图；</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）时序图。</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2676" name="Rectangle 4"/>
          <p:cNvSpPr>
            <a:spLocks noChangeArrowheads="1"/>
          </p:cNvSpPr>
          <p:nvPr/>
        </p:nvSpPr>
        <p:spPr bwMode="auto">
          <a:xfrm>
            <a:off x="4572000" y="3501008"/>
            <a:ext cx="439248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采用</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Verilog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HDL</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对时序电路进行设计的描述也有不同的方式，归纳起来主要有三种方式：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）状态转移图描述；</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）基于状态化简的结构性描述；</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Verilog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HDL</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抽象描述。</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34</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1649" name="Rectangle 1"/>
          <p:cNvSpPr>
            <a:spLocks noChangeArrowheads="1"/>
          </p:cNvSpPr>
          <p:nvPr/>
        </p:nvSpPr>
        <p:spPr bwMode="auto">
          <a:xfrm>
            <a:off x="0" y="126876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例</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4.3-1</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：用</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Verilog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HDL</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设计一个</a:t>
            </a:r>
            <a:r>
              <a:rPr kumimoji="0" lang="zh-CN" altLang="en-US" sz="18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111</a:t>
            </a:r>
            <a:r>
              <a:rPr kumimoji="0" lang="en-US" altLang="zh-CN" sz="18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的序列检测器，当输入三个或三个以上</a:t>
            </a:r>
            <a:r>
              <a:rPr kumimoji="0" lang="zh-CN" altLang="en-US" sz="18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800" b="0"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时，电路输出为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，否则为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0</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16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1650" name="Object 2"/>
          <p:cNvGraphicFramePr>
            <a:graphicFrameLocks noChangeAspect="1"/>
          </p:cNvGraphicFramePr>
          <p:nvPr/>
        </p:nvGraphicFramePr>
        <p:xfrm>
          <a:off x="1043608" y="2420888"/>
          <a:ext cx="6900768" cy="1656184"/>
        </p:xfrm>
        <a:graphic>
          <a:graphicData uri="http://schemas.openxmlformats.org/presentationml/2006/ole">
            <p:oleObj spid="_x0000_s139266" r:id="rId3" imgW="4758656" imgH="1152728" progId="">
              <p:embed/>
            </p:oleObj>
          </a:graphicData>
        </a:graphic>
      </p:graphicFrame>
      <p:sp>
        <p:nvSpPr>
          <p:cNvPr id="10" name="矩形 9"/>
          <p:cNvSpPr/>
          <p:nvPr/>
        </p:nvSpPr>
        <p:spPr>
          <a:xfrm>
            <a:off x="3275856" y="4293096"/>
            <a:ext cx="1899879" cy="307777"/>
          </a:xfrm>
          <a:prstGeom prst="rect">
            <a:avLst/>
          </a:prstGeom>
        </p:spPr>
        <p:txBody>
          <a:bodyPr wrap="none">
            <a:spAutoFit/>
          </a:bodyPr>
          <a:lstStyle/>
          <a:p>
            <a:r>
              <a:rPr lang="zh-CN" altLang="zh-CN" dirty="0" smtClean="0"/>
              <a:t>（</a:t>
            </a:r>
            <a:r>
              <a:rPr lang="en-US" altLang="zh-CN" dirty="0" smtClean="0"/>
              <a:t>1</a:t>
            </a:r>
            <a:r>
              <a:rPr lang="zh-CN" altLang="zh-CN" dirty="0" smtClean="0"/>
              <a:t>）状态转移图方法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35</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0625" name="Rectangle 1"/>
          <p:cNvSpPr>
            <a:spLocks noChangeArrowheads="1"/>
          </p:cNvSpPr>
          <p:nvPr/>
        </p:nvSpPr>
        <p:spPr bwMode="auto">
          <a:xfrm>
            <a:off x="323528" y="1412776"/>
            <a:ext cx="426270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）基于状态化简的结构性描述方法</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410628" name="Object 4"/>
          <p:cNvGraphicFramePr>
            <a:graphicFrameLocks noChangeAspect="1"/>
          </p:cNvGraphicFramePr>
          <p:nvPr/>
        </p:nvGraphicFramePr>
        <p:xfrm>
          <a:off x="395536" y="2325985"/>
          <a:ext cx="1571625" cy="2543175"/>
        </p:xfrm>
        <a:graphic>
          <a:graphicData uri="http://schemas.openxmlformats.org/presentationml/2006/ole">
            <p:oleObj spid="_x0000_s140290" r:id="rId3" imgW="1571473" imgH="2539730" progId="">
              <p:embed/>
            </p:oleObj>
          </a:graphicData>
        </a:graphic>
      </p:graphicFrame>
      <p:graphicFrame>
        <p:nvGraphicFramePr>
          <p:cNvPr id="410627" name="Object 3"/>
          <p:cNvGraphicFramePr>
            <a:graphicFrameLocks noChangeAspect="1"/>
          </p:cNvGraphicFramePr>
          <p:nvPr/>
        </p:nvGraphicFramePr>
        <p:xfrm>
          <a:off x="2267744" y="2325985"/>
          <a:ext cx="1571625" cy="2543175"/>
        </p:xfrm>
        <a:graphic>
          <a:graphicData uri="http://schemas.openxmlformats.org/presentationml/2006/ole">
            <p:oleObj spid="_x0000_s140291" r:id="rId4" imgW="1571473" imgH="2539730" progId="">
              <p:embed/>
            </p:oleObj>
          </a:graphicData>
        </a:graphic>
      </p:graphicFrame>
      <p:graphicFrame>
        <p:nvGraphicFramePr>
          <p:cNvPr id="410626" name="Object 2"/>
          <p:cNvGraphicFramePr>
            <a:graphicFrameLocks noChangeAspect="1"/>
          </p:cNvGraphicFramePr>
          <p:nvPr/>
        </p:nvGraphicFramePr>
        <p:xfrm>
          <a:off x="4283968" y="2325985"/>
          <a:ext cx="1571625" cy="2543175"/>
        </p:xfrm>
        <a:graphic>
          <a:graphicData uri="http://schemas.openxmlformats.org/presentationml/2006/ole">
            <p:oleObj spid="_x0000_s140292" r:id="rId5" imgW="1571473" imgH="2539730" progId="">
              <p:embed/>
            </p:oleObj>
          </a:graphicData>
        </a:graphic>
      </p:graphicFrame>
      <p:sp>
        <p:nvSpPr>
          <p:cNvPr id="410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0630" name="Rectangle 6"/>
          <p:cNvSpPr>
            <a:spLocks noChangeArrowheads="1"/>
          </p:cNvSpPr>
          <p:nvPr/>
        </p:nvSpPr>
        <p:spPr bwMode="auto">
          <a:xfrm>
            <a:off x="827584" y="4941168"/>
            <a:ext cx="50405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c</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631" name="Rectangle 7"/>
          <p:cNvSpPr>
            <a:spLocks noChangeArrowheads="1"/>
          </p:cNvSpPr>
          <p:nvPr/>
        </p:nvSpPr>
        <p:spPr bwMode="auto">
          <a:xfrm>
            <a:off x="6588224" y="2852936"/>
            <a:ext cx="1417375"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Q</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n+1</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=Q</a:t>
            </a:r>
            <a:endParaRPr lang="en-US" altLang="zh-CN" sz="1800" baseline="-30000" dirty="0" smtClean="0">
              <a:solidFill>
                <a:srgbClr val="000000"/>
              </a:solidFill>
              <a:latin typeface="Times New Roman" pitchFamily="18" charset="0"/>
              <a:cs typeface="Times New Roman" pitchFamily="18" charset="0"/>
            </a:endParaRPr>
          </a:p>
          <a:p>
            <a:pPr marL="0" marR="0" lvl="0" indent="304800"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Q</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0</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n+1</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p>
          <a:p>
            <a:pPr marL="0" marR="0" lvl="0" indent="304800"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Z=Q</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1</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Q</a:t>
            </a:r>
            <a:r>
              <a:rPr kumimoji="0" lang="en-US" altLang="zh-CN" sz="1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0</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X</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36</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09601" name="Rectangle 1"/>
          <p:cNvSpPr>
            <a:spLocks noChangeArrowheads="1"/>
          </p:cNvSpPr>
          <p:nvPr/>
        </p:nvSpPr>
        <p:spPr bwMode="auto">
          <a:xfrm>
            <a:off x="1621800" y="1347440"/>
            <a:ext cx="4043094" cy="45243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checker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z,x,clk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z;</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x,clk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wire w1,w2;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DFF 	U1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),.D(x),.Q(w1));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DFF 	U2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),.D(w1),.Q(w2));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z=x &amp; w1 &amp; w2;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//D</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触发器模块</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DFF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Q,D,clk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output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lang="en-US" altLang="zh-CN" sz="1800" dirty="0" smtClean="0">
                <a:solidFill>
                  <a:srgbClr val="000000"/>
                </a:solidFill>
                <a:latin typeface="Times New Roman" pitchFamily="18" charset="0"/>
                <a:cs typeface="Times New Roman" pitchFamily="18" charset="0"/>
              </a:rPr>
              <a:t>	</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Q&lt;=D;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a:blip r:embed="rId2" cstate="print"/>
          <a:srcRect/>
          <a:stretch>
            <a:fillRect/>
          </a:stretch>
        </p:blipFill>
        <p:spPr bwMode="auto">
          <a:xfrm>
            <a:off x="3419872" y="4005064"/>
            <a:ext cx="5135493" cy="1938903"/>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539552" y="1412776"/>
            <a:ext cx="3677097" cy="369332"/>
          </a:xfrm>
          <a:prstGeom prst="rect">
            <a:avLst/>
          </a:prstGeom>
        </p:spPr>
        <p:txBody>
          <a:bodyPr wrap="none">
            <a:spAutoFit/>
          </a:bodyPr>
          <a:lstStyle/>
          <a:p>
            <a:r>
              <a:rPr lang="zh-CN" altLang="zh-CN" sz="1800" dirty="0" smtClean="0"/>
              <a:t>（</a:t>
            </a:r>
            <a:r>
              <a:rPr lang="en-US" altLang="zh-CN" sz="1800" dirty="0" smtClean="0"/>
              <a:t>3</a:t>
            </a:r>
            <a:r>
              <a:rPr lang="zh-CN" altLang="zh-CN" sz="1800" dirty="0" smtClean="0"/>
              <a:t>）</a:t>
            </a:r>
            <a:r>
              <a:rPr lang="en-US" altLang="zh-CN" sz="1800" dirty="0" err="1" smtClean="0"/>
              <a:t>Verilog</a:t>
            </a:r>
            <a:r>
              <a:rPr lang="en-US" altLang="zh-CN" sz="1800" dirty="0" smtClean="0"/>
              <a:t> HDL </a:t>
            </a:r>
            <a:r>
              <a:rPr lang="zh-CN" altLang="zh-CN" sz="1800" dirty="0" smtClean="0"/>
              <a:t>抽象性描述方法</a:t>
            </a:r>
            <a:endParaRPr lang="zh-CN" altLang="en-US" sz="1800" dirty="0"/>
          </a:p>
        </p:txBody>
      </p:sp>
      <p:sp>
        <p:nvSpPr>
          <p:cNvPr id="408577" name="Rectangle 1"/>
          <p:cNvSpPr>
            <a:spLocks noChangeArrowheads="1"/>
          </p:cNvSpPr>
          <p:nvPr/>
        </p:nvSpPr>
        <p:spPr bwMode="auto">
          <a:xfrm>
            <a:off x="755576" y="1844824"/>
            <a:ext cx="5275803" cy="28623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4F81BD"/>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checker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z,x,clk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output z;</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x,clk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[2:0]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z;</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q&lt;={q[1:0],x};</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(q==3'b111)	z=1;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z=0;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触发器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83568" y="1916832"/>
            <a:ext cx="1505540" cy="369332"/>
          </a:xfrm>
          <a:prstGeom prst="rect">
            <a:avLst/>
          </a:prstGeom>
        </p:spPr>
        <p:txBody>
          <a:bodyPr wrap="none">
            <a:spAutoFit/>
          </a:bodyPr>
          <a:lstStyle/>
          <a:p>
            <a:r>
              <a:rPr lang="zh-CN" altLang="zh-CN" sz="1800" dirty="0" smtClean="0"/>
              <a:t>最简</a:t>
            </a:r>
            <a:r>
              <a:rPr lang="en-US" altLang="zh-CN" sz="1800" dirty="0" smtClean="0"/>
              <a:t>D</a:t>
            </a:r>
            <a:r>
              <a:rPr lang="zh-CN" altLang="zh-CN" sz="1800" dirty="0" smtClean="0"/>
              <a:t>触发器</a:t>
            </a:r>
            <a:endParaRPr lang="zh-CN" altLang="en-US" sz="1800" dirty="0"/>
          </a:p>
        </p:txBody>
      </p:sp>
      <p:sp>
        <p:nvSpPr>
          <p:cNvPr id="407553" name="Rectangle 1"/>
          <p:cNvSpPr>
            <a:spLocks noChangeArrowheads="1"/>
          </p:cNvSpPr>
          <p:nvPr/>
        </p:nvSpPr>
        <p:spPr bwMode="auto">
          <a:xfrm>
            <a:off x="2915816" y="1196752"/>
            <a:ext cx="3097323" cy="1384995"/>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a:t>
            </a:r>
            <a:r>
              <a:rPr kumimoji="0" lang="en-US" altLang="zh-CN"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DFF ( q,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q&lt;=</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755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7554" name="Object 2"/>
          <p:cNvGraphicFramePr>
            <a:graphicFrameLocks noChangeAspect="1"/>
          </p:cNvGraphicFramePr>
          <p:nvPr/>
        </p:nvGraphicFramePr>
        <p:xfrm>
          <a:off x="7092280" y="1700808"/>
          <a:ext cx="1676400" cy="1123950"/>
        </p:xfrm>
        <a:graphic>
          <a:graphicData uri="http://schemas.openxmlformats.org/presentationml/2006/ole">
            <p:oleObj spid="_x0000_s141314" r:id="rId3" imgW="1674512" imgH="957634" progId="">
              <p:embed/>
            </p:oleObj>
          </a:graphicData>
        </a:graphic>
      </p:graphicFrame>
      <p:sp>
        <p:nvSpPr>
          <p:cNvPr id="12" name="矩形 11"/>
          <p:cNvSpPr/>
          <p:nvPr/>
        </p:nvSpPr>
        <p:spPr>
          <a:xfrm>
            <a:off x="251520" y="3356992"/>
            <a:ext cx="2095445" cy="369332"/>
          </a:xfrm>
          <a:prstGeom prst="rect">
            <a:avLst/>
          </a:prstGeom>
        </p:spPr>
        <p:txBody>
          <a:bodyPr wrap="none">
            <a:spAutoFit/>
          </a:bodyPr>
          <a:lstStyle/>
          <a:p>
            <a:r>
              <a:rPr lang="zh-CN" altLang="zh-CN" sz="1800" dirty="0" smtClean="0"/>
              <a:t>同步清</a:t>
            </a:r>
            <a:r>
              <a:rPr lang="en-US" altLang="zh-CN" sz="1800" dirty="0" smtClean="0"/>
              <a:t>0</a:t>
            </a:r>
            <a:r>
              <a:rPr lang="zh-CN" altLang="zh-CN" sz="1800" dirty="0" smtClean="0"/>
              <a:t>的</a:t>
            </a:r>
            <a:r>
              <a:rPr lang="en-US" altLang="zh-CN" sz="1800" dirty="0" smtClean="0"/>
              <a:t>D</a:t>
            </a:r>
            <a:r>
              <a:rPr lang="zh-CN" altLang="zh-CN" sz="1800" dirty="0" smtClean="0"/>
              <a:t>触发器</a:t>
            </a:r>
            <a:endParaRPr lang="zh-CN" altLang="en-US" sz="1800" dirty="0"/>
          </a:p>
        </p:txBody>
      </p:sp>
      <p:sp>
        <p:nvSpPr>
          <p:cNvPr id="407556" name="Rectangle 4"/>
          <p:cNvSpPr>
            <a:spLocks noChangeArrowheads="1"/>
          </p:cNvSpPr>
          <p:nvPr/>
        </p:nvSpPr>
        <p:spPr bwMode="auto">
          <a:xfrm>
            <a:off x="2915816" y="2636912"/>
            <a:ext cx="3405099" cy="1815882"/>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DFF_rst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q,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q&lt;=</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矩形 13"/>
          <p:cNvSpPr/>
          <p:nvPr/>
        </p:nvSpPr>
        <p:spPr>
          <a:xfrm>
            <a:off x="251520" y="5219908"/>
            <a:ext cx="2095445" cy="369332"/>
          </a:xfrm>
          <a:prstGeom prst="rect">
            <a:avLst/>
          </a:prstGeom>
        </p:spPr>
        <p:txBody>
          <a:bodyPr wrap="none">
            <a:spAutoFit/>
          </a:bodyPr>
          <a:lstStyle/>
          <a:p>
            <a:r>
              <a:rPr lang="zh-CN" altLang="zh-CN" sz="1800" dirty="0" smtClean="0"/>
              <a:t>异步清</a:t>
            </a:r>
            <a:r>
              <a:rPr lang="en-US" altLang="zh-CN" sz="1800" dirty="0" smtClean="0"/>
              <a:t>0</a:t>
            </a:r>
            <a:r>
              <a:rPr lang="zh-CN" altLang="zh-CN" sz="1800" dirty="0" smtClean="0"/>
              <a:t>的</a:t>
            </a:r>
            <a:r>
              <a:rPr lang="en-US" altLang="zh-CN" sz="1800" dirty="0" smtClean="0"/>
              <a:t>D</a:t>
            </a:r>
            <a:r>
              <a:rPr lang="zh-CN" altLang="zh-CN" sz="1800" dirty="0" smtClean="0"/>
              <a:t>触发器</a:t>
            </a:r>
            <a:endParaRPr lang="zh-CN" altLang="en-US" sz="1800" dirty="0"/>
          </a:p>
        </p:txBody>
      </p:sp>
      <p:sp>
        <p:nvSpPr>
          <p:cNvPr id="407557" name="Rectangle 5"/>
          <p:cNvSpPr>
            <a:spLocks noChangeArrowheads="1"/>
          </p:cNvSpPr>
          <p:nvPr/>
        </p:nvSpPr>
        <p:spPr bwMode="auto">
          <a:xfrm>
            <a:off x="2915816" y="4509120"/>
            <a:ext cx="3520516" cy="1815882"/>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DFF_srst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q,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or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q&lt;=0;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else 		q&lt;=</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data_in</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75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7558" name="Object 6"/>
          <p:cNvGraphicFramePr>
            <a:graphicFrameLocks noChangeAspect="1"/>
          </p:cNvGraphicFramePr>
          <p:nvPr/>
        </p:nvGraphicFramePr>
        <p:xfrm>
          <a:off x="7020272" y="3789040"/>
          <a:ext cx="1676400" cy="1190625"/>
        </p:xfrm>
        <a:graphic>
          <a:graphicData uri="http://schemas.openxmlformats.org/presentationml/2006/ole">
            <p:oleObj spid="_x0000_s141315" r:id="rId4" imgW="1674512" imgH="1186504" progId="">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39</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323528" y="1340768"/>
            <a:ext cx="7560840" cy="369332"/>
          </a:xfrm>
          <a:prstGeom prst="rect">
            <a:avLst/>
          </a:prstGeom>
        </p:spPr>
        <p:txBody>
          <a:bodyPr wrap="square">
            <a:spAutoFit/>
          </a:bodyPr>
          <a:lstStyle/>
          <a:p>
            <a:r>
              <a:rPr lang="zh-CN" altLang="zh-CN" sz="1800" dirty="0" smtClean="0"/>
              <a:t>步清零、置</a:t>
            </a:r>
            <a:r>
              <a:rPr lang="en-US" altLang="zh-CN" sz="1800" dirty="0" smtClean="0"/>
              <a:t>1</a:t>
            </a:r>
            <a:r>
              <a:rPr lang="zh-CN" altLang="zh-CN" sz="1800" dirty="0" smtClean="0"/>
              <a:t>和异步清零、置</a:t>
            </a:r>
            <a:r>
              <a:rPr lang="en-US" altLang="zh-CN" sz="1800" dirty="0" smtClean="0"/>
              <a:t>1</a:t>
            </a:r>
            <a:r>
              <a:rPr lang="zh-CN" altLang="zh-CN" sz="1800" dirty="0" smtClean="0"/>
              <a:t>共同在一个触发器上的复杂</a:t>
            </a:r>
            <a:r>
              <a:rPr lang="en-US" altLang="zh-CN" sz="1800" dirty="0" smtClean="0"/>
              <a:t>D</a:t>
            </a:r>
            <a:r>
              <a:rPr lang="zh-CN" altLang="zh-CN" sz="1800" dirty="0" smtClean="0"/>
              <a:t>触发器</a:t>
            </a:r>
            <a:endParaRPr lang="zh-CN" altLang="en-US" sz="1800" dirty="0"/>
          </a:p>
        </p:txBody>
      </p:sp>
      <p:sp>
        <p:nvSpPr>
          <p:cNvPr id="420865" name="Rectangle 1"/>
          <p:cNvSpPr>
            <a:spLocks noChangeArrowheads="1"/>
          </p:cNvSpPr>
          <p:nvPr/>
        </p:nvSpPr>
        <p:spPr bwMode="auto">
          <a:xfrm>
            <a:off x="899592" y="2132856"/>
            <a:ext cx="6320961" cy="31393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DFF_1 ( q,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qb</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rst_n1, set1, rst_n2, set2,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data_in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q,qb</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rst_n1,rst_n2, set1,set2,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data_in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q,qb</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(!rst_n1)  	q&lt;=0;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q&lt;=</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data_in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or rst_n2)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if (!rst_n2) 	q&lt;=0;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else 		q&lt;=</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data_in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a:r>
              <a:rPr lang="zh-CN" altLang="en-US" b="1" dirty="0">
                <a:solidFill>
                  <a:srgbClr val="FF0000"/>
                </a:solidFill>
              </a:rPr>
              <a:t>开发软件：集成开发环境</a:t>
            </a:r>
            <a:endParaRPr lang="en-US" altLang="zh-CN" b="1" dirty="0">
              <a:solidFill>
                <a:srgbClr val="FF0000"/>
              </a:solidFill>
            </a:endParaRPr>
          </a:p>
        </p:txBody>
      </p:sp>
      <p:sp>
        <p:nvSpPr>
          <p:cNvPr id="88067" name="Rectangle 3"/>
          <p:cNvSpPr>
            <a:spLocks noGrp="1" noChangeArrowheads="1"/>
          </p:cNvSpPr>
          <p:nvPr>
            <p:ph type="body" idx="1"/>
          </p:nvPr>
        </p:nvSpPr>
        <p:spPr/>
        <p:txBody>
          <a:bodyPr/>
          <a:lstStyle/>
          <a:p>
            <a:pPr algn="just"/>
            <a:r>
              <a:rPr lang="zh-CN" altLang="en-US" sz="2000" dirty="0">
                <a:latin typeface="宋体" pitchFamily="2" charset="-122"/>
                <a:cs typeface="Times New Roman" pitchFamily="18" charset="0"/>
              </a:rPr>
              <a:t>这类软件都是由</a:t>
            </a:r>
            <a:r>
              <a:rPr lang="en-US" altLang="zh-CN" sz="2000" dirty="0">
                <a:latin typeface="宋体" pitchFamily="2" charset="-122"/>
                <a:cs typeface="Times New Roman" pitchFamily="18" charset="0"/>
              </a:rPr>
              <a:t>PLD</a:t>
            </a:r>
            <a:r>
              <a:rPr lang="zh-CN" altLang="en-US" sz="2000" dirty="0">
                <a:latin typeface="宋体" pitchFamily="2" charset="-122"/>
                <a:cs typeface="Times New Roman" pitchFamily="18" charset="0"/>
              </a:rPr>
              <a:t>芯片厂家提供，基本都可以完成所有的设计输入（原理图或</a:t>
            </a:r>
            <a:r>
              <a:rPr lang="en-US" altLang="zh-CN" sz="2000" dirty="0">
                <a:latin typeface="宋体" pitchFamily="2" charset="-122"/>
                <a:cs typeface="Times New Roman" pitchFamily="18" charset="0"/>
              </a:rPr>
              <a:t>HDL)</a:t>
            </a:r>
            <a:r>
              <a:rPr lang="zh-CN" altLang="en-US" sz="2000" dirty="0">
                <a:latin typeface="宋体" pitchFamily="2" charset="-122"/>
                <a:cs typeface="Times New Roman" pitchFamily="18" charset="0"/>
              </a:rPr>
              <a:t>，综合，仿真，布局布线，下载等工作</a:t>
            </a:r>
            <a:r>
              <a:rPr lang="zh-CN" altLang="en-US" sz="2000" dirty="0" smtClean="0">
                <a:latin typeface="宋体" pitchFamily="2" charset="-122"/>
                <a:cs typeface="Times New Roman" pitchFamily="18" charset="0"/>
              </a:rPr>
              <a:t>。</a:t>
            </a:r>
            <a:endParaRPr lang="en-US" altLang="zh-CN" sz="2000" dirty="0" smtClean="0">
              <a:latin typeface="宋体" pitchFamily="2" charset="-122"/>
              <a:cs typeface="Times New Roman" pitchFamily="18" charset="0"/>
            </a:endParaRPr>
          </a:p>
          <a:p>
            <a:pPr algn="just"/>
            <a:endParaRPr lang="zh-CN" altLang="en-US" sz="2000" dirty="0">
              <a:latin typeface="宋体" pitchFamily="2" charset="-122"/>
              <a:cs typeface="Times New Roman" pitchFamily="18" charset="0"/>
            </a:endParaRPr>
          </a:p>
          <a:p>
            <a:pPr algn="just"/>
            <a:endParaRPr lang="zh-CN" altLang="en-US" sz="1800" dirty="0">
              <a:latin typeface="宋体" pitchFamily="2" charset="-122"/>
              <a:cs typeface="Times New Roman" pitchFamily="18" charset="0"/>
            </a:endParaRPr>
          </a:p>
        </p:txBody>
      </p:sp>
      <p:grpSp>
        <p:nvGrpSpPr>
          <p:cNvPr id="2" name="Group 16"/>
          <p:cNvGrpSpPr>
            <a:grpSpLocks/>
          </p:cNvGrpSpPr>
          <p:nvPr/>
        </p:nvGrpSpPr>
        <p:grpSpPr bwMode="auto">
          <a:xfrm>
            <a:off x="468313" y="2133600"/>
            <a:ext cx="8208963" cy="3729038"/>
            <a:chOff x="295" y="1344"/>
            <a:chExt cx="5171" cy="2349"/>
          </a:xfrm>
        </p:grpSpPr>
        <p:pic>
          <p:nvPicPr>
            <p:cNvPr id="88069" name="Picture 5" descr="maxplus-logo"/>
            <p:cNvPicPr>
              <a:picLocks noChangeAspect="1" noChangeArrowheads="1"/>
            </p:cNvPicPr>
            <p:nvPr/>
          </p:nvPicPr>
          <p:blipFill>
            <a:blip r:embed="rId3" cstate="print"/>
            <a:srcRect/>
            <a:stretch>
              <a:fillRect/>
            </a:stretch>
          </p:blipFill>
          <p:spPr bwMode="auto">
            <a:xfrm>
              <a:off x="295" y="1344"/>
              <a:ext cx="680" cy="463"/>
            </a:xfrm>
            <a:prstGeom prst="rect">
              <a:avLst/>
            </a:prstGeom>
            <a:noFill/>
          </p:spPr>
        </p:pic>
        <p:sp>
          <p:nvSpPr>
            <p:cNvPr id="88070" name="Text Box 6"/>
            <p:cNvSpPr txBox="1">
              <a:spLocks noChangeArrowheads="1"/>
            </p:cNvSpPr>
            <p:nvPr/>
          </p:nvSpPr>
          <p:spPr bwMode="auto">
            <a:xfrm>
              <a:off x="1292" y="1389"/>
              <a:ext cx="4128" cy="346"/>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1800" dirty="0" err="1">
                  <a:solidFill>
                    <a:srgbClr val="444444"/>
                  </a:solidFill>
                  <a:latin typeface="楷体_GB2312" pitchFamily="49" charset="-122"/>
                  <a:ea typeface="楷体_GB2312" pitchFamily="49" charset="-122"/>
                </a:rPr>
                <a:t>Altera</a:t>
              </a:r>
              <a:r>
                <a:rPr kumimoji="1" lang="zh-CN" altLang="en-US" sz="1800" dirty="0">
                  <a:solidFill>
                    <a:srgbClr val="444444"/>
                  </a:solidFill>
                  <a:latin typeface="楷体_GB2312" pitchFamily="49" charset="-122"/>
                  <a:ea typeface="楷体_GB2312" pitchFamily="49" charset="-122"/>
                </a:rPr>
                <a:t>公司上一代</a:t>
              </a:r>
              <a:r>
                <a:rPr kumimoji="1" lang="en-US" altLang="zh-CN" sz="1800" dirty="0">
                  <a:solidFill>
                    <a:srgbClr val="444444"/>
                  </a:solidFill>
                  <a:latin typeface="楷体_GB2312" pitchFamily="49" charset="-122"/>
                  <a:ea typeface="楷体_GB2312" pitchFamily="49" charset="-122"/>
                </a:rPr>
                <a:t>PLD</a:t>
              </a:r>
              <a:r>
                <a:rPr kumimoji="1" lang="zh-CN" altLang="en-US" sz="1800" dirty="0">
                  <a:solidFill>
                    <a:srgbClr val="444444"/>
                  </a:solidFill>
                  <a:latin typeface="楷体_GB2312" pitchFamily="49" charset="-122"/>
                  <a:ea typeface="楷体_GB2312" pitchFamily="49" charset="-122"/>
                </a:rPr>
                <a:t>开发软件，使用者众多。目前</a:t>
              </a:r>
              <a:r>
                <a:rPr kumimoji="1" lang="en-US" altLang="zh-CN" sz="1800" dirty="0" err="1">
                  <a:solidFill>
                    <a:srgbClr val="444444"/>
                  </a:solidFill>
                  <a:latin typeface="楷体_GB2312" pitchFamily="49" charset="-122"/>
                  <a:ea typeface="楷体_GB2312" pitchFamily="49" charset="-122"/>
                </a:rPr>
                <a:t>Altera</a:t>
              </a:r>
              <a:r>
                <a:rPr kumimoji="1" lang="zh-CN" altLang="en-US" sz="1800" dirty="0">
                  <a:solidFill>
                    <a:srgbClr val="444444"/>
                  </a:solidFill>
                  <a:latin typeface="楷体_GB2312" pitchFamily="49" charset="-122"/>
                  <a:ea typeface="楷体_GB2312" pitchFamily="49" charset="-122"/>
                </a:rPr>
                <a:t>已经停止开发</a:t>
              </a:r>
              <a:r>
                <a:rPr kumimoji="1" lang="en-US" altLang="zh-CN" sz="1800" dirty="0" err="1">
                  <a:solidFill>
                    <a:srgbClr val="444444"/>
                  </a:solidFill>
                  <a:latin typeface="楷体_GB2312" pitchFamily="49" charset="-122"/>
                  <a:ea typeface="楷体_GB2312" pitchFamily="49" charset="-122"/>
                </a:rPr>
                <a:t>MaxplusII</a:t>
              </a:r>
              <a:r>
                <a:rPr kumimoji="1" lang="zh-CN" altLang="en-US" sz="1800" dirty="0">
                  <a:solidFill>
                    <a:srgbClr val="444444"/>
                  </a:solidFill>
                  <a:latin typeface="楷体_GB2312" pitchFamily="49" charset="-122"/>
                  <a:ea typeface="楷体_GB2312" pitchFamily="49" charset="-122"/>
                </a:rPr>
                <a:t>，而转向</a:t>
              </a:r>
              <a:r>
                <a:rPr kumimoji="1" lang="en-US" altLang="zh-CN" sz="1800" dirty="0" err="1">
                  <a:solidFill>
                    <a:srgbClr val="444444"/>
                  </a:solidFill>
                  <a:latin typeface="楷体_GB2312" pitchFamily="49" charset="-122"/>
                  <a:ea typeface="楷体_GB2312" pitchFamily="49" charset="-122"/>
                </a:rPr>
                <a:t>QuartusII</a:t>
              </a:r>
              <a:r>
                <a:rPr kumimoji="1" lang="zh-CN" altLang="en-US" sz="1800" dirty="0">
                  <a:solidFill>
                    <a:srgbClr val="444444"/>
                  </a:solidFill>
                  <a:latin typeface="楷体_GB2312" pitchFamily="49" charset="-122"/>
                  <a:ea typeface="楷体_GB2312" pitchFamily="49" charset="-122"/>
                </a:rPr>
                <a:t>软件平台。</a:t>
              </a:r>
              <a:endParaRPr kumimoji="1" lang="zh-CN" altLang="en-US" sz="1800" dirty="0">
                <a:latin typeface="楷体_GB2312" pitchFamily="49" charset="-122"/>
                <a:ea typeface="楷体_GB2312" pitchFamily="49" charset="-122"/>
              </a:endParaRPr>
            </a:p>
          </p:txBody>
        </p:sp>
        <p:pic>
          <p:nvPicPr>
            <p:cNvPr id="88071" name="Picture 7" descr="aqsc03"/>
            <p:cNvPicPr>
              <a:picLocks noChangeAspect="1" noChangeArrowheads="1"/>
            </p:cNvPicPr>
            <p:nvPr/>
          </p:nvPicPr>
          <p:blipFill>
            <a:blip r:embed="rId4" cstate="print"/>
            <a:srcRect/>
            <a:stretch>
              <a:fillRect/>
            </a:stretch>
          </p:blipFill>
          <p:spPr bwMode="auto">
            <a:xfrm>
              <a:off x="295" y="1843"/>
              <a:ext cx="718" cy="640"/>
            </a:xfrm>
            <a:prstGeom prst="rect">
              <a:avLst/>
            </a:prstGeom>
            <a:noFill/>
          </p:spPr>
        </p:pic>
        <p:sp>
          <p:nvSpPr>
            <p:cNvPr id="88072" name="Text Box 8"/>
            <p:cNvSpPr txBox="1">
              <a:spLocks noChangeArrowheads="1"/>
            </p:cNvSpPr>
            <p:nvPr/>
          </p:nvSpPr>
          <p:spPr bwMode="auto">
            <a:xfrm>
              <a:off x="1292" y="2070"/>
              <a:ext cx="4128" cy="173"/>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1800">
                  <a:solidFill>
                    <a:srgbClr val="444444"/>
                  </a:solidFill>
                  <a:latin typeface="楷体_GB2312" pitchFamily="49" charset="-122"/>
                  <a:ea typeface="楷体_GB2312" pitchFamily="49" charset="-122"/>
                </a:rPr>
                <a:t>Altera</a:t>
              </a:r>
              <a:r>
                <a:rPr kumimoji="1" lang="zh-CN" altLang="en-US" sz="1800">
                  <a:solidFill>
                    <a:srgbClr val="444444"/>
                  </a:solidFill>
                  <a:latin typeface="楷体_GB2312" pitchFamily="49" charset="-122"/>
                  <a:ea typeface="楷体_GB2312" pitchFamily="49" charset="-122"/>
                </a:rPr>
                <a:t>公司新一代</a:t>
              </a:r>
              <a:r>
                <a:rPr kumimoji="1" lang="en-US" altLang="zh-CN" sz="1800">
                  <a:solidFill>
                    <a:srgbClr val="444444"/>
                  </a:solidFill>
                  <a:latin typeface="楷体_GB2312" pitchFamily="49" charset="-122"/>
                  <a:ea typeface="楷体_GB2312" pitchFamily="49" charset="-122"/>
                </a:rPr>
                <a:t>PLD</a:t>
              </a:r>
              <a:r>
                <a:rPr kumimoji="1" lang="zh-CN" altLang="en-US" sz="1800">
                  <a:solidFill>
                    <a:srgbClr val="444444"/>
                  </a:solidFill>
                  <a:latin typeface="楷体_GB2312" pitchFamily="49" charset="-122"/>
                  <a:ea typeface="楷体_GB2312" pitchFamily="49" charset="-122"/>
                </a:rPr>
                <a:t>开发软件，适合大规模</a:t>
              </a:r>
              <a:r>
                <a:rPr kumimoji="1" lang="en-US" altLang="zh-CN" sz="1800">
                  <a:solidFill>
                    <a:srgbClr val="444444"/>
                  </a:solidFill>
                  <a:latin typeface="楷体_GB2312" pitchFamily="49" charset="-122"/>
                  <a:ea typeface="楷体_GB2312" pitchFamily="49" charset="-122"/>
                </a:rPr>
                <a:t>FPGA</a:t>
              </a:r>
              <a:r>
                <a:rPr kumimoji="1" lang="zh-CN" altLang="en-US" sz="1800">
                  <a:latin typeface="楷体_GB2312" pitchFamily="49" charset="-122"/>
                  <a:ea typeface="楷体_GB2312" pitchFamily="49" charset="-122"/>
                </a:rPr>
                <a:t>的开发</a:t>
              </a:r>
              <a:r>
                <a:rPr kumimoji="1" lang="zh-CN" altLang="en-US" sz="1800"/>
                <a:t>。</a:t>
              </a:r>
            </a:p>
          </p:txBody>
        </p:sp>
        <p:sp>
          <p:nvSpPr>
            <p:cNvPr id="88073" name="Text Box 9"/>
            <p:cNvSpPr txBox="1">
              <a:spLocks noChangeArrowheads="1"/>
            </p:cNvSpPr>
            <p:nvPr/>
          </p:nvSpPr>
          <p:spPr bwMode="auto">
            <a:xfrm>
              <a:off x="1292" y="2659"/>
              <a:ext cx="4128" cy="346"/>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1800" dirty="0">
                  <a:solidFill>
                    <a:srgbClr val="444444"/>
                  </a:solidFill>
                  <a:latin typeface="楷体_GB2312" pitchFamily="49" charset="-122"/>
                  <a:ea typeface="楷体_GB2312" pitchFamily="49" charset="-122"/>
                </a:rPr>
                <a:t>Xilinx</a:t>
              </a:r>
              <a:r>
                <a:rPr kumimoji="1" lang="zh-CN" altLang="en-US" sz="1800" dirty="0">
                  <a:solidFill>
                    <a:srgbClr val="444444"/>
                  </a:solidFill>
                  <a:latin typeface="楷体_GB2312" pitchFamily="49" charset="-122"/>
                  <a:ea typeface="楷体_GB2312" pitchFamily="49" charset="-122"/>
                </a:rPr>
                <a:t>公司上一代的</a:t>
              </a:r>
              <a:r>
                <a:rPr kumimoji="1" lang="en-US" altLang="zh-CN" sz="1800" dirty="0">
                  <a:solidFill>
                    <a:srgbClr val="444444"/>
                  </a:solidFill>
                  <a:latin typeface="楷体_GB2312" pitchFamily="49" charset="-122"/>
                  <a:ea typeface="楷体_GB2312" pitchFamily="49" charset="-122"/>
                </a:rPr>
                <a:t>PLD</a:t>
              </a:r>
              <a:r>
                <a:rPr kumimoji="1" lang="zh-CN" altLang="en-US" sz="1800" dirty="0">
                  <a:solidFill>
                    <a:srgbClr val="444444"/>
                  </a:solidFill>
                  <a:latin typeface="楷体_GB2312" pitchFamily="49" charset="-122"/>
                  <a:ea typeface="楷体_GB2312" pitchFamily="49" charset="-122"/>
                </a:rPr>
                <a:t>开发软件，目前</a:t>
              </a:r>
              <a:r>
                <a:rPr kumimoji="1" lang="en-US" altLang="zh-CN" sz="1800" dirty="0">
                  <a:solidFill>
                    <a:srgbClr val="444444"/>
                  </a:solidFill>
                  <a:latin typeface="楷体_GB2312" pitchFamily="49" charset="-122"/>
                  <a:ea typeface="楷体_GB2312" pitchFamily="49" charset="-122"/>
                </a:rPr>
                <a:t>Xilinx</a:t>
              </a:r>
              <a:r>
                <a:rPr kumimoji="1" lang="zh-CN" altLang="en-US" sz="1800" dirty="0">
                  <a:solidFill>
                    <a:srgbClr val="444444"/>
                  </a:solidFill>
                  <a:latin typeface="楷体_GB2312" pitchFamily="49" charset="-122"/>
                  <a:ea typeface="楷体_GB2312" pitchFamily="49" charset="-122"/>
                </a:rPr>
                <a:t>已经停止开发</a:t>
              </a:r>
              <a:r>
                <a:rPr kumimoji="1" lang="en-US" altLang="zh-CN" sz="1800" dirty="0">
                  <a:solidFill>
                    <a:srgbClr val="444444"/>
                  </a:solidFill>
                  <a:latin typeface="楷体_GB2312" pitchFamily="49" charset="-122"/>
                  <a:ea typeface="楷体_GB2312" pitchFamily="49" charset="-122"/>
                </a:rPr>
                <a:t>Foundation</a:t>
              </a:r>
              <a:r>
                <a:rPr kumimoji="1" lang="zh-CN" altLang="en-US" sz="1800" dirty="0">
                  <a:solidFill>
                    <a:srgbClr val="444444"/>
                  </a:solidFill>
                  <a:latin typeface="楷体_GB2312" pitchFamily="49" charset="-122"/>
                  <a:ea typeface="楷体_GB2312" pitchFamily="49" charset="-122"/>
                </a:rPr>
                <a:t>，而转向</a:t>
              </a:r>
              <a:r>
                <a:rPr kumimoji="1" lang="en-US" altLang="zh-CN" sz="1800" dirty="0">
                  <a:solidFill>
                    <a:srgbClr val="444444"/>
                  </a:solidFill>
                  <a:latin typeface="楷体_GB2312" pitchFamily="49" charset="-122"/>
                  <a:ea typeface="楷体_GB2312" pitchFamily="49" charset="-122"/>
                </a:rPr>
                <a:t>ISE</a:t>
              </a:r>
              <a:r>
                <a:rPr kumimoji="1" lang="zh-CN" altLang="en-US" sz="1800" dirty="0">
                  <a:solidFill>
                    <a:srgbClr val="444444"/>
                  </a:solidFill>
                  <a:latin typeface="楷体_GB2312" pitchFamily="49" charset="-122"/>
                  <a:ea typeface="楷体_GB2312" pitchFamily="49" charset="-122"/>
                </a:rPr>
                <a:t>软件平台。</a:t>
              </a:r>
            </a:p>
          </p:txBody>
        </p:sp>
        <p:pic>
          <p:nvPicPr>
            <p:cNvPr id="88074" name="Picture 10" descr="foundation_sm"/>
            <p:cNvPicPr>
              <a:picLocks noChangeAspect="1" noChangeArrowheads="1"/>
            </p:cNvPicPr>
            <p:nvPr/>
          </p:nvPicPr>
          <p:blipFill>
            <a:blip r:embed="rId5" cstate="print"/>
            <a:srcRect/>
            <a:stretch>
              <a:fillRect/>
            </a:stretch>
          </p:blipFill>
          <p:spPr bwMode="auto">
            <a:xfrm>
              <a:off x="348" y="2640"/>
              <a:ext cx="672" cy="544"/>
            </a:xfrm>
            <a:prstGeom prst="rect">
              <a:avLst/>
            </a:prstGeom>
            <a:noFill/>
          </p:spPr>
        </p:pic>
        <p:sp>
          <p:nvSpPr>
            <p:cNvPr id="88075" name="Text Box 11"/>
            <p:cNvSpPr txBox="1">
              <a:spLocks noChangeArrowheads="1"/>
            </p:cNvSpPr>
            <p:nvPr/>
          </p:nvSpPr>
          <p:spPr bwMode="auto">
            <a:xfrm>
              <a:off x="1338" y="3385"/>
              <a:ext cx="4128" cy="173"/>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1800">
                  <a:solidFill>
                    <a:srgbClr val="444444"/>
                  </a:solidFill>
                  <a:latin typeface="楷体_GB2312" pitchFamily="49" charset="-122"/>
                  <a:ea typeface="楷体_GB2312" pitchFamily="49" charset="-122"/>
                </a:rPr>
                <a:t>Xilinx</a:t>
              </a:r>
              <a:r>
                <a:rPr kumimoji="1" lang="zh-CN" altLang="en-US" sz="1800">
                  <a:solidFill>
                    <a:srgbClr val="444444"/>
                  </a:solidFill>
                  <a:latin typeface="楷体_GB2312" pitchFamily="49" charset="-122"/>
                  <a:ea typeface="楷体_GB2312" pitchFamily="49" charset="-122"/>
                </a:rPr>
                <a:t>公司目前的</a:t>
              </a:r>
              <a:r>
                <a:rPr kumimoji="1" lang="en-US" altLang="zh-CN" sz="1800">
                  <a:solidFill>
                    <a:srgbClr val="444444"/>
                  </a:solidFill>
                  <a:latin typeface="楷体_GB2312" pitchFamily="49" charset="-122"/>
                  <a:ea typeface="楷体_GB2312" pitchFamily="49" charset="-122"/>
                </a:rPr>
                <a:t>PLD</a:t>
              </a:r>
              <a:r>
                <a:rPr kumimoji="1" lang="zh-CN" altLang="en-US" sz="1800">
                  <a:solidFill>
                    <a:srgbClr val="444444"/>
                  </a:solidFill>
                  <a:latin typeface="楷体_GB2312" pitchFamily="49" charset="-122"/>
                  <a:ea typeface="楷体_GB2312" pitchFamily="49" charset="-122"/>
                </a:rPr>
                <a:t>开发软件。</a:t>
              </a:r>
              <a:endParaRPr kumimoji="1" lang="zh-CN" altLang="en-US" sz="1800">
                <a:latin typeface="楷体_GB2312" pitchFamily="49" charset="-122"/>
                <a:ea typeface="楷体_GB2312" pitchFamily="49" charset="-122"/>
              </a:endParaRPr>
            </a:p>
          </p:txBody>
        </p:sp>
        <p:pic>
          <p:nvPicPr>
            <p:cNvPr id="88076" name="Picture 12" descr="ise_logo"/>
            <p:cNvPicPr>
              <a:picLocks noChangeAspect="1" noChangeArrowheads="1"/>
            </p:cNvPicPr>
            <p:nvPr/>
          </p:nvPicPr>
          <p:blipFill>
            <a:blip r:embed="rId6" cstate="print"/>
            <a:srcRect/>
            <a:stretch>
              <a:fillRect/>
            </a:stretch>
          </p:blipFill>
          <p:spPr bwMode="auto">
            <a:xfrm>
              <a:off x="295" y="3249"/>
              <a:ext cx="862" cy="444"/>
            </a:xfrm>
            <a:prstGeom prst="rect">
              <a:avLst/>
            </a:prstGeom>
            <a:noFill/>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a:t>
            </a:r>
            <a:r>
              <a:rPr lang="zh-CN" altLang="zh-CN" dirty="0" smtClean="0"/>
              <a:t>触发器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40</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9841" name="Rectangle 1"/>
          <p:cNvSpPr>
            <a:spLocks noChangeArrowheads="1"/>
          </p:cNvSpPr>
          <p:nvPr/>
        </p:nvSpPr>
        <p:spPr bwMode="auto">
          <a:xfrm>
            <a:off x="1547664" y="2009746"/>
            <a:ext cx="4380302"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TFF (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T,clk</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or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&lt;=1'b0;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if (T)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data_out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计数器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41</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539552" y="1412776"/>
            <a:ext cx="1762021" cy="369332"/>
          </a:xfrm>
          <a:prstGeom prst="rect">
            <a:avLst/>
          </a:prstGeom>
        </p:spPr>
        <p:txBody>
          <a:bodyPr wrap="none">
            <a:spAutoFit/>
          </a:bodyPr>
          <a:lstStyle/>
          <a:p>
            <a:r>
              <a:rPr lang="en-US" altLang="zh-CN" sz="1800" dirty="0" smtClean="0"/>
              <a:t> 2</a:t>
            </a:r>
            <a:r>
              <a:rPr lang="zh-CN" altLang="zh-CN" sz="1800" dirty="0" smtClean="0"/>
              <a:t>进制的计数器</a:t>
            </a:r>
            <a:endParaRPr lang="zh-CN" altLang="en-US" sz="1800" dirty="0"/>
          </a:p>
        </p:txBody>
      </p:sp>
      <p:sp>
        <p:nvSpPr>
          <p:cNvPr id="418817" name="Rectangle 1"/>
          <p:cNvSpPr>
            <a:spLocks noChangeArrowheads="1"/>
          </p:cNvSpPr>
          <p:nvPr/>
        </p:nvSpPr>
        <p:spPr bwMode="auto">
          <a:xfrm>
            <a:off x="467544" y="2060848"/>
            <a:ext cx="3550972" cy="28623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comp2bit ( Q,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or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Q&lt;=1'b0;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Q&lt;=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88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8818" name="Object 2"/>
          <p:cNvGraphicFramePr>
            <a:graphicFrameLocks noChangeAspect="1"/>
          </p:cNvGraphicFramePr>
          <p:nvPr/>
        </p:nvGraphicFramePr>
        <p:xfrm>
          <a:off x="5364088" y="2204864"/>
          <a:ext cx="2628766" cy="2232248"/>
        </p:xfrm>
        <a:graphic>
          <a:graphicData uri="http://schemas.openxmlformats.org/presentationml/2006/ole">
            <p:oleObj spid="_x0000_s142338" r:id="rId3" imgW="1702564" imgH="1458068" progId="">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42</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467544" y="1412776"/>
            <a:ext cx="2031325" cy="369332"/>
          </a:xfrm>
          <a:prstGeom prst="rect">
            <a:avLst/>
          </a:prstGeom>
        </p:spPr>
        <p:txBody>
          <a:bodyPr wrap="none">
            <a:spAutoFit/>
          </a:bodyPr>
          <a:lstStyle/>
          <a:p>
            <a:r>
              <a:rPr lang="zh-CN" altLang="zh-CN" sz="1800" dirty="0" smtClean="0"/>
              <a:t>任意模值的计数器</a:t>
            </a:r>
            <a:endParaRPr lang="zh-CN" altLang="en-US" sz="1800" dirty="0"/>
          </a:p>
        </p:txBody>
      </p:sp>
      <p:sp>
        <p:nvSpPr>
          <p:cNvPr id="8" name="矩形 7"/>
          <p:cNvSpPr/>
          <p:nvPr/>
        </p:nvSpPr>
        <p:spPr>
          <a:xfrm>
            <a:off x="2915816" y="1412776"/>
            <a:ext cx="1347357" cy="369332"/>
          </a:xfrm>
          <a:prstGeom prst="rect">
            <a:avLst/>
          </a:prstGeom>
        </p:spPr>
        <p:txBody>
          <a:bodyPr wrap="none">
            <a:spAutoFit/>
          </a:bodyPr>
          <a:lstStyle/>
          <a:p>
            <a:r>
              <a:rPr lang="zh-CN" altLang="zh-CN" sz="1800" dirty="0" smtClean="0"/>
              <a:t>模</a:t>
            </a:r>
            <a:r>
              <a:rPr lang="en-US" altLang="zh-CN" sz="1800" dirty="0" smtClean="0"/>
              <a:t>11</a:t>
            </a:r>
            <a:r>
              <a:rPr lang="zh-CN" altLang="zh-CN" sz="1800" dirty="0" smtClean="0"/>
              <a:t>计数器</a:t>
            </a:r>
            <a:endParaRPr lang="zh-CN" altLang="en-US" sz="1800" dirty="0"/>
          </a:p>
        </p:txBody>
      </p:sp>
      <p:sp>
        <p:nvSpPr>
          <p:cNvPr id="417793" name="Rectangle 1"/>
          <p:cNvSpPr>
            <a:spLocks noChangeArrowheads="1"/>
          </p:cNvSpPr>
          <p:nvPr/>
        </p:nvSpPr>
        <p:spPr bwMode="auto">
          <a:xfrm>
            <a:off x="1979712" y="2060848"/>
            <a:ext cx="3702680"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comp_11 ( count,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[3:0] count;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clk,rst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[3:0] count;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rst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count&lt;=4'b0000;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(count==4'b 1010)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count&lt;=1'b0;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count&lt;=count+1;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移位寄存器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43</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16769" name="Rectangle 1"/>
          <p:cNvSpPr>
            <a:spLocks noChangeArrowheads="1"/>
          </p:cNvSpPr>
          <p:nvPr/>
        </p:nvSpPr>
        <p:spPr bwMode="auto">
          <a:xfrm>
            <a:off x="467544" y="1556792"/>
            <a:ext cx="206979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环形移位寄存器</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677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6770" name="Object 2"/>
          <p:cNvGraphicFramePr>
            <a:graphicFrameLocks noChangeAspect="1"/>
          </p:cNvGraphicFramePr>
          <p:nvPr/>
        </p:nvGraphicFramePr>
        <p:xfrm>
          <a:off x="4067944" y="1340768"/>
          <a:ext cx="4876800" cy="1600200"/>
        </p:xfrm>
        <a:graphic>
          <a:graphicData uri="http://schemas.openxmlformats.org/presentationml/2006/ole">
            <p:oleObj spid="_x0000_s143362" r:id="rId3" imgW="4032261" imgH="1320800" progId="">
              <p:embed/>
            </p:oleObj>
          </a:graphicData>
        </a:graphic>
      </p:graphicFrame>
      <p:sp>
        <p:nvSpPr>
          <p:cNvPr id="416772" name="Rectangle 4"/>
          <p:cNvSpPr>
            <a:spLocks noChangeArrowheads="1"/>
          </p:cNvSpPr>
          <p:nvPr/>
        </p:nvSpPr>
        <p:spPr bwMode="auto">
          <a:xfrm>
            <a:off x="251520" y="2204864"/>
            <a:ext cx="5904180" cy="31393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shiftregist1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D,clk,rst_n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parameter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shiftregist_width</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[shiftregist_width-1:0] 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clk,rst_n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[shiftregist_width-1:0] 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D&lt;=4'b0000;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D&lt;={D[shiftregist_width-2:0],D[shiftregist_width-1]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序列信号发生器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44</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467544" y="1412776"/>
            <a:ext cx="7488832" cy="369332"/>
          </a:xfrm>
          <a:prstGeom prst="rect">
            <a:avLst/>
          </a:prstGeom>
        </p:spPr>
        <p:txBody>
          <a:bodyPr wrap="square">
            <a:spAutoFit/>
          </a:bodyPr>
          <a:lstStyle/>
          <a:p>
            <a:r>
              <a:rPr lang="zh-CN" altLang="zh-CN" sz="1800" dirty="0" smtClean="0"/>
              <a:t>例</a:t>
            </a:r>
            <a:r>
              <a:rPr lang="en-US" altLang="zh-CN" sz="1800" dirty="0" smtClean="0"/>
              <a:t>4.3-9:</a:t>
            </a:r>
            <a:r>
              <a:rPr lang="zh-CN" altLang="zh-CN" sz="1800" dirty="0" smtClean="0"/>
              <a:t>用</a:t>
            </a:r>
            <a:r>
              <a:rPr lang="en-US" altLang="zh-CN" sz="1800" dirty="0" err="1" smtClean="0"/>
              <a:t>Verilog</a:t>
            </a:r>
            <a:r>
              <a:rPr lang="en-US" altLang="zh-CN" sz="1800" dirty="0" smtClean="0"/>
              <a:t> HDL</a:t>
            </a:r>
            <a:r>
              <a:rPr lang="zh-CN" altLang="zh-CN" sz="1800" dirty="0" smtClean="0"/>
              <a:t>设计一个产生</a:t>
            </a:r>
            <a:r>
              <a:rPr lang="en-US" altLang="zh-CN" sz="1800" dirty="0" smtClean="0"/>
              <a:t>10011</a:t>
            </a:r>
            <a:r>
              <a:rPr lang="zh-CN" altLang="zh-CN" sz="1800" dirty="0" smtClean="0"/>
              <a:t>序列的信号发生器</a:t>
            </a:r>
            <a:endParaRPr lang="zh-CN" altLang="en-US" sz="1800" dirty="0"/>
          </a:p>
        </p:txBody>
      </p:sp>
      <p:sp>
        <p:nvSpPr>
          <p:cNvPr id="415745" name="Rectangle 1"/>
          <p:cNvSpPr>
            <a:spLocks noChangeArrowheads="1"/>
          </p:cNvSpPr>
          <p:nvPr/>
        </p:nvSpPr>
        <p:spPr bwMode="auto">
          <a:xfrm>
            <a:off x="467544" y="1916832"/>
            <a:ext cx="360868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方法（</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）：由移位寄存器构成</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5746" name="Rectangle 2"/>
          <p:cNvSpPr>
            <a:spLocks noChangeArrowheads="1"/>
          </p:cNvSpPr>
          <p:nvPr/>
        </p:nvSpPr>
        <p:spPr bwMode="auto">
          <a:xfrm>
            <a:off x="971600" y="2388944"/>
            <a:ext cx="3980577"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signal_maker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out,clk,load,D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parameter M=6;</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out;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clk,load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[M-1:0] 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[M-1:0]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initial  Q=6'b10011;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(load)	Q&lt;=D;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Q&lt;={Q[M-2:0],Q[M-1]};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out=Q[M];</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5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5747" name="Object 3"/>
          <p:cNvGraphicFramePr>
            <a:graphicFrameLocks noChangeAspect="1"/>
          </p:cNvGraphicFramePr>
          <p:nvPr/>
        </p:nvGraphicFramePr>
        <p:xfrm>
          <a:off x="5292080" y="2636912"/>
          <a:ext cx="3424017" cy="2520280"/>
        </p:xfrm>
        <a:graphic>
          <a:graphicData uri="http://schemas.openxmlformats.org/presentationml/2006/ole">
            <p:oleObj spid="_x0000_s144386" r:id="rId3" imgW="2557623" imgH="1876898" progId="">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45</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395536" y="1412776"/>
            <a:ext cx="4929555" cy="369332"/>
          </a:xfrm>
          <a:prstGeom prst="rect">
            <a:avLst/>
          </a:prstGeom>
        </p:spPr>
        <p:txBody>
          <a:bodyPr wrap="none">
            <a:spAutoFit/>
          </a:bodyPr>
          <a:lstStyle/>
          <a:p>
            <a:r>
              <a:rPr lang="zh-CN" altLang="zh-CN" sz="1800" dirty="0" smtClean="0"/>
              <a:t>方法（</a:t>
            </a:r>
            <a:r>
              <a:rPr lang="en-US" altLang="zh-CN" sz="1800" dirty="0" smtClean="0"/>
              <a:t>2</a:t>
            </a:r>
            <a:r>
              <a:rPr lang="zh-CN" altLang="zh-CN" sz="1800" dirty="0" smtClean="0"/>
              <a:t>）：由移位寄存器和组合逻辑电路构成</a:t>
            </a:r>
            <a:endParaRPr lang="zh-CN" altLang="en-US" sz="1800" dirty="0"/>
          </a:p>
        </p:txBody>
      </p:sp>
      <p:sp>
        <p:nvSpPr>
          <p:cNvPr id="414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721" name="Object 1"/>
          <p:cNvGraphicFramePr>
            <a:graphicFrameLocks noChangeAspect="1"/>
          </p:cNvGraphicFramePr>
          <p:nvPr/>
        </p:nvGraphicFramePr>
        <p:xfrm>
          <a:off x="5364088" y="1916831"/>
          <a:ext cx="3168352" cy="2496991"/>
        </p:xfrm>
        <a:graphic>
          <a:graphicData uri="http://schemas.openxmlformats.org/presentationml/2006/ole">
            <p:oleObj spid="_x0000_s145410" r:id="rId3" imgW="2557623" imgH="2017679" progId="">
              <p:embed/>
            </p:oleObj>
          </a:graphicData>
        </a:graphic>
      </p:graphicFrame>
      <p:sp>
        <p:nvSpPr>
          <p:cNvPr id="414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147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72200" y="4437112"/>
            <a:ext cx="2308492" cy="436048"/>
          </a:xfrm>
          <a:prstGeom prst="rect">
            <a:avLst/>
          </a:prstGeom>
          <a:noFill/>
        </p:spPr>
      </p:pic>
      <p:sp>
        <p:nvSpPr>
          <p:cNvPr id="414725" name="Rectangle 5"/>
          <p:cNvSpPr>
            <a:spLocks noChangeArrowheads="1"/>
          </p:cNvSpPr>
          <p:nvPr/>
        </p:nvSpPr>
        <p:spPr bwMode="auto">
          <a:xfrm>
            <a:off x="0" y="2204864"/>
            <a:ext cx="6535764" cy="36933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signal_maker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OUT,clk,load,D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parameter M=4;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OUT;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clk,load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[M-1:0] 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[M-1:0]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 w1;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时序电路部分，移位寄存器</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(load)  	Q&lt;=D;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Q&lt;={Q[M-2:0],w1};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w1=(~Q[0])|((~Q[0])&amp;Q[3]);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组合逻辑电路，反馈网络</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OUT=Q[M];</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46</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8033" name="Rectangle 1"/>
          <p:cNvSpPr>
            <a:spLocks noChangeArrowheads="1"/>
          </p:cNvSpPr>
          <p:nvPr/>
        </p:nvSpPr>
        <p:spPr bwMode="auto">
          <a:xfrm>
            <a:off x="395536" y="1340768"/>
            <a:ext cx="296747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方法（</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）：由计数器构成</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1115616" y="2060848"/>
            <a:ext cx="2326278" cy="369332"/>
          </a:xfrm>
          <a:prstGeom prst="rect">
            <a:avLst/>
          </a:prstGeom>
        </p:spPr>
        <p:txBody>
          <a:bodyPr wrap="none">
            <a:spAutoFit/>
          </a:bodyPr>
          <a:lstStyle/>
          <a:p>
            <a:r>
              <a:rPr lang="zh-CN" altLang="zh-CN" sz="1800" dirty="0" smtClean="0"/>
              <a:t> 输出组合逻辑真值表</a:t>
            </a:r>
            <a:endParaRPr lang="zh-CN" altLang="en-US" sz="1800" dirty="0"/>
          </a:p>
        </p:txBody>
      </p:sp>
      <p:graphicFrame>
        <p:nvGraphicFramePr>
          <p:cNvPr id="9" name="表格 8"/>
          <p:cNvGraphicFramePr>
            <a:graphicFrameLocks noGrp="1"/>
          </p:cNvGraphicFramePr>
          <p:nvPr/>
        </p:nvGraphicFramePr>
        <p:xfrm>
          <a:off x="0" y="2564904"/>
          <a:ext cx="5278120" cy="1680210"/>
        </p:xfrm>
        <a:graphic>
          <a:graphicData uri="http://schemas.openxmlformats.org/drawingml/2006/table">
            <a:tbl>
              <a:tblPr/>
              <a:tblGrid>
                <a:gridCol w="1352550"/>
                <a:gridCol w="1352550"/>
                <a:gridCol w="1353185"/>
                <a:gridCol w="1219835"/>
              </a:tblGrid>
              <a:tr h="0">
                <a:tc>
                  <a:txBody>
                    <a:bodyPr/>
                    <a:lstStyle/>
                    <a:p>
                      <a:pPr indent="127000" algn="just">
                        <a:lnSpc>
                          <a:spcPct val="150000"/>
                        </a:lnSpc>
                        <a:spcAft>
                          <a:spcPts val="0"/>
                        </a:spcAft>
                      </a:pPr>
                      <a:r>
                        <a:rPr lang="en-US" sz="1050" b="1" kern="100" dirty="0">
                          <a:solidFill>
                            <a:srgbClr val="000000"/>
                          </a:solidFill>
                          <a:latin typeface="Times New Roman"/>
                          <a:ea typeface="宋体"/>
                        </a:rPr>
                        <a:t>Q</a:t>
                      </a:r>
                      <a:r>
                        <a:rPr lang="en-US" sz="1050" b="1" kern="100" baseline="-25000" dirty="0">
                          <a:solidFill>
                            <a:srgbClr val="000000"/>
                          </a:solidFill>
                          <a:latin typeface="Times New Roman"/>
                          <a:ea typeface="宋体"/>
                        </a:rPr>
                        <a:t>2</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a:solidFill>
                            <a:srgbClr val="000000"/>
                          </a:solidFill>
                          <a:latin typeface="Times New Roman"/>
                          <a:ea typeface="宋体"/>
                        </a:rPr>
                        <a:t>Q</a:t>
                      </a:r>
                      <a:r>
                        <a:rPr lang="en-US" sz="1050" b="1" kern="100" baseline="-250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b="1" kern="100" dirty="0">
                          <a:solidFill>
                            <a:srgbClr val="000000"/>
                          </a:solidFill>
                          <a:latin typeface="Times New Roman"/>
                          <a:ea typeface="宋体"/>
                        </a:rPr>
                        <a:t>Q</a:t>
                      </a:r>
                      <a:r>
                        <a:rPr lang="en-US" sz="1050" b="1" kern="100" baseline="-25000" dirty="0">
                          <a:solidFill>
                            <a:srgbClr val="000000"/>
                          </a:solidFill>
                          <a:latin typeface="Times New Roman"/>
                          <a:ea typeface="宋体"/>
                        </a:rPr>
                        <a:t>0</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OUT</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050" b="1"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a:solidFill>
                            <a:srgbClr val="000000"/>
                          </a:solidFill>
                          <a:latin typeface="Times New Roman"/>
                          <a:ea typeface="宋体"/>
                        </a:rPr>
                        <a:t>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050" kern="100" dirty="0">
                          <a:solidFill>
                            <a:srgbClr val="000000"/>
                          </a:solidFill>
                          <a:latin typeface="Times New Roman"/>
                          <a:ea typeface="宋体"/>
                        </a:rPr>
                        <a:t>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280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8034" name="Object 2"/>
          <p:cNvGraphicFramePr>
            <a:graphicFrameLocks noChangeAspect="1"/>
          </p:cNvGraphicFramePr>
          <p:nvPr/>
        </p:nvGraphicFramePr>
        <p:xfrm>
          <a:off x="5436096" y="2420888"/>
          <a:ext cx="3228359" cy="1872208"/>
        </p:xfrm>
        <a:graphic>
          <a:graphicData uri="http://schemas.openxmlformats.org/presentationml/2006/ole">
            <p:oleObj spid="_x0000_s146434" r:id="rId3" imgW="2557623" imgH="1499411" progId="">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7009" name="Rectangle 1"/>
          <p:cNvSpPr>
            <a:spLocks noChangeArrowheads="1"/>
          </p:cNvSpPr>
          <p:nvPr/>
        </p:nvSpPr>
        <p:spPr bwMode="auto">
          <a:xfrm>
            <a:off x="611560" y="1772816"/>
            <a:ext cx="7883890" cy="28623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signal_maker</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clk,reset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parameter M=3;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OUT;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clk,reset</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[M-1:0] counter;</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if (!reset)	counter&lt;=3'b000;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counter&lt;=counter+1;</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assign OUT=counter[2]|((~counter[1])&amp;(~counter[0]))|(counter[1]&amp;counter[0]);</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467544" y="1412776"/>
            <a:ext cx="4673139" cy="369332"/>
          </a:xfrm>
          <a:prstGeom prst="rect">
            <a:avLst/>
          </a:prstGeom>
        </p:spPr>
        <p:txBody>
          <a:bodyPr wrap="none">
            <a:spAutoFit/>
          </a:bodyPr>
          <a:lstStyle/>
          <a:p>
            <a:r>
              <a:rPr lang="zh-CN" altLang="zh-CN" sz="1800" dirty="0" smtClean="0"/>
              <a:t>例</a:t>
            </a:r>
            <a:r>
              <a:rPr lang="en-US" altLang="zh-CN" sz="1800" dirty="0" smtClean="0"/>
              <a:t>4.3-10:</a:t>
            </a:r>
            <a:r>
              <a:rPr lang="zh-CN" altLang="zh-CN" sz="1800" dirty="0" smtClean="0"/>
              <a:t>用</a:t>
            </a:r>
            <a:r>
              <a:rPr lang="en-US" altLang="zh-CN" sz="1800" dirty="0" err="1" smtClean="0"/>
              <a:t>Verilog</a:t>
            </a:r>
            <a:r>
              <a:rPr lang="en-US" altLang="zh-CN" sz="1800" dirty="0" smtClean="0"/>
              <a:t> HDL</a:t>
            </a:r>
            <a:r>
              <a:rPr lang="zh-CN" altLang="zh-CN" sz="1800" dirty="0" smtClean="0"/>
              <a:t>设计伪随机码发生器</a:t>
            </a:r>
            <a:endParaRPr lang="zh-CN" altLang="en-US" sz="1800" dirty="0"/>
          </a:p>
        </p:txBody>
      </p:sp>
      <p:sp>
        <p:nvSpPr>
          <p:cNvPr id="8" name="矩形 7"/>
          <p:cNvSpPr/>
          <p:nvPr/>
        </p:nvSpPr>
        <p:spPr>
          <a:xfrm>
            <a:off x="1115616" y="1988840"/>
            <a:ext cx="1992853" cy="369332"/>
          </a:xfrm>
          <a:prstGeom prst="rect">
            <a:avLst/>
          </a:prstGeom>
        </p:spPr>
        <p:txBody>
          <a:bodyPr wrap="none">
            <a:spAutoFit/>
          </a:bodyPr>
          <a:lstStyle/>
          <a:p>
            <a:r>
              <a:rPr lang="en-US" altLang="zh-CN" sz="1800" dirty="0" smtClean="0"/>
              <a:t>m</a:t>
            </a:r>
            <a:r>
              <a:rPr lang="zh-CN" altLang="zh-CN" sz="1800" dirty="0" smtClean="0"/>
              <a:t>序列反馈函数表</a:t>
            </a:r>
            <a:endParaRPr lang="zh-CN" altLang="en-US" sz="1800" dirty="0"/>
          </a:p>
        </p:txBody>
      </p:sp>
      <p:graphicFrame>
        <p:nvGraphicFramePr>
          <p:cNvPr id="10" name="表格 9"/>
          <p:cNvGraphicFramePr>
            <a:graphicFrameLocks noGrp="1"/>
          </p:cNvGraphicFramePr>
          <p:nvPr/>
        </p:nvGraphicFramePr>
        <p:xfrm>
          <a:off x="1043608" y="2420888"/>
          <a:ext cx="2520280" cy="3291840"/>
        </p:xfrm>
        <a:graphic>
          <a:graphicData uri="http://schemas.openxmlformats.org/drawingml/2006/table">
            <a:tbl>
              <a:tblPr/>
              <a:tblGrid>
                <a:gridCol w="744293"/>
                <a:gridCol w="1775987"/>
              </a:tblGrid>
              <a:tr h="369041">
                <a:tc>
                  <a:txBody>
                    <a:bodyPr/>
                    <a:lstStyle/>
                    <a:p>
                      <a:pPr marL="0" indent="0" algn="l">
                        <a:lnSpc>
                          <a:spcPct val="150000"/>
                        </a:lnSpc>
                        <a:spcAft>
                          <a:spcPts val="0"/>
                        </a:spcAft>
                      </a:pPr>
                      <a:r>
                        <a:rPr lang="en-US" sz="1800" b="1" kern="100" dirty="0">
                          <a:solidFill>
                            <a:srgbClr val="000000"/>
                          </a:solidFill>
                          <a:latin typeface="Times New Roman"/>
                          <a:ea typeface="宋体"/>
                        </a:rPr>
                        <a:t>N</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800" b="1" kern="100">
                          <a:solidFill>
                            <a:srgbClr val="000000"/>
                          </a:solidFill>
                          <a:latin typeface="Times New Roman"/>
                          <a:ea typeface="宋体"/>
                        </a:rPr>
                        <a:t>F</a:t>
                      </a:r>
                      <a:endParaRPr lang="zh-CN" sz="18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l">
                        <a:lnSpc>
                          <a:spcPct val="150000"/>
                        </a:lnSpc>
                        <a:spcAft>
                          <a:spcPts val="0"/>
                        </a:spcAft>
                      </a:pPr>
                      <a:r>
                        <a:rPr lang="en-US" sz="1800" b="1" kern="100" dirty="0">
                          <a:solidFill>
                            <a:srgbClr val="000000"/>
                          </a:solidFill>
                          <a:latin typeface="Times New Roman"/>
                          <a:ea typeface="宋体"/>
                          <a:cs typeface="+mn-cs"/>
                        </a:rPr>
                        <a:t>1</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2</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1</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3</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1</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4</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1</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5</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2</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6</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1</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041">
                <a:tc>
                  <a:txBody>
                    <a:bodyPr/>
                    <a:lstStyle/>
                    <a:p>
                      <a:pPr marL="0" indent="0" algn="just">
                        <a:lnSpc>
                          <a:spcPct val="150000"/>
                        </a:lnSpc>
                        <a:spcAft>
                          <a:spcPts val="0"/>
                        </a:spcAft>
                      </a:pPr>
                      <a:r>
                        <a:rPr lang="en-US" sz="1800" b="1" kern="100" dirty="0">
                          <a:solidFill>
                            <a:srgbClr val="000000"/>
                          </a:solidFill>
                          <a:latin typeface="Times New Roman"/>
                          <a:ea typeface="宋体"/>
                          <a:cs typeface="+mn-cs"/>
                        </a:rPr>
                        <a:t>7</a:t>
                      </a:r>
                      <a:endParaRPr lang="zh-CN" sz="1800" b="1" kern="100" dirty="0">
                        <a:solidFill>
                          <a:srgbClr val="000000"/>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50000"/>
                        </a:lnSpc>
                        <a:spcAft>
                          <a:spcPts val="0"/>
                        </a:spcAft>
                      </a:pPr>
                      <a:r>
                        <a:rPr lang="en-US" sz="1800" kern="100" dirty="0">
                          <a:solidFill>
                            <a:srgbClr val="000000"/>
                          </a:solidFill>
                          <a:latin typeface="Times New Roman"/>
                          <a:ea typeface="宋体"/>
                        </a:rPr>
                        <a:t>1</a:t>
                      </a:r>
                      <a:r>
                        <a:rPr lang="zh-CN" sz="1800" kern="100" dirty="0">
                          <a:solidFill>
                            <a:srgbClr val="000000"/>
                          </a:solidFill>
                          <a:latin typeface="Times New Roman"/>
                          <a:ea typeface="宋体"/>
                        </a:rPr>
                        <a:t>，</a:t>
                      </a:r>
                      <a:r>
                        <a:rPr lang="en-US" sz="1800" kern="100" dirty="0">
                          <a:solidFill>
                            <a:srgbClr val="000000"/>
                          </a:solidFill>
                          <a:latin typeface="Times New Roman"/>
                          <a:ea typeface="宋体"/>
                        </a:rPr>
                        <a:t>0</a:t>
                      </a:r>
                      <a:endParaRPr lang="zh-CN" sz="18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4283968" y="2132856"/>
            <a:ext cx="3153427" cy="369332"/>
          </a:xfrm>
          <a:prstGeom prst="rect">
            <a:avLst/>
          </a:prstGeom>
        </p:spPr>
        <p:txBody>
          <a:bodyPr wrap="none">
            <a:spAutoFit/>
          </a:bodyPr>
          <a:lstStyle/>
          <a:p>
            <a:r>
              <a:rPr lang="zh-CN" altLang="zh-CN" sz="1800" dirty="0" smtClean="0"/>
              <a:t>例如</a:t>
            </a:r>
            <a:r>
              <a:rPr lang="en-US" altLang="zh-CN" sz="1800" dirty="0" smtClean="0"/>
              <a:t>N=4</a:t>
            </a:r>
            <a:r>
              <a:rPr lang="zh-CN" altLang="zh-CN" sz="1800" dirty="0" smtClean="0"/>
              <a:t>，则反馈函数如下：</a:t>
            </a:r>
            <a:endParaRPr lang="zh-CN" altLang="en-US" sz="1800" dirty="0"/>
          </a:p>
        </p:txBody>
      </p:sp>
      <p:sp>
        <p:nvSpPr>
          <p:cNvPr id="425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259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64088" y="2564904"/>
            <a:ext cx="1458162" cy="288032"/>
          </a:xfrm>
          <a:prstGeom prst="rect">
            <a:avLst/>
          </a:prstGeom>
          <a:noFill/>
        </p:spPr>
      </p:pic>
      <p:sp>
        <p:nvSpPr>
          <p:cNvPr id="425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259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20072" y="4365104"/>
            <a:ext cx="3185295" cy="288032"/>
          </a:xfrm>
          <a:prstGeom prst="rect">
            <a:avLst/>
          </a:prstGeom>
          <a:noFill/>
        </p:spPr>
      </p:pic>
      <p:sp>
        <p:nvSpPr>
          <p:cNvPr id="425989" name="Rectangle 5"/>
          <p:cNvSpPr>
            <a:spLocks noChangeArrowheads="1"/>
          </p:cNvSpPr>
          <p:nvPr/>
        </p:nvSpPr>
        <p:spPr bwMode="auto">
          <a:xfrm>
            <a:off x="0" y="161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矩形 16"/>
          <p:cNvSpPr/>
          <p:nvPr/>
        </p:nvSpPr>
        <p:spPr>
          <a:xfrm>
            <a:off x="4283968" y="3140968"/>
            <a:ext cx="4572000" cy="923330"/>
          </a:xfrm>
          <a:prstGeom prst="rect">
            <a:avLst/>
          </a:prstGeom>
        </p:spPr>
        <p:txBody>
          <a:bodyPr>
            <a:spAutoFit/>
          </a:bodyPr>
          <a:lstStyle/>
          <a:p>
            <a:r>
              <a:rPr lang="zh-CN" altLang="zh-CN" sz="1800" dirty="0" smtClean="0"/>
              <a:t>在</a:t>
            </a:r>
            <a:r>
              <a:rPr lang="en-US" altLang="zh-CN" sz="1800" dirty="0" smtClean="0"/>
              <a:t>15</a:t>
            </a:r>
            <a:r>
              <a:rPr lang="zh-CN" altLang="zh-CN" sz="1800" dirty="0" smtClean="0"/>
              <a:t>位最长线性序列移存型计数器中，有一个由</a:t>
            </a:r>
            <a:r>
              <a:rPr lang="en-US" altLang="zh-CN" sz="1800" dirty="0" smtClean="0"/>
              <a:t>“0000”</a:t>
            </a:r>
            <a:r>
              <a:rPr lang="zh-CN" altLang="zh-CN" sz="1800" dirty="0" smtClean="0"/>
              <a:t>构成的死循环，为了打破死循环，可以修改式为</a:t>
            </a:r>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49</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4961" name="Rectangle 1"/>
          <p:cNvSpPr>
            <a:spLocks noChangeArrowheads="1"/>
          </p:cNvSpPr>
          <p:nvPr/>
        </p:nvSpPr>
        <p:spPr bwMode="auto">
          <a:xfrm>
            <a:off x="827584" y="1844824"/>
            <a:ext cx="6314549"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signal15 ( out,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load_n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D_load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out;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load_n,clk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[3:0]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D_load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[3:0] Q;</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wire F;</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load_n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Q&lt;=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D_load</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else		Q&lt;={Q[2:0],F};</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F=(Q[1]^Q[0])|(~Q[3]&amp;~Q[2]&amp;~Q[1]&amp;~Q[0]);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assign out=Q[3];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a:noFill/>
        </p:spPr>
        <p:txBody>
          <a:bodyPr/>
          <a:lstStyle/>
          <a:p>
            <a:pPr algn="l" eaLnBrk="1" hangingPunct="1"/>
            <a:r>
              <a:rPr lang="zh-CN" altLang="en-US" b="1" dirty="0" smtClean="0">
                <a:solidFill>
                  <a:srgbClr val="FF0000"/>
                </a:solidFill>
              </a:rPr>
              <a:t>为什么要采用</a:t>
            </a:r>
            <a:r>
              <a:rPr lang="en-US" altLang="zh-CN" b="1" dirty="0" smtClean="0">
                <a:solidFill>
                  <a:srgbClr val="FF0000"/>
                </a:solidFill>
              </a:rPr>
              <a:t>FPGA</a:t>
            </a:r>
            <a:endParaRPr lang="zh-CN" altLang="en-US" b="1" dirty="0" smtClean="0">
              <a:solidFill>
                <a:srgbClr val="FF0000"/>
              </a:solidFill>
            </a:endParaRPr>
          </a:p>
        </p:txBody>
      </p:sp>
      <p:sp>
        <p:nvSpPr>
          <p:cNvPr id="13315" name="Rectangle 3"/>
          <p:cNvSpPr>
            <a:spLocks noGrp="1" noChangeArrowheads="1"/>
          </p:cNvSpPr>
          <p:nvPr>
            <p:ph type="body" idx="1"/>
          </p:nvPr>
        </p:nvSpPr>
        <p:spPr>
          <a:xfrm>
            <a:off x="685800" y="1447800"/>
            <a:ext cx="7772400" cy="4876800"/>
          </a:xfrm>
        </p:spPr>
        <p:txBody>
          <a:bodyPr/>
          <a:lstStyle/>
          <a:p>
            <a:pPr eaLnBrk="1" hangingPunct="1">
              <a:buFontTx/>
              <a:buNone/>
            </a:pPr>
            <a:r>
              <a:rPr lang="en-US" altLang="zh-CN" sz="2400" dirty="0" smtClean="0"/>
              <a:t>FPGA</a:t>
            </a:r>
            <a:r>
              <a:rPr lang="zh-CN" altLang="en-US" sz="2400" dirty="0" smtClean="0"/>
              <a:t>主要用于</a:t>
            </a:r>
            <a:r>
              <a:rPr lang="zh-CN" altLang="en-US" sz="2400" b="1" dirty="0" smtClean="0">
                <a:solidFill>
                  <a:srgbClr val="FF0000"/>
                </a:solidFill>
              </a:rPr>
              <a:t>固定的</a:t>
            </a:r>
            <a:r>
              <a:rPr lang="zh-CN" altLang="en-US" sz="2400" b="1" dirty="0" smtClean="0">
                <a:solidFill>
                  <a:srgbClr val="FF0000"/>
                </a:solidFill>
              </a:rPr>
              <a:t>、运算量大</a:t>
            </a:r>
            <a:r>
              <a:rPr lang="zh-CN" altLang="en-US" sz="2400" dirty="0" smtClean="0"/>
              <a:t>的数值计算和控制</a:t>
            </a:r>
            <a:endParaRPr lang="en-US" altLang="zh-CN" sz="2400" dirty="0" smtClean="0"/>
          </a:p>
        </p:txBody>
      </p:sp>
      <p:sp>
        <p:nvSpPr>
          <p:cNvPr id="13316" name="Line 4"/>
          <p:cNvSpPr>
            <a:spLocks noChangeShapeType="1"/>
          </p:cNvSpPr>
          <p:nvPr/>
        </p:nvSpPr>
        <p:spPr bwMode="auto">
          <a:xfrm>
            <a:off x="533400" y="1295400"/>
            <a:ext cx="8382000" cy="0"/>
          </a:xfrm>
          <a:prstGeom prst="line">
            <a:avLst/>
          </a:prstGeom>
          <a:noFill/>
          <a:ln w="9525">
            <a:solidFill>
              <a:schemeClr val="accent2"/>
            </a:solidFill>
            <a:round/>
            <a:headEnd/>
            <a:tailEnd/>
          </a:ln>
        </p:spPr>
        <p:txBody>
          <a:bodyPr/>
          <a:lstStyle/>
          <a:p>
            <a:endParaRPr lang="zh-CN" altLang="en-US"/>
          </a:p>
        </p:txBody>
      </p:sp>
      <p:pic>
        <p:nvPicPr>
          <p:cNvPr id="99329" name="Picture 1"/>
          <p:cNvPicPr>
            <a:picLocks noChangeAspect="1" noChangeArrowheads="1"/>
          </p:cNvPicPr>
          <p:nvPr/>
        </p:nvPicPr>
        <p:blipFill>
          <a:blip r:embed="rId2" cstate="print"/>
          <a:srcRect/>
          <a:stretch>
            <a:fillRect/>
          </a:stretch>
        </p:blipFill>
        <p:spPr bwMode="auto">
          <a:xfrm>
            <a:off x="1187624" y="2348880"/>
            <a:ext cx="641985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有限同步状态机</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50</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3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37" name="Object 1"/>
          <p:cNvGraphicFramePr>
            <a:graphicFrameLocks noChangeAspect="1"/>
          </p:cNvGraphicFramePr>
          <p:nvPr/>
        </p:nvGraphicFramePr>
        <p:xfrm>
          <a:off x="856190" y="1268760"/>
          <a:ext cx="7390684" cy="1944216"/>
        </p:xfrm>
        <a:graphic>
          <a:graphicData uri="http://schemas.openxmlformats.org/presentationml/2006/ole">
            <p:oleObj spid="_x0000_s147458" r:id="rId3" imgW="5446749" imgH="1444557" progId="">
              <p:embed/>
            </p:oleObj>
          </a:graphicData>
        </a:graphic>
      </p:graphicFrame>
      <p:sp>
        <p:nvSpPr>
          <p:cNvPr id="9" name="矩形 8"/>
          <p:cNvSpPr/>
          <p:nvPr/>
        </p:nvSpPr>
        <p:spPr>
          <a:xfrm>
            <a:off x="3522674" y="3275692"/>
            <a:ext cx="2416046" cy="369332"/>
          </a:xfrm>
          <a:prstGeom prst="rect">
            <a:avLst/>
          </a:prstGeom>
        </p:spPr>
        <p:txBody>
          <a:bodyPr wrap="none">
            <a:spAutoFit/>
          </a:bodyPr>
          <a:lstStyle/>
          <a:p>
            <a:r>
              <a:rPr lang="en-US" altLang="zh-CN" sz="1800" dirty="0" smtClean="0"/>
              <a:t>Mealy</a:t>
            </a:r>
            <a:r>
              <a:rPr lang="zh-CN" altLang="zh-CN" sz="1800" dirty="0" smtClean="0"/>
              <a:t>型状态机结构图</a:t>
            </a:r>
            <a:endParaRPr lang="zh-CN" altLang="en-US" sz="1800" dirty="0"/>
          </a:p>
        </p:txBody>
      </p:sp>
      <p:sp>
        <p:nvSpPr>
          <p:cNvPr id="423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39" name="Object 3"/>
          <p:cNvGraphicFramePr>
            <a:graphicFrameLocks noChangeAspect="1"/>
          </p:cNvGraphicFramePr>
          <p:nvPr/>
        </p:nvGraphicFramePr>
        <p:xfrm>
          <a:off x="872187" y="3645024"/>
          <a:ext cx="7429184" cy="1800200"/>
        </p:xfrm>
        <a:graphic>
          <a:graphicData uri="http://schemas.openxmlformats.org/presentationml/2006/ole">
            <p:oleObj spid="_x0000_s147459" r:id="rId4" imgW="5428677" imgH="1318368" progId="">
              <p:embed/>
            </p:oleObj>
          </a:graphicData>
        </a:graphic>
      </p:graphicFrame>
      <p:sp>
        <p:nvSpPr>
          <p:cNvPr id="12" name="矩形 11"/>
          <p:cNvSpPr/>
          <p:nvPr/>
        </p:nvSpPr>
        <p:spPr>
          <a:xfrm>
            <a:off x="3491880" y="5435932"/>
            <a:ext cx="2454518" cy="369332"/>
          </a:xfrm>
          <a:prstGeom prst="rect">
            <a:avLst/>
          </a:prstGeom>
        </p:spPr>
        <p:txBody>
          <a:bodyPr wrap="none">
            <a:spAutoFit/>
          </a:bodyPr>
          <a:lstStyle/>
          <a:p>
            <a:r>
              <a:rPr lang="en-US" altLang="zh-CN" sz="1800" dirty="0" smtClean="0"/>
              <a:t>Moore</a:t>
            </a:r>
            <a:r>
              <a:rPr lang="zh-CN" altLang="zh-CN" sz="1800" dirty="0" smtClean="0"/>
              <a:t>型状态机结构图</a:t>
            </a:r>
            <a:endParaRPr lang="zh-CN" alt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51</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2913" name="Rectangle 1"/>
          <p:cNvSpPr>
            <a:spLocks noChangeArrowheads="1"/>
          </p:cNvSpPr>
          <p:nvPr/>
        </p:nvSpPr>
        <p:spPr bwMode="auto">
          <a:xfrm>
            <a:off x="323528" y="1429327"/>
            <a:ext cx="8568952"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状态机编码方式很多，由此产生的电路也不相同，常见的编码方式有三种：二进制编码、格雷编码和一位独热编码。</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）二进制编码：状态寄存器是由触发器组成的。</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个触发器可以构成</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个状态。二进制编码的优点是使用的触发器个数较少，节省资源；缺点是状态跳转时可能有多个</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bit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位同时变化，引起毛刺，造成逻辑错误。</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）格雷编码：格雷编码和二进制编码类似。格雷编码状态跳转时只有一个</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bit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位发生变化，减少了产生毛刺和一些暂态的可能。</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One hot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编码：是对于</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个状态采用</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bit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位来编码，每个状态编码中只有一个</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bit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位为</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0001</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0010</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One hot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编码增加了使用触发器的个数，但是这种编码方便译码，可以有效地节省和化简组合电路。</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状态机两段式描述方式</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52</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21889" name="Rectangle 1"/>
          <p:cNvSpPr>
            <a:spLocks noChangeArrowheads="1"/>
          </p:cNvSpPr>
          <p:nvPr/>
        </p:nvSpPr>
        <p:spPr bwMode="auto">
          <a:xfrm>
            <a:off x="395536" y="1279794"/>
            <a:ext cx="8379217" cy="480131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第一个进程，同步时序</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模块，格式化描述次态寄存器迁移到现态寄存器</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or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negedge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异步复位</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rst_n</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current_state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 IDLE;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else</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current_state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next_state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注意，使用的是非阻塞赋值</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sz="1800" dirty="0" smtClean="0">
              <a:latin typeface="Times New Roman" pitchFamily="18" charset="0"/>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第二个进程，组合逻辑</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模块，描述状态转移条件判断</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current_state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电平触发</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begin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next_state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x;</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要初始化，使得系统复位后能进入正确的状态</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case(</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current_state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S1: if(...)</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next_state</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S2;</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阻塞赋值</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out1 &lt;= 1'b1;</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注意是非阻塞逻辑</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endcase</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end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53</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32129" name="Rectangle 1"/>
          <p:cNvSpPr>
            <a:spLocks noChangeArrowheads="1"/>
          </p:cNvSpPr>
          <p:nvPr/>
        </p:nvSpPr>
        <p:spPr bwMode="auto">
          <a:xfrm>
            <a:off x="467544" y="1484784"/>
            <a:ext cx="47500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4.4-1:</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Verilog</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HDL</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设计顺序脉冲发生器</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32130" name="Rectangle 2"/>
          <p:cNvSpPr>
            <a:spLocks noChangeArrowheads="1"/>
          </p:cNvSpPr>
          <p:nvPr/>
        </p:nvSpPr>
        <p:spPr bwMode="auto">
          <a:xfrm>
            <a:off x="3563888" y="2096562"/>
            <a:ext cx="3096344"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state4 ( OUT,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[3:0] OUT;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[3:0] OUT;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[1:0] STATE,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next_STATE</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STATE&lt;=</a:t>
            </a:r>
            <a:r>
              <a:rPr kumimoji="0" lang="en-US" altLang="zh-CN"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next_STATE</a:t>
            </a:r>
            <a:r>
              <a:rPr kumimoji="0" lang="en-US" altLang="zh-CN"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32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1" name="Object 3"/>
          <p:cNvGraphicFramePr>
            <a:graphicFrameLocks noChangeAspect="1"/>
          </p:cNvGraphicFramePr>
          <p:nvPr/>
        </p:nvGraphicFramePr>
        <p:xfrm>
          <a:off x="467544" y="2132856"/>
          <a:ext cx="3088812" cy="3168352"/>
        </p:xfrm>
        <a:graphic>
          <a:graphicData uri="http://schemas.openxmlformats.org/presentationml/2006/ole">
            <p:oleObj spid="_x0000_s148482" r:id="rId3" imgW="2674957" imgH="2753198" progId="">
              <p:embed/>
            </p:oleObj>
          </a:graphicData>
        </a:graphic>
      </p:graphicFrame>
      <p:sp>
        <p:nvSpPr>
          <p:cNvPr id="11" name="矩形 10"/>
          <p:cNvSpPr/>
          <p:nvPr/>
        </p:nvSpPr>
        <p:spPr>
          <a:xfrm>
            <a:off x="5903640" y="1412776"/>
            <a:ext cx="3240360" cy="4708981"/>
          </a:xfrm>
          <a:prstGeom prst="rect">
            <a:avLst/>
          </a:prstGeom>
        </p:spPr>
        <p:txBody>
          <a:bodyPr wrap="square">
            <a:spAutoFit/>
          </a:bodyPr>
          <a:lstStyle/>
          <a:p>
            <a:pPr lvl="0" indent="266700" eaLnBrk="0" hangingPunct="0"/>
            <a:r>
              <a:rPr lang="en-US" altLang="zh-CN" sz="1200" dirty="0" smtClean="0">
                <a:solidFill>
                  <a:srgbClr val="000000"/>
                </a:solidFill>
                <a:latin typeface="Times New Roman" pitchFamily="18" charset="0"/>
                <a:cs typeface="Times New Roman" pitchFamily="18" charset="0"/>
              </a:rPr>
              <a:t>always @(STATE)</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case (STATE)</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2'b00: </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begin</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OUT&lt;=4'b1000;</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a:t>
            </a:r>
            <a:r>
              <a:rPr lang="en-US" altLang="zh-CN" sz="1200" dirty="0" err="1" smtClean="0">
                <a:solidFill>
                  <a:srgbClr val="000000"/>
                </a:solidFill>
                <a:latin typeface="Times New Roman" pitchFamily="18" charset="0"/>
                <a:cs typeface="Times New Roman" pitchFamily="18" charset="0"/>
              </a:rPr>
              <a:t>next_STATE</a:t>
            </a:r>
            <a:r>
              <a:rPr lang="en-US" altLang="zh-CN" sz="1200" dirty="0" smtClean="0">
                <a:solidFill>
                  <a:srgbClr val="000000"/>
                </a:solidFill>
                <a:latin typeface="Times New Roman" pitchFamily="18" charset="0"/>
                <a:cs typeface="Times New Roman" pitchFamily="18" charset="0"/>
              </a:rPr>
              <a:t>&lt;=2'b01;</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end</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2'b01: </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begin</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OUT&lt;=4'b0100;</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a:t>
            </a:r>
            <a:r>
              <a:rPr lang="en-US" altLang="zh-CN" sz="1200" dirty="0" err="1" smtClean="0">
                <a:solidFill>
                  <a:srgbClr val="000000"/>
                </a:solidFill>
                <a:latin typeface="Times New Roman" pitchFamily="18" charset="0"/>
                <a:cs typeface="Times New Roman" pitchFamily="18" charset="0"/>
              </a:rPr>
              <a:t>next_STATE</a:t>
            </a:r>
            <a:r>
              <a:rPr lang="en-US" altLang="zh-CN" sz="1200" dirty="0" smtClean="0">
                <a:solidFill>
                  <a:srgbClr val="000000"/>
                </a:solidFill>
                <a:latin typeface="Times New Roman" pitchFamily="18" charset="0"/>
                <a:cs typeface="Times New Roman" pitchFamily="18" charset="0"/>
              </a:rPr>
              <a:t>&lt;=2'b10;</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end</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2'b10: </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begin</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OUT&lt;=4'b0010;</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a:t>
            </a:r>
            <a:r>
              <a:rPr lang="en-US" altLang="zh-CN" sz="1200" dirty="0" err="1" smtClean="0">
                <a:solidFill>
                  <a:srgbClr val="000000"/>
                </a:solidFill>
                <a:latin typeface="Times New Roman" pitchFamily="18" charset="0"/>
                <a:cs typeface="Times New Roman" pitchFamily="18" charset="0"/>
              </a:rPr>
              <a:t>next_STATE</a:t>
            </a:r>
            <a:r>
              <a:rPr lang="en-US" altLang="zh-CN" sz="1200" dirty="0" smtClean="0">
                <a:solidFill>
                  <a:srgbClr val="000000"/>
                </a:solidFill>
                <a:latin typeface="Times New Roman" pitchFamily="18" charset="0"/>
                <a:cs typeface="Times New Roman" pitchFamily="18" charset="0"/>
              </a:rPr>
              <a:t>&lt;=2'b11;</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end</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2'b11: </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begin</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OUT&lt;=4'b0001;</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a:t>
            </a:r>
            <a:r>
              <a:rPr lang="en-US" altLang="zh-CN" sz="1200" dirty="0" err="1" smtClean="0">
                <a:solidFill>
                  <a:srgbClr val="000000"/>
                </a:solidFill>
                <a:latin typeface="Times New Roman" pitchFamily="18" charset="0"/>
                <a:cs typeface="Times New Roman" pitchFamily="18" charset="0"/>
              </a:rPr>
              <a:t>next_STATE</a:t>
            </a:r>
            <a:r>
              <a:rPr lang="en-US" altLang="zh-CN" sz="1200" dirty="0" smtClean="0">
                <a:solidFill>
                  <a:srgbClr val="000000"/>
                </a:solidFill>
                <a:latin typeface="Times New Roman" pitchFamily="18" charset="0"/>
                <a:cs typeface="Times New Roman" pitchFamily="18" charset="0"/>
              </a:rPr>
              <a:t>&lt;=2'b00;</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end</a:t>
            </a:r>
            <a:endParaRPr lang="en-US" altLang="zh-CN" sz="1200" dirty="0" smtClean="0">
              <a:cs typeface="宋体" pitchFamily="2" charset="-122"/>
            </a:endParaRPr>
          </a:p>
          <a:p>
            <a:pPr lvl="0" indent="266700" eaLnBrk="0" hangingPunct="0"/>
            <a:r>
              <a:rPr lang="en-US" altLang="zh-CN" sz="1200" dirty="0" smtClean="0">
                <a:solidFill>
                  <a:srgbClr val="000000"/>
                </a:solidFill>
                <a:latin typeface="Times New Roman" pitchFamily="18" charset="0"/>
                <a:cs typeface="Times New Roman" pitchFamily="18" charset="0"/>
              </a:rPr>
              <a:t>   </a:t>
            </a:r>
            <a:r>
              <a:rPr lang="en-US" altLang="zh-CN" sz="1200" dirty="0" err="1" smtClean="0">
                <a:solidFill>
                  <a:srgbClr val="000000"/>
                </a:solidFill>
                <a:latin typeface="Times New Roman" pitchFamily="18" charset="0"/>
                <a:cs typeface="Times New Roman" pitchFamily="18" charset="0"/>
              </a:rPr>
              <a:t>endcase</a:t>
            </a:r>
            <a:endParaRPr lang="en-US" altLang="zh-CN" sz="1200" dirty="0" smtClean="0">
              <a:solidFill>
                <a:srgbClr val="000000"/>
              </a:solidFill>
              <a:latin typeface="Times New Roman" pitchFamily="18" charset="0"/>
              <a:cs typeface="Times New Roman" pitchFamily="18" charset="0"/>
            </a:endParaRPr>
          </a:p>
          <a:p>
            <a:pPr indent="266700" eaLnBrk="0" hangingPunct="0"/>
            <a:r>
              <a:rPr lang="en-US" altLang="zh-CN" sz="1200" dirty="0" err="1" smtClean="0">
                <a:solidFill>
                  <a:srgbClr val="000000"/>
                </a:solidFill>
                <a:latin typeface="Times New Roman" pitchFamily="18" charset="0"/>
                <a:cs typeface="Times New Roman" pitchFamily="18" charset="0"/>
              </a:rPr>
              <a:t>endmodule</a:t>
            </a:r>
            <a:endParaRPr lang="en-US" altLang="zh-CN" sz="1200" dirty="0" smtClean="0">
              <a:cs typeface="宋体" pitchFamily="2" charset="-122"/>
            </a:endParaRPr>
          </a:p>
          <a:p>
            <a:pPr lvl="0" indent="266700" eaLnBrk="0" hangingPunct="0"/>
            <a:endParaRPr lang="en-US" altLang="zh-CN" sz="1200" dirty="0" smtClean="0">
              <a:cs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54</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33153" name="Rectangle 1"/>
          <p:cNvSpPr>
            <a:spLocks noChangeArrowheads="1"/>
          </p:cNvSpPr>
          <p:nvPr/>
        </p:nvSpPr>
        <p:spPr bwMode="auto">
          <a:xfrm>
            <a:off x="0" y="1342509"/>
            <a:ext cx="860444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4.4-2:</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设计一个卖报机，报纸价钱八角，纸币有</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角，</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角，</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角，一元。该卖报机不考虑投币为大额面值等特殊情况。</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3315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3154" name="Object 2"/>
          <p:cNvGraphicFramePr>
            <a:graphicFrameLocks noChangeAspect="1"/>
          </p:cNvGraphicFramePr>
          <p:nvPr/>
        </p:nvGraphicFramePr>
        <p:xfrm>
          <a:off x="2987824" y="2204864"/>
          <a:ext cx="3371850" cy="3505200"/>
        </p:xfrm>
        <a:graphic>
          <a:graphicData uri="http://schemas.openxmlformats.org/presentationml/2006/ole">
            <p:oleObj spid="_x0000_s149506" r:id="rId3" imgW="3410523" imgH="3536004" progId="">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55</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34177" name="Rectangle 1"/>
          <p:cNvSpPr>
            <a:spLocks noChangeArrowheads="1"/>
          </p:cNvSpPr>
          <p:nvPr/>
        </p:nvSpPr>
        <p:spPr bwMode="auto">
          <a:xfrm>
            <a:off x="0" y="1456710"/>
            <a:ext cx="316407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4.4-3: </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11010</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序列检测器</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3417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4178" name="Object 2"/>
          <p:cNvGraphicFramePr>
            <a:graphicFrameLocks noChangeAspect="1"/>
          </p:cNvGraphicFramePr>
          <p:nvPr/>
        </p:nvGraphicFramePr>
        <p:xfrm>
          <a:off x="971600" y="1844824"/>
          <a:ext cx="3672408" cy="3808423"/>
        </p:xfrm>
        <a:graphic>
          <a:graphicData uri="http://schemas.openxmlformats.org/presentationml/2006/ole">
            <p:oleObj spid="_x0000_s150530" r:id="rId3" imgW="2596734" imgH="2688887" progId="">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Verilog</a:t>
            </a:r>
            <a:r>
              <a:rPr lang="en-US" altLang="zh-CN" dirty="0" smtClean="0"/>
              <a:t> HDL</a:t>
            </a:r>
            <a:r>
              <a:rPr lang="zh-CN" altLang="zh-CN" dirty="0" smtClean="0"/>
              <a:t>高级程序设计举例</a:t>
            </a:r>
            <a:endParaRPr lang="zh-CN" altLang="en-US" b="1"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56</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395536" y="1412776"/>
            <a:ext cx="4288353" cy="400110"/>
          </a:xfrm>
          <a:prstGeom prst="rect">
            <a:avLst/>
          </a:prstGeom>
        </p:spPr>
        <p:txBody>
          <a:bodyPr wrap="none">
            <a:spAutoFit/>
          </a:bodyPr>
          <a:lstStyle/>
          <a:p>
            <a:r>
              <a:rPr lang="zh-CN" altLang="zh-CN" sz="2000" dirty="0" smtClean="0"/>
              <a:t>数字电路系统设计的层次化描述方法</a:t>
            </a:r>
            <a:endParaRPr lang="zh-CN" altLang="en-US" sz="2000" dirty="0"/>
          </a:p>
        </p:txBody>
      </p:sp>
      <p:sp>
        <p:nvSpPr>
          <p:cNvPr id="454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4657" name="Object 1"/>
          <p:cNvGraphicFramePr>
            <a:graphicFrameLocks noChangeAspect="1"/>
          </p:cNvGraphicFramePr>
          <p:nvPr/>
        </p:nvGraphicFramePr>
        <p:xfrm>
          <a:off x="3347864" y="1916832"/>
          <a:ext cx="4914900" cy="2124075"/>
        </p:xfrm>
        <a:graphic>
          <a:graphicData uri="http://schemas.openxmlformats.org/presentationml/2006/ole">
            <p:oleObj spid="_x0000_s151554" r:id="rId3" imgW="4910494" imgH="2120598" progId="">
              <p:embed/>
            </p:oleObj>
          </a:graphicData>
        </a:graphic>
      </p:graphicFrame>
      <p:sp>
        <p:nvSpPr>
          <p:cNvPr id="4546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4659" name="Object 3"/>
          <p:cNvGraphicFramePr>
            <a:graphicFrameLocks noChangeAspect="1"/>
          </p:cNvGraphicFramePr>
          <p:nvPr/>
        </p:nvGraphicFramePr>
        <p:xfrm>
          <a:off x="179512" y="4005064"/>
          <a:ext cx="4914900" cy="2124075"/>
        </p:xfrm>
        <a:graphic>
          <a:graphicData uri="http://schemas.openxmlformats.org/presentationml/2006/ole">
            <p:oleObj spid="_x0000_s151555" r:id="rId4" imgW="4910494" imgH="2120598" progId="">
              <p:embed/>
            </p:oleObj>
          </a:graphicData>
        </a:graphic>
      </p:graphicFrame>
      <p:sp>
        <p:nvSpPr>
          <p:cNvPr id="12" name="矩形 11"/>
          <p:cNvSpPr/>
          <p:nvPr/>
        </p:nvSpPr>
        <p:spPr>
          <a:xfrm>
            <a:off x="1043608" y="2564904"/>
            <a:ext cx="1808508" cy="307777"/>
          </a:xfrm>
          <a:prstGeom prst="rect">
            <a:avLst/>
          </a:prstGeom>
        </p:spPr>
        <p:txBody>
          <a:bodyPr wrap="none">
            <a:spAutoFit/>
          </a:bodyPr>
          <a:lstStyle/>
          <a:p>
            <a:r>
              <a:rPr lang="en-US" altLang="zh-CN" dirty="0" smtClean="0"/>
              <a:t> Bottom-Up</a:t>
            </a:r>
            <a:r>
              <a:rPr lang="zh-CN" altLang="zh-CN" dirty="0" smtClean="0"/>
              <a:t>设计方法</a:t>
            </a:r>
            <a:endParaRPr lang="zh-CN" altLang="en-US" dirty="0"/>
          </a:p>
        </p:txBody>
      </p:sp>
      <p:sp>
        <p:nvSpPr>
          <p:cNvPr id="13" name="矩形 12"/>
          <p:cNvSpPr/>
          <p:nvPr/>
        </p:nvSpPr>
        <p:spPr>
          <a:xfrm>
            <a:off x="5652120" y="5013176"/>
            <a:ext cx="1758815" cy="307777"/>
          </a:xfrm>
          <a:prstGeom prst="rect">
            <a:avLst/>
          </a:prstGeom>
        </p:spPr>
        <p:txBody>
          <a:bodyPr wrap="none">
            <a:spAutoFit/>
          </a:bodyPr>
          <a:lstStyle/>
          <a:p>
            <a:r>
              <a:rPr lang="en-US" altLang="zh-CN" dirty="0" smtClean="0"/>
              <a:t>Up-Bottom</a:t>
            </a:r>
            <a:r>
              <a:rPr lang="zh-CN" altLang="zh-CN" dirty="0" smtClean="0"/>
              <a:t>设计方法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251520" y="1412776"/>
            <a:ext cx="8640960" cy="646331"/>
          </a:xfrm>
          <a:prstGeom prst="rect">
            <a:avLst/>
          </a:prstGeom>
        </p:spPr>
        <p:txBody>
          <a:bodyPr wrap="square">
            <a:spAutoFit/>
          </a:bodyPr>
          <a:lstStyle/>
          <a:p>
            <a:r>
              <a:rPr lang="zh-CN" altLang="zh-CN" sz="1800" dirty="0" smtClean="0"/>
              <a:t>采用模块层次化设计方法，设计</a:t>
            </a:r>
            <a:r>
              <a:rPr lang="en-US" altLang="zh-CN" sz="1800" dirty="0" smtClean="0"/>
              <a:t>4</a:t>
            </a:r>
            <a:r>
              <a:rPr lang="zh-CN" altLang="zh-CN" sz="1800" dirty="0" smtClean="0"/>
              <a:t>维向量点积乘法器，其中向量</a:t>
            </a:r>
            <a:r>
              <a:rPr lang="en-US" altLang="zh-CN" sz="1800" b="1" dirty="0" smtClean="0"/>
              <a:t>a=</a:t>
            </a:r>
            <a:r>
              <a:rPr lang="zh-CN" altLang="zh-CN" sz="1800" dirty="0" smtClean="0"/>
              <a:t>（</a:t>
            </a:r>
            <a:r>
              <a:rPr lang="en-US" altLang="zh-CN" sz="1800" dirty="0" smtClean="0"/>
              <a:t>a</a:t>
            </a:r>
            <a:r>
              <a:rPr lang="en-US" altLang="zh-CN" sz="1800" baseline="-25000" dirty="0" smtClean="0"/>
              <a:t>1</a:t>
            </a:r>
            <a:r>
              <a:rPr lang="zh-CN" altLang="zh-CN" sz="1800" dirty="0" smtClean="0"/>
              <a:t>，</a:t>
            </a:r>
            <a:r>
              <a:rPr lang="en-US" altLang="zh-CN" sz="1800" dirty="0" smtClean="0"/>
              <a:t>a</a:t>
            </a:r>
            <a:r>
              <a:rPr lang="en-US" altLang="zh-CN" sz="1800" baseline="-25000" dirty="0" smtClean="0"/>
              <a:t>2</a:t>
            </a:r>
            <a:r>
              <a:rPr lang="zh-CN" altLang="zh-CN" sz="1800" dirty="0" smtClean="0"/>
              <a:t>，</a:t>
            </a:r>
            <a:r>
              <a:rPr lang="en-US" altLang="zh-CN" sz="1800" dirty="0" smtClean="0"/>
              <a:t>a</a:t>
            </a:r>
            <a:r>
              <a:rPr lang="en-US" altLang="zh-CN" sz="1800" baseline="-25000" dirty="0" smtClean="0"/>
              <a:t>3</a:t>
            </a:r>
            <a:r>
              <a:rPr lang="zh-CN" altLang="zh-CN" sz="1800" dirty="0" smtClean="0"/>
              <a:t>，</a:t>
            </a:r>
            <a:r>
              <a:rPr lang="en-US" altLang="zh-CN" sz="1800" dirty="0" smtClean="0"/>
              <a:t>a</a:t>
            </a:r>
            <a:r>
              <a:rPr lang="en-US" altLang="zh-CN" sz="1800" baseline="-25000" dirty="0" smtClean="0"/>
              <a:t>4</a:t>
            </a:r>
            <a:r>
              <a:rPr lang="zh-CN" altLang="zh-CN" sz="1800" dirty="0" smtClean="0"/>
              <a:t>）；</a:t>
            </a:r>
            <a:r>
              <a:rPr lang="en-US" altLang="zh-CN" sz="1800" b="1" dirty="0" smtClean="0"/>
              <a:t>b=</a:t>
            </a:r>
            <a:r>
              <a:rPr lang="zh-CN" altLang="zh-CN" sz="1800" dirty="0" smtClean="0"/>
              <a:t>（</a:t>
            </a:r>
            <a:r>
              <a:rPr lang="en-US" altLang="zh-CN" sz="1800" dirty="0" smtClean="0"/>
              <a:t>b</a:t>
            </a:r>
            <a:r>
              <a:rPr lang="en-US" altLang="zh-CN" sz="1800" baseline="-25000" dirty="0" smtClean="0"/>
              <a:t>1</a:t>
            </a:r>
            <a:r>
              <a:rPr lang="zh-CN" altLang="zh-CN" sz="1800" dirty="0" smtClean="0"/>
              <a:t>，</a:t>
            </a:r>
            <a:r>
              <a:rPr lang="en-US" altLang="zh-CN" sz="1800" dirty="0" smtClean="0"/>
              <a:t>b</a:t>
            </a:r>
            <a:r>
              <a:rPr lang="en-US" altLang="zh-CN" sz="1800" baseline="-25000" dirty="0" smtClean="0"/>
              <a:t>2</a:t>
            </a:r>
            <a:r>
              <a:rPr lang="zh-CN" altLang="zh-CN" sz="1800" dirty="0" smtClean="0"/>
              <a:t>，</a:t>
            </a:r>
            <a:r>
              <a:rPr lang="en-US" altLang="zh-CN" sz="1800" dirty="0" smtClean="0"/>
              <a:t>b</a:t>
            </a:r>
            <a:r>
              <a:rPr lang="en-US" altLang="zh-CN" sz="1800" baseline="-25000" dirty="0" smtClean="0"/>
              <a:t>3</a:t>
            </a:r>
            <a:r>
              <a:rPr lang="zh-CN" altLang="zh-CN" sz="1800" dirty="0" smtClean="0"/>
              <a:t>，</a:t>
            </a:r>
            <a:r>
              <a:rPr lang="en-US" altLang="zh-CN" sz="1800" dirty="0" smtClean="0"/>
              <a:t>b</a:t>
            </a:r>
            <a:r>
              <a:rPr lang="en-US" altLang="zh-CN" sz="1800" baseline="-25000" dirty="0" smtClean="0"/>
              <a:t>4</a:t>
            </a:r>
            <a:r>
              <a:rPr lang="zh-CN" altLang="zh-CN" sz="1800" dirty="0" smtClean="0"/>
              <a:t>）。</a:t>
            </a:r>
            <a:endParaRPr lang="zh-CN" altLang="en-US" sz="1800" dirty="0"/>
          </a:p>
        </p:txBody>
      </p:sp>
      <p:sp>
        <p:nvSpPr>
          <p:cNvPr id="453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3633" name="Object 1"/>
          <p:cNvGraphicFramePr>
            <a:graphicFrameLocks noChangeAspect="1"/>
          </p:cNvGraphicFramePr>
          <p:nvPr/>
        </p:nvGraphicFramePr>
        <p:xfrm>
          <a:off x="1115616" y="3573016"/>
          <a:ext cx="2655295" cy="360040"/>
        </p:xfrm>
        <a:graphic>
          <a:graphicData uri="http://schemas.openxmlformats.org/presentationml/2006/ole">
            <p:oleObj spid="_x0000_s152578" r:id="rId3" imgW="1689833" imgH="228699" progId="">
              <p:embed/>
            </p:oleObj>
          </a:graphicData>
        </a:graphic>
      </p:graphicFrame>
      <p:sp>
        <p:nvSpPr>
          <p:cNvPr id="453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3635" name="Object 3"/>
          <p:cNvGraphicFramePr>
            <a:graphicFrameLocks noChangeAspect="1"/>
          </p:cNvGraphicFramePr>
          <p:nvPr/>
        </p:nvGraphicFramePr>
        <p:xfrm>
          <a:off x="4283968" y="2708920"/>
          <a:ext cx="4281056" cy="2448272"/>
        </p:xfrm>
        <a:graphic>
          <a:graphicData uri="http://schemas.openxmlformats.org/presentationml/2006/ole">
            <p:oleObj spid="_x0000_s152579" r:id="rId4" imgW="2977178" imgH="1703281" progId="">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加法器树乘法器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539552" y="1340768"/>
            <a:ext cx="4544899" cy="369332"/>
          </a:xfrm>
          <a:prstGeom prst="rect">
            <a:avLst/>
          </a:prstGeom>
        </p:spPr>
        <p:txBody>
          <a:bodyPr wrap="none">
            <a:spAutoFit/>
          </a:bodyPr>
          <a:lstStyle/>
          <a:p>
            <a:r>
              <a:rPr lang="zh-CN" altLang="zh-CN" sz="1800" dirty="0" smtClean="0"/>
              <a:t>用</a:t>
            </a:r>
            <a:r>
              <a:rPr lang="en-US" altLang="zh-CN" sz="1800" dirty="0" err="1" smtClean="0"/>
              <a:t>Verilog</a:t>
            </a:r>
            <a:r>
              <a:rPr lang="en-US" altLang="zh-CN" sz="1800" dirty="0" smtClean="0"/>
              <a:t> HDL</a:t>
            </a:r>
            <a:r>
              <a:rPr lang="zh-CN" altLang="zh-CN" sz="1800" dirty="0" smtClean="0"/>
              <a:t>设计一个加法器树</a:t>
            </a:r>
            <a:r>
              <a:rPr lang="en-US" altLang="zh-CN" sz="1800" dirty="0" smtClean="0"/>
              <a:t>4</a:t>
            </a:r>
            <a:r>
              <a:rPr lang="zh-CN" altLang="zh-CN" sz="1800" dirty="0" smtClean="0"/>
              <a:t>位乘法器</a:t>
            </a:r>
            <a:endParaRPr lang="zh-CN" altLang="en-US" sz="1800" dirty="0"/>
          </a:p>
        </p:txBody>
      </p:sp>
      <p:sp>
        <p:nvSpPr>
          <p:cNvPr id="452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2609" name="Object 1"/>
          <p:cNvGraphicFramePr>
            <a:graphicFrameLocks noChangeAspect="1"/>
          </p:cNvGraphicFramePr>
          <p:nvPr/>
        </p:nvGraphicFramePr>
        <p:xfrm>
          <a:off x="1835695" y="1988840"/>
          <a:ext cx="4589035" cy="1800200"/>
        </p:xfrm>
        <a:graphic>
          <a:graphicData uri="http://schemas.openxmlformats.org/presentationml/2006/ole">
            <p:oleObj spid="_x0000_s153602" r:id="rId3" imgW="2976368" imgH="1165303" progId="">
              <p:embed/>
            </p:oleObj>
          </a:graphicData>
        </a:graphic>
      </p:graphicFrame>
      <p:pic>
        <p:nvPicPr>
          <p:cNvPr id="10" name="图片 9" descr="10.jpg"/>
          <p:cNvPicPr>
            <a:picLocks noChangeAspect="1"/>
          </p:cNvPicPr>
          <p:nvPr/>
        </p:nvPicPr>
        <p:blipFill>
          <a:blip r:embed="rId4" cstate="print"/>
          <a:srcRect/>
          <a:stretch>
            <a:fillRect/>
          </a:stretch>
        </p:blipFill>
        <p:spPr bwMode="auto">
          <a:xfrm>
            <a:off x="971600" y="4509120"/>
            <a:ext cx="7612739" cy="12960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59</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395536" y="1340768"/>
            <a:ext cx="5827301" cy="369332"/>
          </a:xfrm>
          <a:prstGeom prst="rect">
            <a:avLst/>
          </a:prstGeom>
        </p:spPr>
        <p:txBody>
          <a:bodyPr wrap="none">
            <a:spAutoFit/>
          </a:bodyPr>
          <a:lstStyle/>
          <a:p>
            <a:r>
              <a:rPr lang="zh-CN" altLang="zh-CN" sz="1800" dirty="0" smtClean="0"/>
              <a:t>用</a:t>
            </a:r>
            <a:r>
              <a:rPr lang="en-US" altLang="zh-CN" sz="1800" dirty="0" err="1" smtClean="0"/>
              <a:t>Verilog</a:t>
            </a:r>
            <a:r>
              <a:rPr lang="en-US" altLang="zh-CN" sz="1800" dirty="0" smtClean="0"/>
              <a:t> HDL</a:t>
            </a:r>
            <a:r>
              <a:rPr lang="zh-CN" altLang="zh-CN" sz="1800" dirty="0" smtClean="0"/>
              <a:t>设计一个</a:t>
            </a:r>
            <a:r>
              <a:rPr lang="en-US" altLang="zh-CN" sz="1800" dirty="0" smtClean="0"/>
              <a:t>2</a:t>
            </a:r>
            <a:r>
              <a:rPr lang="zh-CN" altLang="zh-CN" sz="1800" dirty="0" smtClean="0"/>
              <a:t>级流水线加法器树</a:t>
            </a:r>
            <a:r>
              <a:rPr lang="en-US" altLang="zh-CN" sz="1800" dirty="0" smtClean="0"/>
              <a:t>4</a:t>
            </a:r>
            <a:r>
              <a:rPr lang="zh-CN" altLang="zh-CN" sz="1800" dirty="0" smtClean="0"/>
              <a:t>位乘法器。</a:t>
            </a:r>
            <a:endParaRPr lang="zh-CN" altLang="en-US" sz="1800" dirty="0"/>
          </a:p>
        </p:txBody>
      </p:sp>
      <p:sp>
        <p:nvSpPr>
          <p:cNvPr id="451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1585" name="Object 1"/>
          <p:cNvGraphicFramePr>
            <a:graphicFrameLocks noChangeAspect="1"/>
          </p:cNvGraphicFramePr>
          <p:nvPr/>
        </p:nvGraphicFramePr>
        <p:xfrm>
          <a:off x="1475656" y="1916832"/>
          <a:ext cx="6332095" cy="1728192"/>
        </p:xfrm>
        <a:graphic>
          <a:graphicData uri="http://schemas.openxmlformats.org/presentationml/2006/ole">
            <p:oleObj spid="_x0000_s154626" r:id="rId3" imgW="4349557" imgH="1190947" progId="">
              <p:embed/>
            </p:oleObj>
          </a:graphicData>
        </a:graphic>
      </p:graphicFrame>
      <p:pic>
        <p:nvPicPr>
          <p:cNvPr id="10" name="图片 9" descr="12.jpg"/>
          <p:cNvPicPr>
            <a:picLocks noChangeAspect="1"/>
          </p:cNvPicPr>
          <p:nvPr/>
        </p:nvPicPr>
        <p:blipFill>
          <a:blip r:embed="rId4" cstate="print"/>
          <a:srcRect/>
          <a:stretch>
            <a:fillRect/>
          </a:stretch>
        </p:blipFill>
        <p:spPr bwMode="auto">
          <a:xfrm>
            <a:off x="1187624" y="4005064"/>
            <a:ext cx="6909487" cy="1764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FF0000"/>
                </a:solidFill>
              </a:rPr>
              <a:t>FPGA</a:t>
            </a:r>
            <a:r>
              <a:rPr lang="zh-CN" altLang="en-US" b="1" dirty="0" smtClean="0">
                <a:solidFill>
                  <a:srgbClr val="FF0000"/>
                </a:solidFill>
              </a:rPr>
              <a:t>设计结构</a:t>
            </a:r>
            <a:endParaRPr lang="zh-CN" altLang="en-US" b="1" dirty="0">
              <a:solidFill>
                <a:srgbClr val="FF0000"/>
              </a:solidFill>
            </a:endParaRP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pic>
        <p:nvPicPr>
          <p:cNvPr id="7" name="Picture 3"/>
          <p:cNvPicPr>
            <a:picLocks noChangeAspect="1" noChangeArrowheads="1"/>
          </p:cNvPicPr>
          <p:nvPr/>
        </p:nvPicPr>
        <p:blipFill>
          <a:blip r:embed="rId2" cstate="print"/>
          <a:srcRect/>
          <a:stretch>
            <a:fillRect/>
          </a:stretch>
        </p:blipFill>
        <p:spPr bwMode="auto">
          <a:xfrm>
            <a:off x="457200" y="1600200"/>
            <a:ext cx="8229600" cy="38449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60</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11560" y="1412776"/>
            <a:ext cx="1984261" cy="369332"/>
          </a:xfrm>
          <a:prstGeom prst="rect">
            <a:avLst/>
          </a:prstGeom>
        </p:spPr>
        <p:txBody>
          <a:bodyPr wrap="none">
            <a:spAutoFit/>
          </a:bodyPr>
          <a:lstStyle/>
          <a:p>
            <a:r>
              <a:rPr lang="en-US" altLang="zh-CN" sz="1800" dirty="0" smtClean="0"/>
              <a:t>Wallace </a:t>
            </a:r>
            <a:r>
              <a:rPr lang="zh-CN" altLang="zh-CN" sz="1800" dirty="0" smtClean="0"/>
              <a:t>树乘法器</a:t>
            </a:r>
            <a:endParaRPr lang="zh-CN" altLang="en-US" sz="1800" dirty="0"/>
          </a:p>
        </p:txBody>
      </p:sp>
      <p:sp>
        <p:nvSpPr>
          <p:cNvPr id="450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561" name="Object 1"/>
          <p:cNvGraphicFramePr>
            <a:graphicFrameLocks noChangeAspect="1"/>
          </p:cNvGraphicFramePr>
          <p:nvPr/>
        </p:nvGraphicFramePr>
        <p:xfrm>
          <a:off x="1331640" y="1916832"/>
          <a:ext cx="6624736" cy="4001197"/>
        </p:xfrm>
        <a:graphic>
          <a:graphicData uri="http://schemas.openxmlformats.org/presentationml/2006/ole">
            <p:oleObj spid="_x0000_s155650" r:id="rId3" imgW="5275198" imgH="3177432" progId="">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61</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pic>
        <p:nvPicPr>
          <p:cNvPr id="7" name="图片 6" descr="16.jpg"/>
          <p:cNvPicPr>
            <a:picLocks noChangeAspect="1"/>
          </p:cNvPicPr>
          <p:nvPr/>
        </p:nvPicPr>
        <p:blipFill>
          <a:blip r:embed="rId2" cstate="print"/>
          <a:srcRect/>
          <a:stretch>
            <a:fillRect/>
          </a:stretch>
        </p:blipFill>
        <p:spPr bwMode="auto">
          <a:xfrm>
            <a:off x="467544" y="1844824"/>
            <a:ext cx="8329662" cy="1404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62</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11560" y="1484784"/>
            <a:ext cx="1338828" cy="369332"/>
          </a:xfrm>
          <a:prstGeom prst="rect">
            <a:avLst/>
          </a:prstGeom>
        </p:spPr>
        <p:txBody>
          <a:bodyPr wrap="none">
            <a:spAutoFit/>
          </a:bodyPr>
          <a:lstStyle/>
          <a:p>
            <a:r>
              <a:rPr lang="zh-CN" altLang="zh-CN" sz="1800" dirty="0" smtClean="0"/>
              <a:t>复数乘法器</a:t>
            </a:r>
            <a:endParaRPr lang="zh-CN" altLang="en-US" sz="1800" dirty="0"/>
          </a:p>
        </p:txBody>
      </p:sp>
      <p:sp>
        <p:nvSpPr>
          <p:cNvPr id="448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8513" name="Object 1"/>
          <p:cNvGraphicFramePr>
            <a:graphicFrameLocks noChangeAspect="1"/>
          </p:cNvGraphicFramePr>
          <p:nvPr/>
        </p:nvGraphicFramePr>
        <p:xfrm>
          <a:off x="2123728" y="1412776"/>
          <a:ext cx="2942041" cy="432048"/>
        </p:xfrm>
        <a:graphic>
          <a:graphicData uri="http://schemas.openxmlformats.org/presentationml/2006/ole">
            <p:oleObj spid="_x0000_s156674" r:id="rId3" imgW="1359490" imgH="203288" progId="">
              <p:embed/>
            </p:oleObj>
          </a:graphicData>
        </a:graphic>
      </p:graphicFrame>
      <p:sp>
        <p:nvSpPr>
          <p:cNvPr id="448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8515" name="Object 3"/>
          <p:cNvGraphicFramePr>
            <a:graphicFrameLocks noChangeAspect="1"/>
          </p:cNvGraphicFramePr>
          <p:nvPr/>
        </p:nvGraphicFramePr>
        <p:xfrm>
          <a:off x="1763688" y="1988840"/>
          <a:ext cx="5023415" cy="360040"/>
        </p:xfrm>
        <a:graphic>
          <a:graphicData uri="http://schemas.openxmlformats.org/presentationml/2006/ole">
            <p:oleObj spid="_x0000_s156675" r:id="rId4" imgW="2794000" imgH="203200" progId="">
              <p:embed/>
            </p:oleObj>
          </a:graphicData>
        </a:graphic>
      </p:graphicFrame>
      <p:sp>
        <p:nvSpPr>
          <p:cNvPr id="448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8517" name="Object 5"/>
          <p:cNvGraphicFramePr>
            <a:graphicFrameLocks noChangeAspect="1"/>
          </p:cNvGraphicFramePr>
          <p:nvPr/>
        </p:nvGraphicFramePr>
        <p:xfrm>
          <a:off x="323528" y="2780928"/>
          <a:ext cx="3528392" cy="3164640"/>
        </p:xfrm>
        <a:graphic>
          <a:graphicData uri="http://schemas.openxmlformats.org/presentationml/2006/ole">
            <p:oleObj spid="_x0000_s156676" r:id="rId5" imgW="2775838" imgH="2488660" progId="">
              <p:embed/>
            </p:oleObj>
          </a:graphicData>
        </a:graphic>
      </p:graphicFrame>
      <p:pic>
        <p:nvPicPr>
          <p:cNvPr id="14" name="图片 13" descr="15.jpg"/>
          <p:cNvPicPr/>
          <p:nvPr/>
        </p:nvPicPr>
        <p:blipFill>
          <a:blip r:embed="rId6" cstate="print"/>
          <a:srcRect/>
          <a:stretch>
            <a:fillRect/>
          </a:stretch>
        </p:blipFill>
        <p:spPr bwMode="auto">
          <a:xfrm>
            <a:off x="3873500" y="3429000"/>
            <a:ext cx="5270500" cy="157861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63</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467544" y="1412776"/>
            <a:ext cx="1710725" cy="369332"/>
          </a:xfrm>
          <a:prstGeom prst="rect">
            <a:avLst/>
          </a:prstGeom>
        </p:spPr>
        <p:txBody>
          <a:bodyPr wrap="none">
            <a:spAutoFit/>
          </a:bodyPr>
          <a:lstStyle/>
          <a:p>
            <a:r>
              <a:rPr lang="en-US" altLang="zh-CN" sz="1800" dirty="0" smtClean="0"/>
              <a:t>FIR</a:t>
            </a:r>
            <a:r>
              <a:rPr lang="zh-CN" altLang="zh-CN" sz="1800" dirty="0" smtClean="0"/>
              <a:t>滤波器设计</a:t>
            </a:r>
            <a:endParaRPr lang="zh-CN" altLang="en-US" sz="1800" dirty="0"/>
          </a:p>
        </p:txBody>
      </p:sp>
      <p:sp>
        <p:nvSpPr>
          <p:cNvPr id="447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47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74442" y="1268760"/>
            <a:ext cx="5609926" cy="720080"/>
          </a:xfrm>
          <a:prstGeom prst="rect">
            <a:avLst/>
          </a:prstGeom>
          <a:noFill/>
        </p:spPr>
      </p:pic>
      <p:pic>
        <p:nvPicPr>
          <p:cNvPr id="10" name="图片 9" descr="C:\Users\lenovo\Desktop\绘图28.jpg"/>
          <p:cNvPicPr/>
          <p:nvPr/>
        </p:nvPicPr>
        <p:blipFill>
          <a:blip r:embed="rId3" cstate="print"/>
          <a:srcRect/>
          <a:stretch>
            <a:fillRect/>
          </a:stretch>
        </p:blipFill>
        <p:spPr bwMode="auto">
          <a:xfrm>
            <a:off x="755576" y="1916832"/>
            <a:ext cx="7344816" cy="2088232"/>
          </a:xfrm>
          <a:prstGeom prst="rect">
            <a:avLst/>
          </a:prstGeom>
          <a:noFill/>
          <a:ln w="9525">
            <a:noFill/>
            <a:miter lim="800000"/>
            <a:headEnd/>
            <a:tailEnd/>
          </a:ln>
        </p:spPr>
      </p:pic>
      <p:pic>
        <p:nvPicPr>
          <p:cNvPr id="11" name="图片 10" descr="17.jpg"/>
          <p:cNvPicPr/>
          <p:nvPr/>
        </p:nvPicPr>
        <p:blipFill>
          <a:blip r:embed="rId4" cstate="print"/>
          <a:srcRect/>
          <a:stretch>
            <a:fillRect/>
          </a:stretch>
        </p:blipFill>
        <p:spPr bwMode="auto">
          <a:xfrm>
            <a:off x="1043608" y="4293096"/>
            <a:ext cx="6768752" cy="18002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片内存储器的设计</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64</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83568" y="1484784"/>
            <a:ext cx="5904245" cy="369332"/>
          </a:xfrm>
          <a:prstGeom prst="rect">
            <a:avLst/>
          </a:prstGeom>
        </p:spPr>
        <p:txBody>
          <a:bodyPr wrap="none">
            <a:spAutoFit/>
          </a:bodyPr>
          <a:lstStyle/>
          <a:p>
            <a:r>
              <a:rPr lang="zh-CN" altLang="zh-CN" sz="1800" dirty="0" smtClean="0"/>
              <a:t>用</a:t>
            </a:r>
            <a:r>
              <a:rPr lang="en-US" altLang="zh-CN" sz="1800" dirty="0" err="1" smtClean="0"/>
              <a:t>Verilog</a:t>
            </a:r>
            <a:r>
              <a:rPr lang="en-US" altLang="zh-CN" sz="1800" dirty="0" smtClean="0"/>
              <a:t> HDL</a:t>
            </a:r>
            <a:r>
              <a:rPr lang="zh-CN" altLang="zh-CN" sz="1800" dirty="0" smtClean="0"/>
              <a:t>设计深度为</a:t>
            </a:r>
            <a:r>
              <a:rPr lang="en-US" altLang="zh-CN" sz="1800" dirty="0" smtClean="0"/>
              <a:t>256</a:t>
            </a:r>
            <a:r>
              <a:rPr lang="zh-CN" altLang="zh-CN" sz="1800" dirty="0" smtClean="0"/>
              <a:t>，位宽为</a:t>
            </a:r>
            <a:r>
              <a:rPr lang="en-US" altLang="zh-CN" sz="1800" dirty="0" smtClean="0"/>
              <a:t>8</a:t>
            </a:r>
            <a:r>
              <a:rPr lang="zh-CN" altLang="zh-CN" sz="1800" dirty="0" smtClean="0"/>
              <a:t>的单端口</a:t>
            </a:r>
            <a:r>
              <a:rPr lang="en-US" altLang="zh-CN" sz="1800" dirty="0" smtClean="0"/>
              <a:t>RAM</a:t>
            </a:r>
            <a:r>
              <a:rPr lang="zh-CN" altLang="zh-CN" sz="1800" dirty="0" smtClean="0"/>
              <a:t>。</a:t>
            </a:r>
            <a:endParaRPr lang="zh-CN" altLang="en-US" sz="1800" dirty="0"/>
          </a:p>
        </p:txBody>
      </p:sp>
      <p:pic>
        <p:nvPicPr>
          <p:cNvPr id="8" name="图片 7" descr="18.jpg"/>
          <p:cNvPicPr>
            <a:picLocks noChangeAspect="1"/>
          </p:cNvPicPr>
          <p:nvPr/>
        </p:nvPicPr>
        <p:blipFill>
          <a:blip r:embed="rId2" cstate="print"/>
          <a:srcRect/>
          <a:stretch>
            <a:fillRect/>
          </a:stretch>
        </p:blipFill>
        <p:spPr bwMode="auto">
          <a:xfrm>
            <a:off x="683568" y="2420888"/>
            <a:ext cx="7331065" cy="22320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65</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611560" y="1340768"/>
            <a:ext cx="5673413" cy="369332"/>
          </a:xfrm>
          <a:prstGeom prst="rect">
            <a:avLst/>
          </a:prstGeom>
        </p:spPr>
        <p:txBody>
          <a:bodyPr wrap="none">
            <a:spAutoFit/>
          </a:bodyPr>
          <a:lstStyle/>
          <a:p>
            <a:r>
              <a:rPr lang="zh-CN" altLang="zh-CN" sz="1800" dirty="0" smtClean="0"/>
              <a:t>用</a:t>
            </a:r>
            <a:r>
              <a:rPr lang="en-US" altLang="zh-CN" sz="1800" dirty="0" err="1" smtClean="0"/>
              <a:t>Verilog</a:t>
            </a:r>
            <a:r>
              <a:rPr lang="en-US" altLang="zh-CN" sz="1800" dirty="0" smtClean="0"/>
              <a:t> HDL</a:t>
            </a:r>
            <a:r>
              <a:rPr lang="zh-CN" altLang="zh-CN" sz="1800" dirty="0" smtClean="0"/>
              <a:t>设计深度为</a:t>
            </a:r>
            <a:r>
              <a:rPr lang="en-US" altLang="zh-CN" sz="1800" dirty="0" smtClean="0"/>
              <a:t>256</a:t>
            </a:r>
            <a:r>
              <a:rPr lang="zh-CN" altLang="zh-CN" sz="1800" dirty="0" smtClean="0"/>
              <a:t>，位宽为</a:t>
            </a:r>
            <a:r>
              <a:rPr lang="en-US" altLang="zh-CN" sz="1800" dirty="0" smtClean="0"/>
              <a:t>8</a:t>
            </a:r>
            <a:r>
              <a:rPr lang="zh-CN" altLang="zh-CN" sz="1800" dirty="0" smtClean="0"/>
              <a:t>的双端口</a:t>
            </a:r>
            <a:r>
              <a:rPr lang="en-US" altLang="zh-CN" sz="1800" dirty="0" smtClean="0"/>
              <a:t>RAM</a:t>
            </a:r>
            <a:endParaRPr lang="zh-CN" altLang="en-US" sz="1800" dirty="0"/>
          </a:p>
        </p:txBody>
      </p:sp>
      <p:pic>
        <p:nvPicPr>
          <p:cNvPr id="8" name="图片 7" descr="2.jpg"/>
          <p:cNvPicPr>
            <a:picLocks noChangeAspect="1"/>
          </p:cNvPicPr>
          <p:nvPr/>
        </p:nvPicPr>
        <p:blipFill>
          <a:blip r:embed="rId2" cstate="print"/>
          <a:stretch>
            <a:fillRect/>
          </a:stretch>
        </p:blipFill>
        <p:spPr>
          <a:xfrm>
            <a:off x="1187624" y="2564904"/>
            <a:ext cx="6662452" cy="255089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66</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7" name="矩形 6"/>
          <p:cNvSpPr/>
          <p:nvPr/>
        </p:nvSpPr>
        <p:spPr>
          <a:xfrm>
            <a:off x="395536" y="1412776"/>
            <a:ext cx="4750083" cy="369332"/>
          </a:xfrm>
          <a:prstGeom prst="rect">
            <a:avLst/>
          </a:prstGeom>
        </p:spPr>
        <p:txBody>
          <a:bodyPr wrap="none">
            <a:spAutoFit/>
          </a:bodyPr>
          <a:lstStyle/>
          <a:p>
            <a:r>
              <a:rPr lang="zh-CN" altLang="zh-CN" sz="1800" dirty="0" smtClean="0"/>
              <a:t>用</a:t>
            </a:r>
            <a:r>
              <a:rPr lang="en-US" altLang="zh-CN" sz="1800" dirty="0" err="1" smtClean="0"/>
              <a:t>Verilog</a:t>
            </a:r>
            <a:r>
              <a:rPr lang="en-US" altLang="zh-CN" sz="1800" dirty="0" smtClean="0"/>
              <a:t> HDL</a:t>
            </a:r>
            <a:r>
              <a:rPr lang="zh-CN" altLang="zh-CN" sz="1800" dirty="0" smtClean="0"/>
              <a:t>设计深度为</a:t>
            </a:r>
            <a:r>
              <a:rPr lang="en-US" altLang="zh-CN" sz="1800" dirty="0" smtClean="0"/>
              <a:t>8</a:t>
            </a:r>
            <a:r>
              <a:rPr lang="zh-CN" altLang="zh-CN" sz="1800" dirty="0" smtClean="0"/>
              <a:t>，位宽为</a:t>
            </a:r>
            <a:r>
              <a:rPr lang="en-US" altLang="zh-CN" sz="1800" dirty="0" smtClean="0"/>
              <a:t>8</a:t>
            </a:r>
            <a:r>
              <a:rPr lang="zh-CN" altLang="zh-CN" sz="1800" dirty="0" smtClean="0"/>
              <a:t>的</a:t>
            </a:r>
            <a:r>
              <a:rPr lang="en-US" altLang="zh-CN" sz="1800" dirty="0" smtClean="0"/>
              <a:t>ROM</a:t>
            </a:r>
            <a:endParaRPr lang="zh-CN" altLang="en-US" sz="1800" dirty="0"/>
          </a:p>
        </p:txBody>
      </p:sp>
      <p:pic>
        <p:nvPicPr>
          <p:cNvPr id="8" name="图片 7" descr="20.jpg"/>
          <p:cNvPicPr>
            <a:picLocks noChangeAspect="1"/>
          </p:cNvPicPr>
          <p:nvPr/>
        </p:nvPicPr>
        <p:blipFill>
          <a:blip r:embed="rId2" cstate="print"/>
          <a:srcRect/>
          <a:stretch>
            <a:fillRect/>
          </a:stretch>
        </p:blipFill>
        <p:spPr bwMode="auto">
          <a:xfrm>
            <a:off x="1115616" y="2996952"/>
            <a:ext cx="6876002" cy="143760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键盘扫描和编码器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43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3393" name="Object 1"/>
          <p:cNvGraphicFramePr>
            <a:graphicFrameLocks noChangeAspect="1"/>
          </p:cNvGraphicFramePr>
          <p:nvPr/>
        </p:nvGraphicFramePr>
        <p:xfrm>
          <a:off x="1547664" y="1700808"/>
          <a:ext cx="5256584" cy="3907094"/>
        </p:xfrm>
        <a:graphic>
          <a:graphicData uri="http://schemas.openxmlformats.org/presentationml/2006/ole">
            <p:oleObj spid="_x0000_s157698" r:id="rId3" imgW="4552823" imgH="3377139" progId="">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42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2369" name="Object 1"/>
          <p:cNvGraphicFramePr>
            <a:graphicFrameLocks noChangeAspect="1"/>
          </p:cNvGraphicFramePr>
          <p:nvPr/>
        </p:nvGraphicFramePr>
        <p:xfrm>
          <a:off x="899592" y="1916832"/>
          <a:ext cx="7533594" cy="2016224"/>
        </p:xfrm>
        <a:graphic>
          <a:graphicData uri="http://schemas.openxmlformats.org/presentationml/2006/ole">
            <p:oleObj spid="_x0000_s158722" r:id="rId3" imgW="6814927" imgH="1846886" progId="">
              <p:embed/>
            </p:oleObj>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log</a:t>
            </a:r>
            <a:r>
              <a:rPr lang="zh-CN" altLang="zh-CN" dirty="0" smtClean="0"/>
              <a:t>函数的</a:t>
            </a:r>
            <a:r>
              <a:rPr lang="en-US" altLang="zh-CN" dirty="0" err="1" smtClean="0"/>
              <a:t>Verilog</a:t>
            </a:r>
            <a:r>
              <a:rPr lang="en-US" altLang="zh-CN" dirty="0" smtClean="0"/>
              <a:t> HDL</a:t>
            </a:r>
            <a:r>
              <a:rPr lang="zh-CN" altLang="zh-CN" dirty="0" smtClean="0"/>
              <a:t>设计</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69</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464897" name="Rectangle 1"/>
          <p:cNvSpPr>
            <a:spLocks noChangeArrowheads="1"/>
          </p:cNvSpPr>
          <p:nvPr/>
        </p:nvSpPr>
        <p:spPr bwMode="auto">
          <a:xfrm>
            <a:off x="0" y="1328083"/>
            <a:ext cx="813524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Verilog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HDL</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设计采用查找表方式的</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log</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函数，输入信号位宽</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4bits</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，输出信号位宽</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8bits</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表格 7"/>
          <p:cNvGraphicFramePr>
            <a:graphicFrameLocks noGrp="1"/>
          </p:cNvGraphicFramePr>
          <p:nvPr/>
        </p:nvGraphicFramePr>
        <p:xfrm>
          <a:off x="755576" y="2132856"/>
          <a:ext cx="2610485" cy="3291840"/>
        </p:xfrm>
        <a:graphic>
          <a:graphicData uri="http://schemas.openxmlformats.org/drawingml/2006/table">
            <a:tbl>
              <a:tblPr/>
              <a:tblGrid>
                <a:gridCol w="1191260"/>
                <a:gridCol w="1419225"/>
              </a:tblGrid>
              <a:tr h="0">
                <a:tc>
                  <a:txBody>
                    <a:bodyPr/>
                    <a:lstStyle/>
                    <a:p>
                      <a:pPr indent="127000" algn="just">
                        <a:lnSpc>
                          <a:spcPct val="150000"/>
                        </a:lnSpc>
                        <a:spcAft>
                          <a:spcPts val="0"/>
                        </a:spcAft>
                      </a:pPr>
                      <a:r>
                        <a:rPr lang="zh-CN" sz="1600" kern="100">
                          <a:latin typeface="Times New Roman"/>
                          <a:ea typeface="宋体"/>
                          <a:cs typeface="Times New Roman"/>
                        </a:rPr>
                        <a:t>输入数据</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zh-CN" sz="1600" kern="100">
                          <a:latin typeface="Times New Roman"/>
                          <a:ea typeface="宋体"/>
                          <a:cs typeface="Times New Roman"/>
                        </a:rPr>
                        <a:t>运算结果</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1000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00000000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1001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00000111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1010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00001110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1011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00010101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1100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00011001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1101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00100000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1110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a:latin typeface="Times New Roman"/>
                          <a:ea typeface="宋体"/>
                          <a:cs typeface="Times New Roman"/>
                        </a:rPr>
                        <a:t>00100100</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ct val="150000"/>
                        </a:lnSpc>
                        <a:spcAft>
                          <a:spcPts val="0"/>
                        </a:spcAft>
                      </a:pPr>
                      <a:r>
                        <a:rPr lang="en-US" sz="1600" kern="100">
                          <a:latin typeface="Times New Roman"/>
                          <a:ea typeface="宋体"/>
                          <a:cs typeface="Times New Roman"/>
                        </a:rPr>
                        <a:t>1111</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spcAft>
                          <a:spcPts val="0"/>
                        </a:spcAft>
                      </a:pPr>
                      <a:r>
                        <a:rPr lang="en-US" sz="1600" kern="100" dirty="0">
                          <a:latin typeface="Times New Roman"/>
                          <a:ea typeface="宋体"/>
                          <a:cs typeface="Times New Roman"/>
                        </a:rPr>
                        <a:t>00101000</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489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6489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63888" y="2204864"/>
            <a:ext cx="5328592" cy="448724"/>
          </a:xfrm>
          <a:prstGeom prst="rect">
            <a:avLst/>
          </a:prstGeom>
          <a:noFill/>
        </p:spPr>
      </p:pic>
      <p:sp>
        <p:nvSpPr>
          <p:cNvPr id="4649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6490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6490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35896" y="2852936"/>
            <a:ext cx="4810134" cy="576064"/>
          </a:xfrm>
          <a:prstGeom prst="rect">
            <a:avLst/>
          </a:prstGeom>
          <a:noFill/>
        </p:spPr>
      </p:pic>
      <p:sp>
        <p:nvSpPr>
          <p:cNvPr id="4649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4904" name="Object 8"/>
          <p:cNvGraphicFramePr>
            <a:graphicFrameLocks noChangeAspect="1"/>
          </p:cNvGraphicFramePr>
          <p:nvPr/>
        </p:nvGraphicFramePr>
        <p:xfrm>
          <a:off x="3851920" y="3861048"/>
          <a:ext cx="4248150" cy="1685925"/>
        </p:xfrm>
        <a:graphic>
          <a:graphicData uri="http://schemas.openxmlformats.org/presentationml/2006/ole">
            <p:oleObj spid="_x0000_s159746" r:id="rId5" imgW="4233753" imgH="1688704" progId="">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FF0000"/>
                </a:solidFill>
              </a:rPr>
              <a:t>FPGA</a:t>
            </a:r>
            <a:r>
              <a:rPr lang="zh-CN" altLang="en-US" b="1" dirty="0" smtClean="0">
                <a:solidFill>
                  <a:srgbClr val="FF0000"/>
                </a:solidFill>
              </a:rPr>
              <a:t>设计方法</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dirty="0" smtClean="0"/>
              <a:t>原理图方法</a:t>
            </a:r>
            <a:endParaRPr lang="en-US" altLang="zh-CN" dirty="0" smtClean="0"/>
          </a:p>
          <a:p>
            <a:r>
              <a:rPr lang="zh-CN" altLang="en-US" dirty="0" smtClean="0"/>
              <a:t>硬件描述语</a:t>
            </a:r>
            <a:r>
              <a:rPr lang="zh-CN" altLang="en-US" dirty="0" smtClean="0"/>
              <a:t>言方法</a:t>
            </a:r>
            <a:endParaRPr lang="en-US" altLang="zh-CN" dirty="0" smtClean="0"/>
          </a:p>
          <a:p>
            <a:r>
              <a:rPr lang="en-US" altLang="zh-CN" dirty="0" smtClean="0"/>
              <a:t>IP</a:t>
            </a:r>
            <a:r>
              <a:rPr lang="zh-CN" altLang="en-US" dirty="0" smtClean="0"/>
              <a:t>设计和使用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7</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 UART</a:t>
            </a:r>
            <a:r>
              <a:rPr lang="zh-CN" altLang="zh-CN" dirty="0" smtClean="0"/>
              <a:t>接口控制器</a:t>
            </a:r>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70</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pic>
        <p:nvPicPr>
          <p:cNvPr id="7" name="图片 6" descr="1172462205963_2.gif"/>
          <p:cNvPicPr/>
          <p:nvPr/>
        </p:nvPicPr>
        <p:blipFill>
          <a:blip r:embed="rId3" cstate="print"/>
          <a:srcRect/>
          <a:stretch>
            <a:fillRect/>
          </a:stretch>
        </p:blipFill>
        <p:spPr bwMode="auto">
          <a:xfrm>
            <a:off x="0" y="1340768"/>
            <a:ext cx="4813300" cy="2933065"/>
          </a:xfrm>
          <a:prstGeom prst="rect">
            <a:avLst/>
          </a:prstGeom>
          <a:noFill/>
          <a:ln w="9525">
            <a:noFill/>
            <a:miter lim="800000"/>
            <a:headEnd/>
            <a:tailEnd/>
          </a:ln>
        </p:spPr>
      </p:pic>
      <p:sp>
        <p:nvSpPr>
          <p:cNvPr id="463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3873" name="Object 1"/>
          <p:cNvGraphicFramePr>
            <a:graphicFrameLocks noChangeAspect="1"/>
          </p:cNvGraphicFramePr>
          <p:nvPr/>
        </p:nvGraphicFramePr>
        <p:xfrm>
          <a:off x="2883860" y="4149080"/>
          <a:ext cx="5747328" cy="1825749"/>
        </p:xfrm>
        <a:graphic>
          <a:graphicData uri="http://schemas.openxmlformats.org/presentationml/2006/ole">
            <p:oleObj spid="_x0000_s160770" r:id="rId4" imgW="7246833" imgH="2228302" progId="">
              <p:embed/>
            </p:oleObj>
          </a:graphicData>
        </a:graphic>
      </p:graphicFrame>
      <p:sp>
        <p:nvSpPr>
          <p:cNvPr id="4638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3875" name="Object 3"/>
          <p:cNvGraphicFramePr>
            <a:graphicFrameLocks noChangeAspect="1"/>
          </p:cNvGraphicFramePr>
          <p:nvPr/>
        </p:nvGraphicFramePr>
        <p:xfrm>
          <a:off x="5220072" y="1484784"/>
          <a:ext cx="3362325" cy="2143125"/>
        </p:xfrm>
        <a:graphic>
          <a:graphicData uri="http://schemas.openxmlformats.org/presentationml/2006/ole">
            <p:oleObj spid="_x0000_s160771" r:id="rId5" imgW="4262636" imgH="2734697" progId="">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olidFill>
                  <a:srgbClr val="FF0000"/>
                </a:solidFill>
              </a:rPr>
              <a:t>FPGA</a:t>
            </a:r>
            <a:r>
              <a:rPr lang="zh-CN" altLang="en-US" dirty="0" smtClean="0">
                <a:solidFill>
                  <a:srgbClr val="FF0000"/>
                </a:solidFill>
              </a:rPr>
              <a:t>中的</a:t>
            </a:r>
            <a:r>
              <a:rPr lang="en-US" altLang="zh-CN" dirty="0" smtClean="0">
                <a:solidFill>
                  <a:srgbClr val="FF0000"/>
                </a:solidFill>
              </a:rPr>
              <a:t>IP</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71</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pic>
        <p:nvPicPr>
          <p:cNvPr id="161794" name="Picture 2"/>
          <p:cNvPicPr>
            <a:picLocks noGrp="1" noChangeAspect="1" noChangeArrowheads="1"/>
          </p:cNvPicPr>
          <p:nvPr>
            <p:ph idx="1"/>
          </p:nvPr>
        </p:nvPicPr>
        <p:blipFill>
          <a:blip r:embed="rId2" cstate="print"/>
          <a:srcRect/>
          <a:stretch>
            <a:fillRect/>
          </a:stretch>
        </p:blipFill>
        <p:spPr bwMode="auto">
          <a:xfrm>
            <a:off x="899592" y="1340768"/>
            <a:ext cx="7683077" cy="4968552"/>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AFD0A4D-DE87-4DC8-800A-584A0C42DEDA}" type="datetime1">
              <a:rPr lang="en-US" altLang="zh-CN" smtClean="0"/>
              <a:pPr>
                <a:defRPr/>
              </a:pPr>
              <a:t>7/9/2011</a:t>
            </a:fld>
            <a:endParaRPr lang="en-US" altLang="zh-CN"/>
          </a:p>
        </p:txBody>
      </p:sp>
      <p:sp>
        <p:nvSpPr>
          <p:cNvPr id="3" name="灯片编号占位符 2"/>
          <p:cNvSpPr>
            <a:spLocks noGrp="1"/>
          </p:cNvSpPr>
          <p:nvPr>
            <p:ph type="sldNum" sz="quarter" idx="11"/>
          </p:nvPr>
        </p:nvSpPr>
        <p:spPr/>
        <p:txBody>
          <a:bodyPr/>
          <a:lstStyle/>
          <a:p>
            <a:pPr>
              <a:defRPr/>
            </a:pPr>
            <a:fld id="{579E725A-777C-4BBF-98B6-9013555CC418}" type="slidenum">
              <a:rPr lang="en-US" altLang="zh-CN" smtClean="0"/>
              <a:pPr>
                <a:defRPr/>
              </a:pPr>
              <a:t>72</a:t>
            </a:fld>
            <a:endParaRPr lang="en-US" altLang="zh-CN"/>
          </a:p>
        </p:txBody>
      </p:sp>
      <p:sp>
        <p:nvSpPr>
          <p:cNvPr id="4" name="页脚占位符 3"/>
          <p:cNvSpPr>
            <a:spLocks noGrp="1"/>
          </p:cNvSpPr>
          <p:nvPr>
            <p:ph type="ftr" sz="quarter" idx="12"/>
          </p:nvPr>
        </p:nvSpPr>
        <p:spPr/>
        <p:txBody>
          <a:bodyPr/>
          <a:lstStyle/>
          <a:p>
            <a:pPr>
              <a:defRPr/>
            </a:pPr>
            <a:r>
              <a:rPr lang="en-US" altLang="zh-CN" smtClean="0"/>
              <a:t>Microelectronics School  Xidian University </a:t>
            </a:r>
            <a:endParaRPr lang="en-US" altLang="zh-CN"/>
          </a:p>
        </p:txBody>
      </p:sp>
      <p:sp>
        <p:nvSpPr>
          <p:cNvPr id="5" name="Rectangle 3"/>
          <p:cNvSpPr txBox="1">
            <a:spLocks noChangeArrowheads="1"/>
          </p:cNvSpPr>
          <p:nvPr/>
        </p:nvSpPr>
        <p:spPr>
          <a:xfrm>
            <a:off x="457200" y="1196975"/>
            <a:ext cx="8229600" cy="547211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PLL</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Phase Lock Loop</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，锁相环，是模拟电路；</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DLL</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Delay Lock Loop</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，延时锁定环，是纯数字电路，通过内部的延时模块来调节相位。</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二者各有优缺点，一般来说，</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DLL</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使用简单，在对时钟要求不是很高时，做时钟管理比较方便，</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PLL</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的锁相输出时钟质量要高一些。</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467544" y="476672"/>
            <a:ext cx="6613734" cy="646331"/>
          </a:xfrm>
          <a:prstGeom prst="rect">
            <a:avLst/>
          </a:prstGeom>
        </p:spPr>
        <p:txBody>
          <a:bodyPr wrap="none">
            <a:spAutoFit/>
          </a:bodyPr>
          <a:lstStyle/>
          <a:p>
            <a:r>
              <a:rPr lang="en-US" altLang="zh-CN" sz="3600" dirty="0" err="1" smtClean="0">
                <a:solidFill>
                  <a:srgbClr val="FF0000"/>
                </a:solidFill>
              </a:rPr>
              <a:t>Altera</a:t>
            </a:r>
            <a:r>
              <a:rPr lang="en-US" altLang="zh-CN" sz="3600" dirty="0" smtClean="0">
                <a:solidFill>
                  <a:srgbClr val="FF0000"/>
                </a:solidFill>
              </a:rPr>
              <a:t> PLL </a:t>
            </a:r>
            <a:r>
              <a:rPr lang="zh-CN" altLang="en-US" sz="3600" dirty="0" smtClean="0">
                <a:solidFill>
                  <a:srgbClr val="FF0000"/>
                </a:solidFill>
              </a:rPr>
              <a:t>与 </a:t>
            </a:r>
            <a:r>
              <a:rPr lang="en-US" altLang="zh-CN" sz="3600" dirty="0" smtClean="0">
                <a:solidFill>
                  <a:srgbClr val="FF0000"/>
                </a:solidFill>
              </a:rPr>
              <a:t>Xilinx DLL </a:t>
            </a:r>
            <a:r>
              <a:rPr lang="zh-CN" altLang="en-US" sz="3600" dirty="0" smtClean="0">
                <a:solidFill>
                  <a:srgbClr val="FF0000"/>
                </a:solidFill>
              </a:rPr>
              <a:t>的区别</a:t>
            </a:r>
            <a:endParaRPr lang="zh-CN" altLang="en-US" sz="3600"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zh-CN" altLang="en-US"/>
              <a:t>锁相环特性</a:t>
            </a:r>
          </a:p>
        </p:txBody>
      </p:sp>
      <p:sp>
        <p:nvSpPr>
          <p:cNvPr id="669699" name="Rectangle 3"/>
          <p:cNvSpPr>
            <a:spLocks noGrp="1" noChangeArrowheads="1"/>
          </p:cNvSpPr>
          <p:nvPr>
            <p:ph type="body" idx="1"/>
          </p:nvPr>
        </p:nvSpPr>
        <p:spPr/>
        <p:txBody>
          <a:bodyPr/>
          <a:lstStyle/>
          <a:p>
            <a:endParaRPr lang="zh-CN" altLang="en-US"/>
          </a:p>
        </p:txBody>
      </p:sp>
      <p:pic>
        <p:nvPicPr>
          <p:cNvPr id="669701" name="Picture 5"/>
          <p:cNvPicPr>
            <a:picLocks noChangeAspect="1" noChangeArrowheads="1"/>
          </p:cNvPicPr>
          <p:nvPr/>
        </p:nvPicPr>
        <p:blipFill>
          <a:blip r:embed="rId3" cstate="print"/>
          <a:srcRect/>
          <a:stretch>
            <a:fillRect/>
          </a:stretch>
        </p:blipFill>
        <p:spPr bwMode="auto">
          <a:xfrm>
            <a:off x="323850" y="1484313"/>
            <a:ext cx="8569325" cy="4637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l"/>
            <a:r>
              <a:rPr lang="zh-CN" altLang="en-US" sz="3200" dirty="0">
                <a:solidFill>
                  <a:srgbClr val="FF0000"/>
                </a:solidFill>
              </a:rPr>
              <a:t>混合时钟模式：</a:t>
            </a:r>
            <a:r>
              <a:rPr lang="en-US" altLang="zh-CN" sz="3200" dirty="0">
                <a:solidFill>
                  <a:srgbClr val="FF0000"/>
                </a:solidFill>
              </a:rPr>
              <a:t>Independent Clock Mode</a:t>
            </a:r>
            <a:endParaRPr lang="zh-CN" altLang="en-US" sz="3200" dirty="0">
              <a:solidFill>
                <a:srgbClr val="FF0000"/>
              </a:solidFill>
            </a:endParaRPr>
          </a:p>
        </p:txBody>
      </p:sp>
      <p:sp>
        <p:nvSpPr>
          <p:cNvPr id="594947" name="Rectangle 3"/>
          <p:cNvSpPr>
            <a:spLocks noGrp="1" noChangeArrowheads="1"/>
          </p:cNvSpPr>
          <p:nvPr>
            <p:ph type="body" idx="1"/>
          </p:nvPr>
        </p:nvSpPr>
        <p:spPr/>
        <p:txBody>
          <a:bodyPr/>
          <a:lstStyle/>
          <a:p>
            <a:r>
              <a:rPr kumimoji="0" lang="zh-CN" altLang="en-US" sz="1800" dirty="0"/>
              <a:t>在真双口模式下，</a:t>
            </a:r>
            <a:r>
              <a:rPr kumimoji="0" lang="en-US" altLang="zh-CN" sz="1800" dirty="0"/>
              <a:t>A</a:t>
            </a:r>
            <a:r>
              <a:rPr kumimoji="0" lang="zh-CN" altLang="en-US" sz="1800" dirty="0"/>
              <a:t>、</a:t>
            </a:r>
            <a:r>
              <a:rPr kumimoji="0" lang="en-US" altLang="zh-CN" sz="1800" dirty="0"/>
              <a:t>B</a:t>
            </a:r>
            <a:r>
              <a:rPr kumimoji="0" lang="zh-CN" altLang="en-US" sz="1800" dirty="0"/>
              <a:t>两</a:t>
            </a:r>
            <a:r>
              <a:rPr lang="zh-CN" altLang="en-US" sz="1800" dirty="0"/>
              <a:t>端口可以使用不同的时钟。</a:t>
            </a:r>
          </a:p>
        </p:txBody>
      </p:sp>
      <p:pic>
        <p:nvPicPr>
          <p:cNvPr id="594949" name="Picture 5"/>
          <p:cNvPicPr>
            <a:picLocks noChangeAspect="1" noChangeArrowheads="1"/>
          </p:cNvPicPr>
          <p:nvPr/>
        </p:nvPicPr>
        <p:blipFill>
          <a:blip r:embed="rId3" cstate="print"/>
          <a:srcRect/>
          <a:stretch>
            <a:fillRect/>
          </a:stretch>
        </p:blipFill>
        <p:spPr bwMode="auto">
          <a:xfrm>
            <a:off x="395288" y="1989138"/>
            <a:ext cx="841057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sz="3200" b="1" dirty="0">
                <a:solidFill>
                  <a:srgbClr val="FF0000"/>
                </a:solidFill>
              </a:rPr>
              <a:t>混合时钟模式：</a:t>
            </a:r>
            <a:r>
              <a:rPr lang="en-US" altLang="zh-CN" sz="3200" b="1" dirty="0" err="1">
                <a:solidFill>
                  <a:srgbClr val="FF0000"/>
                </a:solidFill>
              </a:rPr>
              <a:t>Input/Output</a:t>
            </a:r>
            <a:r>
              <a:rPr lang="en-US" altLang="zh-CN" sz="3200" b="1" dirty="0">
                <a:solidFill>
                  <a:srgbClr val="FF0000"/>
                </a:solidFill>
              </a:rPr>
              <a:t> Clock Mode</a:t>
            </a:r>
            <a:endParaRPr lang="zh-CN" altLang="en-US" sz="3200" b="1" dirty="0">
              <a:solidFill>
                <a:srgbClr val="FF0000"/>
              </a:solidFill>
            </a:endParaRPr>
          </a:p>
        </p:txBody>
      </p:sp>
      <p:sp>
        <p:nvSpPr>
          <p:cNvPr id="595971" name="Rectangle 3"/>
          <p:cNvSpPr>
            <a:spLocks noGrp="1" noChangeArrowheads="1"/>
          </p:cNvSpPr>
          <p:nvPr>
            <p:ph type="body" idx="1"/>
          </p:nvPr>
        </p:nvSpPr>
        <p:spPr>
          <a:xfrm>
            <a:off x="457200" y="1196975"/>
            <a:ext cx="8291513" cy="5472113"/>
          </a:xfrm>
        </p:spPr>
        <p:txBody>
          <a:bodyPr/>
          <a:lstStyle/>
          <a:p>
            <a:r>
              <a:rPr lang="zh-CN" altLang="en-US" sz="2000" dirty="0"/>
              <a:t>在真双口模式及简单双口模式下，输入、输出可以使用不同的时钟。</a:t>
            </a:r>
          </a:p>
        </p:txBody>
      </p:sp>
      <p:pic>
        <p:nvPicPr>
          <p:cNvPr id="595972" name="Picture 4"/>
          <p:cNvPicPr>
            <a:picLocks noChangeAspect="1" noChangeArrowheads="1"/>
          </p:cNvPicPr>
          <p:nvPr/>
        </p:nvPicPr>
        <p:blipFill>
          <a:blip r:embed="rId3" cstate="print"/>
          <a:srcRect/>
          <a:stretch>
            <a:fillRect/>
          </a:stretch>
        </p:blipFill>
        <p:spPr bwMode="auto">
          <a:xfrm>
            <a:off x="468313" y="2133600"/>
            <a:ext cx="8448675" cy="4149725"/>
          </a:xfrm>
          <a:prstGeom prst="rect">
            <a:avLst/>
          </a:prstGeom>
          <a:noFill/>
          <a:ln w="9525">
            <a:noFill/>
            <a:miter lim="800000"/>
            <a:headEnd/>
            <a:tailEnd/>
          </a:ln>
          <a:effectLst/>
        </p:spPr>
      </p:pic>
      <p:sp>
        <p:nvSpPr>
          <p:cNvPr id="595975" name="Text Box 7"/>
          <p:cNvSpPr txBox="1">
            <a:spLocks noChangeArrowheads="1"/>
          </p:cNvSpPr>
          <p:nvPr/>
        </p:nvSpPr>
        <p:spPr bwMode="auto">
          <a:xfrm>
            <a:off x="3203575" y="1844675"/>
            <a:ext cx="2419350" cy="336550"/>
          </a:xfrm>
          <a:prstGeom prst="rect">
            <a:avLst/>
          </a:prstGeom>
          <a:noFill/>
          <a:ln w="9525">
            <a:noFill/>
            <a:miter lim="800000"/>
            <a:headEnd/>
            <a:tailEnd/>
          </a:ln>
          <a:effectLst/>
        </p:spPr>
        <p:txBody>
          <a:bodyPr wrap="none">
            <a:spAutoFit/>
          </a:bodyPr>
          <a:lstStyle/>
          <a:p>
            <a:pPr>
              <a:spcBef>
                <a:spcPct val="50000"/>
              </a:spcBef>
            </a:pPr>
            <a:r>
              <a:rPr lang="zh-CN" altLang="en-US" sz="1600">
                <a:ea typeface="楷体_GB2312" pitchFamily="49" charset="-122"/>
              </a:rPr>
              <a:t>真双口输入输出时钟模式</a:t>
            </a:r>
            <a:endParaRPr lang="en-US" altLang="zh-CN" sz="1600">
              <a:ea typeface="楷体_GB2312"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algn="l"/>
            <a:r>
              <a:rPr lang="zh-CN" altLang="en-US" sz="3200" b="1" dirty="0">
                <a:solidFill>
                  <a:srgbClr val="FF0000"/>
                </a:solidFill>
              </a:rPr>
              <a:t>混合时钟模式：</a:t>
            </a:r>
            <a:r>
              <a:rPr lang="en-US" altLang="zh-CN" sz="3200" b="1" dirty="0" err="1">
                <a:solidFill>
                  <a:srgbClr val="FF0000"/>
                </a:solidFill>
              </a:rPr>
              <a:t>Input/Output</a:t>
            </a:r>
            <a:r>
              <a:rPr lang="en-US" altLang="zh-CN" sz="3200" b="1" dirty="0">
                <a:solidFill>
                  <a:srgbClr val="FF0000"/>
                </a:solidFill>
              </a:rPr>
              <a:t> Clock Mode</a:t>
            </a:r>
            <a:endParaRPr lang="zh-CN" altLang="en-US" sz="3200" b="1" dirty="0">
              <a:solidFill>
                <a:srgbClr val="FF0000"/>
              </a:solidFill>
            </a:endParaRPr>
          </a:p>
        </p:txBody>
      </p:sp>
      <p:pic>
        <p:nvPicPr>
          <p:cNvPr id="605189" name="Picture 5"/>
          <p:cNvPicPr>
            <a:picLocks noChangeAspect="1" noChangeArrowheads="1"/>
          </p:cNvPicPr>
          <p:nvPr/>
        </p:nvPicPr>
        <p:blipFill>
          <a:blip r:embed="rId3" cstate="print"/>
          <a:srcRect/>
          <a:stretch>
            <a:fillRect/>
          </a:stretch>
        </p:blipFill>
        <p:spPr bwMode="auto">
          <a:xfrm>
            <a:off x="1547813" y="1484313"/>
            <a:ext cx="6048375" cy="5216525"/>
          </a:xfrm>
          <a:prstGeom prst="rect">
            <a:avLst/>
          </a:prstGeom>
          <a:noFill/>
          <a:ln w="9525">
            <a:noFill/>
            <a:miter lim="800000"/>
            <a:headEnd/>
            <a:tailEnd/>
          </a:ln>
          <a:effectLst/>
        </p:spPr>
      </p:pic>
      <p:sp>
        <p:nvSpPr>
          <p:cNvPr id="605190" name="Text Box 6"/>
          <p:cNvSpPr txBox="1">
            <a:spLocks noChangeArrowheads="1"/>
          </p:cNvSpPr>
          <p:nvPr/>
        </p:nvSpPr>
        <p:spPr bwMode="auto">
          <a:xfrm>
            <a:off x="2771775" y="1125538"/>
            <a:ext cx="2622550" cy="336550"/>
          </a:xfrm>
          <a:prstGeom prst="rect">
            <a:avLst/>
          </a:prstGeom>
          <a:noFill/>
          <a:ln w="9525">
            <a:noFill/>
            <a:miter lim="800000"/>
            <a:headEnd/>
            <a:tailEnd/>
          </a:ln>
          <a:effectLst/>
        </p:spPr>
        <p:txBody>
          <a:bodyPr wrap="none">
            <a:spAutoFit/>
          </a:bodyPr>
          <a:lstStyle/>
          <a:p>
            <a:pPr>
              <a:spcBef>
                <a:spcPct val="50000"/>
              </a:spcBef>
            </a:pPr>
            <a:r>
              <a:rPr lang="zh-CN" altLang="en-US" sz="1600" dirty="0">
                <a:ea typeface="楷体_GB2312" pitchFamily="49" charset="-122"/>
              </a:rPr>
              <a:t>简单双口输入输出时钟模式</a:t>
            </a:r>
            <a:endParaRPr lang="en-US" altLang="zh-CN" sz="1600" dirty="0">
              <a:ea typeface="楷体_GB2312"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lgn="l"/>
            <a:r>
              <a:rPr lang="zh-CN" altLang="en-US" sz="3200" dirty="0">
                <a:solidFill>
                  <a:srgbClr val="FF0000"/>
                </a:solidFill>
              </a:rPr>
              <a:t>混合时钟模式：</a:t>
            </a:r>
            <a:r>
              <a:rPr lang="en-US" altLang="zh-CN" sz="3200" dirty="0">
                <a:solidFill>
                  <a:srgbClr val="FF0000"/>
                </a:solidFill>
              </a:rPr>
              <a:t>Read/Write Clock Mode</a:t>
            </a:r>
            <a:endParaRPr lang="zh-CN" altLang="en-US" sz="3200" dirty="0">
              <a:solidFill>
                <a:srgbClr val="FF0000"/>
              </a:solidFill>
            </a:endParaRPr>
          </a:p>
        </p:txBody>
      </p:sp>
      <p:sp>
        <p:nvSpPr>
          <p:cNvPr id="596995" name="Rectangle 3"/>
          <p:cNvSpPr>
            <a:spLocks noGrp="1" noChangeArrowheads="1"/>
          </p:cNvSpPr>
          <p:nvPr>
            <p:ph type="body" idx="1"/>
          </p:nvPr>
        </p:nvSpPr>
        <p:spPr/>
        <p:txBody>
          <a:bodyPr/>
          <a:lstStyle/>
          <a:p>
            <a:r>
              <a:rPr lang="zh-CN" altLang="en-US" sz="1800" dirty="0"/>
              <a:t>在简单双口模式下，读、写操作可以使用不同的时钟。</a:t>
            </a:r>
          </a:p>
        </p:txBody>
      </p:sp>
      <p:pic>
        <p:nvPicPr>
          <p:cNvPr id="596996" name="Picture 4"/>
          <p:cNvPicPr>
            <a:picLocks noChangeAspect="1" noChangeArrowheads="1"/>
          </p:cNvPicPr>
          <p:nvPr/>
        </p:nvPicPr>
        <p:blipFill>
          <a:blip r:embed="rId3" cstate="print"/>
          <a:srcRect/>
          <a:stretch>
            <a:fillRect/>
          </a:stretch>
        </p:blipFill>
        <p:spPr bwMode="auto">
          <a:xfrm>
            <a:off x="1691680" y="1988840"/>
            <a:ext cx="5544195" cy="4605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p:txBody>
          <a:bodyPr/>
          <a:lstStyle/>
          <a:p>
            <a:r>
              <a:rPr lang="zh-CN" altLang="en-US" b="1" dirty="0" smtClean="0">
                <a:solidFill>
                  <a:srgbClr val="FF0000"/>
                </a:solidFill>
              </a:rPr>
              <a:t>中断控</a:t>
            </a:r>
            <a:r>
              <a:rPr lang="zh-CN" altLang="en-US" b="1" dirty="0" smtClean="0">
                <a:solidFill>
                  <a:srgbClr val="FF0000"/>
                </a:solidFill>
              </a:rPr>
              <a:t>制</a:t>
            </a:r>
            <a:endParaRPr lang="en-US" altLang="zh-CN" b="1" dirty="0" smtClean="0">
              <a:solidFill>
                <a:srgbClr val="FF0000"/>
              </a:solidFill>
            </a:endParaRPr>
          </a:p>
          <a:p>
            <a:r>
              <a:rPr lang="zh-CN" altLang="en-US" b="1" dirty="0" smtClean="0">
                <a:solidFill>
                  <a:srgbClr val="FF0000"/>
                </a:solidFill>
              </a:rPr>
              <a:t>接</a:t>
            </a:r>
            <a:r>
              <a:rPr lang="zh-CN" altLang="en-US" b="1" dirty="0" smtClean="0">
                <a:solidFill>
                  <a:srgbClr val="FF0000"/>
                </a:solidFill>
              </a:rPr>
              <a:t>口电路设计</a:t>
            </a:r>
            <a:endParaRPr lang="zh-CN" altLang="en-US" b="1" dirty="0">
              <a:solidFill>
                <a:srgbClr val="FF0000"/>
              </a:solidFill>
            </a:endParaRPr>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78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rgbClr val="FF0000"/>
                </a:solidFill>
              </a:rPr>
              <a:t>硬件描述语言设计方法</a:t>
            </a:r>
            <a:endParaRPr lang="zh-CN" altLang="en-US" dirty="0">
              <a:solidFill>
                <a:srgbClr val="FF0000"/>
              </a:solidFill>
            </a:endParaRP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38959BF9-E9CA-4C37-992B-F4B9ACF573F9}" type="datetime1">
              <a:rPr lang="en-US" altLang="zh-CN" smtClean="0"/>
              <a:pPr>
                <a:defRPr/>
              </a:pPr>
              <a:t>7/9/2011</a:t>
            </a:fld>
            <a:endParaRPr lang="en-US" altLang="zh-CN"/>
          </a:p>
        </p:txBody>
      </p:sp>
      <p:sp>
        <p:nvSpPr>
          <p:cNvPr id="5" name="灯片编号占位符 4"/>
          <p:cNvSpPr>
            <a:spLocks noGrp="1"/>
          </p:cNvSpPr>
          <p:nvPr>
            <p:ph type="sldNum" sz="quarter" idx="11"/>
          </p:nvPr>
        </p:nvSpPr>
        <p:spPr/>
        <p:txBody>
          <a:bodyPr/>
          <a:lstStyle/>
          <a:p>
            <a:pPr>
              <a:defRPr/>
            </a:pPr>
            <a:fld id="{D35AEC5D-213F-4C2D-A2C1-6062C606C125}" type="slidenum">
              <a:rPr lang="en-US" altLang="zh-CN" smtClean="0"/>
              <a:pPr>
                <a:defRPr/>
              </a:pPr>
              <a:t>8</a:t>
            </a:fld>
            <a:endParaRPr lang="en-US" altLang="zh-CN"/>
          </a:p>
        </p:txBody>
      </p:sp>
      <p:sp>
        <p:nvSpPr>
          <p:cNvPr id="6" name="页脚占位符 5"/>
          <p:cNvSpPr>
            <a:spLocks noGrp="1"/>
          </p:cNvSpPr>
          <p:nvPr>
            <p:ph type="ftr" sz="quarter" idx="12"/>
          </p:nvPr>
        </p:nvSpPr>
        <p:spPr/>
        <p:txBody>
          <a:bodyPr/>
          <a:lstStyle/>
          <a:p>
            <a:pPr>
              <a:defRPr/>
            </a:pPr>
            <a:r>
              <a:rPr lang="en-US" altLang="zh-CN" smtClean="0"/>
              <a:t>Microelectronics School  Xidian University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7186" y="228584"/>
            <a:ext cx="7772400" cy="914400"/>
          </a:xfrm>
        </p:spPr>
        <p:txBody>
          <a:bodyPr/>
          <a:lstStyle/>
          <a:p>
            <a:pPr algn="l"/>
            <a:r>
              <a:rPr lang="zh-CN" altLang="en-US" sz="3200" b="1" dirty="0">
                <a:solidFill>
                  <a:srgbClr val="FF0000"/>
                </a:solidFill>
                <a:latin typeface="方正舒体" pitchFamily="2" charset="-122"/>
                <a:ea typeface="方正舒体" pitchFamily="2" charset="-122"/>
              </a:rPr>
              <a:t>第</a:t>
            </a:r>
            <a:r>
              <a:rPr lang="en-US" altLang="zh-CN" sz="3200" b="1" dirty="0" smtClean="0">
                <a:solidFill>
                  <a:srgbClr val="FF0000"/>
                </a:solidFill>
                <a:latin typeface="方正舒体" pitchFamily="2" charset="-122"/>
                <a:ea typeface="方正舒体" pitchFamily="2" charset="-122"/>
              </a:rPr>
              <a:t>14</a:t>
            </a:r>
            <a:r>
              <a:rPr lang="zh-CN" altLang="en-US" sz="3200" b="1" dirty="0" smtClean="0">
                <a:solidFill>
                  <a:srgbClr val="FF0000"/>
                </a:solidFill>
                <a:latin typeface="方正舒体" pitchFamily="2" charset="-122"/>
                <a:ea typeface="方正舒体" pitchFamily="2" charset="-122"/>
              </a:rPr>
              <a:t>章</a:t>
            </a:r>
            <a:r>
              <a:rPr lang="zh-CN" altLang="en-US" sz="3200" b="1" dirty="0" smtClean="0">
                <a:solidFill>
                  <a:srgbClr val="FF0000"/>
                </a:solidFill>
              </a:rPr>
              <a:t> </a:t>
            </a:r>
            <a:r>
              <a:rPr lang="en-US" altLang="zh-CN" sz="3200" b="1" dirty="0" err="1" smtClean="0">
                <a:solidFill>
                  <a:srgbClr val="FF0000"/>
                </a:solidFill>
                <a:latin typeface="方正舒体" pitchFamily="2" charset="-122"/>
                <a:ea typeface="方正舒体" pitchFamily="2" charset="-122"/>
              </a:rPr>
              <a:t>Verilog</a:t>
            </a:r>
            <a:r>
              <a:rPr lang="en-US" altLang="zh-CN" sz="3200" b="1" dirty="0" smtClean="0">
                <a:solidFill>
                  <a:srgbClr val="FF0000"/>
                </a:solidFill>
                <a:latin typeface="方正舒体" pitchFamily="2" charset="-122"/>
                <a:ea typeface="方正舒体" pitchFamily="2" charset="-122"/>
              </a:rPr>
              <a:t> HDL</a:t>
            </a:r>
            <a:r>
              <a:rPr lang="zh-CN" altLang="zh-CN" sz="3200" b="1" dirty="0" smtClean="0">
                <a:solidFill>
                  <a:srgbClr val="FF0000"/>
                </a:solidFill>
                <a:latin typeface="方正舒体" pitchFamily="2" charset="-122"/>
                <a:ea typeface="方正舒体" pitchFamily="2" charset="-122"/>
              </a:rPr>
              <a:t>数字逻辑电路设计方法</a:t>
            </a:r>
            <a:endParaRPr lang="zh-CN" altLang="en-US" sz="3200" b="1" dirty="0">
              <a:solidFill>
                <a:srgbClr val="FF0000"/>
              </a:solidFill>
              <a:latin typeface="方正舒体" pitchFamily="2" charset="-122"/>
              <a:ea typeface="方正舒体" pitchFamily="2" charset="-122"/>
            </a:endParaRPr>
          </a:p>
        </p:txBody>
      </p:sp>
      <p:sp>
        <p:nvSpPr>
          <p:cNvPr id="39941" name="Text Box 5"/>
          <p:cNvSpPr txBox="1">
            <a:spLocks noChangeArrowheads="1"/>
          </p:cNvSpPr>
          <p:nvPr/>
        </p:nvSpPr>
        <p:spPr bwMode="auto">
          <a:xfrm>
            <a:off x="457200" y="1295400"/>
            <a:ext cx="7010400" cy="461665"/>
          </a:xfrm>
          <a:prstGeom prst="rect">
            <a:avLst/>
          </a:prstGeom>
          <a:noFill/>
          <a:ln w="9525">
            <a:noFill/>
            <a:miter lim="800000"/>
            <a:headEnd/>
            <a:tailEnd/>
          </a:ln>
          <a:effectLst/>
        </p:spPr>
        <p:txBody>
          <a:bodyPr>
            <a:spAutoFit/>
          </a:bodyPr>
          <a:lstStyle/>
          <a:p>
            <a:r>
              <a:rPr lang="en-US" altLang="zh-CN" sz="2400" b="1" dirty="0" smtClean="0"/>
              <a:t>1 </a:t>
            </a:r>
            <a:r>
              <a:rPr lang="en-US" altLang="zh-CN" sz="2400" b="1" dirty="0" err="1" smtClean="0"/>
              <a:t>Verilog</a:t>
            </a:r>
            <a:r>
              <a:rPr lang="en-US" altLang="zh-CN" sz="2400" b="1" dirty="0" smtClean="0"/>
              <a:t> HDL </a:t>
            </a:r>
            <a:r>
              <a:rPr lang="zh-CN" altLang="zh-CN" sz="2400" b="1" dirty="0" smtClean="0"/>
              <a:t>语言的设计思想和可综合特性</a:t>
            </a:r>
            <a:endParaRPr lang="zh-CN" altLang="zh-CN" sz="2400" b="1" dirty="0"/>
          </a:p>
        </p:txBody>
      </p:sp>
      <p:sp>
        <p:nvSpPr>
          <p:cNvPr id="281601" name="Rectangle 1"/>
          <p:cNvSpPr>
            <a:spLocks noChangeArrowheads="1"/>
          </p:cNvSpPr>
          <p:nvPr/>
        </p:nvSpPr>
        <p:spPr bwMode="auto">
          <a:xfrm>
            <a:off x="395536" y="1916832"/>
            <a:ext cx="475252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Verilog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HDL</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设计模</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256</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8bits</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）计数器</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1602" name="Rectangle 2"/>
          <p:cNvSpPr>
            <a:spLocks noChangeArrowheads="1"/>
          </p:cNvSpPr>
          <p:nvPr/>
        </p:nvSpPr>
        <p:spPr bwMode="auto">
          <a:xfrm>
            <a:off x="179512" y="2420888"/>
            <a:ext cx="4176464" cy="2800767"/>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）可综合程序描述方式</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module counter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count,clk,reset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output count;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input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clk,reset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[7:0] count;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always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posedge</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clk</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if (!reset)   count&lt;=0;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else if (count==8'b11111111)    count&lt;=0;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else        count&lt;=count+1;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1603" name="Rectangle 3"/>
          <p:cNvSpPr>
            <a:spLocks noChangeArrowheads="1"/>
          </p:cNvSpPr>
          <p:nvPr/>
        </p:nvSpPr>
        <p:spPr bwMode="auto">
          <a:xfrm>
            <a:off x="4427984" y="2132856"/>
            <a:ext cx="4464496" cy="3785652"/>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b</a:t>
            </a: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）常见的错误描述方式</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module counter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count,clk,reset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output count;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input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reset,clk</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[7:0] count;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reg</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integer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always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posedge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clk,reset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begin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(!reset) count&lt;=0;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else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for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=0;i&lt;=255;i=i+1)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count&lt;=count+1;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end</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endmodule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7229</TotalTime>
  <Words>6764</Words>
  <Application>Microsoft Office PowerPoint</Application>
  <PresentationFormat>全屏显示(4:3)</PresentationFormat>
  <Paragraphs>1424</Paragraphs>
  <Slides>78</Slides>
  <Notes>8</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78</vt:i4>
      </vt:variant>
    </vt:vector>
  </HeadingPairs>
  <TitlesOfParts>
    <vt:vector size="79" baseType="lpstr">
      <vt:lpstr>默认设计模板</vt:lpstr>
      <vt:lpstr>FPGA设计原理和应用</vt:lpstr>
      <vt:lpstr>FPGA概述</vt:lpstr>
      <vt:lpstr>可编程逻辑器件的自顶向下设计方法</vt:lpstr>
      <vt:lpstr>开发软件：集成开发环境</vt:lpstr>
      <vt:lpstr>为什么要采用FPGA</vt:lpstr>
      <vt:lpstr>FPGA设计结构</vt:lpstr>
      <vt:lpstr>FPGA设计方法</vt:lpstr>
      <vt:lpstr>硬件描述语言设计方法</vt:lpstr>
      <vt:lpstr>第14章 Verilog HDL数字逻辑电路设计方法</vt:lpstr>
      <vt:lpstr>Verilog HDL的电路描述方式具有多样性</vt:lpstr>
      <vt:lpstr>Verilog HDL组合电路设计</vt:lpstr>
      <vt:lpstr>幻灯片 12</vt:lpstr>
      <vt:lpstr>幻灯片 13</vt:lpstr>
      <vt:lpstr>幻灯片 14</vt:lpstr>
      <vt:lpstr> 数字加法器</vt:lpstr>
      <vt:lpstr>幻灯片 16</vt:lpstr>
      <vt:lpstr>幻灯片 17</vt:lpstr>
      <vt:lpstr>数据比较器</vt:lpstr>
      <vt:lpstr>幻灯片 19</vt:lpstr>
      <vt:lpstr>数据数据选择器</vt:lpstr>
      <vt:lpstr>幻灯片 21</vt:lpstr>
      <vt:lpstr>数字编码器</vt:lpstr>
      <vt:lpstr>幻灯片 23</vt:lpstr>
      <vt:lpstr>数字编码器</vt:lpstr>
      <vt:lpstr>幻灯片 25</vt:lpstr>
      <vt:lpstr>数字编码器</vt:lpstr>
      <vt:lpstr>数字译码器</vt:lpstr>
      <vt:lpstr>幻灯片 28</vt:lpstr>
      <vt:lpstr>奇偶校验器</vt:lpstr>
      <vt:lpstr>幻灯片 30</vt:lpstr>
      <vt:lpstr>时序电路设计</vt:lpstr>
      <vt:lpstr>幻灯片 32</vt:lpstr>
      <vt:lpstr>同步时序电路设计流程</vt:lpstr>
      <vt:lpstr>幻灯片 34</vt:lpstr>
      <vt:lpstr>幻灯片 35</vt:lpstr>
      <vt:lpstr>幻灯片 36</vt:lpstr>
      <vt:lpstr>幻灯片 37</vt:lpstr>
      <vt:lpstr>触发器</vt:lpstr>
      <vt:lpstr>幻灯片 39</vt:lpstr>
      <vt:lpstr>T触发器</vt:lpstr>
      <vt:lpstr>计数器</vt:lpstr>
      <vt:lpstr>幻灯片 42</vt:lpstr>
      <vt:lpstr>移位寄存器</vt:lpstr>
      <vt:lpstr>序列信号发生器</vt:lpstr>
      <vt:lpstr>幻灯片 45</vt:lpstr>
      <vt:lpstr>幻灯片 46</vt:lpstr>
      <vt:lpstr>幻灯片 47</vt:lpstr>
      <vt:lpstr>幻灯片 48</vt:lpstr>
      <vt:lpstr>幻灯片 49</vt:lpstr>
      <vt:lpstr>有限同步状态机</vt:lpstr>
      <vt:lpstr>幻灯片 51</vt:lpstr>
      <vt:lpstr>状态机两段式描述方式</vt:lpstr>
      <vt:lpstr>幻灯片 53</vt:lpstr>
      <vt:lpstr>幻灯片 54</vt:lpstr>
      <vt:lpstr>幻灯片 55</vt:lpstr>
      <vt:lpstr>Verilog HDL高级程序设计举例</vt:lpstr>
      <vt:lpstr>幻灯片 57</vt:lpstr>
      <vt:lpstr>加法器树乘法器</vt:lpstr>
      <vt:lpstr>幻灯片 59</vt:lpstr>
      <vt:lpstr>幻灯片 60</vt:lpstr>
      <vt:lpstr>幻灯片 61</vt:lpstr>
      <vt:lpstr>幻灯片 62</vt:lpstr>
      <vt:lpstr>幻灯片 63</vt:lpstr>
      <vt:lpstr>片内存储器的设计</vt:lpstr>
      <vt:lpstr>幻灯片 65</vt:lpstr>
      <vt:lpstr>幻灯片 66</vt:lpstr>
      <vt:lpstr>键盘扫描和编码器</vt:lpstr>
      <vt:lpstr>幻灯片 68</vt:lpstr>
      <vt:lpstr>log函数的Verilog HDL设计</vt:lpstr>
      <vt:lpstr> UART接口控制器</vt:lpstr>
      <vt:lpstr>FPGA中的IP</vt:lpstr>
      <vt:lpstr>幻灯片 72</vt:lpstr>
      <vt:lpstr>锁相环特性</vt:lpstr>
      <vt:lpstr>混合时钟模式：Independent Clock Mode</vt:lpstr>
      <vt:lpstr>混合时钟模式：Input/Output Clock Mode</vt:lpstr>
      <vt:lpstr>混合时钟模式：Input/Output Clock Mode</vt:lpstr>
      <vt:lpstr>混合时钟模式：Read/Write Clock Mode</vt:lpstr>
      <vt:lpstr>幻灯片 78</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jpcai</dc:creator>
  <cp:lastModifiedBy>Cai Jueping</cp:lastModifiedBy>
  <cp:revision>311</cp:revision>
  <dcterms:created xsi:type="dcterms:W3CDTF">2009-08-13T11:46:19Z</dcterms:created>
  <dcterms:modified xsi:type="dcterms:W3CDTF">2011-07-09T03:27:49Z</dcterms:modified>
</cp:coreProperties>
</file>