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8" r:id="rId1"/>
  </p:sldMasterIdLst>
  <p:notesMasterIdLst>
    <p:notesMasterId r:id="rId30"/>
  </p:notesMasterIdLst>
  <p:handoutMasterIdLst>
    <p:handoutMasterId r:id="rId31"/>
  </p:handoutMasterIdLst>
  <p:sldIdLst>
    <p:sldId id="364" r:id="rId2"/>
    <p:sldId id="379" r:id="rId3"/>
    <p:sldId id="433" r:id="rId4"/>
    <p:sldId id="444" r:id="rId5"/>
    <p:sldId id="434" r:id="rId6"/>
    <p:sldId id="435" r:id="rId7"/>
    <p:sldId id="413" r:id="rId8"/>
    <p:sldId id="445" r:id="rId9"/>
    <p:sldId id="437" r:id="rId10"/>
    <p:sldId id="412" r:id="rId11"/>
    <p:sldId id="414" r:id="rId12"/>
    <p:sldId id="415" r:id="rId13"/>
    <p:sldId id="418" r:id="rId14"/>
    <p:sldId id="419" r:id="rId15"/>
    <p:sldId id="420" r:id="rId16"/>
    <p:sldId id="422" r:id="rId17"/>
    <p:sldId id="423" r:id="rId18"/>
    <p:sldId id="425" r:id="rId19"/>
    <p:sldId id="426" r:id="rId20"/>
    <p:sldId id="427" r:id="rId21"/>
    <p:sldId id="438" r:id="rId22"/>
    <p:sldId id="439" r:id="rId23"/>
    <p:sldId id="446" r:id="rId24"/>
    <p:sldId id="447" r:id="rId25"/>
    <p:sldId id="385" r:id="rId26"/>
    <p:sldId id="442" r:id="rId27"/>
    <p:sldId id="443" r:id="rId28"/>
    <p:sldId id="387" r:id="rId29"/>
  </p:sldIdLst>
  <p:sldSz cx="9144000" cy="6858000" type="screen4x3"/>
  <p:notesSz cx="6858000" cy="9947275"/>
  <p:custShowLst>
    <p:custShow name="재구성한 쇼 1" id="0">
      <p:sldLst>
        <p:sld r:id="rId2"/>
      </p:sldLst>
    </p:custShow>
  </p:custShow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1" hangingPunct="1">
      <a:defRPr kern="1200">
        <a:solidFill>
          <a:schemeClr val="tx1"/>
        </a:solidFill>
        <a:latin typeface="Arial" pitchFamily="34" charset="0"/>
        <a:ea typeface="+mn-ea"/>
        <a:cs typeface="Arial" pitchFamily="34" charset="0"/>
      </a:defRPr>
    </a:lvl6pPr>
    <a:lvl7pPr marL="2743200" algn="l" defTabSz="914400" rtl="0" eaLnBrk="1" latinLnBrk="1" hangingPunct="1">
      <a:defRPr kern="1200">
        <a:solidFill>
          <a:schemeClr val="tx1"/>
        </a:solidFill>
        <a:latin typeface="Arial" pitchFamily="34" charset="0"/>
        <a:ea typeface="+mn-ea"/>
        <a:cs typeface="Arial" pitchFamily="34" charset="0"/>
      </a:defRPr>
    </a:lvl7pPr>
    <a:lvl8pPr marL="3200400" algn="l" defTabSz="914400" rtl="0" eaLnBrk="1" latinLnBrk="1" hangingPunct="1">
      <a:defRPr kern="1200">
        <a:solidFill>
          <a:schemeClr val="tx1"/>
        </a:solidFill>
        <a:latin typeface="Arial" pitchFamily="34" charset="0"/>
        <a:ea typeface="+mn-ea"/>
        <a:cs typeface="Arial" pitchFamily="34" charset="0"/>
      </a:defRPr>
    </a:lvl8pPr>
    <a:lvl9pPr marL="3657600" algn="l" defTabSz="914400" rtl="0" eaLnBrk="1" latinLnBrk="1" hangingPunct="1">
      <a:defRPr kern="1200">
        <a:solidFill>
          <a:schemeClr val="tx1"/>
        </a:solidFill>
        <a:latin typeface="Arial" pitchFamily="34" charset="0"/>
        <a:ea typeface="+mn-ea"/>
        <a:cs typeface="Arial" pitchFamily="34" charset="0"/>
      </a:defRPr>
    </a:lvl9pPr>
  </p:defaultTextStyle>
  <p:extLst>
    <p:ext uri="{521415D9-36F7-43E2-AB2F-B90AF26B5E84}">
      <p14:sectionLst xmlns:p14="http://schemas.microsoft.com/office/powerpoint/2010/main">
        <p14:section name="Defense" id="{CC5EF208-273B-4D75-BC0E-379C9AC6712A}">
          <p14:sldIdLst>
            <p14:sldId id="364"/>
            <p14:sldId id="379"/>
            <p14:sldId id="433"/>
            <p14:sldId id="444"/>
            <p14:sldId id="434"/>
            <p14:sldId id="435"/>
            <p14:sldId id="413"/>
            <p14:sldId id="445"/>
            <p14:sldId id="437"/>
            <p14:sldId id="412"/>
            <p14:sldId id="414"/>
            <p14:sldId id="415"/>
            <p14:sldId id="418"/>
            <p14:sldId id="419"/>
            <p14:sldId id="420"/>
            <p14:sldId id="422"/>
            <p14:sldId id="423"/>
            <p14:sldId id="425"/>
            <p14:sldId id="426"/>
            <p14:sldId id="427"/>
            <p14:sldId id="438"/>
            <p14:sldId id="439"/>
            <p14:sldId id="446"/>
            <p14:sldId id="447"/>
            <p14:sldId id="385"/>
            <p14:sldId id="442"/>
            <p14:sldId id="443"/>
            <p14:sldId id="387"/>
          </p14:sldIdLst>
        </p14:section>
      </p14:sectionLst>
    </p:ext>
    <p:ext uri="{EFAFB233-063F-42B5-8137-9DF3F51BA10A}">
      <p15:sldGuideLst xmlns:p15="http://schemas.microsoft.com/office/powerpoint/2012/main">
        <p15:guide id="1" orient="horz" pos="2591">
          <p15:clr>
            <a:srgbClr val="A4A3A4"/>
          </p15:clr>
        </p15:guide>
        <p15:guide id="2" orient="horz" pos="2129">
          <p15:clr>
            <a:srgbClr val="A4A3A4"/>
          </p15:clr>
        </p15:guide>
        <p15:guide id="3" orient="horz" pos="1202">
          <p15:clr>
            <a:srgbClr val="A4A3A4"/>
          </p15:clr>
        </p15:guide>
        <p15:guide id="4" pos="2690">
          <p15:clr>
            <a:srgbClr val="A4A3A4"/>
          </p15:clr>
        </p15:guide>
        <p15:guide id="5" pos="4507">
          <p15:clr>
            <a:srgbClr val="A4A3A4"/>
          </p15:clr>
        </p15:guide>
        <p15:guide id="6" pos="5649">
          <p15:clr>
            <a:srgbClr val="A4A3A4"/>
          </p15:clr>
        </p15:guide>
        <p15:guide id="7" pos="544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nsu" initials="M" lastIdx="5" clrIdx="0"/>
  <p:cmAuthor id="1" name="Jahanzeb" initials="J" lastIdx="2" clrIdx="1">
    <p:extLst>
      <p:ext uri="{19B8F6BF-5375-455C-9EA6-DF929625EA0E}">
        <p15:presenceInfo xmlns:p15="http://schemas.microsoft.com/office/powerpoint/2012/main" userId="Jahanze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66CCFF"/>
    <a:srgbClr val="342F61"/>
    <a:srgbClr val="333399"/>
    <a:srgbClr val="FFCC66"/>
    <a:srgbClr val="363080"/>
    <a:srgbClr val="5850A5"/>
    <a:srgbClr val="463F83"/>
    <a:srgbClr val="E2EC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19" autoAdjust="0"/>
    <p:restoredTop sz="90625" autoAdjust="0"/>
  </p:normalViewPr>
  <p:slideViewPr>
    <p:cSldViewPr showGuides="1">
      <p:cViewPr varScale="1">
        <p:scale>
          <a:sx n="105" d="100"/>
          <a:sy n="105" d="100"/>
        </p:scale>
        <p:origin x="1326" y="114"/>
      </p:cViewPr>
      <p:guideLst>
        <p:guide orient="horz" pos="2591"/>
        <p:guide orient="horz" pos="2129"/>
        <p:guide orient="horz" pos="1202"/>
        <p:guide pos="2690"/>
        <p:guide pos="4507"/>
        <p:guide pos="5649"/>
        <p:guide pos="5447"/>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66" d="100"/>
          <a:sy n="66" d="100"/>
        </p:scale>
        <p:origin x="0" y="0"/>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F:\Dropbox\Wise%20Lab\Graduation\Thesis\Related\New%20Microsoft%20Excel%20Workshe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ysClr val="windowText" lastClr="000000"/>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Sheet1!$A$2:$A$7</c:f>
              <c:strCache>
                <c:ptCount val="6"/>
                <c:pt idx="0">
                  <c:v>PSU</c:v>
                </c:pt>
                <c:pt idx="1">
                  <c:v>Interconnect</c:v>
                </c:pt>
                <c:pt idx="2">
                  <c:v>Memory</c:v>
                </c:pt>
                <c:pt idx="3">
                  <c:v>Cooling</c:v>
                </c:pt>
                <c:pt idx="4">
                  <c:v>Storage</c:v>
                </c:pt>
                <c:pt idx="5">
                  <c:v>Processor</c:v>
                </c:pt>
              </c:strCache>
            </c:strRef>
          </c:cat>
          <c:val>
            <c:numRef>
              <c:f>Sheet1!$B$2:$B$7</c:f>
              <c:numCache>
                <c:formatCode>0%</c:formatCode>
                <c:ptCount val="6"/>
                <c:pt idx="0">
                  <c:v>0.05</c:v>
                </c:pt>
                <c:pt idx="1">
                  <c:v>0.1</c:v>
                </c:pt>
                <c:pt idx="2">
                  <c:v>0.33</c:v>
                </c:pt>
                <c:pt idx="3">
                  <c:v>0.1</c:v>
                </c:pt>
                <c:pt idx="4">
                  <c:v>0.09</c:v>
                </c:pt>
                <c:pt idx="5">
                  <c:v>0.33</c:v>
                </c:pt>
              </c:numCache>
            </c:numRef>
          </c:val>
        </c:ser>
        <c:dLbls>
          <c:dLblPos val="bestFit"/>
          <c:showLegendKey val="0"/>
          <c:showVal val="1"/>
          <c:showCatName val="0"/>
          <c:showSerName val="0"/>
          <c:showPercent val="0"/>
          <c:showBubbleSize val="0"/>
          <c:showLeaderLines val="1"/>
        </c:dLbls>
      </c:pie3DChart>
      <c:spPr>
        <a:noFill/>
        <a:ln>
          <a:noFill/>
        </a:ln>
        <a:effectLst/>
      </c:spPr>
    </c:plotArea>
    <c:legend>
      <c:legendPos val="b"/>
      <c:layout>
        <c:manualLayout>
          <c:xMode val="edge"/>
          <c:yMode val="edge"/>
          <c:x val="7.6811328835725778E-2"/>
          <c:y val="0.57357854547326725"/>
          <c:w val="0.89627984505668301"/>
          <c:h val="0.37910286390943004"/>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9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ko-KR" altLang="ko-KR"/>
          </a:p>
        </p:txBody>
      </p:sp>
      <p:sp>
        <p:nvSpPr>
          <p:cNvPr id="39939" name="Rectangle 3"/>
          <p:cNvSpPr>
            <a:spLocks noGrp="1" noChangeArrowheads="1"/>
          </p:cNvSpPr>
          <p:nvPr>
            <p:ph type="dt" sz="quarter" idx="1"/>
          </p:nvPr>
        </p:nvSpPr>
        <p:spPr bwMode="auto">
          <a:xfrm>
            <a:off x="3884613" y="0"/>
            <a:ext cx="2971800" cy="49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ko-KR" altLang="ko-KR"/>
          </a:p>
        </p:txBody>
      </p:sp>
      <p:sp>
        <p:nvSpPr>
          <p:cNvPr id="39940" name="Rectangle 4"/>
          <p:cNvSpPr>
            <a:spLocks noGrp="1" noChangeArrowheads="1"/>
          </p:cNvSpPr>
          <p:nvPr>
            <p:ph type="ftr" sz="quarter" idx="2"/>
          </p:nvPr>
        </p:nvSpPr>
        <p:spPr bwMode="auto">
          <a:xfrm>
            <a:off x="0" y="9448185"/>
            <a:ext cx="2971800" cy="49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ko-KR" altLang="ko-KR"/>
          </a:p>
        </p:txBody>
      </p:sp>
      <p:sp>
        <p:nvSpPr>
          <p:cNvPr id="39941" name="Rectangle 5"/>
          <p:cNvSpPr>
            <a:spLocks noGrp="1" noChangeArrowheads="1"/>
          </p:cNvSpPr>
          <p:nvPr>
            <p:ph type="sldNum" sz="quarter" idx="3"/>
          </p:nvPr>
        </p:nvSpPr>
        <p:spPr bwMode="auto">
          <a:xfrm>
            <a:off x="3884613" y="9448185"/>
            <a:ext cx="2971800" cy="49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굴림" pitchFamily="50" charset="-127"/>
              </a:defRPr>
            </a:lvl1pPr>
          </a:lstStyle>
          <a:p>
            <a:fld id="{40EF0C85-6F17-407F-AE37-B549DBF0463E}" type="slidenum">
              <a:rPr lang="en-US" altLang="ko-KR"/>
              <a:pPr/>
              <a:t>‹#›</a:t>
            </a:fld>
            <a:endParaRPr lang="en-US" altLang="ko-KR"/>
          </a:p>
        </p:txBody>
      </p:sp>
    </p:spTree>
    <p:extLst>
      <p:ext uri="{BB962C8B-B14F-4D97-AF65-F5344CB8AC3E}">
        <p14:creationId xmlns:p14="http://schemas.microsoft.com/office/powerpoint/2010/main" val="2602824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9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ko-KR" altLang="ko-KR"/>
          </a:p>
        </p:txBody>
      </p:sp>
      <p:sp>
        <p:nvSpPr>
          <p:cNvPr id="52227" name="Rectangle 3"/>
          <p:cNvSpPr>
            <a:spLocks noGrp="1" noChangeArrowheads="1"/>
          </p:cNvSpPr>
          <p:nvPr>
            <p:ph type="dt" idx="1"/>
          </p:nvPr>
        </p:nvSpPr>
        <p:spPr bwMode="auto">
          <a:xfrm>
            <a:off x="3884613" y="0"/>
            <a:ext cx="2971800" cy="49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ko-KR" altLang="ko-KR"/>
          </a:p>
        </p:txBody>
      </p:sp>
      <p:sp>
        <p:nvSpPr>
          <p:cNvPr id="14340" name="Rectangle 4"/>
          <p:cNvSpPr>
            <a:spLocks noGrp="1" noRot="1" noChangeAspect="1" noChangeArrowheads="1" noTextEdit="1"/>
          </p:cNvSpPr>
          <p:nvPr>
            <p:ph type="sldImg" idx="2"/>
          </p:nvPr>
        </p:nvSpPr>
        <p:spPr bwMode="auto">
          <a:xfrm>
            <a:off x="942975" y="746125"/>
            <a:ext cx="4972050" cy="37306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685800" y="4724956"/>
            <a:ext cx="5486400" cy="4476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2230" name="Rectangle 6"/>
          <p:cNvSpPr>
            <a:spLocks noGrp="1" noChangeArrowheads="1"/>
          </p:cNvSpPr>
          <p:nvPr>
            <p:ph type="ftr" sz="quarter" idx="4"/>
          </p:nvPr>
        </p:nvSpPr>
        <p:spPr bwMode="auto">
          <a:xfrm>
            <a:off x="0" y="9448185"/>
            <a:ext cx="2971800" cy="49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ko-KR" altLang="ko-KR"/>
          </a:p>
        </p:txBody>
      </p:sp>
      <p:sp>
        <p:nvSpPr>
          <p:cNvPr id="52231" name="Rectangle 7"/>
          <p:cNvSpPr>
            <a:spLocks noGrp="1" noChangeArrowheads="1"/>
          </p:cNvSpPr>
          <p:nvPr>
            <p:ph type="sldNum" sz="quarter" idx="5"/>
          </p:nvPr>
        </p:nvSpPr>
        <p:spPr bwMode="auto">
          <a:xfrm>
            <a:off x="3884613" y="9448185"/>
            <a:ext cx="2971800" cy="49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굴림" pitchFamily="50" charset="-127"/>
              </a:defRPr>
            </a:lvl1pPr>
          </a:lstStyle>
          <a:p>
            <a:fld id="{630D2E55-2B14-48A2-9150-7D11C541FFC8}" type="slidenum">
              <a:rPr lang="en-US" altLang="ko-KR"/>
              <a:pPr/>
              <a:t>‹#›</a:t>
            </a:fld>
            <a:endParaRPr lang="en-US" altLang="ko-KR"/>
          </a:p>
        </p:txBody>
      </p:sp>
    </p:spTree>
    <p:extLst>
      <p:ext uri="{BB962C8B-B14F-4D97-AF65-F5344CB8AC3E}">
        <p14:creationId xmlns:p14="http://schemas.microsoft.com/office/powerpoint/2010/main" val="22124775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2235037-0E5D-4BB7-BB8D-41DF6FE6BD6C}" type="slidenum">
              <a:rPr lang="en-US" altLang="ko-KR"/>
              <a:pPr eaLnBrk="1" hangingPunct="1"/>
              <a:t>1</a:t>
            </a:fld>
            <a:endParaRPr lang="en-US" altLang="ko-K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GB" altLang="ko-KR" dirty="0" smtClean="0">
              <a:latin typeface="Arial" pitchFamily="34" charset="0"/>
              <a:cs typeface="Arial" pitchFamily="34" charset="0"/>
            </a:endParaRPr>
          </a:p>
        </p:txBody>
      </p:sp>
    </p:spTree>
    <p:extLst>
      <p:ext uri="{BB962C8B-B14F-4D97-AF65-F5344CB8AC3E}">
        <p14:creationId xmlns:p14="http://schemas.microsoft.com/office/powerpoint/2010/main" val="3429640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sz="1200" b="1" dirty="0" smtClean="0"/>
              <a:t>Even though Intel x86 server has better raw performance but ARM has </a:t>
            </a:r>
            <a:r>
              <a:rPr lang="en-US" sz="1200" b="1" dirty="0" smtClean="0">
                <a:solidFill>
                  <a:schemeClr val="bg1"/>
                </a:solidFill>
              </a:rPr>
              <a:t>good parallel efficiency</a:t>
            </a:r>
            <a:r>
              <a:rPr lang="en-US" sz="1200" b="1" dirty="0" smtClean="0"/>
              <a:t> in CPU bound and I/O bound applications</a:t>
            </a:r>
          </a:p>
          <a:p>
            <a:pPr lvl="1"/>
            <a:endParaRPr lang="en-US" b="1" dirty="0" smtClean="0"/>
          </a:p>
          <a:p>
            <a:pPr lvl="1"/>
            <a:r>
              <a:rPr lang="en-US" b="1" dirty="0" smtClean="0"/>
              <a:t>How close</a:t>
            </a:r>
            <a:r>
              <a:rPr lang="en-US" b="1" baseline="0" dirty="0" smtClean="0"/>
              <a:t> the speedup is to the ideal speedup for n-cores on a given architecture</a:t>
            </a:r>
          </a:p>
          <a:p>
            <a:pPr lvl="1"/>
            <a:r>
              <a:rPr lang="en-US" b="1" baseline="0" dirty="0" smtClean="0"/>
              <a:t>-- closer to 1 means ideal speedup, no matter how much cores are used</a:t>
            </a:r>
          </a:p>
          <a:p>
            <a:pPr lvl="1"/>
            <a:endParaRPr lang="en-US" sz="1400" b="1" baseline="0" dirty="0" smtClean="0"/>
          </a:p>
          <a:p>
            <a:pPr lvl="1"/>
            <a:r>
              <a:rPr lang="en-US" sz="1400" b="1" baseline="0" dirty="0" smtClean="0"/>
              <a:t>Raw performance is not equal</a:t>
            </a:r>
            <a:endParaRPr lang="en-US" sz="1400" b="1"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dirty="0" smtClean="0"/>
              <a:t>Scaling efficiency of ARM depends on the </a:t>
            </a:r>
            <a:r>
              <a:rPr lang="en-US" sz="1200" b="1" dirty="0" smtClean="0">
                <a:solidFill>
                  <a:srgbClr val="FFFF00"/>
                </a:solidFill>
              </a:rPr>
              <a:t>application class </a:t>
            </a:r>
            <a:r>
              <a:rPr lang="en-US" sz="1200" b="1" dirty="0" smtClean="0"/>
              <a:t>(CPU bound or I/O bound). However, in both cases, it showed comparable performance to Intel x86 server.</a:t>
            </a:r>
          </a:p>
          <a:p>
            <a:endParaRPr lang="en-US" dirty="0"/>
          </a:p>
        </p:txBody>
      </p:sp>
      <p:sp>
        <p:nvSpPr>
          <p:cNvPr id="4" name="Slide Number Placeholder 3"/>
          <p:cNvSpPr>
            <a:spLocks noGrp="1"/>
          </p:cNvSpPr>
          <p:nvPr>
            <p:ph type="sldNum" sz="quarter" idx="10"/>
          </p:nvPr>
        </p:nvSpPr>
        <p:spPr/>
        <p:txBody>
          <a:bodyPr/>
          <a:lstStyle/>
          <a:p>
            <a:fld id="{630D2E55-2B14-48A2-9150-7D11C541FFC8}" type="slidenum">
              <a:rPr lang="en-US" altLang="ko-KR" smtClean="0"/>
              <a:pPr/>
              <a:t>15</a:t>
            </a:fld>
            <a:endParaRPr lang="en-US" altLang="ko-KR"/>
          </a:p>
        </p:txBody>
      </p:sp>
    </p:spTree>
    <p:extLst>
      <p:ext uri="{BB962C8B-B14F-4D97-AF65-F5344CB8AC3E}">
        <p14:creationId xmlns:p14="http://schemas.microsoft.com/office/powerpoint/2010/main" val="2850205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sz="2400" b="1" dirty="0" smtClean="0"/>
              <a:t>MPICH vs. MPJ-Express</a:t>
            </a:r>
          </a:p>
          <a:p>
            <a:pPr lvl="1">
              <a:lnSpc>
                <a:spcPct val="160000"/>
              </a:lnSpc>
            </a:pPr>
            <a:r>
              <a:rPr lang="en-US" sz="2000" b="1" dirty="0" smtClean="0"/>
              <a:t>MPICH </a:t>
            </a:r>
            <a:r>
              <a:rPr lang="en-US" sz="2000" b="1" dirty="0" err="1" smtClean="0"/>
              <a:t>badwidth</a:t>
            </a:r>
            <a:r>
              <a:rPr lang="en-US" sz="2000" b="1" dirty="0" smtClean="0"/>
              <a:t> </a:t>
            </a:r>
            <a:r>
              <a:rPr lang="en-US" sz="2000" b="1" dirty="0" smtClean="0">
                <a:solidFill>
                  <a:schemeClr val="accent1"/>
                </a:solidFill>
              </a:rPr>
              <a:t>~80%</a:t>
            </a:r>
            <a:r>
              <a:rPr lang="en-US" sz="2000" b="1" dirty="0" smtClean="0"/>
              <a:t> better for smaller messages (</a:t>
            </a:r>
            <a:r>
              <a:rPr lang="en-US" sz="2000" b="1" dirty="0" err="1" smtClean="0"/>
              <a:t>upto</a:t>
            </a:r>
            <a:r>
              <a:rPr lang="en-US" sz="2000" b="1" dirty="0" smtClean="0"/>
              <a:t> 128K)</a:t>
            </a:r>
          </a:p>
          <a:p>
            <a:pPr lvl="1">
              <a:lnSpc>
                <a:spcPct val="160000"/>
              </a:lnSpc>
            </a:pPr>
            <a:r>
              <a:rPr lang="en-US" sz="2000" b="1" dirty="0" smtClean="0"/>
              <a:t>But reduced to </a:t>
            </a:r>
            <a:r>
              <a:rPr lang="en-US" sz="2000" b="1" dirty="0" smtClean="0">
                <a:solidFill>
                  <a:schemeClr val="accent1"/>
                </a:solidFill>
              </a:rPr>
              <a:t>~9%</a:t>
            </a:r>
            <a:r>
              <a:rPr lang="en-US" sz="2000" b="1" dirty="0" smtClean="0"/>
              <a:t> for large messages (16M)</a:t>
            </a:r>
          </a:p>
          <a:p>
            <a:pPr lvl="1">
              <a:lnSpc>
                <a:spcPct val="160000"/>
              </a:lnSpc>
            </a:pPr>
            <a:r>
              <a:rPr lang="en-US" sz="2000" b="1" dirty="0" smtClean="0"/>
              <a:t>MPJ-Express suffers in inter-node communication</a:t>
            </a:r>
          </a:p>
          <a:p>
            <a:pPr lvl="2">
              <a:lnSpc>
                <a:spcPct val="160000"/>
              </a:lnSpc>
            </a:pPr>
            <a:r>
              <a:rPr lang="en-US" sz="1700" dirty="0" smtClean="0"/>
              <a:t>Additional Buffering layers in MPJ architecture</a:t>
            </a:r>
          </a:p>
          <a:p>
            <a:pPr lvl="2">
              <a:lnSpc>
                <a:spcPct val="160000"/>
              </a:lnSpc>
            </a:pPr>
            <a:r>
              <a:rPr lang="en-US" sz="1700" i="1" dirty="0" smtClean="0"/>
              <a:t>Native</a:t>
            </a:r>
            <a:r>
              <a:rPr lang="en-US" sz="1700" dirty="0" smtClean="0"/>
              <a:t> device in next MPJ release can overcome this problem.</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Arial" charset="0"/>
              </a:rPr>
              <a:t>MPICH and MPJ-Express is that the messaging protocol changes when the message size reaches 128KB. MPICH and MPJ-Express both use Eager and Rendezvous message delivery protocols. In Eager protocol, no acknowledgement is required by the receiving process and this means that no synchronization is needed. This protocol is useful for smaller messages up to a certain message size. For larger messages, Rendezvous protocol is used. This protocol requires acknowledgements because no assumptions can be made regarding the buffer space that is available for the receiving process [39]. In both MPJ-Express and MPICH, the message limit for Eager protocol is set at 128KB. When the message size reaches 128KB, the MPI/MPJ-Express runtime switches the protocol to Rendezvous [40]. </a:t>
            </a:r>
          </a:p>
          <a:p>
            <a:endParaRPr lang="en-US" dirty="0"/>
          </a:p>
        </p:txBody>
      </p:sp>
      <p:sp>
        <p:nvSpPr>
          <p:cNvPr id="4" name="Slide Number Placeholder 3"/>
          <p:cNvSpPr>
            <a:spLocks noGrp="1"/>
          </p:cNvSpPr>
          <p:nvPr>
            <p:ph type="sldNum" sz="quarter" idx="10"/>
          </p:nvPr>
        </p:nvSpPr>
        <p:spPr/>
        <p:txBody>
          <a:bodyPr/>
          <a:lstStyle/>
          <a:p>
            <a:fld id="{630D2E55-2B14-48A2-9150-7D11C541FFC8}" type="slidenum">
              <a:rPr lang="en-US" altLang="ko-KR" smtClean="0"/>
              <a:pPr/>
              <a:t>16</a:t>
            </a:fld>
            <a:endParaRPr lang="en-US" altLang="ko-KR"/>
          </a:p>
        </p:txBody>
      </p:sp>
    </p:spTree>
    <p:extLst>
      <p:ext uri="{BB962C8B-B14F-4D97-AF65-F5344CB8AC3E}">
        <p14:creationId xmlns:p14="http://schemas.microsoft.com/office/powerpoint/2010/main" val="2875847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60000"/>
              </a:lnSpc>
            </a:pPr>
            <a:r>
              <a:rPr lang="en-US" sz="2600" b="1" dirty="0" smtClean="0"/>
              <a:t>HPL C using 3 different optimization levels</a:t>
            </a:r>
          </a:p>
          <a:p>
            <a:pPr>
              <a:lnSpc>
                <a:spcPct val="160000"/>
              </a:lnSpc>
            </a:pPr>
            <a:r>
              <a:rPr lang="en-US" sz="2600" b="1" dirty="0" smtClean="0"/>
              <a:t>Optimizations based on ARM Cortex-A9 compilation flags (</a:t>
            </a:r>
            <a:r>
              <a:rPr lang="en-US" sz="2600" b="1" dirty="0" smtClean="0">
                <a:hlinkClick r:id="" action="ppaction://noaction"/>
              </a:rPr>
              <a:t>Appendix C</a:t>
            </a:r>
            <a:r>
              <a:rPr lang="en-US" sz="2600" b="1" dirty="0" smtClean="0"/>
              <a:t>)</a:t>
            </a:r>
          </a:p>
          <a:p>
            <a:pPr lvl="1">
              <a:lnSpc>
                <a:spcPct val="160000"/>
              </a:lnSpc>
            </a:pPr>
            <a:r>
              <a:rPr lang="en-US" sz="2000" dirty="0" smtClean="0"/>
              <a:t>-O2 –</a:t>
            </a:r>
            <a:r>
              <a:rPr lang="en-US" sz="2000" dirty="0" err="1" smtClean="0"/>
              <a:t>mach</a:t>
            </a:r>
            <a:r>
              <a:rPr lang="en-US" sz="2000" dirty="0" smtClean="0"/>
              <a:t>=armv7a –</a:t>
            </a:r>
            <a:r>
              <a:rPr lang="en-US" sz="2000" dirty="0" err="1" smtClean="0"/>
              <a:t>mfloat-abi</a:t>
            </a:r>
            <a:r>
              <a:rPr lang="en-US" sz="2000" dirty="0" smtClean="0"/>
              <a:t>=hard etc.</a:t>
            </a:r>
          </a:p>
          <a:p>
            <a:pPr>
              <a:lnSpc>
                <a:spcPct val="160000"/>
              </a:lnSpc>
            </a:pPr>
            <a:r>
              <a:rPr lang="en-US" sz="2600" b="1" dirty="0" smtClean="0"/>
              <a:t>ATLAS library for BLAS</a:t>
            </a:r>
          </a:p>
          <a:p>
            <a:pPr lvl="1"/>
            <a:endParaRPr lang="en-US" sz="2000" dirty="0" smtClean="0"/>
          </a:p>
          <a:p>
            <a:r>
              <a:rPr lang="en-US" sz="2600" b="1" dirty="0" smtClean="0">
                <a:solidFill>
                  <a:schemeClr val="accent1"/>
                </a:solidFill>
              </a:rPr>
              <a:t>~25</a:t>
            </a:r>
            <a:r>
              <a:rPr lang="en-US" sz="2600" b="1" dirty="0" smtClean="0"/>
              <a:t> GFLOPS on Weiser</a:t>
            </a:r>
          </a:p>
          <a:p>
            <a:pPr lvl="1"/>
            <a:endParaRPr lang="en-US" sz="2000" dirty="0" smtClean="0"/>
          </a:p>
          <a:p>
            <a:endParaRPr lang="en-US" dirty="0"/>
          </a:p>
        </p:txBody>
      </p:sp>
      <p:sp>
        <p:nvSpPr>
          <p:cNvPr id="4" name="Slide Number Placeholder 3"/>
          <p:cNvSpPr>
            <a:spLocks noGrp="1"/>
          </p:cNvSpPr>
          <p:nvPr>
            <p:ph type="sldNum" sz="quarter" idx="10"/>
          </p:nvPr>
        </p:nvSpPr>
        <p:spPr/>
        <p:txBody>
          <a:bodyPr/>
          <a:lstStyle/>
          <a:p>
            <a:fld id="{630D2E55-2B14-48A2-9150-7D11C541FFC8}" type="slidenum">
              <a:rPr lang="en-US" altLang="ko-KR" smtClean="0"/>
              <a:pPr/>
              <a:t>17</a:t>
            </a:fld>
            <a:endParaRPr lang="en-US" altLang="ko-KR"/>
          </a:p>
        </p:txBody>
      </p:sp>
    </p:spTree>
    <p:extLst>
      <p:ext uri="{BB962C8B-B14F-4D97-AF65-F5344CB8AC3E}">
        <p14:creationId xmlns:p14="http://schemas.microsoft.com/office/powerpoint/2010/main" val="627414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dirty="0" smtClean="0"/>
              <a:t>Cortex-A9 specific compiler flags resulted in </a:t>
            </a:r>
            <a:r>
              <a:rPr lang="en-US" sz="1200" b="1" dirty="0" smtClean="0">
                <a:solidFill>
                  <a:srgbClr val="FFFF00"/>
                </a:solidFill>
              </a:rPr>
              <a:t>2.5 times better</a:t>
            </a:r>
            <a:r>
              <a:rPr lang="en-US" sz="1200" b="1" dirty="0" smtClean="0"/>
              <a:t> floating point performance than unoptimized compile</a:t>
            </a:r>
          </a:p>
          <a:p>
            <a:endParaRPr lang="en-US" dirty="0"/>
          </a:p>
        </p:txBody>
      </p:sp>
      <p:sp>
        <p:nvSpPr>
          <p:cNvPr id="4" name="Slide Number Placeholder 3"/>
          <p:cNvSpPr>
            <a:spLocks noGrp="1"/>
          </p:cNvSpPr>
          <p:nvPr>
            <p:ph type="sldNum" sz="quarter" idx="10"/>
          </p:nvPr>
        </p:nvSpPr>
        <p:spPr/>
        <p:txBody>
          <a:bodyPr/>
          <a:lstStyle/>
          <a:p>
            <a:fld id="{630D2E55-2B14-48A2-9150-7D11C541FFC8}" type="slidenum">
              <a:rPr lang="en-US" altLang="ko-KR" smtClean="0"/>
              <a:pPr/>
              <a:t>18</a:t>
            </a:fld>
            <a:endParaRPr lang="en-US" altLang="ko-KR"/>
          </a:p>
        </p:txBody>
      </p:sp>
    </p:spTree>
    <p:extLst>
      <p:ext uri="{BB962C8B-B14F-4D97-AF65-F5344CB8AC3E}">
        <p14:creationId xmlns:p14="http://schemas.microsoft.com/office/powerpoint/2010/main" val="801391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60000"/>
              </a:lnSpc>
              <a:spcBef>
                <a:spcPct val="30000"/>
              </a:spcBef>
              <a:spcAft>
                <a:spcPct val="0"/>
              </a:spcAft>
              <a:buClrTx/>
              <a:buSzTx/>
              <a:buFontTx/>
              <a:buNone/>
              <a:tabLst/>
              <a:defRPr/>
            </a:pPr>
            <a:r>
              <a:rPr lang="en-US" sz="2400" b="1" dirty="0" smtClean="0"/>
              <a:t>MPJ version of Gadget-2 perform slower than MPICH based implementation due to higher communication between particles residing on non-local nodes. </a:t>
            </a:r>
          </a:p>
          <a:p>
            <a:pPr>
              <a:lnSpc>
                <a:spcPct val="160000"/>
              </a:lnSpc>
            </a:pPr>
            <a:endParaRPr lang="en-US" sz="2400" b="1" dirty="0" smtClean="0"/>
          </a:p>
          <a:p>
            <a:pPr>
              <a:lnSpc>
                <a:spcPct val="160000"/>
              </a:lnSpc>
            </a:pPr>
            <a:r>
              <a:rPr lang="en-US" sz="2400" b="1" dirty="0" smtClean="0"/>
              <a:t>Galaxies cluster formation simulation of early universe</a:t>
            </a:r>
          </a:p>
          <a:p>
            <a:pPr lvl="1">
              <a:lnSpc>
                <a:spcPct val="160000"/>
              </a:lnSpc>
            </a:pPr>
            <a:r>
              <a:rPr lang="en-US" sz="2000" b="1" dirty="0" smtClean="0"/>
              <a:t>Massively parallel </a:t>
            </a:r>
            <a:r>
              <a:rPr lang="en-US" sz="2000" b="1" dirty="0" smtClean="0">
                <a:solidFill>
                  <a:schemeClr val="accent1"/>
                </a:solidFill>
              </a:rPr>
              <a:t>N-Body</a:t>
            </a:r>
            <a:r>
              <a:rPr lang="en-US" sz="2000" b="1" dirty="0" smtClean="0"/>
              <a:t> algorithms</a:t>
            </a:r>
          </a:p>
          <a:p>
            <a:pPr lvl="1">
              <a:lnSpc>
                <a:spcPct val="160000"/>
              </a:lnSpc>
            </a:pPr>
            <a:r>
              <a:rPr lang="en-US" sz="2000" b="1" dirty="0" smtClean="0"/>
              <a:t>276,498 particles (bodies) </a:t>
            </a:r>
          </a:p>
          <a:p>
            <a:pPr lvl="1">
              <a:lnSpc>
                <a:spcPct val="160000"/>
              </a:lnSpc>
            </a:pPr>
            <a:r>
              <a:rPr lang="en-US" sz="2000" b="1" dirty="0" smtClean="0"/>
              <a:t>Serial simulation time </a:t>
            </a:r>
            <a:r>
              <a:rPr lang="en-US" sz="2000" b="1" dirty="0" smtClean="0">
                <a:solidFill>
                  <a:schemeClr val="tx2"/>
                </a:solidFill>
              </a:rPr>
              <a:t>30 hours</a:t>
            </a:r>
          </a:p>
          <a:p>
            <a:pPr lvl="1">
              <a:lnSpc>
                <a:spcPct val="160000"/>
              </a:lnSpc>
            </a:pPr>
            <a:r>
              <a:rPr lang="en-US" sz="2000" b="1" dirty="0" smtClean="0"/>
              <a:t>64 cores run </a:t>
            </a:r>
            <a:r>
              <a:rPr lang="en-US" sz="2000" b="1" dirty="0" smtClean="0">
                <a:solidFill>
                  <a:schemeClr val="tx2"/>
                </a:solidFill>
              </a:rPr>
              <a:t>~8.5 hours</a:t>
            </a:r>
            <a:endParaRPr lang="en-US" sz="1600" b="1" dirty="0" smtClean="0"/>
          </a:p>
          <a:p>
            <a:endParaRPr lang="en-US" dirty="0"/>
          </a:p>
        </p:txBody>
      </p:sp>
      <p:sp>
        <p:nvSpPr>
          <p:cNvPr id="4" name="Slide Number Placeholder 3"/>
          <p:cNvSpPr>
            <a:spLocks noGrp="1"/>
          </p:cNvSpPr>
          <p:nvPr>
            <p:ph type="sldNum" sz="quarter" idx="10"/>
          </p:nvPr>
        </p:nvSpPr>
        <p:spPr/>
        <p:txBody>
          <a:bodyPr/>
          <a:lstStyle/>
          <a:p>
            <a:fld id="{630D2E55-2B14-48A2-9150-7D11C541FFC8}" type="slidenum">
              <a:rPr lang="en-US" altLang="ko-KR" smtClean="0"/>
              <a:pPr/>
              <a:t>19</a:t>
            </a:fld>
            <a:endParaRPr lang="en-US" altLang="ko-KR"/>
          </a:p>
        </p:txBody>
      </p:sp>
    </p:spTree>
    <p:extLst>
      <p:ext uri="{BB962C8B-B14F-4D97-AF65-F5344CB8AC3E}">
        <p14:creationId xmlns:p14="http://schemas.microsoft.com/office/powerpoint/2010/main" val="825622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Arial" charset="0"/>
              </a:rPr>
              <a:t>The communication-oriented NAS kernels, such as CG (unstructured grid computation) and IS (random memory access), are iterative problem solvers that put significant loads on the memory and the network during each iteration. Thus, the memory bandwidth and network latency are crucial to their performance levels. Since CG and IS are communication-intensive kernels, their levels of scalability depend heavily on the communication primitives in the message passing libraries.</a:t>
            </a:r>
            <a:endParaRPr lang="en-US" dirty="0"/>
          </a:p>
        </p:txBody>
      </p:sp>
      <p:sp>
        <p:nvSpPr>
          <p:cNvPr id="4" name="Slide Number Placeholder 3"/>
          <p:cNvSpPr>
            <a:spLocks noGrp="1"/>
          </p:cNvSpPr>
          <p:nvPr>
            <p:ph type="sldNum" sz="quarter" idx="10"/>
          </p:nvPr>
        </p:nvSpPr>
        <p:spPr/>
        <p:txBody>
          <a:bodyPr/>
          <a:lstStyle/>
          <a:p>
            <a:fld id="{630D2E55-2B14-48A2-9150-7D11C541FFC8}" type="slidenum">
              <a:rPr lang="en-US" altLang="ko-KR" smtClean="0"/>
              <a:pPr/>
              <a:t>20</a:t>
            </a:fld>
            <a:endParaRPr lang="en-US" altLang="ko-KR"/>
          </a:p>
        </p:txBody>
      </p:sp>
    </p:spTree>
    <p:extLst>
      <p:ext uri="{BB962C8B-B14F-4D97-AF65-F5344CB8AC3E}">
        <p14:creationId xmlns:p14="http://schemas.microsoft.com/office/powerpoint/2010/main" val="1820978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Arial" charset="0"/>
              </a:rPr>
              <a:t>The communication-oriented NAS kernels, such as CG (unstructured grid computation) and IS (random memory access), are iterative problem solvers that put significant loads on the memory and the network during each iteration. Thus, the memory bandwidth and network latency are crucial to their performance levels. Since CG and IS are communication-intensive kernels, their levels of scalability depend heavily on the communication primitives in the message passing libraries.</a:t>
            </a:r>
            <a:endParaRPr lang="en-US" dirty="0"/>
          </a:p>
        </p:txBody>
      </p:sp>
      <p:sp>
        <p:nvSpPr>
          <p:cNvPr id="4" name="Slide Number Placeholder 3"/>
          <p:cNvSpPr>
            <a:spLocks noGrp="1"/>
          </p:cNvSpPr>
          <p:nvPr>
            <p:ph type="sldNum" sz="quarter" idx="10"/>
          </p:nvPr>
        </p:nvSpPr>
        <p:spPr/>
        <p:txBody>
          <a:bodyPr/>
          <a:lstStyle/>
          <a:p>
            <a:fld id="{630D2E55-2B14-48A2-9150-7D11C541FFC8}" type="slidenum">
              <a:rPr lang="en-US" altLang="ko-KR" smtClean="0"/>
              <a:pPr/>
              <a:t>21</a:t>
            </a:fld>
            <a:endParaRPr lang="en-US" altLang="ko-KR"/>
          </a:p>
        </p:txBody>
      </p:sp>
    </p:spTree>
    <p:extLst>
      <p:ext uri="{BB962C8B-B14F-4D97-AF65-F5344CB8AC3E}">
        <p14:creationId xmlns:p14="http://schemas.microsoft.com/office/powerpoint/2010/main" val="644956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Arial" charset="0"/>
              </a:rPr>
              <a:t>The communication-oriented NAS kernels, such as CG (unstructured grid computation) and IS (random memory access), are iterative problem solvers that put significant loads on the memory and the network during each iteration. Thus, the memory bandwidth and network latency are crucial to their performance levels. Since CG and IS are communication-intensive kernels, their levels of scalability depend heavily on the communication primitives in the message passing libraries.</a:t>
            </a:r>
            <a:endParaRPr lang="en-US" dirty="0"/>
          </a:p>
        </p:txBody>
      </p:sp>
      <p:sp>
        <p:nvSpPr>
          <p:cNvPr id="4" name="Slide Number Placeholder 3"/>
          <p:cNvSpPr>
            <a:spLocks noGrp="1"/>
          </p:cNvSpPr>
          <p:nvPr>
            <p:ph type="sldNum" sz="quarter" idx="10"/>
          </p:nvPr>
        </p:nvSpPr>
        <p:spPr/>
        <p:txBody>
          <a:bodyPr/>
          <a:lstStyle/>
          <a:p>
            <a:fld id="{630D2E55-2B14-48A2-9150-7D11C541FFC8}" type="slidenum">
              <a:rPr lang="en-US" altLang="ko-KR" smtClean="0"/>
              <a:pPr/>
              <a:t>22</a:t>
            </a:fld>
            <a:endParaRPr lang="en-US" altLang="ko-KR"/>
          </a:p>
        </p:txBody>
      </p:sp>
    </p:spTree>
    <p:extLst>
      <p:ext uri="{BB962C8B-B14F-4D97-AF65-F5344CB8AC3E}">
        <p14:creationId xmlns:p14="http://schemas.microsoft.com/office/powerpoint/2010/main" val="2764694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0">
              <a:lnSpc>
                <a:spcPct val="120000"/>
              </a:lnSpc>
            </a:pPr>
            <a:endParaRPr lang="en-US" b="1" dirty="0" smtClean="0"/>
          </a:p>
          <a:p>
            <a:pPr latinLnBrk="0">
              <a:lnSpc>
                <a:spcPct val="120000"/>
              </a:lnSpc>
            </a:pPr>
            <a:r>
              <a:rPr lang="en-US" b="1" dirty="0" smtClean="0"/>
              <a:t>ARM processors have the potential for </a:t>
            </a:r>
            <a:r>
              <a:rPr lang="en-US" b="1" dirty="0" err="1" smtClean="0"/>
              <a:t>Petascale</a:t>
            </a:r>
            <a:r>
              <a:rPr lang="en-US" b="1" dirty="0" smtClean="0"/>
              <a:t> and Exascale HPC industry</a:t>
            </a:r>
          </a:p>
          <a:p>
            <a:pPr lvl="1" latinLnBrk="0">
              <a:lnSpc>
                <a:spcPct val="120000"/>
              </a:lnSpc>
            </a:pPr>
            <a:r>
              <a:rPr lang="en-US" dirty="0" smtClean="0"/>
              <a:t>Low power consumption </a:t>
            </a:r>
          </a:p>
          <a:p>
            <a:pPr lvl="1" latinLnBrk="0">
              <a:lnSpc>
                <a:spcPct val="120000"/>
              </a:lnSpc>
            </a:pPr>
            <a:r>
              <a:rPr lang="en-US" dirty="0" smtClean="0"/>
              <a:t>Cost and Cooling</a:t>
            </a:r>
          </a:p>
          <a:p>
            <a:pPr lvl="1" latinLnBrk="0">
              <a:lnSpc>
                <a:spcPct val="120000"/>
              </a:lnSpc>
            </a:pPr>
            <a:r>
              <a:rPr lang="en-US" dirty="0" smtClean="0"/>
              <a:t>Good scalability and floating point performance</a:t>
            </a:r>
          </a:p>
          <a:p>
            <a:pPr latinLnBrk="0">
              <a:lnSpc>
                <a:spcPct val="120000"/>
              </a:lnSpc>
            </a:pPr>
            <a:r>
              <a:rPr lang="en-US" b="1" dirty="0" smtClean="0"/>
              <a:t>Scientific libraries and compilers should be optimized for ARM architecture</a:t>
            </a:r>
          </a:p>
          <a:p>
            <a:pPr latinLnBrk="0">
              <a:lnSpc>
                <a:spcPct val="120000"/>
              </a:lnSpc>
            </a:pPr>
            <a:r>
              <a:rPr lang="en-US" b="1" dirty="0" smtClean="0"/>
              <a:t>Better support for Java is needed on ARM</a:t>
            </a:r>
          </a:p>
          <a:p>
            <a:pPr lvl="1" latinLnBrk="0">
              <a:lnSpc>
                <a:spcPct val="120000"/>
              </a:lnSpc>
            </a:pPr>
            <a:r>
              <a:rPr lang="en-US" dirty="0" smtClean="0"/>
              <a:t>Java native overhead</a:t>
            </a:r>
          </a:p>
          <a:p>
            <a:pPr lvl="1" latinLnBrk="0">
              <a:lnSpc>
                <a:spcPct val="120000"/>
              </a:lnSpc>
            </a:pPr>
            <a:r>
              <a:rPr lang="en-US" dirty="0" err="1" smtClean="0"/>
              <a:t>Unoptimized</a:t>
            </a:r>
            <a:r>
              <a:rPr lang="en-US" dirty="0" smtClean="0"/>
              <a:t> JVM</a:t>
            </a:r>
          </a:p>
          <a:p>
            <a:pPr latinLnBrk="0">
              <a:lnSpc>
                <a:spcPct val="120000"/>
              </a:lnSpc>
            </a:pPr>
            <a:r>
              <a:rPr lang="en-US" b="1" dirty="0" smtClean="0"/>
              <a:t>Virtualization support need to be added as new ARM processors (Cortex-A15) targets server industry</a:t>
            </a:r>
          </a:p>
          <a:p>
            <a:pPr latinLnBrk="0">
              <a:lnSpc>
                <a:spcPct val="120000"/>
              </a:lnSpc>
            </a:pPr>
            <a:endParaRPr lang="en-US" dirty="0" smtClean="0"/>
          </a:p>
          <a:p>
            <a:pPr marL="457200" lvl="1" indent="0" latinLnBrk="0">
              <a:lnSpc>
                <a:spcPct val="120000"/>
              </a:lnSpc>
              <a:buNone/>
            </a:pPr>
            <a:endParaRPr lang="en-US" dirty="0" smtClean="0"/>
          </a:p>
          <a:p>
            <a:pPr>
              <a:lnSpc>
                <a:spcPct val="150000"/>
              </a:lnSpc>
            </a:pPr>
            <a:endParaRPr lang="en-US" b="1" dirty="0" smtClean="0"/>
          </a:p>
          <a:p>
            <a:endParaRPr lang="en-US" dirty="0"/>
          </a:p>
        </p:txBody>
      </p:sp>
      <p:sp>
        <p:nvSpPr>
          <p:cNvPr id="4" name="Slide Number Placeholder 3"/>
          <p:cNvSpPr>
            <a:spLocks noGrp="1"/>
          </p:cNvSpPr>
          <p:nvPr>
            <p:ph type="sldNum" sz="quarter" idx="10"/>
          </p:nvPr>
        </p:nvSpPr>
        <p:spPr/>
        <p:txBody>
          <a:bodyPr/>
          <a:lstStyle/>
          <a:p>
            <a:fld id="{630D2E55-2B14-48A2-9150-7D11C541FFC8}" type="slidenum">
              <a:rPr lang="en-US" altLang="ko-KR" smtClean="0"/>
              <a:pPr/>
              <a:t>23</a:t>
            </a:fld>
            <a:endParaRPr lang="en-US" altLang="ko-KR"/>
          </a:p>
        </p:txBody>
      </p:sp>
    </p:spTree>
    <p:extLst>
      <p:ext uri="{BB962C8B-B14F-4D97-AF65-F5344CB8AC3E}">
        <p14:creationId xmlns:p14="http://schemas.microsoft.com/office/powerpoint/2010/main" val="1749352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2235037-0E5D-4BB7-BB8D-41DF6FE6BD6C}" type="slidenum">
              <a:rPr lang="en-US" altLang="ko-KR"/>
              <a:pPr eaLnBrk="1" hangingPunct="1"/>
              <a:t>25</a:t>
            </a:fld>
            <a:endParaRPr lang="en-US" altLang="ko-K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GB" altLang="ko-KR" smtClean="0">
              <a:latin typeface="Arial" pitchFamily="34" charset="0"/>
              <a:cs typeface="Arial" pitchFamily="34" charset="0"/>
            </a:endParaRPr>
          </a:p>
        </p:txBody>
      </p:sp>
    </p:spTree>
    <p:extLst>
      <p:ext uri="{BB962C8B-B14F-4D97-AF65-F5344CB8AC3E}">
        <p14:creationId xmlns:p14="http://schemas.microsoft.com/office/powerpoint/2010/main" val="1151125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0D2E55-2B14-48A2-9150-7D11C541FFC8}" type="slidenum">
              <a:rPr lang="en-US" altLang="ko-KR" smtClean="0"/>
              <a:pPr/>
              <a:t>2</a:t>
            </a:fld>
            <a:endParaRPr lang="en-US" altLang="ko-KR"/>
          </a:p>
        </p:txBody>
      </p:sp>
    </p:spTree>
    <p:extLst>
      <p:ext uri="{BB962C8B-B14F-4D97-AF65-F5344CB8AC3E}">
        <p14:creationId xmlns:p14="http://schemas.microsoft.com/office/powerpoint/2010/main" val="24086119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2235037-0E5D-4BB7-BB8D-41DF6FE6BD6C}" type="slidenum">
              <a:rPr lang="en-US" altLang="ko-KR"/>
              <a:pPr eaLnBrk="1" hangingPunct="1"/>
              <a:t>26</a:t>
            </a:fld>
            <a:endParaRPr lang="en-US" altLang="ko-K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GB" altLang="ko-KR" smtClean="0">
              <a:latin typeface="Arial" pitchFamily="34" charset="0"/>
              <a:cs typeface="Arial" pitchFamily="34" charset="0"/>
            </a:endParaRPr>
          </a:p>
        </p:txBody>
      </p:sp>
    </p:spTree>
    <p:extLst>
      <p:ext uri="{BB962C8B-B14F-4D97-AF65-F5344CB8AC3E}">
        <p14:creationId xmlns:p14="http://schemas.microsoft.com/office/powerpoint/2010/main" val="4060870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2235037-0E5D-4BB7-BB8D-41DF6FE6BD6C}" type="slidenum">
              <a:rPr lang="en-US" altLang="ko-KR"/>
              <a:pPr eaLnBrk="1" hangingPunct="1"/>
              <a:t>27</a:t>
            </a:fld>
            <a:endParaRPr lang="en-US" altLang="ko-K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GB" altLang="ko-KR" smtClean="0">
              <a:latin typeface="Arial" pitchFamily="34" charset="0"/>
              <a:cs typeface="Arial" pitchFamily="34" charset="0"/>
            </a:endParaRPr>
          </a:p>
        </p:txBody>
      </p:sp>
    </p:spTree>
    <p:extLst>
      <p:ext uri="{BB962C8B-B14F-4D97-AF65-F5344CB8AC3E}">
        <p14:creationId xmlns:p14="http://schemas.microsoft.com/office/powerpoint/2010/main" val="979323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0D2E55-2B14-48A2-9150-7D11C541FFC8}" type="slidenum">
              <a:rPr lang="en-US" altLang="ko-KR" smtClean="0"/>
              <a:pPr/>
              <a:t>28</a:t>
            </a:fld>
            <a:endParaRPr lang="en-US" altLang="ko-KR"/>
          </a:p>
        </p:txBody>
      </p:sp>
    </p:spTree>
    <p:extLst>
      <p:ext uri="{BB962C8B-B14F-4D97-AF65-F5344CB8AC3E}">
        <p14:creationId xmlns:p14="http://schemas.microsoft.com/office/powerpoint/2010/main" val="1251826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0D2E55-2B14-48A2-9150-7D11C541FFC8}" type="slidenum">
              <a:rPr lang="en-US" altLang="ko-KR" smtClean="0"/>
              <a:pPr/>
              <a:t>3</a:t>
            </a:fld>
            <a:endParaRPr lang="en-US" altLang="ko-KR"/>
          </a:p>
        </p:txBody>
      </p:sp>
    </p:spTree>
    <p:extLst>
      <p:ext uri="{BB962C8B-B14F-4D97-AF65-F5344CB8AC3E}">
        <p14:creationId xmlns:p14="http://schemas.microsoft.com/office/powerpoint/2010/main" val="1703298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0D2E55-2B14-48A2-9150-7D11C541FFC8}" type="slidenum">
              <a:rPr lang="en-US" altLang="ko-KR" smtClean="0"/>
              <a:pPr/>
              <a:t>5</a:t>
            </a:fld>
            <a:endParaRPr lang="en-US" altLang="ko-KR"/>
          </a:p>
        </p:txBody>
      </p:sp>
    </p:spTree>
    <p:extLst>
      <p:ext uri="{BB962C8B-B14F-4D97-AF65-F5344CB8AC3E}">
        <p14:creationId xmlns:p14="http://schemas.microsoft.com/office/powerpoint/2010/main" val="3431535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0D2E55-2B14-48A2-9150-7D11C541FFC8}" type="slidenum">
              <a:rPr lang="en-US" altLang="ko-KR" smtClean="0"/>
              <a:pPr/>
              <a:t>6</a:t>
            </a:fld>
            <a:endParaRPr lang="en-US" altLang="ko-KR"/>
          </a:p>
        </p:txBody>
      </p:sp>
    </p:spTree>
    <p:extLst>
      <p:ext uri="{BB962C8B-B14F-4D97-AF65-F5344CB8AC3E}">
        <p14:creationId xmlns:p14="http://schemas.microsoft.com/office/powerpoint/2010/main" val="4158315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0D2E55-2B14-48A2-9150-7D11C541FFC8}" type="slidenum">
              <a:rPr lang="en-US" altLang="ko-KR" smtClean="0"/>
              <a:pPr/>
              <a:t>7</a:t>
            </a:fld>
            <a:endParaRPr lang="en-US" altLang="ko-KR"/>
          </a:p>
        </p:txBody>
      </p:sp>
    </p:spTree>
    <p:extLst>
      <p:ext uri="{BB962C8B-B14F-4D97-AF65-F5344CB8AC3E}">
        <p14:creationId xmlns:p14="http://schemas.microsoft.com/office/powerpoint/2010/main" val="53604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0D2E55-2B14-48A2-9150-7D11C541FFC8}" type="slidenum">
              <a:rPr lang="en-US" altLang="ko-KR" smtClean="0"/>
              <a:pPr/>
              <a:t>9</a:t>
            </a:fld>
            <a:endParaRPr lang="en-US" altLang="ko-KR"/>
          </a:p>
        </p:txBody>
      </p:sp>
    </p:spTree>
    <p:extLst>
      <p:ext uri="{BB962C8B-B14F-4D97-AF65-F5344CB8AC3E}">
        <p14:creationId xmlns:p14="http://schemas.microsoft.com/office/powerpoint/2010/main" val="3227587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dirty="0" smtClean="0"/>
              <a:t>ARM is behind x86 server in raw bandwidth because of its </a:t>
            </a:r>
            <a:r>
              <a:rPr lang="en-US" sz="1200" b="1" dirty="0" smtClean="0">
                <a:solidFill>
                  <a:srgbClr val="FFFF00"/>
                </a:solidFill>
              </a:rPr>
              <a:t>smaller bus</a:t>
            </a:r>
            <a:r>
              <a:rPr lang="en-US" sz="1200" b="1" dirty="0" smtClean="0">
                <a:solidFill>
                  <a:srgbClr val="FFC000"/>
                </a:solidFill>
              </a:rPr>
              <a:t> </a:t>
            </a:r>
            <a:r>
              <a:rPr lang="en-US" sz="1200" b="1" dirty="0" smtClean="0">
                <a:solidFill>
                  <a:schemeClr val="bg1"/>
                </a:solidFill>
              </a:rPr>
              <a:t>and</a:t>
            </a:r>
            <a:r>
              <a:rPr lang="en-US" sz="1200" b="1" dirty="0" smtClean="0">
                <a:solidFill>
                  <a:srgbClr val="FFC000"/>
                </a:solidFill>
              </a:rPr>
              <a:t> </a:t>
            </a:r>
            <a:r>
              <a:rPr lang="en-US" sz="1200" b="1" dirty="0" smtClean="0">
                <a:solidFill>
                  <a:srgbClr val="FFFF00"/>
                </a:solidFill>
              </a:rPr>
              <a:t>slower clock</a:t>
            </a:r>
            <a:r>
              <a:rPr lang="en-US" sz="1200" b="1" dirty="0" smtClean="0"/>
              <a:t>. Also, </a:t>
            </a:r>
            <a:r>
              <a:rPr lang="en-US" sz="1200" b="1" dirty="0" smtClean="0">
                <a:solidFill>
                  <a:srgbClr val="FFFF00"/>
                </a:solidFill>
              </a:rPr>
              <a:t>unoptimized JVM </a:t>
            </a:r>
            <a:r>
              <a:rPr lang="en-US" sz="1200" b="1" dirty="0" smtClean="0"/>
              <a:t>cause degrading performance in Java performance as compared to C based implementation.</a:t>
            </a:r>
          </a:p>
          <a:p>
            <a:endParaRPr lang="en-US" dirty="0"/>
          </a:p>
        </p:txBody>
      </p:sp>
      <p:sp>
        <p:nvSpPr>
          <p:cNvPr id="4" name="Slide Number Placeholder 3"/>
          <p:cNvSpPr>
            <a:spLocks noGrp="1"/>
          </p:cNvSpPr>
          <p:nvPr>
            <p:ph type="sldNum" sz="quarter" idx="10"/>
          </p:nvPr>
        </p:nvSpPr>
        <p:spPr/>
        <p:txBody>
          <a:bodyPr/>
          <a:lstStyle/>
          <a:p>
            <a:fld id="{630D2E55-2B14-48A2-9150-7D11C541FFC8}" type="slidenum">
              <a:rPr lang="en-US" altLang="ko-KR" smtClean="0"/>
              <a:pPr/>
              <a:t>13</a:t>
            </a:fld>
            <a:endParaRPr lang="en-US" altLang="ko-KR"/>
          </a:p>
        </p:txBody>
      </p:sp>
    </p:spTree>
    <p:extLst>
      <p:ext uri="{BB962C8B-B14F-4D97-AF65-F5344CB8AC3E}">
        <p14:creationId xmlns:p14="http://schemas.microsoft.com/office/powerpoint/2010/main" val="3220408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dirty="0" smtClean="0"/>
              <a:t>ARM Cortex-A9 showed </a:t>
            </a:r>
            <a:r>
              <a:rPr lang="en-US" sz="1200" b="1" dirty="0" smtClean="0">
                <a:solidFill>
                  <a:srgbClr val="FFFF00"/>
                </a:solidFill>
              </a:rPr>
              <a:t>~3 times better energy-efficiency</a:t>
            </a:r>
            <a:r>
              <a:rPr lang="en-US" sz="1200" b="1" dirty="0" smtClean="0"/>
              <a:t> as compared to commodity x86_64 server in DB transactions test</a:t>
            </a:r>
          </a:p>
          <a:p>
            <a:endParaRPr lang="en-US" dirty="0"/>
          </a:p>
        </p:txBody>
      </p:sp>
      <p:sp>
        <p:nvSpPr>
          <p:cNvPr id="4" name="Slide Number Placeholder 3"/>
          <p:cNvSpPr>
            <a:spLocks noGrp="1"/>
          </p:cNvSpPr>
          <p:nvPr>
            <p:ph type="sldNum" sz="quarter" idx="10"/>
          </p:nvPr>
        </p:nvSpPr>
        <p:spPr/>
        <p:txBody>
          <a:bodyPr/>
          <a:lstStyle/>
          <a:p>
            <a:fld id="{630D2E55-2B14-48A2-9150-7D11C541FFC8}" type="slidenum">
              <a:rPr lang="en-US" altLang="ko-KR" smtClean="0"/>
              <a:pPr/>
              <a:t>14</a:t>
            </a:fld>
            <a:endParaRPr lang="en-US" altLang="ko-KR"/>
          </a:p>
        </p:txBody>
      </p:sp>
    </p:spTree>
    <p:extLst>
      <p:ext uri="{BB962C8B-B14F-4D97-AF65-F5344CB8AC3E}">
        <p14:creationId xmlns:p14="http://schemas.microsoft.com/office/powerpoint/2010/main" val="3871863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endParaRPr lang="ko-KR" altLang="ko-KR"/>
          </a:p>
        </p:txBody>
      </p:sp>
      <p:sp>
        <p:nvSpPr>
          <p:cNvPr id="5" name="바닥글 개체 틀 4"/>
          <p:cNvSpPr>
            <a:spLocks noGrp="1"/>
          </p:cNvSpPr>
          <p:nvPr>
            <p:ph type="ftr" sz="quarter" idx="11"/>
          </p:nvPr>
        </p:nvSpPr>
        <p:spPr/>
        <p:txBody>
          <a:bodyPr/>
          <a:lstStyle/>
          <a:p>
            <a:endParaRPr lang="ko-KR" altLang="ko-KR"/>
          </a:p>
        </p:txBody>
      </p:sp>
      <p:sp>
        <p:nvSpPr>
          <p:cNvPr id="6" name="슬라이드 번호 개체 틀 5"/>
          <p:cNvSpPr>
            <a:spLocks noGrp="1"/>
          </p:cNvSpPr>
          <p:nvPr>
            <p:ph type="sldNum" sz="quarter" idx="12"/>
          </p:nvPr>
        </p:nvSpPr>
        <p:spPr/>
        <p:txBody>
          <a:bodyPr/>
          <a:lstStyle/>
          <a:p>
            <a:fld id="{540C2638-C20C-4158-A13A-E4635A0BE017}" type="slidenum">
              <a:rPr lang="en-US" altLang="ko-KR" smtClean="0"/>
              <a:pPr/>
              <a:t>‹#›</a:t>
            </a:fld>
            <a:endParaRPr lang="en-US" altLang="ko-KR"/>
          </a:p>
        </p:txBody>
      </p:sp>
    </p:spTree>
    <p:extLst>
      <p:ext uri="{BB962C8B-B14F-4D97-AF65-F5344CB8AC3E}">
        <p14:creationId xmlns:p14="http://schemas.microsoft.com/office/powerpoint/2010/main" val="1292321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ko-KR"/>
          </a:p>
        </p:txBody>
      </p:sp>
      <p:sp>
        <p:nvSpPr>
          <p:cNvPr id="5" name="바닥글 개체 틀 4"/>
          <p:cNvSpPr>
            <a:spLocks noGrp="1"/>
          </p:cNvSpPr>
          <p:nvPr>
            <p:ph type="ftr" sz="quarter" idx="11"/>
          </p:nvPr>
        </p:nvSpPr>
        <p:spPr/>
        <p:txBody>
          <a:bodyPr/>
          <a:lstStyle/>
          <a:p>
            <a:endParaRPr lang="ko-KR" altLang="ko-KR"/>
          </a:p>
        </p:txBody>
      </p:sp>
      <p:sp>
        <p:nvSpPr>
          <p:cNvPr id="6" name="슬라이드 번호 개체 틀 5"/>
          <p:cNvSpPr>
            <a:spLocks noGrp="1"/>
          </p:cNvSpPr>
          <p:nvPr>
            <p:ph type="sldNum" sz="quarter" idx="12"/>
          </p:nvPr>
        </p:nvSpPr>
        <p:spPr/>
        <p:txBody>
          <a:bodyPr/>
          <a:lstStyle/>
          <a:p>
            <a:fld id="{540C2638-C20C-4158-A13A-E4635A0BE017}" type="slidenum">
              <a:rPr lang="en-US" altLang="ko-KR" smtClean="0"/>
              <a:pPr/>
              <a:t>‹#›</a:t>
            </a:fld>
            <a:endParaRPr lang="en-US" altLang="ko-KR"/>
          </a:p>
        </p:txBody>
      </p:sp>
    </p:spTree>
    <p:extLst>
      <p:ext uri="{BB962C8B-B14F-4D97-AF65-F5344CB8AC3E}">
        <p14:creationId xmlns:p14="http://schemas.microsoft.com/office/powerpoint/2010/main" val="2356143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ko-KR"/>
          </a:p>
        </p:txBody>
      </p:sp>
      <p:sp>
        <p:nvSpPr>
          <p:cNvPr id="5" name="바닥글 개체 틀 4"/>
          <p:cNvSpPr>
            <a:spLocks noGrp="1"/>
          </p:cNvSpPr>
          <p:nvPr>
            <p:ph type="ftr" sz="quarter" idx="11"/>
          </p:nvPr>
        </p:nvSpPr>
        <p:spPr/>
        <p:txBody>
          <a:bodyPr/>
          <a:lstStyle/>
          <a:p>
            <a:endParaRPr lang="ko-KR" altLang="ko-KR"/>
          </a:p>
        </p:txBody>
      </p:sp>
      <p:sp>
        <p:nvSpPr>
          <p:cNvPr id="6" name="슬라이드 번호 개체 틀 5"/>
          <p:cNvSpPr>
            <a:spLocks noGrp="1"/>
          </p:cNvSpPr>
          <p:nvPr>
            <p:ph type="sldNum" sz="quarter" idx="12"/>
          </p:nvPr>
        </p:nvSpPr>
        <p:spPr/>
        <p:txBody>
          <a:bodyPr/>
          <a:lstStyle/>
          <a:p>
            <a:fld id="{540C2638-C20C-4158-A13A-E4635A0BE017}" type="slidenum">
              <a:rPr lang="en-US" altLang="ko-KR" smtClean="0"/>
              <a:pPr/>
              <a:t>‹#›</a:t>
            </a:fld>
            <a:endParaRPr lang="en-US" altLang="ko-KR"/>
          </a:p>
        </p:txBody>
      </p:sp>
    </p:spTree>
    <p:extLst>
      <p:ext uri="{BB962C8B-B14F-4D97-AF65-F5344CB8AC3E}">
        <p14:creationId xmlns:p14="http://schemas.microsoft.com/office/powerpoint/2010/main" val="2594875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143508" y="-27384"/>
            <a:ext cx="7812868" cy="864096"/>
          </a:xfrm>
        </p:spPr>
        <p:txBody>
          <a:bodyPr>
            <a:normAutofit/>
          </a:bodyPr>
          <a:lstStyle>
            <a:lvl1pPr algn="l">
              <a:defRPr sz="3600" b="1">
                <a:solidFill>
                  <a:schemeClr val="bg1"/>
                </a:solidFill>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lstStyle>
            <a:lvl1pPr marL="342900" indent="-342900">
              <a:buFont typeface="Wingdings" panose="05000000000000000000" pitchFamily="2" charset="2"/>
              <a:buChar char="§"/>
              <a:defRPr sz="2800"/>
            </a:lvl1pPr>
            <a:lvl2pPr marL="742950" indent="-285750">
              <a:buFont typeface="Arial" panose="020B0604020202020204" pitchFamily="34" charset="0"/>
              <a:buChar char="•"/>
              <a:defRPr sz="2400"/>
            </a:lvl2pPr>
            <a:lvl3pPr marL="1143000" indent="-228600">
              <a:buFont typeface="맑은 고딕" panose="020B0503020000020004" pitchFamily="50" charset="-127"/>
              <a:buChar char="–"/>
              <a:defRPr sz="2000"/>
            </a:lvl3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5" name="바닥글 개체 틀 4"/>
          <p:cNvSpPr>
            <a:spLocks noGrp="1"/>
          </p:cNvSpPr>
          <p:nvPr>
            <p:ph type="ftr" sz="quarter" idx="11"/>
          </p:nvPr>
        </p:nvSpPr>
        <p:spPr>
          <a:xfrm>
            <a:off x="3124200" y="6448251"/>
            <a:ext cx="2895600" cy="365125"/>
          </a:xfrm>
        </p:spPr>
        <p:txBody>
          <a:bodyPr/>
          <a:lstStyle/>
          <a:p>
            <a:endParaRPr lang="ko-KR" altLang="ko-KR"/>
          </a:p>
        </p:txBody>
      </p:sp>
      <p:sp>
        <p:nvSpPr>
          <p:cNvPr id="6" name="슬라이드 번호 개체 틀 5"/>
          <p:cNvSpPr>
            <a:spLocks noGrp="1"/>
          </p:cNvSpPr>
          <p:nvPr>
            <p:ph type="sldNum" sz="quarter" idx="12"/>
          </p:nvPr>
        </p:nvSpPr>
        <p:spPr>
          <a:xfrm>
            <a:off x="6902896" y="6453336"/>
            <a:ext cx="2133600" cy="365125"/>
          </a:xfrm>
        </p:spPr>
        <p:txBody>
          <a:bodyPr/>
          <a:lstStyle>
            <a:lvl1pPr algn="l">
              <a:defRPr b="1">
                <a:solidFill>
                  <a:schemeClr val="tx1"/>
                </a:solidFill>
                <a:latin typeface="+mn-ea"/>
                <a:ea typeface="+mn-ea"/>
              </a:defRPr>
            </a:lvl1pPr>
          </a:lstStyle>
          <a:p>
            <a:pPr algn="r"/>
            <a:fld id="{540C2638-C20C-4158-A13A-E4635A0BE017}" type="slidenum">
              <a:rPr lang="en-US" altLang="ko-KR" smtClean="0"/>
              <a:pPr algn="r"/>
              <a:t>‹#›</a:t>
            </a:fld>
            <a:endParaRPr lang="en-US" altLang="ko-KR" dirty="0"/>
          </a:p>
        </p:txBody>
      </p:sp>
    </p:spTree>
    <p:extLst>
      <p:ext uri="{BB962C8B-B14F-4D97-AF65-F5344CB8AC3E}">
        <p14:creationId xmlns:p14="http://schemas.microsoft.com/office/powerpoint/2010/main" val="4154947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endParaRPr lang="ko-KR" altLang="ko-KR"/>
          </a:p>
        </p:txBody>
      </p:sp>
      <p:sp>
        <p:nvSpPr>
          <p:cNvPr id="5" name="바닥글 개체 틀 4"/>
          <p:cNvSpPr>
            <a:spLocks noGrp="1"/>
          </p:cNvSpPr>
          <p:nvPr>
            <p:ph type="ftr" sz="quarter" idx="11"/>
          </p:nvPr>
        </p:nvSpPr>
        <p:spPr/>
        <p:txBody>
          <a:bodyPr/>
          <a:lstStyle/>
          <a:p>
            <a:endParaRPr lang="ko-KR" altLang="ko-KR"/>
          </a:p>
        </p:txBody>
      </p:sp>
      <p:sp>
        <p:nvSpPr>
          <p:cNvPr id="6" name="슬라이드 번호 개체 틀 5"/>
          <p:cNvSpPr>
            <a:spLocks noGrp="1"/>
          </p:cNvSpPr>
          <p:nvPr>
            <p:ph type="sldNum" sz="quarter" idx="12"/>
          </p:nvPr>
        </p:nvSpPr>
        <p:spPr/>
        <p:txBody>
          <a:bodyPr/>
          <a:lstStyle/>
          <a:p>
            <a:fld id="{540C2638-C20C-4158-A13A-E4635A0BE017}" type="slidenum">
              <a:rPr lang="en-US" altLang="ko-KR" smtClean="0"/>
              <a:pPr/>
              <a:t>‹#›</a:t>
            </a:fld>
            <a:endParaRPr lang="en-US" altLang="ko-KR"/>
          </a:p>
        </p:txBody>
      </p:sp>
    </p:spTree>
    <p:extLst>
      <p:ext uri="{BB962C8B-B14F-4D97-AF65-F5344CB8AC3E}">
        <p14:creationId xmlns:p14="http://schemas.microsoft.com/office/powerpoint/2010/main" val="624058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endParaRPr lang="ko-KR" altLang="ko-KR"/>
          </a:p>
        </p:txBody>
      </p:sp>
      <p:sp>
        <p:nvSpPr>
          <p:cNvPr id="6" name="바닥글 개체 틀 5"/>
          <p:cNvSpPr>
            <a:spLocks noGrp="1"/>
          </p:cNvSpPr>
          <p:nvPr>
            <p:ph type="ftr" sz="quarter" idx="11"/>
          </p:nvPr>
        </p:nvSpPr>
        <p:spPr/>
        <p:txBody>
          <a:bodyPr/>
          <a:lstStyle/>
          <a:p>
            <a:endParaRPr lang="ko-KR" altLang="ko-KR"/>
          </a:p>
        </p:txBody>
      </p:sp>
      <p:sp>
        <p:nvSpPr>
          <p:cNvPr id="7" name="슬라이드 번호 개체 틀 6"/>
          <p:cNvSpPr>
            <a:spLocks noGrp="1"/>
          </p:cNvSpPr>
          <p:nvPr>
            <p:ph type="sldNum" sz="quarter" idx="12"/>
          </p:nvPr>
        </p:nvSpPr>
        <p:spPr/>
        <p:txBody>
          <a:bodyPr/>
          <a:lstStyle/>
          <a:p>
            <a:fld id="{540C2638-C20C-4158-A13A-E4635A0BE017}" type="slidenum">
              <a:rPr lang="en-US" altLang="ko-KR" smtClean="0"/>
              <a:pPr/>
              <a:t>‹#›</a:t>
            </a:fld>
            <a:endParaRPr lang="en-US" altLang="ko-KR"/>
          </a:p>
        </p:txBody>
      </p:sp>
    </p:spTree>
    <p:extLst>
      <p:ext uri="{BB962C8B-B14F-4D97-AF65-F5344CB8AC3E}">
        <p14:creationId xmlns:p14="http://schemas.microsoft.com/office/powerpoint/2010/main" val="3071609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endParaRPr lang="ko-KR" altLang="ko-KR"/>
          </a:p>
        </p:txBody>
      </p:sp>
      <p:sp>
        <p:nvSpPr>
          <p:cNvPr id="8" name="바닥글 개체 틀 7"/>
          <p:cNvSpPr>
            <a:spLocks noGrp="1"/>
          </p:cNvSpPr>
          <p:nvPr>
            <p:ph type="ftr" sz="quarter" idx="11"/>
          </p:nvPr>
        </p:nvSpPr>
        <p:spPr/>
        <p:txBody>
          <a:bodyPr/>
          <a:lstStyle/>
          <a:p>
            <a:endParaRPr lang="ko-KR" altLang="ko-KR"/>
          </a:p>
        </p:txBody>
      </p:sp>
      <p:sp>
        <p:nvSpPr>
          <p:cNvPr id="9" name="슬라이드 번호 개체 틀 8"/>
          <p:cNvSpPr>
            <a:spLocks noGrp="1"/>
          </p:cNvSpPr>
          <p:nvPr>
            <p:ph type="sldNum" sz="quarter" idx="12"/>
          </p:nvPr>
        </p:nvSpPr>
        <p:spPr/>
        <p:txBody>
          <a:bodyPr/>
          <a:lstStyle/>
          <a:p>
            <a:fld id="{540C2638-C20C-4158-A13A-E4635A0BE017}" type="slidenum">
              <a:rPr lang="en-US" altLang="ko-KR" smtClean="0"/>
              <a:pPr/>
              <a:t>‹#›</a:t>
            </a:fld>
            <a:endParaRPr lang="en-US" altLang="ko-KR"/>
          </a:p>
        </p:txBody>
      </p:sp>
    </p:spTree>
    <p:extLst>
      <p:ext uri="{BB962C8B-B14F-4D97-AF65-F5344CB8AC3E}">
        <p14:creationId xmlns:p14="http://schemas.microsoft.com/office/powerpoint/2010/main" val="1954607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endParaRPr lang="ko-KR" altLang="ko-KR"/>
          </a:p>
        </p:txBody>
      </p:sp>
      <p:sp>
        <p:nvSpPr>
          <p:cNvPr id="4" name="바닥글 개체 틀 3"/>
          <p:cNvSpPr>
            <a:spLocks noGrp="1"/>
          </p:cNvSpPr>
          <p:nvPr>
            <p:ph type="ftr" sz="quarter" idx="11"/>
          </p:nvPr>
        </p:nvSpPr>
        <p:spPr/>
        <p:txBody>
          <a:bodyPr/>
          <a:lstStyle/>
          <a:p>
            <a:endParaRPr lang="ko-KR" altLang="ko-KR"/>
          </a:p>
        </p:txBody>
      </p:sp>
      <p:sp>
        <p:nvSpPr>
          <p:cNvPr id="5" name="슬라이드 번호 개체 틀 4"/>
          <p:cNvSpPr>
            <a:spLocks noGrp="1"/>
          </p:cNvSpPr>
          <p:nvPr>
            <p:ph type="sldNum" sz="quarter" idx="12"/>
          </p:nvPr>
        </p:nvSpPr>
        <p:spPr/>
        <p:txBody>
          <a:bodyPr/>
          <a:lstStyle/>
          <a:p>
            <a:fld id="{540C2638-C20C-4158-A13A-E4635A0BE017}" type="slidenum">
              <a:rPr lang="en-US" altLang="ko-KR" smtClean="0"/>
              <a:pPr/>
              <a:t>‹#›</a:t>
            </a:fld>
            <a:endParaRPr lang="en-US" altLang="ko-KR"/>
          </a:p>
        </p:txBody>
      </p:sp>
    </p:spTree>
    <p:extLst>
      <p:ext uri="{BB962C8B-B14F-4D97-AF65-F5344CB8AC3E}">
        <p14:creationId xmlns:p14="http://schemas.microsoft.com/office/powerpoint/2010/main" val="3466746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endParaRPr lang="ko-KR" altLang="ko-KR"/>
          </a:p>
        </p:txBody>
      </p:sp>
      <p:sp>
        <p:nvSpPr>
          <p:cNvPr id="3" name="바닥글 개체 틀 2"/>
          <p:cNvSpPr>
            <a:spLocks noGrp="1"/>
          </p:cNvSpPr>
          <p:nvPr>
            <p:ph type="ftr" sz="quarter" idx="11"/>
          </p:nvPr>
        </p:nvSpPr>
        <p:spPr/>
        <p:txBody>
          <a:bodyPr/>
          <a:lstStyle/>
          <a:p>
            <a:endParaRPr lang="ko-KR" altLang="ko-KR"/>
          </a:p>
        </p:txBody>
      </p:sp>
      <p:sp>
        <p:nvSpPr>
          <p:cNvPr id="4" name="슬라이드 번호 개체 틀 3"/>
          <p:cNvSpPr>
            <a:spLocks noGrp="1"/>
          </p:cNvSpPr>
          <p:nvPr>
            <p:ph type="sldNum" sz="quarter" idx="12"/>
          </p:nvPr>
        </p:nvSpPr>
        <p:spPr/>
        <p:txBody>
          <a:bodyPr/>
          <a:lstStyle/>
          <a:p>
            <a:fld id="{540C2638-C20C-4158-A13A-E4635A0BE017}" type="slidenum">
              <a:rPr lang="en-US" altLang="ko-KR" smtClean="0"/>
              <a:pPr/>
              <a:t>‹#›</a:t>
            </a:fld>
            <a:endParaRPr lang="en-US" altLang="ko-KR"/>
          </a:p>
        </p:txBody>
      </p:sp>
    </p:spTree>
    <p:extLst>
      <p:ext uri="{BB962C8B-B14F-4D97-AF65-F5344CB8AC3E}">
        <p14:creationId xmlns:p14="http://schemas.microsoft.com/office/powerpoint/2010/main" val="3341090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ko-KR"/>
          </a:p>
        </p:txBody>
      </p:sp>
      <p:sp>
        <p:nvSpPr>
          <p:cNvPr id="6" name="바닥글 개체 틀 5"/>
          <p:cNvSpPr>
            <a:spLocks noGrp="1"/>
          </p:cNvSpPr>
          <p:nvPr>
            <p:ph type="ftr" sz="quarter" idx="11"/>
          </p:nvPr>
        </p:nvSpPr>
        <p:spPr/>
        <p:txBody>
          <a:bodyPr/>
          <a:lstStyle/>
          <a:p>
            <a:endParaRPr lang="ko-KR" altLang="ko-KR"/>
          </a:p>
        </p:txBody>
      </p:sp>
      <p:sp>
        <p:nvSpPr>
          <p:cNvPr id="7" name="슬라이드 번호 개체 틀 6"/>
          <p:cNvSpPr>
            <a:spLocks noGrp="1"/>
          </p:cNvSpPr>
          <p:nvPr>
            <p:ph type="sldNum" sz="quarter" idx="12"/>
          </p:nvPr>
        </p:nvSpPr>
        <p:spPr/>
        <p:txBody>
          <a:bodyPr/>
          <a:lstStyle/>
          <a:p>
            <a:fld id="{540C2638-C20C-4158-A13A-E4635A0BE017}" type="slidenum">
              <a:rPr lang="en-US" altLang="ko-KR" smtClean="0"/>
              <a:pPr/>
              <a:t>‹#›</a:t>
            </a:fld>
            <a:endParaRPr lang="en-US" altLang="ko-KR"/>
          </a:p>
        </p:txBody>
      </p:sp>
    </p:spTree>
    <p:extLst>
      <p:ext uri="{BB962C8B-B14F-4D97-AF65-F5344CB8AC3E}">
        <p14:creationId xmlns:p14="http://schemas.microsoft.com/office/powerpoint/2010/main" val="2532468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ko-KR"/>
          </a:p>
        </p:txBody>
      </p:sp>
      <p:sp>
        <p:nvSpPr>
          <p:cNvPr id="6" name="바닥글 개체 틀 5"/>
          <p:cNvSpPr>
            <a:spLocks noGrp="1"/>
          </p:cNvSpPr>
          <p:nvPr>
            <p:ph type="ftr" sz="quarter" idx="11"/>
          </p:nvPr>
        </p:nvSpPr>
        <p:spPr/>
        <p:txBody>
          <a:bodyPr/>
          <a:lstStyle/>
          <a:p>
            <a:endParaRPr lang="ko-KR" altLang="ko-KR"/>
          </a:p>
        </p:txBody>
      </p:sp>
      <p:sp>
        <p:nvSpPr>
          <p:cNvPr id="7" name="슬라이드 번호 개체 틀 6"/>
          <p:cNvSpPr>
            <a:spLocks noGrp="1"/>
          </p:cNvSpPr>
          <p:nvPr>
            <p:ph type="sldNum" sz="quarter" idx="12"/>
          </p:nvPr>
        </p:nvSpPr>
        <p:spPr/>
        <p:txBody>
          <a:bodyPr/>
          <a:lstStyle/>
          <a:p>
            <a:fld id="{540C2638-C20C-4158-A13A-E4635A0BE017}" type="slidenum">
              <a:rPr lang="en-US" altLang="ko-KR" smtClean="0"/>
              <a:pPr/>
              <a:t>‹#›</a:t>
            </a:fld>
            <a:endParaRPr lang="en-US" altLang="ko-KR"/>
          </a:p>
        </p:txBody>
      </p:sp>
    </p:spTree>
    <p:extLst>
      <p:ext uri="{BB962C8B-B14F-4D97-AF65-F5344CB8AC3E}">
        <p14:creationId xmlns:p14="http://schemas.microsoft.com/office/powerpoint/2010/main" val="3691424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텍스트 개체 틀 2"/>
          <p:cNvSpPr>
            <a:spLocks noGrp="1"/>
          </p:cNvSpPr>
          <p:nvPr>
            <p:ph type="body" idx="1"/>
          </p:nvPr>
        </p:nvSpPr>
        <p:spPr>
          <a:xfrm>
            <a:off x="143508" y="980728"/>
            <a:ext cx="8870072" cy="5364596"/>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2"/>
          </p:nvPr>
        </p:nvSpPr>
        <p:spPr>
          <a:xfrm>
            <a:off x="457200" y="64482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ko-KR" dirty="0"/>
          </a:p>
        </p:txBody>
      </p:sp>
      <p:sp>
        <p:nvSpPr>
          <p:cNvPr id="5" name="바닥글 개체 틀 4"/>
          <p:cNvSpPr>
            <a:spLocks noGrp="1"/>
          </p:cNvSpPr>
          <p:nvPr>
            <p:ph type="ftr" sz="quarter" idx="3"/>
          </p:nvPr>
        </p:nvSpPr>
        <p:spPr>
          <a:xfrm>
            <a:off x="3124200" y="64482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ko-KR"/>
          </a:p>
        </p:txBody>
      </p:sp>
      <p:sp>
        <p:nvSpPr>
          <p:cNvPr id="6" name="슬라이드 번호 개체 틀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0C2638-C20C-4158-A13A-E4635A0BE017}" type="slidenum">
              <a:rPr lang="en-US" altLang="ko-KR" smtClean="0"/>
              <a:pPr/>
              <a:t>‹#›</a:t>
            </a:fld>
            <a:endParaRPr lang="en-US" altLang="ko-KR"/>
          </a:p>
        </p:txBody>
      </p:sp>
      <p:sp>
        <p:nvSpPr>
          <p:cNvPr id="7" name="Rectangle 8"/>
          <p:cNvSpPr>
            <a:spLocks noChangeArrowheads="1"/>
          </p:cNvSpPr>
          <p:nvPr userDrawn="1"/>
        </p:nvSpPr>
        <p:spPr bwMode="auto">
          <a:xfrm>
            <a:off x="-3175" y="1"/>
            <a:ext cx="9144000" cy="847065"/>
          </a:xfrm>
          <a:prstGeom prst="rect">
            <a:avLst/>
          </a:prstGeom>
          <a:solidFill>
            <a:schemeClr val="tx2">
              <a:lumMod val="50000"/>
            </a:schemeClr>
          </a:solidFill>
          <a:ln>
            <a:noFill/>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ko-KR"/>
          </a:p>
        </p:txBody>
      </p:sp>
      <p:pic>
        <p:nvPicPr>
          <p:cNvPr id="8" name="그림 7" descr="wiselogo0.png"/>
          <p:cNvPicPr>
            <a:picLocks noChangeAspect="1"/>
          </p:cNvPicPr>
          <p:nvPr userDrawn="1"/>
        </p:nvPicPr>
        <p:blipFill>
          <a:blip r:embed="rId13"/>
          <a:stretch>
            <a:fillRect/>
          </a:stretch>
        </p:blipFill>
        <p:spPr>
          <a:xfrm>
            <a:off x="7956376" y="152636"/>
            <a:ext cx="1057204" cy="586418"/>
          </a:xfrm>
          <a:prstGeom prst="rect">
            <a:avLst/>
          </a:prstGeom>
        </p:spPr>
      </p:pic>
      <p:sp>
        <p:nvSpPr>
          <p:cNvPr id="2" name="제목 개체 틀 1"/>
          <p:cNvSpPr>
            <a:spLocks noGrp="1"/>
          </p:cNvSpPr>
          <p:nvPr>
            <p:ph type="title"/>
          </p:nvPr>
        </p:nvSpPr>
        <p:spPr>
          <a:xfrm>
            <a:off x="107504" y="8621"/>
            <a:ext cx="7848872" cy="838446"/>
          </a:xfrm>
          <a:prstGeom prst="rect">
            <a:avLst/>
          </a:prstGeom>
        </p:spPr>
        <p:txBody>
          <a:bodyPr vert="horz" lIns="91440" tIns="45720" rIns="91440" bIns="45720" rtlCol="0" anchor="ctr">
            <a:normAutofit/>
          </a:body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1131766523"/>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914400" rtl="0" eaLnBrk="1" latinLnBrk="1" hangingPunct="1">
        <a:spcBef>
          <a:spcPct val="0"/>
        </a:spcBef>
        <a:buNone/>
        <a:defRPr sz="4000" kern="1200">
          <a:solidFill>
            <a:schemeClr val="bg1"/>
          </a:solidFill>
          <a:latin typeface="+mj-lt"/>
          <a:ea typeface="+mj-ea"/>
          <a:cs typeface="+mj-cs"/>
        </a:defRPr>
      </a:lvl1pPr>
    </p:titleStyle>
    <p:bodyStyle>
      <a:lvl1pPr marL="342900" indent="-342900" algn="l" defTabSz="914400" rtl="0" eaLnBrk="1" latinLnBrk="1" hangingPunct="1">
        <a:spcBef>
          <a:spcPct val="20000"/>
        </a:spcBef>
        <a:buFont typeface="Wingdings" panose="05000000000000000000" pitchFamily="2" charset="2"/>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맑은 고딕" panose="020B0503020000020004" pitchFamily="50" charset="-127"/>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hyperlink" Target="Appendix.pptx#1. Appendix A. MPJ-Express Code Changes [1/6]"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hyperlink" Target="Appendix.pptx#8. Appendix C."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0.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arm.com/products/processors/index.php"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www.mcs.anl.gov/research/projects/mpi/"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type="subTitle" idx="1"/>
          </p:nvPr>
        </p:nvSpPr>
        <p:spPr>
          <a:xfrm>
            <a:off x="0" y="1714754"/>
            <a:ext cx="9144000" cy="1906017"/>
          </a:xfrm>
        </p:spPr>
        <p:txBody>
          <a:bodyPr>
            <a:noAutofit/>
          </a:bodyPr>
          <a:lstStyle/>
          <a:p>
            <a:pPr marL="457200" lvl="1" indent="0" latinLnBrk="0">
              <a:buNone/>
            </a:pPr>
            <a:r>
              <a:rPr lang="en-US" altLang="ko-KR" sz="3600" b="1" dirty="0" smtClean="0">
                <a:solidFill>
                  <a:schemeClr val="tx1"/>
                </a:solidFill>
              </a:rPr>
              <a:t>Use of ARM Multicore Cluster for High Performance Scientific Computing</a:t>
            </a:r>
          </a:p>
          <a:p>
            <a:pPr lvl="1" latinLnBrk="0">
              <a:spcBef>
                <a:spcPts val="1800"/>
              </a:spcBef>
            </a:pPr>
            <a:r>
              <a:rPr lang="en-US" altLang="ko-KR" sz="2000" b="1" dirty="0" smtClean="0">
                <a:solidFill>
                  <a:schemeClr val="tx1"/>
                </a:solidFill>
              </a:rPr>
              <a:t>(</a:t>
            </a:r>
            <a:r>
              <a:rPr lang="ko-KR" altLang="en-US" sz="2000" b="1" dirty="0">
                <a:solidFill>
                  <a:schemeClr val="tx1"/>
                </a:solidFill>
              </a:rPr>
              <a:t>계산과학을 위한 고성능</a:t>
            </a:r>
            <a:r>
              <a:rPr lang="en-US" sz="2000" b="1" dirty="0">
                <a:solidFill>
                  <a:schemeClr val="tx1"/>
                </a:solidFill>
              </a:rPr>
              <a:t> ARM </a:t>
            </a:r>
            <a:r>
              <a:rPr lang="ko-KR" altLang="en-US" sz="2000" b="1" dirty="0">
                <a:solidFill>
                  <a:schemeClr val="tx1"/>
                </a:solidFill>
              </a:rPr>
              <a:t>멀티코어 클러스터 활용</a:t>
            </a:r>
            <a:r>
              <a:rPr lang="en-US" altLang="ko-KR" sz="2000" b="1" dirty="0" smtClean="0">
                <a:solidFill>
                  <a:schemeClr val="tx1"/>
                </a:solidFill>
              </a:rPr>
              <a:t>)</a:t>
            </a:r>
            <a:endParaRPr lang="ko-KR" altLang="en-US" sz="3600" b="1" dirty="0">
              <a:solidFill>
                <a:schemeClr val="tx1"/>
              </a:solidFill>
            </a:endParaRPr>
          </a:p>
        </p:txBody>
      </p:sp>
      <p:sp>
        <p:nvSpPr>
          <p:cNvPr id="4" name="Rectangle 2"/>
          <p:cNvSpPr txBox="1">
            <a:spLocks noChangeArrowheads="1"/>
          </p:cNvSpPr>
          <p:nvPr/>
        </p:nvSpPr>
        <p:spPr>
          <a:xfrm>
            <a:off x="143508" y="-27384"/>
            <a:ext cx="7812868" cy="864096"/>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a:solidFill>
                  <a:schemeClr val="bg1"/>
                </a:solidFill>
                <a:latin typeface="+mj-lt"/>
                <a:ea typeface="+mj-ea"/>
                <a:cs typeface="+mj-cs"/>
              </a:defRPr>
            </a:lvl1pPr>
          </a:lstStyle>
          <a:p>
            <a:pPr fontAlgn="auto">
              <a:spcAft>
                <a:spcPts val="0"/>
              </a:spcAft>
            </a:pPr>
            <a:r>
              <a:rPr lang="en-US" altLang="ko-KR" sz="3200" b="1" dirty="0" smtClean="0">
                <a:latin typeface="+mn-ea"/>
                <a:ea typeface="+mn-ea"/>
              </a:rPr>
              <a:t>Master Dissertation Defense</a:t>
            </a:r>
            <a:endParaRPr lang="en-US" altLang="ko-KR" sz="3200" b="1" dirty="0">
              <a:latin typeface="+mn-ea"/>
              <a:ea typeface="+mn-ea"/>
            </a:endParaRPr>
          </a:p>
        </p:txBody>
      </p:sp>
      <p:sp>
        <p:nvSpPr>
          <p:cNvPr id="5" name="내용 개체 틀 1"/>
          <p:cNvSpPr txBox="1">
            <a:spLocks/>
          </p:cNvSpPr>
          <p:nvPr/>
        </p:nvSpPr>
        <p:spPr>
          <a:xfrm>
            <a:off x="2267744" y="4581128"/>
            <a:ext cx="4608512" cy="969913"/>
          </a:xfrm>
          <a:prstGeom prst="rect">
            <a:avLst/>
          </a:prstGeom>
        </p:spPr>
        <p:txBody>
          <a:bodyPr vert="horz" lIns="91440" tIns="45720" rIns="91440" bIns="45720" rtlCol="0">
            <a:noAutofit/>
          </a:bodyPr>
          <a:lstStyle>
            <a:lvl1pPr marL="0" indent="0" algn="ctr" defTabSz="914400" rtl="0" eaLnBrk="1" latinLnBrk="1" hangingPunct="1">
              <a:spcBef>
                <a:spcPct val="20000"/>
              </a:spcBef>
              <a:buFont typeface="Wingdings" panose="05000000000000000000" pitchFamily="2" charset="2"/>
              <a:buNone/>
              <a:defRPr sz="3200" kern="1200">
                <a:solidFill>
                  <a:schemeClr val="tx1">
                    <a:tint val="75000"/>
                  </a:schemeClr>
                </a:solidFill>
                <a:latin typeface="+mn-lt"/>
                <a:ea typeface="+mn-ea"/>
                <a:cs typeface="+mn-cs"/>
              </a:defRPr>
            </a:lvl1pPr>
            <a:lvl2pPr marL="457200" indent="0" algn="ctr" defTabSz="914400" rtl="0" eaLnBrk="1" latinLnBrk="1"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맑은 고딕" panose="020B0503020000020004" pitchFamily="50" charset="-127"/>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0" lvl="1" fontAlgn="auto" latinLnBrk="0">
              <a:spcAft>
                <a:spcPts val="0"/>
              </a:spcAft>
            </a:pPr>
            <a:r>
              <a:rPr lang="en-US" altLang="ko-KR" sz="2000" b="1" dirty="0" smtClean="0">
                <a:solidFill>
                  <a:schemeClr val="tx1"/>
                </a:solidFill>
              </a:rPr>
              <a:t>Date: 2014-06-10  Tue: 10:45 AM</a:t>
            </a:r>
          </a:p>
          <a:p>
            <a:pPr marL="0" lvl="1" fontAlgn="auto" latinLnBrk="0">
              <a:spcAft>
                <a:spcPts val="0"/>
              </a:spcAft>
            </a:pPr>
            <a:r>
              <a:rPr lang="en-US" altLang="ko-KR" sz="2000" b="1" dirty="0" smtClean="0">
                <a:solidFill>
                  <a:schemeClr val="tx1"/>
                </a:solidFill>
              </a:rPr>
              <a:t>Place: </a:t>
            </a:r>
            <a:r>
              <a:rPr lang="en-US" altLang="ko-KR" sz="2000" b="1" dirty="0" err="1" smtClean="0">
                <a:solidFill>
                  <a:schemeClr val="tx1"/>
                </a:solidFill>
              </a:rPr>
              <a:t>Paldal</a:t>
            </a:r>
            <a:r>
              <a:rPr lang="en-US" altLang="ko-KR" sz="2000" b="1" dirty="0" smtClean="0">
                <a:solidFill>
                  <a:schemeClr val="tx1"/>
                </a:solidFill>
              </a:rPr>
              <a:t> Hall 1001</a:t>
            </a:r>
            <a:endParaRPr lang="ko-KR" altLang="en-US" sz="2000" b="1" dirty="0">
              <a:solidFill>
                <a:schemeClr val="tx1"/>
              </a:solidFill>
            </a:endParaRPr>
          </a:p>
        </p:txBody>
      </p:sp>
      <p:sp>
        <p:nvSpPr>
          <p:cNvPr id="7" name="내용 개체 틀 1"/>
          <p:cNvSpPr txBox="1">
            <a:spLocks/>
          </p:cNvSpPr>
          <p:nvPr/>
        </p:nvSpPr>
        <p:spPr>
          <a:xfrm>
            <a:off x="2411760" y="5473688"/>
            <a:ext cx="4860540" cy="969913"/>
          </a:xfrm>
          <a:prstGeom prst="rect">
            <a:avLst/>
          </a:prstGeom>
        </p:spPr>
        <p:txBody>
          <a:bodyPr vert="horz" lIns="91440" tIns="45720" rIns="91440" bIns="45720" rtlCol="0">
            <a:noAutofit/>
          </a:bodyPr>
          <a:lstStyle>
            <a:lvl1pPr marL="0" indent="0" algn="ctr" defTabSz="914400" rtl="0" eaLnBrk="1" latinLnBrk="1" hangingPunct="1">
              <a:spcBef>
                <a:spcPct val="20000"/>
              </a:spcBef>
              <a:buFont typeface="Wingdings" panose="05000000000000000000" pitchFamily="2" charset="2"/>
              <a:buNone/>
              <a:defRPr sz="3200" kern="1200">
                <a:solidFill>
                  <a:schemeClr val="tx1">
                    <a:tint val="75000"/>
                  </a:schemeClr>
                </a:solidFill>
                <a:latin typeface="+mn-lt"/>
                <a:ea typeface="+mn-ea"/>
                <a:cs typeface="+mn-cs"/>
              </a:defRPr>
            </a:lvl1pPr>
            <a:lvl2pPr marL="457200" indent="0" algn="ctr" defTabSz="914400" rtl="0" eaLnBrk="1" latinLnBrk="1"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맑은 고딕" panose="020B0503020000020004" pitchFamily="50" charset="-127"/>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0" lvl="1" fontAlgn="auto" latinLnBrk="0">
              <a:spcAft>
                <a:spcPts val="0"/>
              </a:spcAft>
            </a:pPr>
            <a:r>
              <a:rPr lang="en-US" altLang="ko-KR" sz="2000" b="1" dirty="0" smtClean="0">
                <a:solidFill>
                  <a:schemeClr val="tx1"/>
                </a:solidFill>
              </a:rPr>
              <a:t>Presenter: Jahanzeb Maqbool Hashmi</a:t>
            </a:r>
          </a:p>
          <a:p>
            <a:pPr marL="0" lvl="1" fontAlgn="auto" latinLnBrk="0">
              <a:spcAft>
                <a:spcPts val="0"/>
              </a:spcAft>
            </a:pPr>
            <a:r>
              <a:rPr lang="en-US" altLang="ko-KR" sz="2000" b="1" dirty="0" smtClean="0">
                <a:solidFill>
                  <a:schemeClr val="tx1"/>
                </a:solidFill>
              </a:rPr>
              <a:t>Adviser: Professor </a:t>
            </a:r>
            <a:r>
              <a:rPr lang="en-US" altLang="ko-KR" sz="2000" b="1" dirty="0" err="1" smtClean="0">
                <a:solidFill>
                  <a:schemeClr val="tx1"/>
                </a:solidFill>
              </a:rPr>
              <a:t>Sangyoon</a:t>
            </a:r>
            <a:r>
              <a:rPr lang="en-US" altLang="ko-KR" sz="2000" b="1" dirty="0" smtClean="0">
                <a:solidFill>
                  <a:schemeClr val="tx1"/>
                </a:solidFill>
              </a:rPr>
              <a:t> Oh</a:t>
            </a:r>
            <a:endParaRPr lang="ko-KR" altLang="en-US" sz="2000" b="1" dirty="0">
              <a:solidFill>
                <a:schemeClr val="tx1"/>
              </a:solidFill>
            </a:endParaRPr>
          </a:p>
        </p:txBody>
      </p:sp>
    </p:spTree>
    <p:extLst>
      <p:ext uri="{BB962C8B-B14F-4D97-AF65-F5344CB8AC3E}">
        <p14:creationId xmlns:p14="http://schemas.microsoft.com/office/powerpoint/2010/main" val="1016720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355976" y="901702"/>
            <a:ext cx="4788024" cy="5657330"/>
          </a:xfrm>
          <a:prstGeom prst="rect">
            <a:avLst/>
          </a:prstGeom>
          <a:solidFill>
            <a:schemeClr val="tx2">
              <a:lumMod val="40000"/>
              <a:lumOff val="60000"/>
              <a:alpha val="30000"/>
            </a:schemeClr>
          </a:solidFill>
          <a:ln>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Experimental Design </a:t>
            </a:r>
            <a:r>
              <a:rPr lang="en-US" sz="2800" dirty="0" smtClean="0"/>
              <a:t>[1/2]</a:t>
            </a:r>
            <a:endParaRPr lang="en-US" sz="3200" dirty="0"/>
          </a:p>
        </p:txBody>
      </p:sp>
      <p:sp>
        <p:nvSpPr>
          <p:cNvPr id="6" name="Content Placeholder 5"/>
          <p:cNvSpPr>
            <a:spLocks noGrp="1"/>
          </p:cNvSpPr>
          <p:nvPr>
            <p:ph idx="1"/>
          </p:nvPr>
        </p:nvSpPr>
        <p:spPr>
          <a:xfrm>
            <a:off x="0" y="980728"/>
            <a:ext cx="4355976" cy="5832648"/>
          </a:xfrm>
        </p:spPr>
        <p:txBody>
          <a:bodyPr>
            <a:normAutofit fontScale="92500"/>
          </a:bodyPr>
          <a:lstStyle/>
          <a:p>
            <a:pPr latinLnBrk="0">
              <a:lnSpc>
                <a:spcPct val="150000"/>
              </a:lnSpc>
            </a:pPr>
            <a:r>
              <a:rPr lang="en-US" b="1" dirty="0" smtClean="0"/>
              <a:t>ODROID X SOC</a:t>
            </a:r>
          </a:p>
          <a:p>
            <a:pPr lvl="1" latinLnBrk="0">
              <a:lnSpc>
                <a:spcPct val="150000"/>
              </a:lnSpc>
            </a:pPr>
            <a:r>
              <a:rPr lang="en-US" sz="2000" b="1" dirty="0" smtClean="0"/>
              <a:t>ARM Cortex-A9 processor</a:t>
            </a:r>
          </a:p>
          <a:p>
            <a:pPr lvl="1" latinLnBrk="0">
              <a:lnSpc>
                <a:spcPct val="150000"/>
              </a:lnSpc>
            </a:pPr>
            <a:r>
              <a:rPr lang="en-US" sz="2000" b="1" dirty="0" smtClean="0"/>
              <a:t>4 cores @ 1.4 GHz</a:t>
            </a:r>
          </a:p>
          <a:p>
            <a:pPr latinLnBrk="0">
              <a:lnSpc>
                <a:spcPct val="150000"/>
              </a:lnSpc>
            </a:pPr>
            <a:r>
              <a:rPr lang="en-US" b="1" dirty="0" smtClean="0">
                <a:solidFill>
                  <a:schemeClr val="accent1"/>
                </a:solidFill>
              </a:rPr>
              <a:t>Weiser</a:t>
            </a:r>
            <a:r>
              <a:rPr lang="en-US" b="1" dirty="0" smtClean="0"/>
              <a:t> cluster</a:t>
            </a:r>
          </a:p>
          <a:p>
            <a:pPr lvl="1" latinLnBrk="0">
              <a:lnSpc>
                <a:spcPct val="150000"/>
              </a:lnSpc>
            </a:pPr>
            <a:r>
              <a:rPr lang="en-US" sz="2000" b="1" dirty="0" smtClean="0"/>
              <a:t>Beowulf cluster of ODROID-X </a:t>
            </a:r>
          </a:p>
          <a:p>
            <a:pPr lvl="1" latinLnBrk="0">
              <a:lnSpc>
                <a:spcPct val="150000"/>
              </a:lnSpc>
            </a:pPr>
            <a:r>
              <a:rPr lang="en-US" sz="2000" b="1" dirty="0" smtClean="0">
                <a:solidFill>
                  <a:schemeClr val="accent1"/>
                </a:solidFill>
              </a:rPr>
              <a:t>16 nodes (64 cores)</a:t>
            </a:r>
          </a:p>
          <a:p>
            <a:pPr lvl="1" latinLnBrk="0">
              <a:lnSpc>
                <a:spcPct val="150000"/>
              </a:lnSpc>
            </a:pPr>
            <a:r>
              <a:rPr lang="en-US" sz="2000" b="1" dirty="0" smtClean="0"/>
              <a:t>16GB of total RAM</a:t>
            </a:r>
          </a:p>
          <a:p>
            <a:pPr lvl="1" latinLnBrk="0">
              <a:lnSpc>
                <a:spcPct val="150000"/>
              </a:lnSpc>
            </a:pPr>
            <a:r>
              <a:rPr lang="en-US" sz="2000" b="1" dirty="0" smtClean="0">
                <a:solidFill>
                  <a:schemeClr val="accent1"/>
                </a:solidFill>
              </a:rPr>
              <a:t>Shared NFS </a:t>
            </a:r>
            <a:r>
              <a:rPr lang="en-US" sz="2000" b="1" dirty="0" smtClean="0"/>
              <a:t>storage</a:t>
            </a:r>
          </a:p>
          <a:p>
            <a:pPr lvl="1" latinLnBrk="0">
              <a:lnSpc>
                <a:spcPct val="150000"/>
              </a:lnSpc>
            </a:pPr>
            <a:r>
              <a:rPr lang="en-US" sz="2000" b="1" dirty="0" smtClean="0"/>
              <a:t>MPI libraries installed </a:t>
            </a:r>
          </a:p>
          <a:p>
            <a:pPr lvl="2" latinLnBrk="0">
              <a:lnSpc>
                <a:spcPct val="150000"/>
              </a:lnSpc>
            </a:pPr>
            <a:r>
              <a:rPr lang="en-US" sz="1700" b="1" dirty="0" smtClean="0"/>
              <a:t>MPICH</a:t>
            </a:r>
          </a:p>
          <a:p>
            <a:pPr lvl="2" latinLnBrk="0">
              <a:lnSpc>
                <a:spcPct val="150000"/>
              </a:lnSpc>
            </a:pPr>
            <a:r>
              <a:rPr lang="en-US" sz="1700" b="1" dirty="0" smtClean="0"/>
              <a:t>MPJ-Express</a:t>
            </a:r>
            <a:r>
              <a:rPr lang="en-US" sz="1600" b="1" dirty="0" smtClean="0"/>
              <a:t> (modified)</a:t>
            </a:r>
          </a:p>
          <a:p>
            <a:pPr lvl="1" latinLnBrk="0"/>
            <a:endParaRPr lang="en-US" b="1" dirty="0"/>
          </a:p>
        </p:txBody>
      </p:sp>
      <p:graphicFrame>
        <p:nvGraphicFramePr>
          <p:cNvPr id="7" name="Content Placeholder 4"/>
          <p:cNvGraphicFramePr>
            <a:graphicFrameLocks/>
          </p:cNvGraphicFramePr>
          <p:nvPr>
            <p:extLst>
              <p:ext uri="{D42A27DB-BD31-4B8C-83A1-F6EECF244321}">
                <p14:modId xmlns:p14="http://schemas.microsoft.com/office/powerpoint/2010/main" val="2142319739"/>
              </p:ext>
            </p:extLst>
          </p:nvPr>
        </p:nvGraphicFramePr>
        <p:xfrm>
          <a:off x="4463988" y="1594986"/>
          <a:ext cx="4660800" cy="4928587"/>
        </p:xfrm>
        <a:graphic>
          <a:graphicData uri="http://schemas.openxmlformats.org/drawingml/2006/table">
            <a:tbl>
              <a:tblPr>
                <a:tableStyleId>{5C22544A-7EE6-4342-B048-85BDC9FD1C3A}</a:tableStyleId>
              </a:tblPr>
              <a:tblGrid>
                <a:gridCol w="1691739"/>
                <a:gridCol w="1652398"/>
                <a:gridCol w="1316663"/>
              </a:tblGrid>
              <a:tr h="316248">
                <a:tc>
                  <a:txBody>
                    <a:bodyPr/>
                    <a:lstStyle/>
                    <a:p>
                      <a:pPr marL="0" marR="0" algn="l">
                        <a:lnSpc>
                          <a:spcPct val="150000"/>
                        </a:lnSpc>
                        <a:spcBef>
                          <a:spcPts val="0"/>
                        </a:spcBef>
                        <a:spcAft>
                          <a:spcPts val="0"/>
                        </a:spcAft>
                      </a:pPr>
                      <a:r>
                        <a:rPr lang="en-US" sz="1100" dirty="0">
                          <a:effectLst/>
                        </a:rPr>
                        <a:t> </a:t>
                      </a:r>
                      <a:endParaRPr lang="en-US"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tc>
                <a:tc>
                  <a:txBody>
                    <a:bodyPr/>
                    <a:lstStyle/>
                    <a:p>
                      <a:pPr marL="0" marR="0" algn="l">
                        <a:lnSpc>
                          <a:spcPct val="150000"/>
                        </a:lnSpc>
                        <a:spcBef>
                          <a:spcPts val="0"/>
                        </a:spcBef>
                        <a:spcAft>
                          <a:spcPts val="0"/>
                        </a:spcAft>
                      </a:pPr>
                      <a:r>
                        <a:rPr lang="en-US" sz="1400" b="1" dirty="0" smtClean="0">
                          <a:effectLst/>
                        </a:rPr>
                        <a:t>ODROID-X</a:t>
                      </a:r>
                      <a:r>
                        <a:rPr lang="en-US" sz="1400" b="1" baseline="0" dirty="0" smtClean="0">
                          <a:effectLst/>
                        </a:rPr>
                        <a:t> </a:t>
                      </a:r>
                      <a:r>
                        <a:rPr lang="en-US" sz="1400" b="1" dirty="0" err="1" smtClean="0">
                          <a:effectLst/>
                        </a:rPr>
                        <a:t>SoC</a:t>
                      </a:r>
                      <a:endParaRPr lang="en-US" sz="2000" b="1"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tc>
                <a:tc>
                  <a:txBody>
                    <a:bodyPr/>
                    <a:lstStyle/>
                    <a:p>
                      <a:pPr marL="0" marR="0" algn="l">
                        <a:lnSpc>
                          <a:spcPct val="150000"/>
                        </a:lnSpc>
                        <a:spcBef>
                          <a:spcPts val="0"/>
                        </a:spcBef>
                        <a:spcAft>
                          <a:spcPts val="0"/>
                        </a:spcAft>
                      </a:pPr>
                      <a:r>
                        <a:rPr lang="en-US" sz="1400" b="1" dirty="0">
                          <a:effectLst/>
                        </a:rPr>
                        <a:t>Intel Server</a:t>
                      </a:r>
                      <a:endParaRPr lang="en-US" sz="2000" b="1"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tc>
              </a:tr>
              <a:tr h="722853">
                <a:tc>
                  <a:txBody>
                    <a:bodyPr/>
                    <a:lstStyle/>
                    <a:p>
                      <a:pPr marL="0" marR="0" algn="l">
                        <a:lnSpc>
                          <a:spcPct val="150000"/>
                        </a:lnSpc>
                        <a:spcBef>
                          <a:spcPts val="0"/>
                        </a:spcBef>
                        <a:spcAft>
                          <a:spcPts val="0"/>
                        </a:spcAft>
                      </a:pPr>
                      <a:r>
                        <a:rPr lang="en-US" sz="1600" b="1" dirty="0">
                          <a:effectLst/>
                        </a:rPr>
                        <a:t>Processor</a:t>
                      </a:r>
                      <a:endParaRPr lang="en-US" sz="1600" b="1"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tc>
                <a:tc>
                  <a:txBody>
                    <a:bodyPr/>
                    <a:lstStyle/>
                    <a:p>
                      <a:pPr marL="0" marR="0" algn="l">
                        <a:lnSpc>
                          <a:spcPct val="150000"/>
                        </a:lnSpc>
                        <a:spcBef>
                          <a:spcPts val="0"/>
                        </a:spcBef>
                        <a:spcAft>
                          <a:spcPts val="0"/>
                        </a:spcAft>
                      </a:pPr>
                      <a:r>
                        <a:rPr lang="en-US" sz="1600" dirty="0">
                          <a:effectLst/>
                        </a:rPr>
                        <a:t>Samsung </a:t>
                      </a:r>
                      <a:r>
                        <a:rPr lang="en-US" sz="1600" dirty="0" err="1">
                          <a:effectLst/>
                        </a:rPr>
                        <a:t>Exynos</a:t>
                      </a:r>
                      <a:r>
                        <a:rPr lang="en-US" sz="1600" dirty="0">
                          <a:effectLst/>
                        </a:rPr>
                        <a:t> 4412</a:t>
                      </a:r>
                      <a:endParaRPr lang="en-US"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tc>
                <a:tc>
                  <a:txBody>
                    <a:bodyPr/>
                    <a:lstStyle/>
                    <a:p>
                      <a:pPr marL="0" marR="0" algn="l">
                        <a:lnSpc>
                          <a:spcPct val="150000"/>
                        </a:lnSpc>
                        <a:spcBef>
                          <a:spcPts val="0"/>
                        </a:spcBef>
                        <a:spcAft>
                          <a:spcPts val="0"/>
                        </a:spcAft>
                      </a:pPr>
                      <a:r>
                        <a:rPr lang="en-US" sz="1600">
                          <a:effectLst/>
                        </a:rPr>
                        <a:t>Intel Xeon x3430</a:t>
                      </a:r>
                      <a:endParaRPr lang="en-US" sz="16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tc>
              </a:tr>
              <a:tr h="506881">
                <a:tc>
                  <a:txBody>
                    <a:bodyPr/>
                    <a:lstStyle/>
                    <a:p>
                      <a:pPr marL="0" marR="0" algn="l">
                        <a:lnSpc>
                          <a:spcPct val="150000"/>
                        </a:lnSpc>
                        <a:spcBef>
                          <a:spcPts val="0"/>
                        </a:spcBef>
                        <a:spcAft>
                          <a:spcPts val="0"/>
                        </a:spcAft>
                      </a:pPr>
                      <a:r>
                        <a:rPr lang="en-US" sz="1600" b="1">
                          <a:effectLst/>
                        </a:rPr>
                        <a:t> Lithography</a:t>
                      </a:r>
                      <a:endParaRPr lang="en-US" sz="1600" b="1">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tc>
                <a:tc>
                  <a:txBody>
                    <a:bodyPr/>
                    <a:lstStyle/>
                    <a:p>
                      <a:pPr marL="0" marR="0" algn="l">
                        <a:lnSpc>
                          <a:spcPct val="150000"/>
                        </a:lnSpc>
                        <a:spcBef>
                          <a:spcPts val="0"/>
                        </a:spcBef>
                        <a:spcAft>
                          <a:spcPts val="0"/>
                        </a:spcAft>
                      </a:pPr>
                      <a:r>
                        <a:rPr lang="en-US" sz="1600" dirty="0">
                          <a:effectLst/>
                        </a:rPr>
                        <a:t>32nm</a:t>
                      </a:r>
                      <a:endParaRPr lang="en-US"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tc>
                <a:tc>
                  <a:txBody>
                    <a:bodyPr/>
                    <a:lstStyle/>
                    <a:p>
                      <a:pPr marL="0" marR="0" algn="l">
                        <a:lnSpc>
                          <a:spcPct val="150000"/>
                        </a:lnSpc>
                        <a:spcBef>
                          <a:spcPts val="0"/>
                        </a:spcBef>
                        <a:spcAft>
                          <a:spcPts val="0"/>
                        </a:spcAft>
                      </a:pPr>
                      <a:r>
                        <a:rPr lang="en-US" sz="1600">
                          <a:effectLst/>
                        </a:rPr>
                        <a:t>32nm</a:t>
                      </a:r>
                      <a:endParaRPr lang="en-US" sz="16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tc>
              </a:tr>
              <a:tr h="577503">
                <a:tc>
                  <a:txBody>
                    <a:bodyPr/>
                    <a:lstStyle/>
                    <a:p>
                      <a:pPr marL="0" marR="0" algn="l">
                        <a:lnSpc>
                          <a:spcPct val="150000"/>
                        </a:lnSpc>
                        <a:spcBef>
                          <a:spcPts val="0"/>
                        </a:spcBef>
                        <a:spcAft>
                          <a:spcPts val="0"/>
                        </a:spcAft>
                      </a:pPr>
                      <a:r>
                        <a:rPr lang="en-US" sz="1600" b="1" dirty="0" smtClean="0">
                          <a:effectLst/>
                        </a:rPr>
                        <a:t>L2 Cache</a:t>
                      </a:r>
                      <a:endParaRPr lang="en-US" sz="1600" b="1"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tc>
                <a:tc>
                  <a:txBody>
                    <a:bodyPr/>
                    <a:lstStyle/>
                    <a:p>
                      <a:pPr marL="0" marR="0" algn="l">
                        <a:lnSpc>
                          <a:spcPct val="150000"/>
                        </a:lnSpc>
                        <a:spcBef>
                          <a:spcPts val="0"/>
                        </a:spcBef>
                        <a:spcAft>
                          <a:spcPts val="0"/>
                        </a:spcAft>
                      </a:pPr>
                      <a:r>
                        <a:rPr lang="en-US" sz="1600" dirty="0" smtClean="0">
                          <a:effectLst/>
                        </a:rPr>
                        <a:t>1M</a:t>
                      </a:r>
                      <a:endParaRPr lang="en-US"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tc>
                <a:tc>
                  <a:txBody>
                    <a:bodyPr/>
                    <a:lstStyle/>
                    <a:p>
                      <a:pPr marL="0" marR="0" algn="l">
                        <a:lnSpc>
                          <a:spcPct val="150000"/>
                        </a:lnSpc>
                        <a:spcBef>
                          <a:spcPts val="0"/>
                        </a:spcBef>
                        <a:spcAft>
                          <a:spcPts val="0"/>
                        </a:spcAft>
                      </a:pPr>
                      <a:r>
                        <a:rPr lang="en-US" sz="1600" dirty="0" smtClean="0">
                          <a:effectLst/>
                        </a:rPr>
                        <a:t>256K</a:t>
                      </a:r>
                      <a:endParaRPr lang="en-US"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tc>
              </a:tr>
              <a:tr h="361426">
                <a:tc>
                  <a:txBody>
                    <a:bodyPr/>
                    <a:lstStyle/>
                    <a:p>
                      <a:pPr marL="0" marR="0" algn="l">
                        <a:lnSpc>
                          <a:spcPct val="150000"/>
                        </a:lnSpc>
                        <a:spcBef>
                          <a:spcPts val="0"/>
                        </a:spcBef>
                        <a:spcAft>
                          <a:spcPts val="0"/>
                        </a:spcAft>
                      </a:pPr>
                      <a:r>
                        <a:rPr lang="en-US" sz="1600" b="1">
                          <a:effectLst/>
                        </a:rPr>
                        <a:t> No. of cores</a:t>
                      </a:r>
                      <a:endParaRPr lang="en-US" sz="1600" b="1">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tc>
                <a:tc>
                  <a:txBody>
                    <a:bodyPr/>
                    <a:lstStyle/>
                    <a:p>
                      <a:pPr marL="0" marR="0" algn="l">
                        <a:lnSpc>
                          <a:spcPct val="150000"/>
                        </a:lnSpc>
                        <a:spcBef>
                          <a:spcPts val="0"/>
                        </a:spcBef>
                        <a:spcAft>
                          <a:spcPts val="0"/>
                        </a:spcAft>
                      </a:pPr>
                      <a:r>
                        <a:rPr lang="en-US" sz="1600">
                          <a:effectLst/>
                        </a:rPr>
                        <a:t>4</a:t>
                      </a:r>
                      <a:endParaRPr lang="en-US" sz="16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tc>
                <a:tc>
                  <a:txBody>
                    <a:bodyPr/>
                    <a:lstStyle/>
                    <a:p>
                      <a:pPr marL="0" marR="0" algn="l">
                        <a:lnSpc>
                          <a:spcPct val="150000"/>
                        </a:lnSpc>
                        <a:spcBef>
                          <a:spcPts val="0"/>
                        </a:spcBef>
                        <a:spcAft>
                          <a:spcPts val="0"/>
                        </a:spcAft>
                      </a:pPr>
                      <a:r>
                        <a:rPr lang="en-US" sz="1600" dirty="0">
                          <a:effectLst/>
                        </a:rPr>
                        <a:t>4</a:t>
                      </a:r>
                      <a:endParaRPr lang="en-US"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tc>
              </a:tr>
              <a:tr h="361426">
                <a:tc>
                  <a:txBody>
                    <a:bodyPr/>
                    <a:lstStyle/>
                    <a:p>
                      <a:pPr marL="0" marR="0" algn="l">
                        <a:lnSpc>
                          <a:spcPct val="150000"/>
                        </a:lnSpc>
                        <a:spcBef>
                          <a:spcPts val="0"/>
                        </a:spcBef>
                        <a:spcAft>
                          <a:spcPts val="0"/>
                        </a:spcAft>
                      </a:pPr>
                      <a:r>
                        <a:rPr lang="en-US" sz="1600" b="1">
                          <a:effectLst/>
                        </a:rPr>
                        <a:t> Clock Speed</a:t>
                      </a:r>
                      <a:endParaRPr lang="en-US" sz="1600" b="1">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tc>
                <a:tc>
                  <a:txBody>
                    <a:bodyPr/>
                    <a:lstStyle/>
                    <a:p>
                      <a:pPr marL="0" marR="0" algn="l">
                        <a:lnSpc>
                          <a:spcPct val="150000"/>
                        </a:lnSpc>
                        <a:spcBef>
                          <a:spcPts val="0"/>
                        </a:spcBef>
                        <a:spcAft>
                          <a:spcPts val="0"/>
                        </a:spcAft>
                      </a:pPr>
                      <a:r>
                        <a:rPr lang="en-US" sz="1600">
                          <a:effectLst/>
                        </a:rPr>
                        <a:t>1.4 GHz</a:t>
                      </a:r>
                      <a:endParaRPr lang="en-US" sz="16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tc>
                <a:tc>
                  <a:txBody>
                    <a:bodyPr/>
                    <a:lstStyle/>
                    <a:p>
                      <a:pPr marL="0" marR="0" algn="l">
                        <a:lnSpc>
                          <a:spcPct val="150000"/>
                        </a:lnSpc>
                        <a:spcBef>
                          <a:spcPts val="0"/>
                        </a:spcBef>
                        <a:spcAft>
                          <a:spcPts val="0"/>
                        </a:spcAft>
                      </a:pPr>
                      <a:r>
                        <a:rPr lang="en-US" sz="1600" dirty="0">
                          <a:effectLst/>
                        </a:rPr>
                        <a:t>2.40 GHz</a:t>
                      </a:r>
                      <a:endParaRPr lang="en-US"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tc>
              </a:tr>
              <a:tr h="361426">
                <a:tc>
                  <a:txBody>
                    <a:bodyPr/>
                    <a:lstStyle/>
                    <a:p>
                      <a:pPr marL="0" marR="0" algn="l">
                        <a:lnSpc>
                          <a:spcPct val="150000"/>
                        </a:lnSpc>
                        <a:spcBef>
                          <a:spcPts val="0"/>
                        </a:spcBef>
                        <a:spcAft>
                          <a:spcPts val="0"/>
                        </a:spcAft>
                      </a:pPr>
                      <a:r>
                        <a:rPr lang="en-US" sz="1600" b="1" dirty="0">
                          <a:effectLst/>
                        </a:rPr>
                        <a:t> Instruction Set</a:t>
                      </a:r>
                      <a:endParaRPr lang="en-US" sz="1600" b="1"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tc>
                <a:tc>
                  <a:txBody>
                    <a:bodyPr/>
                    <a:lstStyle/>
                    <a:p>
                      <a:pPr marL="0" marR="0" algn="l">
                        <a:lnSpc>
                          <a:spcPct val="150000"/>
                        </a:lnSpc>
                        <a:spcBef>
                          <a:spcPts val="0"/>
                        </a:spcBef>
                        <a:spcAft>
                          <a:spcPts val="0"/>
                        </a:spcAft>
                      </a:pPr>
                      <a:r>
                        <a:rPr lang="en-US" sz="1600" dirty="0">
                          <a:effectLst/>
                        </a:rPr>
                        <a:t>32-bit</a:t>
                      </a:r>
                      <a:endParaRPr lang="en-US"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tc>
                <a:tc>
                  <a:txBody>
                    <a:bodyPr/>
                    <a:lstStyle/>
                    <a:p>
                      <a:pPr marL="0" marR="0" algn="l">
                        <a:lnSpc>
                          <a:spcPct val="150000"/>
                        </a:lnSpc>
                        <a:spcBef>
                          <a:spcPts val="0"/>
                        </a:spcBef>
                        <a:spcAft>
                          <a:spcPts val="0"/>
                        </a:spcAft>
                      </a:pPr>
                      <a:r>
                        <a:rPr lang="en-US" sz="1600" dirty="0">
                          <a:effectLst/>
                        </a:rPr>
                        <a:t>64-bit</a:t>
                      </a:r>
                      <a:endParaRPr lang="en-US"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tc>
              </a:tr>
              <a:tr h="963843">
                <a:tc>
                  <a:txBody>
                    <a:bodyPr/>
                    <a:lstStyle/>
                    <a:p>
                      <a:pPr marL="0" marR="0" algn="l">
                        <a:lnSpc>
                          <a:spcPct val="150000"/>
                        </a:lnSpc>
                        <a:spcBef>
                          <a:spcPts val="0"/>
                        </a:spcBef>
                        <a:spcAft>
                          <a:spcPts val="0"/>
                        </a:spcAft>
                      </a:pPr>
                      <a:r>
                        <a:rPr lang="en-US" sz="1600" b="1" dirty="0">
                          <a:effectLst/>
                        </a:rPr>
                        <a:t> Main memory</a:t>
                      </a:r>
                      <a:endParaRPr lang="en-US" sz="1600" b="1"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tc>
                <a:tc>
                  <a:txBody>
                    <a:bodyPr/>
                    <a:lstStyle/>
                    <a:p>
                      <a:pPr marL="0" marR="0" algn="l">
                        <a:lnSpc>
                          <a:spcPct val="150000"/>
                        </a:lnSpc>
                        <a:spcBef>
                          <a:spcPts val="0"/>
                        </a:spcBef>
                        <a:spcAft>
                          <a:spcPts val="0"/>
                        </a:spcAft>
                      </a:pPr>
                      <a:r>
                        <a:rPr lang="en-US" sz="1600" dirty="0">
                          <a:effectLst/>
                        </a:rPr>
                        <a:t>1GB DDR2 @ 800 MHz</a:t>
                      </a:r>
                      <a:endParaRPr lang="en-US"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tc>
                <a:tc>
                  <a:txBody>
                    <a:bodyPr/>
                    <a:lstStyle/>
                    <a:p>
                      <a:pPr marL="0" marR="0" algn="l">
                        <a:lnSpc>
                          <a:spcPct val="150000"/>
                        </a:lnSpc>
                        <a:spcBef>
                          <a:spcPts val="0"/>
                        </a:spcBef>
                        <a:spcAft>
                          <a:spcPts val="0"/>
                        </a:spcAft>
                      </a:pPr>
                      <a:r>
                        <a:rPr lang="en-US" sz="1600" dirty="0">
                          <a:effectLst/>
                        </a:rPr>
                        <a:t>8 GB DDR3 @ 1333 MHz</a:t>
                      </a:r>
                      <a:endParaRPr lang="en-US"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tc>
              </a:tr>
              <a:tr h="361426">
                <a:tc>
                  <a:txBody>
                    <a:bodyPr/>
                    <a:lstStyle/>
                    <a:p>
                      <a:pPr marL="0" marR="0" algn="l">
                        <a:lnSpc>
                          <a:spcPct val="150000"/>
                        </a:lnSpc>
                        <a:spcBef>
                          <a:spcPts val="0"/>
                        </a:spcBef>
                        <a:spcAft>
                          <a:spcPts val="0"/>
                        </a:spcAft>
                      </a:pPr>
                      <a:r>
                        <a:rPr lang="en-US" sz="1600" b="1">
                          <a:effectLst/>
                        </a:rPr>
                        <a:t> Kernel version</a:t>
                      </a:r>
                      <a:endParaRPr lang="en-US" sz="1600" b="1">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tc>
                <a:tc>
                  <a:txBody>
                    <a:bodyPr/>
                    <a:lstStyle/>
                    <a:p>
                      <a:pPr marL="0" marR="0" algn="l">
                        <a:lnSpc>
                          <a:spcPct val="150000"/>
                        </a:lnSpc>
                        <a:spcBef>
                          <a:spcPts val="0"/>
                        </a:spcBef>
                        <a:spcAft>
                          <a:spcPts val="0"/>
                        </a:spcAft>
                      </a:pPr>
                      <a:r>
                        <a:rPr lang="en-US" sz="1600" dirty="0">
                          <a:effectLst/>
                        </a:rPr>
                        <a:t>3.6.1</a:t>
                      </a:r>
                      <a:endParaRPr lang="en-US"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tc>
                <a:tc>
                  <a:txBody>
                    <a:bodyPr/>
                    <a:lstStyle/>
                    <a:p>
                      <a:pPr marL="0" marR="0" algn="l">
                        <a:lnSpc>
                          <a:spcPct val="150000"/>
                        </a:lnSpc>
                        <a:spcBef>
                          <a:spcPts val="0"/>
                        </a:spcBef>
                        <a:spcAft>
                          <a:spcPts val="0"/>
                        </a:spcAft>
                      </a:pPr>
                      <a:r>
                        <a:rPr lang="en-US" sz="1600" dirty="0">
                          <a:effectLst/>
                        </a:rPr>
                        <a:t>3.6.1</a:t>
                      </a:r>
                      <a:endParaRPr lang="en-US"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tc>
              </a:tr>
              <a:tr h="361426">
                <a:tc>
                  <a:txBody>
                    <a:bodyPr/>
                    <a:lstStyle/>
                    <a:p>
                      <a:pPr marL="0" marR="0" algn="l">
                        <a:lnSpc>
                          <a:spcPct val="150000"/>
                        </a:lnSpc>
                        <a:spcBef>
                          <a:spcPts val="0"/>
                        </a:spcBef>
                        <a:spcAft>
                          <a:spcPts val="0"/>
                        </a:spcAft>
                      </a:pPr>
                      <a:r>
                        <a:rPr lang="en-US" sz="1600" b="1" dirty="0">
                          <a:effectLst/>
                        </a:rPr>
                        <a:t> Compiler</a:t>
                      </a:r>
                      <a:endParaRPr lang="en-US" sz="1600" b="1"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tc>
                <a:tc>
                  <a:txBody>
                    <a:bodyPr/>
                    <a:lstStyle/>
                    <a:p>
                      <a:pPr marL="0" marR="0" algn="l">
                        <a:lnSpc>
                          <a:spcPct val="150000"/>
                        </a:lnSpc>
                        <a:spcBef>
                          <a:spcPts val="0"/>
                        </a:spcBef>
                        <a:spcAft>
                          <a:spcPts val="0"/>
                        </a:spcAft>
                      </a:pPr>
                      <a:r>
                        <a:rPr lang="en-US" sz="1600">
                          <a:effectLst/>
                        </a:rPr>
                        <a:t>GCC 4.6.3</a:t>
                      </a:r>
                      <a:endParaRPr lang="en-US" sz="16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tc>
                <a:tc>
                  <a:txBody>
                    <a:bodyPr/>
                    <a:lstStyle/>
                    <a:p>
                      <a:pPr marL="0" marR="0" algn="l">
                        <a:lnSpc>
                          <a:spcPct val="150000"/>
                        </a:lnSpc>
                        <a:spcBef>
                          <a:spcPts val="0"/>
                        </a:spcBef>
                        <a:spcAft>
                          <a:spcPts val="0"/>
                        </a:spcAft>
                      </a:pPr>
                      <a:r>
                        <a:rPr lang="en-US" sz="1600" dirty="0">
                          <a:effectLst/>
                        </a:rPr>
                        <a:t>GCC 4.6.3</a:t>
                      </a:r>
                      <a:endParaRPr lang="en-US" sz="16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tc>
              </a:tr>
            </a:tbl>
          </a:graphicData>
        </a:graphic>
      </p:graphicFrame>
      <p:sp>
        <p:nvSpPr>
          <p:cNvPr id="8" name="Rectangle 7"/>
          <p:cNvSpPr/>
          <p:nvPr/>
        </p:nvSpPr>
        <p:spPr>
          <a:xfrm>
            <a:off x="4805058" y="980728"/>
            <a:ext cx="4157253" cy="584775"/>
          </a:xfrm>
          <a:prstGeom prst="rect">
            <a:avLst/>
          </a:prstGeom>
        </p:spPr>
        <p:txBody>
          <a:bodyPr wrap="square">
            <a:spAutoFit/>
          </a:bodyPr>
          <a:lstStyle/>
          <a:p>
            <a:r>
              <a:rPr lang="en-US" sz="1600" b="1" dirty="0" smtClean="0">
                <a:latin typeface="Malgun Gothic (Body)"/>
                <a:ea typeface="Malgun Gothic" panose="020B0503020000020004" pitchFamily="34" charset="-127"/>
              </a:rPr>
              <a:t>ODROID-X ARM </a:t>
            </a:r>
            <a:r>
              <a:rPr lang="en-US" sz="1600" b="1" dirty="0" err="1">
                <a:latin typeface="Malgun Gothic (Body)"/>
                <a:ea typeface="Malgun Gothic" panose="020B0503020000020004" pitchFamily="34" charset="-127"/>
              </a:rPr>
              <a:t>SoC</a:t>
            </a:r>
            <a:r>
              <a:rPr lang="en-US" sz="1600" b="1" dirty="0">
                <a:latin typeface="Malgun Gothic (Body)"/>
                <a:ea typeface="Malgun Gothic" panose="020B0503020000020004" pitchFamily="34" charset="-127"/>
              </a:rPr>
              <a:t> board and Intel x86 Server Configuration</a:t>
            </a:r>
            <a:endParaRPr lang="en-US" sz="1600" dirty="0">
              <a:latin typeface="Malgun Gothic (Body)"/>
            </a:endParaRPr>
          </a:p>
        </p:txBody>
      </p:sp>
      <p:sp>
        <p:nvSpPr>
          <p:cNvPr id="5" name="Slide Number Placeholder 4"/>
          <p:cNvSpPr>
            <a:spLocks noGrp="1"/>
          </p:cNvSpPr>
          <p:nvPr>
            <p:ph type="sldNum" sz="quarter" idx="12"/>
          </p:nvPr>
        </p:nvSpPr>
        <p:spPr/>
        <p:txBody>
          <a:bodyPr/>
          <a:lstStyle/>
          <a:p>
            <a:pPr algn="r"/>
            <a:fld id="{540C2638-C20C-4158-A13A-E4635A0BE017}" type="slidenum">
              <a:rPr lang="en-US" altLang="ko-KR" smtClean="0"/>
              <a:pPr algn="r"/>
              <a:t>10</a:t>
            </a:fld>
            <a:endParaRPr lang="en-US" altLang="ko-KR" dirty="0"/>
          </a:p>
        </p:txBody>
      </p:sp>
    </p:spTree>
    <p:extLst>
      <p:ext uri="{BB962C8B-B14F-4D97-AF65-F5344CB8AC3E}">
        <p14:creationId xmlns:p14="http://schemas.microsoft.com/office/powerpoint/2010/main" val="366404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88733" y="885824"/>
            <a:ext cx="4591778" cy="5657330"/>
          </a:xfrm>
          <a:prstGeom prst="rect">
            <a:avLst/>
          </a:prstGeom>
          <a:solidFill>
            <a:schemeClr val="tx2">
              <a:lumMod val="40000"/>
              <a:lumOff val="60000"/>
              <a:alpha val="30000"/>
            </a:schemeClr>
          </a:solidFill>
          <a:ln>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Experimental Design </a:t>
            </a:r>
            <a:r>
              <a:rPr lang="en-US" sz="2800" dirty="0" smtClean="0"/>
              <a:t>[2/2</a:t>
            </a:r>
            <a:r>
              <a:rPr lang="en-US" sz="2800" dirty="0"/>
              <a:t>]</a:t>
            </a:r>
          </a:p>
        </p:txBody>
      </p:sp>
      <p:sp>
        <p:nvSpPr>
          <p:cNvPr id="6" name="Content Placeholder 5"/>
          <p:cNvSpPr>
            <a:spLocks noGrp="1"/>
          </p:cNvSpPr>
          <p:nvPr>
            <p:ph idx="1"/>
          </p:nvPr>
        </p:nvSpPr>
        <p:spPr>
          <a:xfrm>
            <a:off x="-9666" y="836712"/>
            <a:ext cx="4598399" cy="5832648"/>
          </a:xfrm>
        </p:spPr>
        <p:txBody>
          <a:bodyPr>
            <a:normAutofit/>
          </a:bodyPr>
          <a:lstStyle/>
          <a:p>
            <a:pPr latinLnBrk="0">
              <a:lnSpc>
                <a:spcPct val="150000"/>
              </a:lnSpc>
            </a:pPr>
            <a:r>
              <a:rPr lang="en-US" b="1" dirty="0" smtClean="0"/>
              <a:t>Power Measurement</a:t>
            </a:r>
          </a:p>
          <a:p>
            <a:pPr lvl="1" latinLnBrk="0"/>
            <a:r>
              <a:rPr lang="en-US" sz="2000" b="1" dirty="0" smtClean="0"/>
              <a:t>Green500 approach by using </a:t>
            </a:r>
            <a:r>
              <a:rPr lang="en-US" sz="2000" b="1" dirty="0" err="1" smtClean="0"/>
              <a:t>Linpack</a:t>
            </a:r>
            <a:r>
              <a:rPr lang="en-US" sz="2000" b="1" dirty="0" smtClean="0"/>
              <a:t> benchmark</a:t>
            </a:r>
          </a:p>
          <a:p>
            <a:pPr marL="457200" lvl="1" indent="0" latinLnBrk="0">
              <a:buNone/>
            </a:pPr>
            <a:endParaRPr lang="en-US" sz="2000" dirty="0" smtClean="0"/>
          </a:p>
          <a:p>
            <a:pPr marL="457200" lvl="1" indent="0" latinLnBrk="0">
              <a:buNone/>
            </a:pPr>
            <a:endParaRPr lang="en-US" sz="2000" dirty="0" smtClean="0"/>
          </a:p>
          <a:p>
            <a:pPr marL="457200" lvl="1" indent="0" latinLnBrk="0">
              <a:buNone/>
            </a:pPr>
            <a:r>
              <a:rPr lang="en-US" sz="2000" b="1" dirty="0" smtClean="0"/>
              <a:t>             </a:t>
            </a:r>
          </a:p>
          <a:p>
            <a:pPr marL="457200" lvl="1" indent="0" latinLnBrk="0">
              <a:buNone/>
            </a:pPr>
            <a:r>
              <a:rPr lang="en-US" sz="2000" b="1" dirty="0"/>
              <a:t>	 </a:t>
            </a:r>
            <a:r>
              <a:rPr lang="en-US" sz="2000" b="1" dirty="0" smtClean="0"/>
              <a:t>       : Max </a:t>
            </a:r>
            <a:r>
              <a:rPr lang="en-US" sz="2000" b="1" dirty="0" err="1" smtClean="0"/>
              <a:t>GFlop</a:t>
            </a:r>
            <a:r>
              <a:rPr lang="en-US" sz="2000" b="1" dirty="0" smtClean="0"/>
              <a:t>/s</a:t>
            </a:r>
          </a:p>
          <a:p>
            <a:pPr marL="457200" lvl="1" indent="0" latinLnBrk="0">
              <a:buNone/>
            </a:pPr>
            <a:r>
              <a:rPr lang="en-US" sz="2000" b="1" dirty="0" smtClean="0"/>
              <a:t>             : No. of nodes</a:t>
            </a:r>
          </a:p>
          <a:p>
            <a:pPr marL="457200" lvl="1" indent="0" latinLnBrk="0">
              <a:buNone/>
            </a:pPr>
            <a:r>
              <a:rPr lang="en-US" sz="2000" b="1" dirty="0" smtClean="0"/>
              <a:t>             </a:t>
            </a:r>
            <a:r>
              <a:rPr lang="en-US" sz="2000" b="1" dirty="0"/>
              <a:t>: </a:t>
            </a:r>
            <a:r>
              <a:rPr lang="en-US" sz="2000" b="1" dirty="0" smtClean="0"/>
              <a:t>power of single node </a:t>
            </a:r>
            <a:endParaRPr lang="en-US" sz="2000" b="1" dirty="0"/>
          </a:p>
          <a:p>
            <a:pPr marL="457200" lvl="1" indent="0" latinLnBrk="0">
              <a:buNone/>
            </a:pPr>
            <a:endParaRPr lang="en-US" sz="2000" dirty="0" smtClean="0"/>
          </a:p>
          <a:p>
            <a:pPr lvl="1" latinLnBrk="0"/>
            <a:r>
              <a:rPr lang="en-US" sz="2000" b="1" dirty="0" err="1" smtClean="0"/>
              <a:t>ADPower</a:t>
            </a:r>
            <a:r>
              <a:rPr lang="en-US" sz="2000" b="1" dirty="0" smtClean="0"/>
              <a:t> </a:t>
            </a:r>
            <a:r>
              <a:rPr lang="en-US" sz="2000" b="1" dirty="0" err="1"/>
              <a:t>Wattman</a:t>
            </a:r>
            <a:r>
              <a:rPr lang="en-US" sz="2000" b="1" dirty="0"/>
              <a:t> </a:t>
            </a:r>
            <a:r>
              <a:rPr lang="en-US" sz="2000" b="1" dirty="0" smtClean="0"/>
              <a:t>PQA-2000 power meter</a:t>
            </a:r>
          </a:p>
          <a:p>
            <a:pPr lvl="1" latinLnBrk="0"/>
            <a:r>
              <a:rPr lang="en-US" sz="2000" b="1" dirty="0" smtClean="0"/>
              <a:t>Peak instantaneous power </a:t>
            </a:r>
          </a:p>
          <a:p>
            <a:pPr marL="457200" lvl="1" indent="0" latinLnBrk="0">
              <a:buNone/>
            </a:pPr>
            <a:r>
              <a:rPr lang="en-US" sz="2000" b="1" dirty="0"/>
              <a:t> </a:t>
            </a:r>
            <a:r>
              <a:rPr lang="en-US" sz="2000" b="1" dirty="0" smtClean="0"/>
              <a:t>  recorded.</a:t>
            </a:r>
            <a:endParaRPr lang="en-US" sz="2000" b="1" dirty="0"/>
          </a:p>
          <a:p>
            <a:pPr marL="457200" lvl="1" indent="0" latinLnBrk="0">
              <a:buNone/>
            </a:pPr>
            <a:endParaRPr lang="en-US" sz="2000" dirty="0" smtClean="0"/>
          </a:p>
        </p:txBody>
      </p:sp>
      <p:sp>
        <p:nvSpPr>
          <p:cNvPr id="8" name="Rectangle 7"/>
          <p:cNvSpPr/>
          <p:nvPr/>
        </p:nvSpPr>
        <p:spPr>
          <a:xfrm>
            <a:off x="4598653" y="1129680"/>
            <a:ext cx="4499992" cy="338554"/>
          </a:xfrm>
          <a:prstGeom prst="rect">
            <a:avLst/>
          </a:prstGeom>
        </p:spPr>
        <p:txBody>
          <a:bodyPr wrap="square">
            <a:spAutoFit/>
          </a:bodyPr>
          <a:lstStyle/>
          <a:p>
            <a:r>
              <a:rPr lang="en-US" sz="1600" b="1" dirty="0" smtClean="0">
                <a:latin typeface="Malgun Gothic (Body)"/>
                <a:ea typeface="Malgun Gothic" panose="020B0503020000020004" pitchFamily="34" charset="-127"/>
              </a:rPr>
              <a:t>Custom built Weiser cluster of ARM boards</a:t>
            </a:r>
            <a:endParaRPr lang="en-US" sz="1600" dirty="0">
              <a:latin typeface="Malgun Gothic (Body)"/>
            </a:endParaRPr>
          </a:p>
        </p:txBody>
      </p:sp>
      <p:pic>
        <p:nvPicPr>
          <p:cNvPr id="9" name="Picture 8" descr="D:\Dropbox\Wise Lab\Research\Papers\1st Paper-rev2\CCP\figures\cluster-ee-config.PNG"/>
          <p:cNvPicPr/>
          <p:nvPr/>
        </p:nvPicPr>
        <p:blipFill>
          <a:blip r:embed="rId2">
            <a:extLst>
              <a:ext uri="{28A0092B-C50C-407E-A947-70E740481C1C}">
                <a14:useLocalDpi xmlns:a14="http://schemas.microsoft.com/office/drawing/2010/main" val="0"/>
              </a:ext>
            </a:extLst>
          </a:blip>
          <a:srcRect/>
          <a:stretch>
            <a:fillRect/>
          </a:stretch>
        </p:blipFill>
        <p:spPr bwMode="auto">
          <a:xfrm>
            <a:off x="4677830" y="1875207"/>
            <a:ext cx="4363206" cy="3807713"/>
          </a:xfrm>
          <a:prstGeom prst="rect">
            <a:avLst/>
          </a:prstGeom>
          <a:noFill/>
          <a:ln>
            <a:noFill/>
          </a:ln>
        </p:spPr>
      </p:pic>
      <p:pic>
        <p:nvPicPr>
          <p:cNvPr id="3" name="Picture 2"/>
          <p:cNvPicPr>
            <a:picLocks noChangeAspect="1"/>
          </p:cNvPicPr>
          <p:nvPr/>
        </p:nvPicPr>
        <p:blipFill>
          <a:blip r:embed="rId3"/>
          <a:stretch>
            <a:fillRect/>
          </a:stretch>
        </p:blipFill>
        <p:spPr>
          <a:xfrm>
            <a:off x="772665" y="2600908"/>
            <a:ext cx="3115471" cy="468052"/>
          </a:xfrm>
          <a:prstGeom prst="rect">
            <a:avLst/>
          </a:prstGeom>
        </p:spPr>
      </p:pic>
      <p:pic>
        <p:nvPicPr>
          <p:cNvPr id="5" name="Picture 4"/>
          <p:cNvPicPr>
            <a:picLocks noChangeAspect="1"/>
          </p:cNvPicPr>
          <p:nvPr/>
        </p:nvPicPr>
        <p:blipFill>
          <a:blip r:embed="rId4"/>
          <a:stretch>
            <a:fillRect/>
          </a:stretch>
        </p:blipFill>
        <p:spPr>
          <a:xfrm>
            <a:off x="735422" y="3429000"/>
            <a:ext cx="919015" cy="367606"/>
          </a:xfrm>
          <a:prstGeom prst="rect">
            <a:avLst/>
          </a:prstGeom>
        </p:spPr>
      </p:pic>
      <p:pic>
        <p:nvPicPr>
          <p:cNvPr id="10" name="Picture 9"/>
          <p:cNvPicPr>
            <a:picLocks noChangeAspect="1"/>
          </p:cNvPicPr>
          <p:nvPr/>
        </p:nvPicPr>
        <p:blipFill>
          <a:blip r:embed="rId5"/>
          <a:stretch>
            <a:fillRect/>
          </a:stretch>
        </p:blipFill>
        <p:spPr>
          <a:xfrm>
            <a:off x="1055467" y="3732891"/>
            <a:ext cx="278924" cy="389942"/>
          </a:xfrm>
          <a:prstGeom prst="rect">
            <a:avLst/>
          </a:prstGeom>
        </p:spPr>
      </p:pic>
      <p:pic>
        <p:nvPicPr>
          <p:cNvPr id="11" name="Picture 10"/>
          <p:cNvPicPr>
            <a:picLocks noChangeAspect="1"/>
          </p:cNvPicPr>
          <p:nvPr/>
        </p:nvPicPr>
        <p:blipFill>
          <a:blip r:embed="rId6"/>
          <a:stretch>
            <a:fillRect/>
          </a:stretch>
        </p:blipFill>
        <p:spPr>
          <a:xfrm>
            <a:off x="929191" y="4015260"/>
            <a:ext cx="531475" cy="411464"/>
          </a:xfrm>
          <a:prstGeom prst="rect">
            <a:avLst/>
          </a:prstGeom>
        </p:spPr>
      </p:pic>
      <p:sp>
        <p:nvSpPr>
          <p:cNvPr id="14" name="Rectangle 13"/>
          <p:cNvSpPr/>
          <p:nvPr/>
        </p:nvSpPr>
        <p:spPr>
          <a:xfrm>
            <a:off x="691761" y="2617595"/>
            <a:ext cx="3277277" cy="468052"/>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p:cNvSpPr>
            <a:spLocks noGrp="1"/>
          </p:cNvSpPr>
          <p:nvPr>
            <p:ph type="sldNum" sz="quarter" idx="12"/>
          </p:nvPr>
        </p:nvSpPr>
        <p:spPr/>
        <p:txBody>
          <a:bodyPr/>
          <a:lstStyle/>
          <a:p>
            <a:pPr algn="r"/>
            <a:fld id="{540C2638-C20C-4158-A13A-E4635A0BE017}" type="slidenum">
              <a:rPr lang="en-US" altLang="ko-KR" smtClean="0"/>
              <a:pPr algn="r"/>
              <a:t>11</a:t>
            </a:fld>
            <a:endParaRPr lang="en-US" altLang="ko-KR" dirty="0"/>
          </a:p>
        </p:txBody>
      </p:sp>
    </p:spTree>
    <p:extLst>
      <p:ext uri="{BB962C8B-B14F-4D97-AF65-F5344CB8AC3E}">
        <p14:creationId xmlns:p14="http://schemas.microsoft.com/office/powerpoint/2010/main" val="1084766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Benchmarks and Analysis</a:t>
            </a:r>
            <a:endParaRPr lang="en-US" dirty="0"/>
          </a:p>
        </p:txBody>
      </p:sp>
      <p:sp>
        <p:nvSpPr>
          <p:cNvPr id="3" name="Content Placeholder 2"/>
          <p:cNvSpPr>
            <a:spLocks noGrp="1"/>
          </p:cNvSpPr>
          <p:nvPr>
            <p:ph idx="1"/>
          </p:nvPr>
        </p:nvSpPr>
        <p:spPr>
          <a:xfrm>
            <a:off x="143508" y="980728"/>
            <a:ext cx="8748972" cy="5364596"/>
          </a:xfrm>
        </p:spPr>
        <p:txBody>
          <a:bodyPr>
            <a:normAutofit fontScale="92500" lnSpcReduction="20000"/>
          </a:bodyPr>
          <a:lstStyle/>
          <a:p>
            <a:pPr latinLnBrk="0">
              <a:lnSpc>
                <a:spcPct val="150000"/>
              </a:lnSpc>
            </a:pPr>
            <a:r>
              <a:rPr lang="en-US" b="1" dirty="0" smtClean="0"/>
              <a:t>Message Passing Java on ARM</a:t>
            </a:r>
          </a:p>
          <a:p>
            <a:pPr lvl="1" latinLnBrk="0">
              <a:lnSpc>
                <a:spcPct val="150000"/>
              </a:lnSpc>
            </a:pPr>
            <a:r>
              <a:rPr lang="en-US" b="1" dirty="0" smtClean="0"/>
              <a:t>Java has become a </a:t>
            </a:r>
            <a:r>
              <a:rPr lang="en-US" b="1" dirty="0" smtClean="0">
                <a:solidFill>
                  <a:schemeClr val="accent1"/>
                </a:solidFill>
              </a:rPr>
              <a:t>mainstream language </a:t>
            </a:r>
            <a:r>
              <a:rPr lang="en-US" b="1" dirty="0" smtClean="0"/>
              <a:t>for parallel programming</a:t>
            </a:r>
          </a:p>
          <a:p>
            <a:pPr lvl="1" latinLnBrk="0">
              <a:lnSpc>
                <a:spcPct val="150000"/>
              </a:lnSpc>
            </a:pPr>
            <a:r>
              <a:rPr lang="en-US" b="1" dirty="0" smtClean="0"/>
              <a:t>MPJ-Express on ARM cluster to enable Java based benchmarking on ARM </a:t>
            </a:r>
          </a:p>
          <a:p>
            <a:pPr lvl="2" latinLnBrk="0">
              <a:lnSpc>
                <a:spcPct val="150000"/>
              </a:lnSpc>
            </a:pPr>
            <a:r>
              <a:rPr lang="en-US" b="1" dirty="0" smtClean="0">
                <a:solidFill>
                  <a:schemeClr val="accent1"/>
                </a:solidFill>
              </a:rPr>
              <a:t>Previously, no Java-HPC evaluation is done on ARM</a:t>
            </a:r>
          </a:p>
          <a:p>
            <a:pPr lvl="1" latinLnBrk="0">
              <a:lnSpc>
                <a:spcPct val="150000"/>
              </a:lnSpc>
            </a:pPr>
            <a:r>
              <a:rPr lang="en-US" b="1" dirty="0" smtClean="0"/>
              <a:t>Changes in MPJ-Express source code (</a:t>
            </a:r>
            <a:r>
              <a:rPr lang="en-US" sz="2000" b="1" dirty="0" smtClean="0">
                <a:hlinkClick r:id="rId2" action="ppaction://hlinkpres?slideindex=1&amp;slidetitle=Appendix A. MPJ-Express Code Changes [1/6]"/>
              </a:rPr>
              <a:t>Appendix. A</a:t>
            </a:r>
            <a:r>
              <a:rPr lang="en-US" b="1" dirty="0" smtClean="0"/>
              <a:t>)</a:t>
            </a:r>
          </a:p>
          <a:p>
            <a:pPr lvl="2" latinLnBrk="0">
              <a:lnSpc>
                <a:spcPct val="150000"/>
              </a:lnSpc>
            </a:pPr>
            <a:r>
              <a:rPr lang="en-US" b="1" dirty="0" smtClean="0"/>
              <a:t>Java Service Wrapper binaries for ARM Cortex-A9 are added.</a:t>
            </a:r>
          </a:p>
          <a:p>
            <a:pPr lvl="2" latinLnBrk="0">
              <a:lnSpc>
                <a:spcPct val="150000"/>
              </a:lnSpc>
            </a:pPr>
            <a:r>
              <a:rPr lang="en-US" b="1" dirty="0" smtClean="0"/>
              <a:t>Scripts to start/stop daemons (</a:t>
            </a:r>
            <a:r>
              <a:rPr lang="en-US" b="1" dirty="0" err="1" smtClean="0">
                <a:solidFill>
                  <a:schemeClr val="accent1"/>
                </a:solidFill>
                <a:latin typeface="Courier New" panose="02070309020205020404" pitchFamily="49" charset="0"/>
                <a:cs typeface="Courier New" panose="02070309020205020404" pitchFamily="49" charset="0"/>
              </a:rPr>
              <a:t>mpjboot</a:t>
            </a:r>
            <a:r>
              <a:rPr lang="en-US" b="1" dirty="0" smtClean="0">
                <a:latin typeface="Courier New" panose="02070309020205020404" pitchFamily="49" charset="0"/>
                <a:cs typeface="Courier New" panose="02070309020205020404" pitchFamily="49" charset="0"/>
              </a:rPr>
              <a:t>, </a:t>
            </a:r>
            <a:r>
              <a:rPr lang="en-US" b="1" dirty="0" err="1" smtClean="0">
                <a:solidFill>
                  <a:schemeClr val="accent1"/>
                </a:solidFill>
                <a:latin typeface="Courier New" panose="02070309020205020404" pitchFamily="49" charset="0"/>
                <a:cs typeface="Courier New" panose="02070309020205020404" pitchFamily="49" charset="0"/>
              </a:rPr>
              <a:t>mpjhalt</a:t>
            </a:r>
            <a:r>
              <a:rPr lang="en-US" b="1" dirty="0" smtClean="0"/>
              <a:t>) on remote machines are changed.</a:t>
            </a:r>
          </a:p>
          <a:p>
            <a:pPr lvl="2" latinLnBrk="0">
              <a:lnSpc>
                <a:spcPct val="150000"/>
              </a:lnSpc>
            </a:pPr>
            <a:r>
              <a:rPr lang="en-US" b="1" dirty="0" smtClean="0"/>
              <a:t>New scripts to launch </a:t>
            </a:r>
            <a:r>
              <a:rPr lang="en-US" b="1" dirty="0" err="1" smtClean="0">
                <a:solidFill>
                  <a:schemeClr val="accent1"/>
                </a:solidFill>
                <a:latin typeface="Courier New" panose="02070309020205020404" pitchFamily="49" charset="0"/>
                <a:cs typeface="Courier New" panose="02070309020205020404" pitchFamily="49" charset="0"/>
              </a:rPr>
              <a:t>mpjdaemon</a:t>
            </a:r>
            <a:r>
              <a:rPr lang="en-US" b="1" dirty="0" smtClean="0">
                <a:solidFill>
                  <a:schemeClr val="accent1"/>
                </a:solidFill>
              </a:rPr>
              <a:t> </a:t>
            </a:r>
            <a:r>
              <a:rPr lang="en-US" b="1" dirty="0" smtClean="0"/>
              <a:t>on ARM are added.</a:t>
            </a:r>
          </a:p>
          <a:p>
            <a:pPr marL="914400" lvl="2" indent="0" latinLnBrk="0">
              <a:buNone/>
            </a:pPr>
            <a:endParaRPr lang="en-US" dirty="0" smtClean="0"/>
          </a:p>
          <a:p>
            <a:pPr lvl="2" latinLnBrk="0"/>
            <a:endParaRPr lang="en-US" dirty="0" smtClean="0"/>
          </a:p>
          <a:p>
            <a:pPr lvl="2" latinLnBrk="0"/>
            <a:endParaRPr lang="en-US" dirty="0"/>
          </a:p>
        </p:txBody>
      </p:sp>
      <p:sp>
        <p:nvSpPr>
          <p:cNvPr id="6" name="Slide Number Placeholder 5"/>
          <p:cNvSpPr>
            <a:spLocks noGrp="1"/>
          </p:cNvSpPr>
          <p:nvPr>
            <p:ph type="sldNum" sz="quarter" idx="12"/>
          </p:nvPr>
        </p:nvSpPr>
        <p:spPr/>
        <p:txBody>
          <a:bodyPr/>
          <a:lstStyle/>
          <a:p>
            <a:pPr algn="r"/>
            <a:fld id="{540C2638-C20C-4158-A13A-E4635A0BE017}" type="slidenum">
              <a:rPr lang="en-US" altLang="ko-KR" smtClean="0"/>
              <a:pPr algn="r"/>
              <a:t>12</a:t>
            </a:fld>
            <a:endParaRPr lang="en-US" altLang="ko-KR" dirty="0"/>
          </a:p>
        </p:txBody>
      </p:sp>
    </p:spTree>
    <p:extLst>
      <p:ext uri="{BB962C8B-B14F-4D97-AF65-F5344CB8AC3E}">
        <p14:creationId xmlns:p14="http://schemas.microsoft.com/office/powerpoint/2010/main" val="3805767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F:\Dropbox\Wise Lab\Research\Papers\1st Paper-rev2\CCP\figures\arm-intel-stream.jpg"/>
          <p:cNvPicPr/>
          <p:nvPr/>
        </p:nvPicPr>
        <p:blipFill>
          <a:blip r:embed="rId3">
            <a:extLst>
              <a:ext uri="{28A0092B-C50C-407E-A947-70E740481C1C}">
                <a14:useLocalDpi xmlns:a14="http://schemas.microsoft.com/office/drawing/2010/main" val="0"/>
              </a:ext>
            </a:extLst>
          </a:blip>
          <a:srcRect/>
          <a:stretch>
            <a:fillRect/>
          </a:stretch>
        </p:blipFill>
        <p:spPr bwMode="auto">
          <a:xfrm>
            <a:off x="4680012" y="1229460"/>
            <a:ext cx="4243383" cy="2415564"/>
          </a:xfrm>
          <a:prstGeom prst="rect">
            <a:avLst/>
          </a:prstGeom>
          <a:noFill/>
          <a:ln>
            <a:noFill/>
          </a:ln>
        </p:spPr>
      </p:pic>
      <p:pic>
        <p:nvPicPr>
          <p:cNvPr id="11" name="Picture 10" descr="F:\Dropbox\Wise Lab\Research\Papers\1st Paper-rev2\CCP\figures\arm-java-c-stream.png"/>
          <p:cNvPicPr/>
          <p:nvPr/>
        </p:nvPicPr>
        <p:blipFill>
          <a:blip r:embed="rId4">
            <a:extLst>
              <a:ext uri="{28A0092B-C50C-407E-A947-70E740481C1C}">
                <a14:useLocalDpi xmlns:a14="http://schemas.microsoft.com/office/drawing/2010/main" val="0"/>
              </a:ext>
            </a:extLst>
          </a:blip>
          <a:srcRect/>
          <a:stretch>
            <a:fillRect/>
          </a:stretch>
        </p:blipFill>
        <p:spPr bwMode="auto">
          <a:xfrm>
            <a:off x="4680012" y="4146223"/>
            <a:ext cx="4172128" cy="2302028"/>
          </a:xfrm>
          <a:prstGeom prst="rect">
            <a:avLst/>
          </a:prstGeom>
          <a:noFill/>
          <a:ln>
            <a:noFill/>
          </a:ln>
        </p:spPr>
      </p:pic>
      <p:sp>
        <p:nvSpPr>
          <p:cNvPr id="13" name="Rectangle 12"/>
          <p:cNvSpPr/>
          <p:nvPr/>
        </p:nvSpPr>
        <p:spPr>
          <a:xfrm>
            <a:off x="5268775" y="895249"/>
            <a:ext cx="3726628" cy="307777"/>
          </a:xfrm>
          <a:prstGeom prst="rect">
            <a:avLst/>
          </a:prstGeom>
        </p:spPr>
        <p:txBody>
          <a:bodyPr wrap="square">
            <a:spAutoFit/>
          </a:bodyPr>
          <a:lstStyle/>
          <a:p>
            <a:r>
              <a:rPr lang="en-US" sz="1400" b="1" dirty="0" smtClean="0">
                <a:latin typeface="Malgun Gothic (Body)"/>
                <a:ea typeface="Malgun Gothic" panose="020B0503020000020004" pitchFamily="34" charset="-127"/>
              </a:rPr>
              <a:t>STREAM-C </a:t>
            </a:r>
            <a:r>
              <a:rPr lang="en-US" sz="1400" b="1" dirty="0">
                <a:latin typeface="Malgun Gothic (Body)"/>
                <a:ea typeface="Malgun Gothic" panose="020B0503020000020004" pitchFamily="34" charset="-127"/>
              </a:rPr>
              <a:t>kernels </a:t>
            </a:r>
            <a:r>
              <a:rPr lang="en-US" sz="1400" b="1" dirty="0" smtClean="0">
                <a:latin typeface="Malgun Gothic (Body)"/>
                <a:ea typeface="Malgun Gothic" panose="020B0503020000020004" pitchFamily="34" charset="-127"/>
              </a:rPr>
              <a:t>on x86 and Cortex-A9</a:t>
            </a:r>
            <a:endParaRPr lang="en-US" sz="1400" b="1" dirty="0">
              <a:latin typeface="Malgun Gothic (Body)"/>
            </a:endParaRPr>
          </a:p>
        </p:txBody>
      </p:sp>
      <p:sp>
        <p:nvSpPr>
          <p:cNvPr id="14" name="Rectangle 13"/>
          <p:cNvSpPr/>
          <p:nvPr/>
        </p:nvSpPr>
        <p:spPr>
          <a:xfrm>
            <a:off x="5373253" y="3924074"/>
            <a:ext cx="3561459" cy="307777"/>
          </a:xfrm>
          <a:prstGeom prst="rect">
            <a:avLst/>
          </a:prstGeom>
        </p:spPr>
        <p:txBody>
          <a:bodyPr wrap="square">
            <a:spAutoFit/>
          </a:bodyPr>
          <a:lstStyle/>
          <a:p>
            <a:r>
              <a:rPr lang="en-US" sz="1400" b="1" dirty="0" smtClean="0">
                <a:latin typeface="Malgun Gothic (Body)"/>
                <a:ea typeface="Malgun Gothic" panose="020B0503020000020004" pitchFamily="34" charset="-127"/>
              </a:rPr>
              <a:t>STREAM-C and STREAM-Java on ARM</a:t>
            </a:r>
            <a:endParaRPr lang="en-US" sz="1400" b="1" dirty="0">
              <a:latin typeface="Malgun Gothic (Body)"/>
            </a:endParaRPr>
          </a:p>
        </p:txBody>
      </p:sp>
      <p:sp>
        <p:nvSpPr>
          <p:cNvPr id="2" name="Title 1"/>
          <p:cNvSpPr>
            <a:spLocks noGrp="1"/>
          </p:cNvSpPr>
          <p:nvPr>
            <p:ph type="title"/>
          </p:nvPr>
        </p:nvSpPr>
        <p:spPr/>
        <p:txBody>
          <a:bodyPr/>
          <a:lstStyle/>
          <a:p>
            <a:r>
              <a:rPr lang="en-US" dirty="0" smtClean="0"/>
              <a:t>Single Node Evaluation </a:t>
            </a:r>
            <a:r>
              <a:rPr lang="en-US" sz="2800" dirty="0" smtClean="0"/>
              <a:t>[STREAM]</a:t>
            </a:r>
            <a:endParaRPr lang="en-US" dirty="0"/>
          </a:p>
        </p:txBody>
      </p:sp>
      <p:sp>
        <p:nvSpPr>
          <p:cNvPr id="3" name="Content Placeholder 2"/>
          <p:cNvSpPr>
            <a:spLocks noGrp="1"/>
          </p:cNvSpPr>
          <p:nvPr>
            <p:ph idx="1"/>
          </p:nvPr>
        </p:nvSpPr>
        <p:spPr>
          <a:xfrm>
            <a:off x="35496" y="892885"/>
            <a:ext cx="4468562" cy="6064507"/>
          </a:xfrm>
        </p:spPr>
        <p:txBody>
          <a:bodyPr>
            <a:normAutofit fontScale="92500" lnSpcReduction="20000"/>
          </a:bodyPr>
          <a:lstStyle/>
          <a:p>
            <a:pPr latinLnBrk="0">
              <a:lnSpc>
                <a:spcPct val="150000"/>
              </a:lnSpc>
            </a:pPr>
            <a:r>
              <a:rPr lang="en-US" sz="2200" b="1" dirty="0" smtClean="0"/>
              <a:t>Memory Bandwidth comparison of Cortex-A9 and x86 server</a:t>
            </a:r>
            <a:endParaRPr lang="en-US" sz="2200" b="1" dirty="0"/>
          </a:p>
          <a:p>
            <a:pPr lvl="1" latinLnBrk="0">
              <a:lnSpc>
                <a:spcPct val="150000"/>
              </a:lnSpc>
            </a:pPr>
            <a:r>
              <a:rPr lang="en-US" sz="1800" b="1" dirty="0"/>
              <a:t>Baseline </a:t>
            </a:r>
            <a:r>
              <a:rPr lang="en-US" sz="1800" b="1" dirty="0" smtClean="0"/>
              <a:t>for other </a:t>
            </a:r>
            <a:r>
              <a:rPr lang="en-US" sz="1800" b="1" dirty="0"/>
              <a:t>evaluation benchmarks</a:t>
            </a:r>
          </a:p>
          <a:p>
            <a:pPr lvl="1" latinLnBrk="0">
              <a:lnSpc>
                <a:spcPct val="150000"/>
              </a:lnSpc>
            </a:pPr>
            <a:r>
              <a:rPr lang="en-US" sz="1800" b="1" dirty="0" smtClean="0"/>
              <a:t>X86 </a:t>
            </a:r>
            <a:r>
              <a:rPr lang="en-US" sz="1800" b="1" dirty="0"/>
              <a:t>outperformed Cortex-A9 by </a:t>
            </a:r>
            <a:r>
              <a:rPr lang="en-US" sz="1800" b="1" dirty="0" smtClean="0">
                <a:solidFill>
                  <a:schemeClr val="accent1"/>
                </a:solidFill>
              </a:rPr>
              <a:t>factor of </a:t>
            </a:r>
            <a:r>
              <a:rPr lang="en-US" sz="1800" b="1" dirty="0">
                <a:solidFill>
                  <a:schemeClr val="accent1"/>
                </a:solidFill>
              </a:rPr>
              <a:t>~</a:t>
            </a:r>
            <a:r>
              <a:rPr lang="en-US" sz="1800" b="1" dirty="0" smtClean="0">
                <a:solidFill>
                  <a:schemeClr val="accent1"/>
                </a:solidFill>
              </a:rPr>
              <a:t>4</a:t>
            </a:r>
            <a:r>
              <a:rPr lang="en-US" sz="1800" b="1" dirty="0" smtClean="0"/>
              <a:t>.</a:t>
            </a:r>
          </a:p>
          <a:p>
            <a:pPr lvl="1" latinLnBrk="0">
              <a:lnSpc>
                <a:spcPct val="150000"/>
              </a:lnSpc>
            </a:pPr>
            <a:r>
              <a:rPr lang="en-US" sz="1800" b="1" dirty="0" smtClean="0"/>
              <a:t>Limited Bus (800 vs. 1333) MHz</a:t>
            </a:r>
            <a:endParaRPr lang="en-US" sz="1800" b="1" dirty="0"/>
          </a:p>
          <a:p>
            <a:pPr fontAlgn="auto" latinLnBrk="0">
              <a:lnSpc>
                <a:spcPct val="150000"/>
              </a:lnSpc>
              <a:spcAft>
                <a:spcPts val="0"/>
              </a:spcAft>
            </a:pPr>
            <a:r>
              <a:rPr lang="en-US" sz="2200" b="1" dirty="0" smtClean="0"/>
              <a:t>STREAM-C and STREAM-Java performance on Cortex-A9</a:t>
            </a:r>
            <a:endParaRPr lang="en-US" sz="2200" b="1" dirty="0"/>
          </a:p>
          <a:p>
            <a:pPr lvl="1" fontAlgn="auto" latinLnBrk="0">
              <a:lnSpc>
                <a:spcPct val="150000"/>
              </a:lnSpc>
              <a:spcAft>
                <a:spcPts val="0"/>
              </a:spcAft>
            </a:pPr>
            <a:r>
              <a:rPr lang="en-US" sz="1800" b="1" dirty="0" smtClean="0">
                <a:solidFill>
                  <a:schemeClr val="accent1"/>
                </a:solidFill>
              </a:rPr>
              <a:t>language specific memory management</a:t>
            </a:r>
            <a:r>
              <a:rPr lang="en-US" sz="1800" b="1" dirty="0" smtClean="0"/>
              <a:t> </a:t>
            </a:r>
          </a:p>
          <a:p>
            <a:pPr lvl="1" fontAlgn="auto" latinLnBrk="0">
              <a:lnSpc>
                <a:spcPct val="150000"/>
              </a:lnSpc>
              <a:spcAft>
                <a:spcPts val="0"/>
              </a:spcAft>
            </a:pPr>
            <a:r>
              <a:rPr lang="en-US" sz="1800" b="1" dirty="0" smtClean="0">
                <a:solidFill>
                  <a:schemeClr val="accent1"/>
                </a:solidFill>
              </a:rPr>
              <a:t>~</a:t>
            </a:r>
            <a:r>
              <a:rPr lang="en-US" sz="1800" b="1" dirty="0">
                <a:solidFill>
                  <a:schemeClr val="accent1"/>
                </a:solidFill>
              </a:rPr>
              <a:t>3 times</a:t>
            </a:r>
            <a:r>
              <a:rPr lang="en-US" sz="1800" b="1" dirty="0"/>
              <a:t> better performance on </a:t>
            </a:r>
            <a:r>
              <a:rPr lang="en-US" sz="1800" b="1" dirty="0" smtClean="0"/>
              <a:t>C based implementation.</a:t>
            </a:r>
            <a:endParaRPr lang="en-US" sz="1800" b="1" dirty="0"/>
          </a:p>
          <a:p>
            <a:pPr lvl="1" fontAlgn="auto" latinLnBrk="0">
              <a:lnSpc>
                <a:spcPct val="150000"/>
              </a:lnSpc>
              <a:spcAft>
                <a:spcPts val="0"/>
              </a:spcAft>
            </a:pPr>
            <a:r>
              <a:rPr lang="en-US" sz="1800" b="1" dirty="0"/>
              <a:t>Poor JVM support for ARM </a:t>
            </a:r>
          </a:p>
          <a:p>
            <a:pPr lvl="2" latinLnBrk="0">
              <a:lnSpc>
                <a:spcPct val="150000"/>
              </a:lnSpc>
            </a:pPr>
            <a:r>
              <a:rPr lang="en-US" sz="1800" b="1" dirty="0" smtClean="0">
                <a:solidFill>
                  <a:schemeClr val="accent1"/>
                </a:solidFill>
              </a:rPr>
              <a:t>emulated </a:t>
            </a:r>
            <a:r>
              <a:rPr lang="en-US" sz="1800" b="1" dirty="0">
                <a:solidFill>
                  <a:schemeClr val="accent1"/>
                </a:solidFill>
              </a:rPr>
              <a:t>floating </a:t>
            </a:r>
            <a:r>
              <a:rPr lang="en-US" sz="1800" b="1" dirty="0" smtClean="0">
                <a:solidFill>
                  <a:schemeClr val="accent1"/>
                </a:solidFill>
              </a:rPr>
              <a:t>point</a:t>
            </a:r>
          </a:p>
        </p:txBody>
      </p:sp>
      <p:sp>
        <p:nvSpPr>
          <p:cNvPr id="6" name="Slide Number Placeholder 5"/>
          <p:cNvSpPr>
            <a:spLocks noGrp="1"/>
          </p:cNvSpPr>
          <p:nvPr>
            <p:ph type="sldNum" sz="quarter" idx="12"/>
          </p:nvPr>
        </p:nvSpPr>
        <p:spPr/>
        <p:txBody>
          <a:bodyPr/>
          <a:lstStyle/>
          <a:p>
            <a:pPr algn="r"/>
            <a:fld id="{540C2638-C20C-4158-A13A-E4635A0BE017}" type="slidenum">
              <a:rPr lang="en-US" altLang="ko-KR" smtClean="0"/>
              <a:pPr algn="r"/>
              <a:t>13</a:t>
            </a:fld>
            <a:endParaRPr lang="en-US" altLang="ko-KR" dirty="0"/>
          </a:p>
        </p:txBody>
      </p:sp>
    </p:spTree>
    <p:extLst>
      <p:ext uri="{BB962C8B-B14F-4D97-AF65-F5344CB8AC3E}">
        <p14:creationId xmlns:p14="http://schemas.microsoft.com/office/powerpoint/2010/main" val="4013721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Node Evaluation</a:t>
            </a:r>
            <a:r>
              <a:rPr lang="en-US" dirty="0" smtClean="0"/>
              <a:t> </a:t>
            </a:r>
            <a:r>
              <a:rPr lang="en-US" sz="2800" dirty="0" smtClean="0"/>
              <a:t>[OLTP]</a:t>
            </a:r>
            <a:endParaRPr lang="en-US" dirty="0"/>
          </a:p>
        </p:txBody>
      </p:sp>
      <p:sp>
        <p:nvSpPr>
          <p:cNvPr id="3" name="Content Placeholder 2"/>
          <p:cNvSpPr>
            <a:spLocks noGrp="1"/>
          </p:cNvSpPr>
          <p:nvPr>
            <p:ph idx="1"/>
          </p:nvPr>
        </p:nvSpPr>
        <p:spPr>
          <a:xfrm>
            <a:off x="46571" y="948190"/>
            <a:ext cx="4940357" cy="5810115"/>
          </a:xfrm>
        </p:spPr>
        <p:txBody>
          <a:bodyPr>
            <a:normAutofit/>
          </a:bodyPr>
          <a:lstStyle/>
          <a:p>
            <a:pPr latinLnBrk="0"/>
            <a:r>
              <a:rPr lang="en-US" sz="2400" b="1" dirty="0" smtClean="0"/>
              <a:t>Transactions Per Second</a:t>
            </a:r>
          </a:p>
          <a:p>
            <a:pPr lvl="1" latinLnBrk="0">
              <a:lnSpc>
                <a:spcPct val="150000"/>
              </a:lnSpc>
            </a:pPr>
            <a:r>
              <a:rPr lang="en-US" sz="2000" b="1" dirty="0" smtClean="0"/>
              <a:t>Intel x86 performs better in raw performance</a:t>
            </a:r>
          </a:p>
          <a:p>
            <a:pPr lvl="2" latinLnBrk="0">
              <a:lnSpc>
                <a:spcPct val="150000"/>
              </a:lnSpc>
            </a:pPr>
            <a:r>
              <a:rPr lang="en-US" sz="1900" b="1" dirty="0" smtClean="0"/>
              <a:t>Serial</a:t>
            </a:r>
            <a:r>
              <a:rPr lang="en-US" sz="1900" b="1" dirty="0" smtClean="0">
                <a:solidFill>
                  <a:schemeClr val="accent1"/>
                </a:solidFill>
              </a:rPr>
              <a:t> 60</a:t>
            </a:r>
            <a:r>
              <a:rPr lang="en-US" sz="1900" b="1" dirty="0">
                <a:solidFill>
                  <a:schemeClr val="accent1"/>
                </a:solidFill>
              </a:rPr>
              <a:t>% </a:t>
            </a:r>
            <a:r>
              <a:rPr lang="en-US" sz="1900" b="1" dirty="0" smtClean="0"/>
              <a:t>increase</a:t>
            </a:r>
          </a:p>
          <a:p>
            <a:pPr lvl="2" latinLnBrk="0">
              <a:lnSpc>
                <a:spcPct val="150000"/>
              </a:lnSpc>
            </a:pPr>
            <a:r>
              <a:rPr lang="en-US" sz="1900" b="1" dirty="0" smtClean="0"/>
              <a:t>4-cores</a:t>
            </a:r>
            <a:r>
              <a:rPr lang="en-US" sz="1900" b="1" dirty="0" smtClean="0">
                <a:solidFill>
                  <a:schemeClr val="accent1"/>
                </a:solidFill>
              </a:rPr>
              <a:t> 230% </a:t>
            </a:r>
            <a:r>
              <a:rPr lang="en-US" sz="1900" b="1" dirty="0" smtClean="0"/>
              <a:t>increase</a:t>
            </a:r>
          </a:p>
          <a:p>
            <a:pPr lvl="2" latinLnBrk="0">
              <a:lnSpc>
                <a:spcPct val="150000"/>
              </a:lnSpc>
            </a:pPr>
            <a:r>
              <a:rPr lang="en-US" sz="1900" b="1" dirty="0" smtClean="0"/>
              <a:t>Bigger cache, fewer bus access</a:t>
            </a:r>
          </a:p>
          <a:p>
            <a:pPr latinLnBrk="0"/>
            <a:r>
              <a:rPr lang="en-US" sz="2400" b="1" dirty="0" smtClean="0"/>
              <a:t>Transactions/sec Per Watt</a:t>
            </a:r>
          </a:p>
          <a:p>
            <a:pPr lvl="1" latinLnBrk="0">
              <a:lnSpc>
                <a:spcPct val="150000"/>
              </a:lnSpc>
            </a:pPr>
            <a:r>
              <a:rPr lang="en-US" sz="1900" b="1" dirty="0" smtClean="0"/>
              <a:t>4-cores </a:t>
            </a:r>
            <a:r>
              <a:rPr lang="en-US" sz="1900" b="1" dirty="0" smtClean="0">
                <a:solidFill>
                  <a:schemeClr val="accent1"/>
                </a:solidFill>
              </a:rPr>
              <a:t>3 time better PPW</a:t>
            </a:r>
          </a:p>
          <a:p>
            <a:pPr lvl="1" latinLnBrk="0">
              <a:lnSpc>
                <a:spcPct val="150000"/>
              </a:lnSpc>
            </a:pPr>
            <a:r>
              <a:rPr lang="en-US" sz="1900" b="1" dirty="0" smtClean="0"/>
              <a:t>Multicore scalability</a:t>
            </a:r>
          </a:p>
          <a:p>
            <a:pPr lvl="2" latinLnBrk="0">
              <a:lnSpc>
                <a:spcPct val="150000"/>
              </a:lnSpc>
            </a:pPr>
            <a:r>
              <a:rPr lang="en-US" sz="1900" b="1" dirty="0" smtClean="0">
                <a:solidFill>
                  <a:schemeClr val="accent1"/>
                </a:solidFill>
              </a:rPr>
              <a:t>40%</a:t>
            </a:r>
            <a:r>
              <a:rPr lang="en-US" sz="1900" b="1" dirty="0" smtClean="0"/>
              <a:t> from 1 to 2 cores</a:t>
            </a:r>
          </a:p>
          <a:p>
            <a:pPr lvl="2" latinLnBrk="0">
              <a:lnSpc>
                <a:spcPct val="150000"/>
              </a:lnSpc>
            </a:pPr>
            <a:r>
              <a:rPr lang="en-US" sz="1900" b="1" dirty="0" smtClean="0">
                <a:solidFill>
                  <a:schemeClr val="accent1"/>
                </a:solidFill>
              </a:rPr>
              <a:t>10%</a:t>
            </a:r>
            <a:r>
              <a:rPr lang="en-US" sz="1900" b="1" dirty="0" smtClean="0"/>
              <a:t> from 3 to 4 cores</a:t>
            </a:r>
          </a:p>
          <a:p>
            <a:pPr lvl="1" latinLnBrk="0">
              <a:lnSpc>
                <a:spcPct val="150000"/>
              </a:lnSpc>
            </a:pPr>
            <a:r>
              <a:rPr lang="en-US" sz="1900" b="1" dirty="0" smtClean="0"/>
              <a:t>ARM outperforms x86 server</a:t>
            </a:r>
          </a:p>
        </p:txBody>
      </p:sp>
      <p:sp>
        <p:nvSpPr>
          <p:cNvPr id="8" name="Rectangle 7"/>
          <p:cNvSpPr/>
          <p:nvPr/>
        </p:nvSpPr>
        <p:spPr>
          <a:xfrm>
            <a:off x="5268775" y="895249"/>
            <a:ext cx="3583365" cy="523220"/>
          </a:xfrm>
          <a:prstGeom prst="rect">
            <a:avLst/>
          </a:prstGeom>
        </p:spPr>
        <p:txBody>
          <a:bodyPr wrap="square">
            <a:spAutoFit/>
          </a:bodyPr>
          <a:lstStyle/>
          <a:p>
            <a:pPr algn="ctr"/>
            <a:r>
              <a:rPr lang="en-US" sz="1400" b="1" dirty="0" smtClean="0">
                <a:latin typeface="Malgun Gothic (Body)"/>
                <a:ea typeface="Malgun Gothic" panose="020B0503020000020004" pitchFamily="34" charset="-127"/>
              </a:rPr>
              <a:t>Transactions/second (Raw Performance)</a:t>
            </a:r>
            <a:endParaRPr lang="en-US" sz="1400" b="1" dirty="0">
              <a:latin typeface="Malgun Gothic (Body)"/>
            </a:endParaRPr>
          </a:p>
        </p:txBody>
      </p:sp>
      <p:sp>
        <p:nvSpPr>
          <p:cNvPr id="9" name="Rectangle 8"/>
          <p:cNvSpPr/>
          <p:nvPr/>
        </p:nvSpPr>
        <p:spPr>
          <a:xfrm>
            <a:off x="4879441" y="3853247"/>
            <a:ext cx="4362031" cy="307777"/>
          </a:xfrm>
          <a:prstGeom prst="rect">
            <a:avLst/>
          </a:prstGeom>
        </p:spPr>
        <p:txBody>
          <a:bodyPr wrap="square">
            <a:spAutoFit/>
          </a:bodyPr>
          <a:lstStyle/>
          <a:p>
            <a:pPr algn="ctr"/>
            <a:r>
              <a:rPr lang="en-US" sz="1400" b="1" dirty="0" smtClean="0">
                <a:latin typeface="Malgun Gothic (Body)"/>
                <a:ea typeface="Malgun Gothic" panose="020B0503020000020004" pitchFamily="34" charset="-127"/>
              </a:rPr>
              <a:t>Transaction/second per Watt (Energy-Efficiency)</a:t>
            </a:r>
            <a:endParaRPr lang="en-US" sz="1400" b="1" dirty="0">
              <a:latin typeface="Malgun Gothic (Body)"/>
            </a:endParaRPr>
          </a:p>
        </p:txBody>
      </p:sp>
      <p:pic>
        <p:nvPicPr>
          <p:cNvPr id="10" name="Picture 9" descr="db-trans-per-sec"/>
          <p:cNvPicPr/>
          <p:nvPr/>
        </p:nvPicPr>
        <p:blipFill>
          <a:blip r:embed="rId3">
            <a:extLst>
              <a:ext uri="{28A0092B-C50C-407E-A947-70E740481C1C}">
                <a14:useLocalDpi xmlns:a14="http://schemas.microsoft.com/office/drawing/2010/main" val="0"/>
              </a:ext>
            </a:extLst>
          </a:blip>
          <a:srcRect/>
          <a:stretch>
            <a:fillRect/>
          </a:stretch>
        </p:blipFill>
        <p:spPr bwMode="auto">
          <a:xfrm>
            <a:off x="5091744" y="1196752"/>
            <a:ext cx="3944752" cy="2404398"/>
          </a:xfrm>
          <a:prstGeom prst="rect">
            <a:avLst/>
          </a:prstGeom>
          <a:noFill/>
          <a:ln>
            <a:noFill/>
          </a:ln>
        </p:spPr>
      </p:pic>
      <p:pic>
        <p:nvPicPr>
          <p:cNvPr id="11" name="Picture 10" descr="db-trans-per-sec-per-watt"/>
          <p:cNvPicPr/>
          <p:nvPr/>
        </p:nvPicPr>
        <p:blipFill>
          <a:blip r:embed="rId4">
            <a:extLst>
              <a:ext uri="{28A0092B-C50C-407E-A947-70E740481C1C}">
                <a14:useLocalDpi xmlns:a14="http://schemas.microsoft.com/office/drawing/2010/main" val="0"/>
              </a:ext>
            </a:extLst>
          </a:blip>
          <a:srcRect/>
          <a:stretch>
            <a:fillRect/>
          </a:stretch>
        </p:blipFill>
        <p:spPr bwMode="auto">
          <a:xfrm>
            <a:off x="5088144" y="4257092"/>
            <a:ext cx="3948352" cy="2302029"/>
          </a:xfrm>
          <a:prstGeom prst="rect">
            <a:avLst/>
          </a:prstGeom>
          <a:noFill/>
          <a:ln>
            <a:noFill/>
          </a:ln>
        </p:spPr>
      </p:pic>
      <p:sp>
        <p:nvSpPr>
          <p:cNvPr id="6" name="Slide Number Placeholder 5"/>
          <p:cNvSpPr>
            <a:spLocks noGrp="1"/>
          </p:cNvSpPr>
          <p:nvPr>
            <p:ph type="sldNum" sz="quarter" idx="12"/>
          </p:nvPr>
        </p:nvSpPr>
        <p:spPr/>
        <p:txBody>
          <a:bodyPr/>
          <a:lstStyle/>
          <a:p>
            <a:pPr algn="r"/>
            <a:fld id="{540C2638-C20C-4158-A13A-E4635A0BE017}" type="slidenum">
              <a:rPr lang="en-US" altLang="ko-KR" smtClean="0"/>
              <a:pPr algn="r"/>
              <a:t>14</a:t>
            </a:fld>
            <a:endParaRPr lang="en-US" altLang="ko-KR" dirty="0"/>
          </a:p>
        </p:txBody>
      </p:sp>
    </p:spTree>
    <p:extLst>
      <p:ext uri="{BB962C8B-B14F-4D97-AF65-F5344CB8AC3E}">
        <p14:creationId xmlns:p14="http://schemas.microsoft.com/office/powerpoint/2010/main" val="1923584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Node Evaluation</a:t>
            </a:r>
            <a:r>
              <a:rPr lang="en-US" dirty="0" smtClean="0"/>
              <a:t> </a:t>
            </a:r>
            <a:r>
              <a:rPr lang="en-US" sz="2800" dirty="0" smtClean="0"/>
              <a:t>[PARSEC]</a:t>
            </a:r>
            <a:endParaRPr lang="en-US" dirty="0"/>
          </a:p>
        </p:txBody>
      </p:sp>
      <p:sp>
        <p:nvSpPr>
          <p:cNvPr id="3" name="Content Placeholder 2"/>
          <p:cNvSpPr>
            <a:spLocks noGrp="1"/>
          </p:cNvSpPr>
          <p:nvPr>
            <p:ph idx="1"/>
          </p:nvPr>
        </p:nvSpPr>
        <p:spPr>
          <a:xfrm>
            <a:off x="95794" y="880599"/>
            <a:ext cx="4959568" cy="5977401"/>
          </a:xfrm>
        </p:spPr>
        <p:txBody>
          <a:bodyPr wrap="square">
            <a:normAutofit fontScale="92500" lnSpcReduction="20000"/>
          </a:bodyPr>
          <a:lstStyle/>
          <a:p>
            <a:pPr latinLnBrk="0">
              <a:lnSpc>
                <a:spcPct val="150000"/>
              </a:lnSpc>
            </a:pPr>
            <a:r>
              <a:rPr lang="en-US" sz="2000" b="1" dirty="0" smtClean="0"/>
              <a:t>Multithreaded performance</a:t>
            </a:r>
          </a:p>
          <a:p>
            <a:pPr lvl="1" latinLnBrk="0">
              <a:lnSpc>
                <a:spcPct val="150000"/>
              </a:lnSpc>
            </a:pPr>
            <a:r>
              <a:rPr lang="en-US" sz="2000" b="1" dirty="0" smtClean="0">
                <a:solidFill>
                  <a:schemeClr val="accent1"/>
                </a:solidFill>
              </a:rPr>
              <a:t>Amdahl’s law of parallel efficiency</a:t>
            </a:r>
            <a:r>
              <a:rPr lang="en-US" sz="2000" dirty="0" smtClean="0"/>
              <a:t>:</a:t>
            </a:r>
          </a:p>
          <a:p>
            <a:pPr marL="457200" lvl="1" indent="0" latinLnBrk="0">
              <a:lnSpc>
                <a:spcPct val="150000"/>
              </a:lnSpc>
              <a:buNone/>
            </a:pPr>
            <a:r>
              <a:rPr lang="en-US" sz="2000" dirty="0" smtClean="0"/>
              <a:t>                                     [37]     </a:t>
            </a:r>
            <a:endParaRPr lang="en-US" sz="2000" dirty="0"/>
          </a:p>
          <a:p>
            <a:pPr latinLnBrk="0"/>
            <a:endParaRPr lang="en-US" sz="2000" b="1" dirty="0" smtClean="0"/>
          </a:p>
          <a:p>
            <a:pPr latinLnBrk="0"/>
            <a:r>
              <a:rPr lang="en-US" sz="2000" b="1" dirty="0" smtClean="0"/>
              <a:t>Parallel overhead by increasing # of cores</a:t>
            </a:r>
          </a:p>
          <a:p>
            <a:pPr latinLnBrk="0"/>
            <a:endParaRPr lang="en-US" sz="2000" b="1" dirty="0" smtClean="0"/>
          </a:p>
          <a:p>
            <a:pPr latinLnBrk="0"/>
            <a:r>
              <a:rPr lang="en-US" sz="2000" b="1" dirty="0" smtClean="0">
                <a:solidFill>
                  <a:schemeClr val="accent1"/>
                </a:solidFill>
              </a:rPr>
              <a:t>Black-Scholes</a:t>
            </a:r>
          </a:p>
          <a:p>
            <a:pPr lvl="1" latinLnBrk="0"/>
            <a:r>
              <a:rPr lang="en-US" sz="2000" b="1" dirty="0" smtClean="0"/>
              <a:t>Embarrassingly parallel</a:t>
            </a:r>
          </a:p>
          <a:p>
            <a:pPr lvl="1" latinLnBrk="0"/>
            <a:r>
              <a:rPr lang="en-US" sz="2000" b="1" dirty="0" smtClean="0"/>
              <a:t>CPU </a:t>
            </a:r>
            <a:r>
              <a:rPr lang="en-US" sz="2000" b="1" dirty="0"/>
              <a:t>bound – </a:t>
            </a:r>
            <a:r>
              <a:rPr lang="en-US" sz="2000" b="1" dirty="0" smtClean="0"/>
              <a:t>minimal overhead</a:t>
            </a:r>
          </a:p>
          <a:p>
            <a:pPr lvl="1" latinLnBrk="0"/>
            <a:r>
              <a:rPr lang="en-US" sz="2000" b="1" dirty="0">
                <a:solidFill>
                  <a:schemeClr val="accent1"/>
                </a:solidFill>
              </a:rPr>
              <a:t>2-cores </a:t>
            </a:r>
            <a:r>
              <a:rPr lang="en-US" sz="2000" b="1" dirty="0" smtClean="0">
                <a:solidFill>
                  <a:schemeClr val="accent1"/>
                </a:solidFill>
              </a:rPr>
              <a:t>: 1.2x</a:t>
            </a:r>
          </a:p>
          <a:p>
            <a:pPr lvl="1" latinLnBrk="0"/>
            <a:r>
              <a:rPr lang="en-US" sz="2000" b="1" dirty="0" smtClean="0">
                <a:solidFill>
                  <a:schemeClr val="accent1"/>
                </a:solidFill>
              </a:rPr>
              <a:t>4-cores : 0.78x</a:t>
            </a:r>
          </a:p>
          <a:p>
            <a:pPr latinLnBrk="0"/>
            <a:endParaRPr lang="en-US" sz="2000" b="1" dirty="0" smtClean="0"/>
          </a:p>
          <a:p>
            <a:pPr latinLnBrk="0"/>
            <a:r>
              <a:rPr lang="en-US" sz="2000" b="1" dirty="0" err="1" smtClean="0">
                <a:solidFill>
                  <a:schemeClr val="accent1"/>
                </a:solidFill>
              </a:rPr>
              <a:t>Fluidanimate</a:t>
            </a:r>
            <a:endParaRPr lang="en-US" sz="2000" b="1" dirty="0">
              <a:solidFill>
                <a:schemeClr val="accent1"/>
              </a:solidFill>
            </a:endParaRPr>
          </a:p>
          <a:p>
            <a:pPr lvl="1" latinLnBrk="0"/>
            <a:r>
              <a:rPr lang="en-US" sz="2000" b="1" dirty="0" smtClean="0"/>
              <a:t>I/O bound – large communication overhead</a:t>
            </a:r>
            <a:endParaRPr lang="en-US" sz="2000" b="1" dirty="0"/>
          </a:p>
          <a:p>
            <a:pPr lvl="1" latinLnBrk="0"/>
            <a:r>
              <a:rPr lang="en-US" sz="2000" b="1" dirty="0"/>
              <a:t>Similar efficiency for ARM and x86</a:t>
            </a:r>
            <a:endParaRPr lang="en-US" sz="2000" b="1" dirty="0" smtClean="0">
              <a:solidFill>
                <a:schemeClr val="accent1"/>
              </a:solidFill>
            </a:endParaRPr>
          </a:p>
          <a:p>
            <a:pPr lvl="1" latinLnBrk="0"/>
            <a:r>
              <a:rPr lang="en-US" sz="2000" b="1" dirty="0" smtClean="0">
                <a:solidFill>
                  <a:schemeClr val="accent1"/>
                </a:solidFill>
              </a:rPr>
              <a:t>2 cores : 0.9 </a:t>
            </a:r>
          </a:p>
          <a:p>
            <a:pPr lvl="1" latinLnBrk="0"/>
            <a:r>
              <a:rPr lang="en-US" sz="2000" b="1" dirty="0" smtClean="0">
                <a:solidFill>
                  <a:schemeClr val="accent1"/>
                </a:solidFill>
              </a:rPr>
              <a:t>4 cores </a:t>
            </a:r>
            <a:r>
              <a:rPr lang="en-US" sz="2000" b="1" dirty="0">
                <a:solidFill>
                  <a:schemeClr val="accent1"/>
                </a:solidFill>
              </a:rPr>
              <a:t>: </a:t>
            </a:r>
            <a:r>
              <a:rPr lang="en-US" sz="2000" b="1" dirty="0" smtClean="0">
                <a:solidFill>
                  <a:schemeClr val="accent1"/>
                </a:solidFill>
              </a:rPr>
              <a:t>0.8 (</a:t>
            </a:r>
            <a:r>
              <a:rPr lang="en-US" sz="2000" b="1" dirty="0">
                <a:solidFill>
                  <a:schemeClr val="accent1"/>
                </a:solidFill>
              </a:rPr>
              <a:t>on </a:t>
            </a:r>
            <a:r>
              <a:rPr lang="en-US" sz="2000" b="1" dirty="0" smtClean="0">
                <a:solidFill>
                  <a:schemeClr val="accent1"/>
                </a:solidFill>
              </a:rPr>
              <a:t>both)</a:t>
            </a:r>
            <a:endParaRPr lang="en-US" sz="2000" b="1" dirty="0">
              <a:solidFill>
                <a:schemeClr val="accent1"/>
              </a:solidFill>
            </a:endParaRPr>
          </a:p>
          <a:p>
            <a:pPr lvl="1" latinLnBrk="0"/>
            <a:endParaRPr lang="en-US" sz="2000" dirty="0"/>
          </a:p>
          <a:p>
            <a:pPr lvl="2" latinLnBrk="0"/>
            <a:endParaRPr lang="en-US" dirty="0"/>
          </a:p>
          <a:p>
            <a:pPr lvl="1" latinLnBrk="0"/>
            <a:endParaRPr lang="en-US" sz="2000" dirty="0" smtClean="0"/>
          </a:p>
          <a:p>
            <a:pPr lvl="2" latinLnBrk="0"/>
            <a:endParaRPr lang="en-US" dirty="0"/>
          </a:p>
        </p:txBody>
      </p:sp>
      <p:sp>
        <p:nvSpPr>
          <p:cNvPr id="8" name="Rectangle 7"/>
          <p:cNvSpPr/>
          <p:nvPr/>
        </p:nvSpPr>
        <p:spPr>
          <a:xfrm>
            <a:off x="5268775" y="895249"/>
            <a:ext cx="3583365" cy="309259"/>
          </a:xfrm>
          <a:prstGeom prst="rect">
            <a:avLst/>
          </a:prstGeom>
        </p:spPr>
        <p:txBody>
          <a:bodyPr wrap="square">
            <a:spAutoFit/>
          </a:bodyPr>
          <a:lstStyle/>
          <a:p>
            <a:pPr algn="ctr"/>
            <a:r>
              <a:rPr lang="en-US" sz="1400" dirty="0" smtClean="0">
                <a:latin typeface="Malgun Gothic (Body)"/>
                <a:ea typeface="Malgun Gothic" panose="020B0503020000020004" pitchFamily="34" charset="-127"/>
              </a:rPr>
              <a:t>Black-Scholes strong scaling (multicore)</a:t>
            </a:r>
            <a:endParaRPr lang="en-US" sz="1400" dirty="0">
              <a:latin typeface="Malgun Gothic (Body)"/>
            </a:endParaRPr>
          </a:p>
        </p:txBody>
      </p:sp>
      <p:sp>
        <p:nvSpPr>
          <p:cNvPr id="9" name="Rectangle 8"/>
          <p:cNvSpPr/>
          <p:nvPr/>
        </p:nvSpPr>
        <p:spPr>
          <a:xfrm>
            <a:off x="5088145" y="3949315"/>
            <a:ext cx="4055855" cy="307777"/>
          </a:xfrm>
          <a:prstGeom prst="rect">
            <a:avLst/>
          </a:prstGeom>
        </p:spPr>
        <p:txBody>
          <a:bodyPr wrap="square">
            <a:spAutoFit/>
          </a:bodyPr>
          <a:lstStyle/>
          <a:p>
            <a:pPr algn="ctr"/>
            <a:r>
              <a:rPr lang="en-US" sz="1400" dirty="0" smtClean="0">
                <a:latin typeface="Malgun Gothic (Body)"/>
                <a:ea typeface="Malgun Gothic" panose="020B0503020000020004" pitchFamily="34" charset="-127"/>
              </a:rPr>
              <a:t>Fluid-animate </a:t>
            </a:r>
            <a:r>
              <a:rPr lang="en-US" sz="1400" dirty="0">
                <a:latin typeface="Malgun Gothic (Body)"/>
                <a:ea typeface="Malgun Gothic" panose="020B0503020000020004" pitchFamily="34" charset="-127"/>
              </a:rPr>
              <a:t>strong scaling </a:t>
            </a:r>
            <a:r>
              <a:rPr lang="en-US" sz="1400" dirty="0" smtClean="0">
                <a:latin typeface="Malgun Gothic (Body)"/>
                <a:ea typeface="Malgun Gothic" panose="020B0503020000020004" pitchFamily="34" charset="-127"/>
              </a:rPr>
              <a:t>(multicore)</a:t>
            </a:r>
            <a:endParaRPr lang="en-US" sz="1400" dirty="0">
              <a:latin typeface="Malgun Gothic (Body)"/>
            </a:endParaRPr>
          </a:p>
        </p:txBody>
      </p:sp>
      <p:pic>
        <p:nvPicPr>
          <p:cNvPr id="13" name="Picture 12" descr="bs-strong-scaling"/>
          <p:cNvPicPr/>
          <p:nvPr/>
        </p:nvPicPr>
        <p:blipFill>
          <a:blip r:embed="rId3">
            <a:extLst>
              <a:ext uri="{28A0092B-C50C-407E-A947-70E740481C1C}">
                <a14:useLocalDpi xmlns:a14="http://schemas.microsoft.com/office/drawing/2010/main" val="0"/>
              </a:ext>
            </a:extLst>
          </a:blip>
          <a:srcRect/>
          <a:stretch>
            <a:fillRect/>
          </a:stretch>
        </p:blipFill>
        <p:spPr bwMode="auto">
          <a:xfrm>
            <a:off x="5004720" y="1406912"/>
            <a:ext cx="4012565" cy="2317750"/>
          </a:xfrm>
          <a:prstGeom prst="rect">
            <a:avLst/>
          </a:prstGeom>
          <a:noFill/>
          <a:ln>
            <a:noFill/>
          </a:ln>
        </p:spPr>
      </p:pic>
      <p:pic>
        <p:nvPicPr>
          <p:cNvPr id="5" name="Picture 4"/>
          <p:cNvPicPr>
            <a:picLocks noChangeAspect="1"/>
          </p:cNvPicPr>
          <p:nvPr/>
        </p:nvPicPr>
        <p:blipFill>
          <a:blip r:embed="rId4"/>
          <a:stretch>
            <a:fillRect/>
          </a:stretch>
        </p:blipFill>
        <p:spPr>
          <a:xfrm>
            <a:off x="1655676" y="1844824"/>
            <a:ext cx="1757865" cy="539177"/>
          </a:xfrm>
          <a:prstGeom prst="rect">
            <a:avLst/>
          </a:prstGeom>
        </p:spPr>
      </p:pic>
      <p:pic>
        <p:nvPicPr>
          <p:cNvPr id="14" name="Picture 13" descr="fl-strong-scaling"/>
          <p:cNvPicPr/>
          <p:nvPr/>
        </p:nvPicPr>
        <p:blipFill>
          <a:blip r:embed="rId5">
            <a:extLst>
              <a:ext uri="{28A0092B-C50C-407E-A947-70E740481C1C}">
                <a14:useLocalDpi xmlns:a14="http://schemas.microsoft.com/office/drawing/2010/main" val="0"/>
              </a:ext>
            </a:extLst>
          </a:blip>
          <a:srcRect/>
          <a:stretch>
            <a:fillRect/>
          </a:stretch>
        </p:blipFill>
        <p:spPr bwMode="auto">
          <a:xfrm>
            <a:off x="5004720" y="4322271"/>
            <a:ext cx="3739515" cy="2125980"/>
          </a:xfrm>
          <a:prstGeom prst="rect">
            <a:avLst/>
          </a:prstGeom>
          <a:noFill/>
          <a:ln>
            <a:noFill/>
          </a:ln>
        </p:spPr>
      </p:pic>
      <p:sp>
        <p:nvSpPr>
          <p:cNvPr id="7" name="Slide Number Placeholder 6"/>
          <p:cNvSpPr>
            <a:spLocks noGrp="1"/>
          </p:cNvSpPr>
          <p:nvPr>
            <p:ph type="sldNum" sz="quarter" idx="12"/>
          </p:nvPr>
        </p:nvSpPr>
        <p:spPr/>
        <p:txBody>
          <a:bodyPr/>
          <a:lstStyle/>
          <a:p>
            <a:pPr algn="r"/>
            <a:fld id="{540C2638-C20C-4158-A13A-E4635A0BE017}" type="slidenum">
              <a:rPr lang="en-US" altLang="ko-KR" smtClean="0"/>
              <a:pPr algn="r"/>
              <a:t>15</a:t>
            </a:fld>
            <a:endParaRPr lang="en-US" altLang="ko-KR" dirty="0"/>
          </a:p>
        </p:txBody>
      </p:sp>
    </p:spTree>
    <p:extLst>
      <p:ext uri="{BB962C8B-B14F-4D97-AF65-F5344CB8AC3E}">
        <p14:creationId xmlns:p14="http://schemas.microsoft.com/office/powerpoint/2010/main" val="2791252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Evaluation </a:t>
            </a:r>
            <a:r>
              <a:rPr lang="en-US" sz="2800" dirty="0" smtClean="0"/>
              <a:t>[Network]</a:t>
            </a:r>
            <a:endParaRPr lang="en-US" dirty="0"/>
          </a:p>
        </p:txBody>
      </p:sp>
      <p:sp>
        <p:nvSpPr>
          <p:cNvPr id="3" name="Content Placeholder 2"/>
          <p:cNvSpPr>
            <a:spLocks noGrp="1"/>
          </p:cNvSpPr>
          <p:nvPr>
            <p:ph idx="1"/>
          </p:nvPr>
        </p:nvSpPr>
        <p:spPr>
          <a:xfrm>
            <a:off x="17812" y="888128"/>
            <a:ext cx="4965325" cy="5930333"/>
          </a:xfrm>
        </p:spPr>
        <p:txBody>
          <a:bodyPr>
            <a:normAutofit fontScale="62500" lnSpcReduction="20000"/>
          </a:bodyPr>
          <a:lstStyle/>
          <a:p>
            <a:pPr latinLnBrk="0">
              <a:lnSpc>
                <a:spcPct val="150000"/>
              </a:lnSpc>
            </a:pPr>
            <a:r>
              <a:rPr lang="en-US" sz="3000" b="1" dirty="0" smtClean="0"/>
              <a:t>Comparison b/w message passing libraries (MPI vs. MPJ)</a:t>
            </a:r>
          </a:p>
          <a:p>
            <a:pPr latinLnBrk="0">
              <a:lnSpc>
                <a:spcPct val="150000"/>
              </a:lnSpc>
            </a:pPr>
            <a:r>
              <a:rPr lang="en-US" sz="3000" b="1" dirty="0" smtClean="0"/>
              <a:t>Baseline for other distributed memory benchmarks</a:t>
            </a:r>
          </a:p>
          <a:p>
            <a:pPr latinLnBrk="0">
              <a:lnSpc>
                <a:spcPct val="150000"/>
              </a:lnSpc>
            </a:pPr>
            <a:r>
              <a:rPr lang="en-US" sz="3000" b="1" dirty="0" smtClean="0"/>
              <a:t>MPICH performs better than MPJ</a:t>
            </a:r>
          </a:p>
          <a:p>
            <a:pPr lvl="1" latinLnBrk="0">
              <a:lnSpc>
                <a:spcPct val="150000"/>
              </a:lnSpc>
            </a:pPr>
            <a:r>
              <a:rPr lang="en-US" sz="2900" b="1" dirty="0" smtClean="0">
                <a:solidFill>
                  <a:schemeClr val="accent1"/>
                </a:solidFill>
              </a:rPr>
              <a:t>Small messages ~80</a:t>
            </a:r>
            <a:r>
              <a:rPr lang="en-US" sz="2900" b="1" dirty="0">
                <a:solidFill>
                  <a:schemeClr val="accent1"/>
                </a:solidFill>
              </a:rPr>
              <a:t>%</a:t>
            </a:r>
            <a:r>
              <a:rPr lang="en-US" sz="2900" b="1" dirty="0"/>
              <a:t> </a:t>
            </a:r>
          </a:p>
          <a:p>
            <a:pPr lvl="1" latinLnBrk="0">
              <a:lnSpc>
                <a:spcPct val="150000"/>
              </a:lnSpc>
            </a:pPr>
            <a:r>
              <a:rPr lang="en-US" sz="2900" b="1" dirty="0" smtClean="0"/>
              <a:t>Large messages </a:t>
            </a:r>
            <a:r>
              <a:rPr lang="en-US" sz="2900" b="1" dirty="0" smtClean="0">
                <a:solidFill>
                  <a:schemeClr val="accent1"/>
                </a:solidFill>
              </a:rPr>
              <a:t>~</a:t>
            </a:r>
            <a:r>
              <a:rPr lang="en-US" sz="2900" b="1" dirty="0">
                <a:solidFill>
                  <a:schemeClr val="accent1"/>
                </a:solidFill>
              </a:rPr>
              <a:t>9</a:t>
            </a:r>
            <a:r>
              <a:rPr lang="en-US" sz="2900" b="1" dirty="0" smtClean="0">
                <a:solidFill>
                  <a:schemeClr val="accent1"/>
                </a:solidFill>
              </a:rPr>
              <a:t>%</a:t>
            </a:r>
            <a:endParaRPr lang="en-US" sz="2900" b="1" dirty="0" smtClean="0"/>
          </a:p>
          <a:p>
            <a:pPr latinLnBrk="0">
              <a:lnSpc>
                <a:spcPct val="170000"/>
              </a:lnSpc>
            </a:pPr>
            <a:r>
              <a:rPr lang="en-US" sz="3000" b="1" dirty="0" smtClean="0"/>
              <a:t>Poor MPJ bandwidth caused by</a:t>
            </a:r>
          </a:p>
          <a:p>
            <a:pPr lvl="1" latinLnBrk="0">
              <a:lnSpc>
                <a:spcPct val="170000"/>
              </a:lnSpc>
            </a:pPr>
            <a:r>
              <a:rPr lang="en-US" sz="2900" b="1" dirty="0" smtClean="0"/>
              <a:t>Inefficient JVM support for ARM</a:t>
            </a:r>
          </a:p>
          <a:p>
            <a:pPr lvl="1" latinLnBrk="0">
              <a:lnSpc>
                <a:spcPct val="170000"/>
              </a:lnSpc>
            </a:pPr>
            <a:r>
              <a:rPr lang="en-US" sz="2900" b="1" dirty="0" smtClean="0">
                <a:solidFill>
                  <a:schemeClr val="accent1"/>
                </a:solidFill>
              </a:rPr>
              <a:t>Buffering layers overhead</a:t>
            </a:r>
            <a:r>
              <a:rPr lang="en-US" sz="2900" b="1" dirty="0" smtClean="0"/>
              <a:t> in MPJ</a:t>
            </a:r>
          </a:p>
          <a:p>
            <a:pPr latinLnBrk="0">
              <a:lnSpc>
                <a:spcPct val="170000"/>
              </a:lnSpc>
            </a:pPr>
            <a:r>
              <a:rPr lang="en-US" sz="3000" b="1" dirty="0" smtClean="0"/>
              <a:t>MPJ better for larger messages as compared to small ones</a:t>
            </a:r>
          </a:p>
          <a:p>
            <a:pPr lvl="1" latinLnBrk="0">
              <a:lnSpc>
                <a:spcPct val="170000"/>
              </a:lnSpc>
            </a:pPr>
            <a:r>
              <a:rPr lang="en-US" sz="2900" b="1" dirty="0" smtClean="0"/>
              <a:t>Overlapping buffering overhead</a:t>
            </a:r>
          </a:p>
          <a:p>
            <a:pPr latinLnBrk="0">
              <a:lnSpc>
                <a:spcPct val="150000"/>
              </a:lnSpc>
            </a:pPr>
            <a:endParaRPr lang="en-US" sz="1700" dirty="0" smtClean="0"/>
          </a:p>
          <a:p>
            <a:pPr lvl="1" latinLnBrk="0">
              <a:lnSpc>
                <a:spcPct val="150000"/>
              </a:lnSpc>
            </a:pPr>
            <a:endParaRPr lang="en-US" sz="2000" dirty="0"/>
          </a:p>
          <a:p>
            <a:pPr marL="914400" lvl="2" indent="0" latinLnBrk="0">
              <a:buNone/>
            </a:pPr>
            <a:endParaRPr lang="en-US" dirty="0"/>
          </a:p>
          <a:p>
            <a:pPr lvl="2" latinLnBrk="0"/>
            <a:endParaRPr lang="en-US" dirty="0"/>
          </a:p>
          <a:p>
            <a:pPr lvl="2" latinLnBrk="0"/>
            <a:endParaRPr lang="en-US" dirty="0"/>
          </a:p>
        </p:txBody>
      </p:sp>
      <p:sp>
        <p:nvSpPr>
          <p:cNvPr id="8" name="Rectangle 7"/>
          <p:cNvSpPr/>
          <p:nvPr/>
        </p:nvSpPr>
        <p:spPr>
          <a:xfrm>
            <a:off x="5450553" y="3887233"/>
            <a:ext cx="3583365" cy="309259"/>
          </a:xfrm>
          <a:prstGeom prst="rect">
            <a:avLst/>
          </a:prstGeom>
        </p:spPr>
        <p:txBody>
          <a:bodyPr wrap="square">
            <a:spAutoFit/>
          </a:bodyPr>
          <a:lstStyle/>
          <a:p>
            <a:pPr algn="ctr"/>
            <a:r>
              <a:rPr lang="en-US" sz="1400" b="1" dirty="0" smtClean="0">
                <a:latin typeface="Malgun Gothic (Body)"/>
                <a:ea typeface="Malgun Gothic" panose="020B0503020000020004" pitchFamily="34" charset="-127"/>
              </a:rPr>
              <a:t>Bandwidth Test</a:t>
            </a:r>
            <a:endParaRPr lang="en-US" sz="1400" b="1" dirty="0">
              <a:latin typeface="Malgun Gothic (Body)"/>
            </a:endParaRPr>
          </a:p>
        </p:txBody>
      </p:sp>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5058547" y="1180894"/>
            <a:ext cx="3975371" cy="2408488"/>
          </a:xfrm>
          <a:prstGeom prst="rect">
            <a:avLst/>
          </a:prstGeom>
          <a:noFill/>
          <a:ln>
            <a:noFill/>
          </a:ln>
        </p:spPr>
      </p:pic>
      <p:pic>
        <p:nvPicPr>
          <p:cNvPr id="12" name="Picture 11"/>
          <p:cNvPicPr/>
          <p:nvPr/>
        </p:nvPicPr>
        <p:blipFill>
          <a:blip r:embed="rId4">
            <a:extLst>
              <a:ext uri="{28A0092B-C50C-407E-A947-70E740481C1C}">
                <a14:useLocalDpi xmlns:a14="http://schemas.microsoft.com/office/drawing/2010/main" val="0"/>
              </a:ext>
            </a:extLst>
          </a:blip>
          <a:srcRect/>
          <a:stretch>
            <a:fillRect/>
          </a:stretch>
        </p:blipFill>
        <p:spPr bwMode="auto">
          <a:xfrm>
            <a:off x="4983138" y="4185084"/>
            <a:ext cx="4050780" cy="2400292"/>
          </a:xfrm>
          <a:prstGeom prst="rect">
            <a:avLst/>
          </a:prstGeom>
          <a:noFill/>
          <a:ln>
            <a:noFill/>
          </a:ln>
        </p:spPr>
      </p:pic>
      <p:sp>
        <p:nvSpPr>
          <p:cNvPr id="16" name="Rectangle 15"/>
          <p:cNvSpPr/>
          <p:nvPr/>
        </p:nvSpPr>
        <p:spPr>
          <a:xfrm>
            <a:off x="5368460" y="883043"/>
            <a:ext cx="3583365" cy="309259"/>
          </a:xfrm>
          <a:prstGeom prst="rect">
            <a:avLst/>
          </a:prstGeom>
        </p:spPr>
        <p:txBody>
          <a:bodyPr wrap="square">
            <a:spAutoFit/>
          </a:bodyPr>
          <a:lstStyle/>
          <a:p>
            <a:pPr algn="ctr"/>
            <a:r>
              <a:rPr lang="en-US" sz="1400" b="1" dirty="0" smtClean="0">
                <a:latin typeface="Malgun Gothic (Body)"/>
                <a:ea typeface="Malgun Gothic" panose="020B0503020000020004" pitchFamily="34" charset="-127"/>
              </a:rPr>
              <a:t>Latency Test</a:t>
            </a:r>
            <a:endParaRPr lang="en-US" sz="1400" b="1" dirty="0">
              <a:latin typeface="Malgun Gothic (Body)"/>
            </a:endParaRPr>
          </a:p>
        </p:txBody>
      </p:sp>
      <p:sp>
        <p:nvSpPr>
          <p:cNvPr id="6" name="Slide Number Placeholder 5"/>
          <p:cNvSpPr>
            <a:spLocks noGrp="1"/>
          </p:cNvSpPr>
          <p:nvPr>
            <p:ph type="sldNum" sz="quarter" idx="12"/>
          </p:nvPr>
        </p:nvSpPr>
        <p:spPr/>
        <p:txBody>
          <a:bodyPr/>
          <a:lstStyle/>
          <a:p>
            <a:pPr algn="r"/>
            <a:fld id="{540C2638-C20C-4158-A13A-E4635A0BE017}" type="slidenum">
              <a:rPr lang="en-US" altLang="ko-KR" smtClean="0"/>
              <a:pPr algn="r"/>
              <a:t>16</a:t>
            </a:fld>
            <a:endParaRPr lang="en-US" altLang="ko-KR" dirty="0"/>
          </a:p>
        </p:txBody>
      </p:sp>
    </p:spTree>
    <p:extLst>
      <p:ext uri="{BB962C8B-B14F-4D97-AF65-F5344CB8AC3E}">
        <p14:creationId xmlns:p14="http://schemas.microsoft.com/office/powerpoint/2010/main" val="194758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Evaluation </a:t>
            </a:r>
            <a:r>
              <a:rPr lang="en-US" sz="2800" dirty="0" smtClean="0"/>
              <a:t>[HPL </a:t>
            </a:r>
            <a:r>
              <a:rPr lang="en-US" sz="2000" dirty="0" smtClean="0"/>
              <a:t>1/2</a:t>
            </a:r>
            <a:r>
              <a:rPr lang="en-US" sz="2800" dirty="0" smtClean="0"/>
              <a:t>]</a:t>
            </a:r>
            <a:endParaRPr lang="en-US" dirty="0"/>
          </a:p>
        </p:txBody>
      </p:sp>
      <p:sp>
        <p:nvSpPr>
          <p:cNvPr id="3" name="Content Placeholder 2"/>
          <p:cNvSpPr>
            <a:spLocks noGrp="1"/>
          </p:cNvSpPr>
          <p:nvPr>
            <p:ph idx="1"/>
          </p:nvPr>
        </p:nvSpPr>
        <p:spPr>
          <a:xfrm>
            <a:off x="128497" y="935790"/>
            <a:ext cx="8888787" cy="3751467"/>
          </a:xfrm>
        </p:spPr>
        <p:txBody>
          <a:bodyPr>
            <a:normAutofit fontScale="92500" lnSpcReduction="20000"/>
          </a:bodyPr>
          <a:lstStyle/>
          <a:p>
            <a:pPr latinLnBrk="0">
              <a:lnSpc>
                <a:spcPct val="160000"/>
              </a:lnSpc>
            </a:pPr>
            <a:r>
              <a:rPr lang="en-US" sz="2600" b="1" dirty="0" smtClean="0"/>
              <a:t>Standard benchmark for </a:t>
            </a:r>
            <a:r>
              <a:rPr lang="en-US" sz="2600" b="1" dirty="0" err="1" smtClean="0"/>
              <a:t>Gflops</a:t>
            </a:r>
            <a:r>
              <a:rPr lang="en-US" sz="2600" b="1" dirty="0" smtClean="0"/>
              <a:t> performance</a:t>
            </a:r>
          </a:p>
          <a:p>
            <a:pPr lvl="1" latinLnBrk="0">
              <a:lnSpc>
                <a:spcPct val="160000"/>
              </a:lnSpc>
            </a:pPr>
            <a:r>
              <a:rPr lang="en-US" sz="2200" b="1" dirty="0" smtClean="0"/>
              <a:t>Used in Top500 and Green500 ranking</a:t>
            </a:r>
          </a:p>
          <a:p>
            <a:pPr latinLnBrk="0">
              <a:lnSpc>
                <a:spcPct val="160000"/>
              </a:lnSpc>
            </a:pPr>
            <a:r>
              <a:rPr lang="en-US" sz="2600" b="1" dirty="0" smtClean="0"/>
              <a:t>Relies on optimization of BLAS library for performance</a:t>
            </a:r>
          </a:p>
          <a:p>
            <a:pPr lvl="1" latinLnBrk="0">
              <a:lnSpc>
                <a:spcPct val="160000"/>
              </a:lnSpc>
            </a:pPr>
            <a:r>
              <a:rPr lang="en-US" sz="2200" b="1" dirty="0" smtClean="0">
                <a:solidFill>
                  <a:schemeClr val="accent1"/>
                </a:solidFill>
              </a:rPr>
              <a:t>ATLAS</a:t>
            </a:r>
            <a:r>
              <a:rPr lang="en-US" sz="2200" b="1" dirty="0" smtClean="0"/>
              <a:t> – a highly optimized BLAS library</a:t>
            </a:r>
          </a:p>
          <a:p>
            <a:pPr latinLnBrk="0">
              <a:lnSpc>
                <a:spcPct val="160000"/>
              </a:lnSpc>
            </a:pPr>
            <a:r>
              <a:rPr lang="en-US" sz="2600" b="1" dirty="0" smtClean="0">
                <a:solidFill>
                  <a:schemeClr val="accent1"/>
                </a:solidFill>
              </a:rPr>
              <a:t>3-executions</a:t>
            </a:r>
            <a:r>
              <a:rPr lang="en-US" sz="2600" b="1" dirty="0" smtClean="0"/>
              <a:t> </a:t>
            </a:r>
          </a:p>
          <a:p>
            <a:pPr lvl="1" latinLnBrk="0">
              <a:lnSpc>
                <a:spcPct val="160000"/>
              </a:lnSpc>
            </a:pPr>
            <a:r>
              <a:rPr lang="en-US" sz="2200" b="1" dirty="0" smtClean="0"/>
              <a:t>performance difference due to architecture specific compilation</a:t>
            </a:r>
          </a:p>
          <a:p>
            <a:pPr lvl="1" latinLnBrk="0">
              <a:lnSpc>
                <a:spcPct val="160000"/>
              </a:lnSpc>
            </a:pPr>
            <a:r>
              <a:rPr lang="en-US" sz="2000" b="1" dirty="0">
                <a:solidFill>
                  <a:schemeClr val="accent1"/>
                </a:solidFill>
              </a:rPr>
              <a:t>O2 –</a:t>
            </a:r>
            <a:r>
              <a:rPr lang="en-US" sz="2000" b="1" dirty="0" err="1">
                <a:solidFill>
                  <a:schemeClr val="accent1"/>
                </a:solidFill>
              </a:rPr>
              <a:t>mach</a:t>
            </a:r>
            <a:r>
              <a:rPr lang="en-US" sz="2000" b="1" dirty="0">
                <a:solidFill>
                  <a:schemeClr val="accent1"/>
                </a:solidFill>
              </a:rPr>
              <a:t>=armv7a –</a:t>
            </a:r>
            <a:r>
              <a:rPr lang="en-US" sz="2000" b="1" dirty="0" err="1" smtClean="0">
                <a:solidFill>
                  <a:schemeClr val="accent1"/>
                </a:solidFill>
              </a:rPr>
              <a:t>mfloat-abi</a:t>
            </a:r>
            <a:r>
              <a:rPr lang="en-US" sz="2000" b="1" dirty="0" smtClean="0">
                <a:solidFill>
                  <a:schemeClr val="accent1"/>
                </a:solidFill>
              </a:rPr>
              <a:t>=hard</a:t>
            </a:r>
            <a:r>
              <a:rPr lang="en-US" sz="2000" dirty="0" smtClean="0"/>
              <a:t> </a:t>
            </a:r>
            <a:r>
              <a:rPr lang="en-US" sz="2000" b="1" dirty="0"/>
              <a:t>(</a:t>
            </a:r>
            <a:r>
              <a:rPr lang="en-US" sz="2000" b="1" dirty="0">
                <a:hlinkClick r:id="rId3" action="ppaction://hlinkpres?slideindex=8&amp;slidetitle=Appendix C."/>
              </a:rPr>
              <a:t>Appendix C</a:t>
            </a:r>
            <a:r>
              <a:rPr lang="en-US" sz="2000" b="1" dirty="0" smtClean="0"/>
              <a:t>)</a:t>
            </a:r>
            <a:endParaRPr lang="en-US" sz="2200" b="1" dirty="0" smtClean="0"/>
          </a:p>
          <a:p>
            <a:pPr latinLnBrk="0">
              <a:lnSpc>
                <a:spcPct val="160000"/>
              </a:lnSpc>
            </a:pPr>
            <a:endParaRPr lang="en-US" sz="2000" dirty="0" smtClean="0"/>
          </a:p>
          <a:p>
            <a:pPr marL="0" indent="0" latinLnBrk="0">
              <a:buNone/>
            </a:pPr>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716948665"/>
              </p:ext>
            </p:extLst>
          </p:nvPr>
        </p:nvGraphicFramePr>
        <p:xfrm>
          <a:off x="323528" y="4791417"/>
          <a:ext cx="8384595" cy="1661919"/>
        </p:xfrm>
        <a:graphic>
          <a:graphicData uri="http://schemas.openxmlformats.org/drawingml/2006/table">
            <a:tbl>
              <a:tblPr firstRow="1" firstCol="1" bandRow="1">
                <a:tableStyleId>{5C22544A-7EE6-4342-B048-85BDC9FD1C3A}</a:tableStyleId>
              </a:tblPr>
              <a:tblGrid>
                <a:gridCol w="1800200"/>
                <a:gridCol w="2196244"/>
                <a:gridCol w="2304256"/>
                <a:gridCol w="2083895"/>
              </a:tblGrid>
              <a:tr h="464093">
                <a:tc>
                  <a:txBody>
                    <a:bodyPr/>
                    <a:lstStyle/>
                    <a:p>
                      <a:pPr marL="0" marR="0" algn="l">
                        <a:lnSpc>
                          <a:spcPct val="115000"/>
                        </a:lnSpc>
                        <a:spcBef>
                          <a:spcPts val="1200"/>
                        </a:spcBef>
                        <a:spcAft>
                          <a:spcPts val="1200"/>
                        </a:spcAft>
                      </a:pPr>
                      <a:r>
                        <a:rPr lang="en-US" sz="2000" dirty="0">
                          <a:solidFill>
                            <a:schemeClr val="tx1"/>
                          </a:solidFill>
                          <a:effectLst/>
                        </a:rPr>
                        <a:t>Execution</a:t>
                      </a:r>
                      <a:endParaRPr lang="en-US" sz="20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oFill/>
                  </a:tcPr>
                </a:tc>
                <a:tc>
                  <a:txBody>
                    <a:bodyPr/>
                    <a:lstStyle/>
                    <a:p>
                      <a:pPr marL="0" marR="0" algn="l">
                        <a:lnSpc>
                          <a:spcPct val="115000"/>
                        </a:lnSpc>
                        <a:spcBef>
                          <a:spcPts val="1200"/>
                        </a:spcBef>
                        <a:spcAft>
                          <a:spcPts val="1200"/>
                        </a:spcAft>
                      </a:pPr>
                      <a:r>
                        <a:rPr lang="en-US" sz="2000" dirty="0">
                          <a:solidFill>
                            <a:schemeClr val="tx1"/>
                          </a:solidFill>
                          <a:effectLst/>
                        </a:rPr>
                        <a:t>Optimized BLAS</a:t>
                      </a:r>
                      <a:endParaRPr lang="en-US" sz="20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oFill/>
                  </a:tcPr>
                </a:tc>
                <a:tc>
                  <a:txBody>
                    <a:bodyPr/>
                    <a:lstStyle/>
                    <a:p>
                      <a:pPr marL="0" marR="0" algn="l">
                        <a:lnSpc>
                          <a:spcPct val="115000"/>
                        </a:lnSpc>
                        <a:spcBef>
                          <a:spcPts val="1200"/>
                        </a:spcBef>
                        <a:spcAft>
                          <a:spcPts val="1200"/>
                        </a:spcAft>
                      </a:pPr>
                      <a:r>
                        <a:rPr lang="en-US" sz="2000" dirty="0">
                          <a:solidFill>
                            <a:schemeClr val="tx1"/>
                          </a:solidFill>
                          <a:effectLst/>
                        </a:rPr>
                        <a:t>Optimized HPL</a:t>
                      </a:r>
                      <a:endParaRPr lang="en-US" sz="20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oFill/>
                  </a:tcPr>
                </a:tc>
                <a:tc>
                  <a:txBody>
                    <a:bodyPr/>
                    <a:lstStyle/>
                    <a:p>
                      <a:pPr marL="0" marR="0" algn="l">
                        <a:lnSpc>
                          <a:spcPct val="115000"/>
                        </a:lnSpc>
                        <a:spcBef>
                          <a:spcPts val="1200"/>
                        </a:spcBef>
                        <a:spcAft>
                          <a:spcPts val="1200"/>
                        </a:spcAft>
                      </a:pPr>
                      <a:r>
                        <a:rPr lang="en-US" sz="2000" dirty="0" smtClean="0">
                          <a:solidFill>
                            <a:schemeClr val="tx1"/>
                          </a:solidFill>
                          <a:effectLst/>
                        </a:rPr>
                        <a:t>Performance</a:t>
                      </a:r>
                      <a:endParaRPr lang="en-US" sz="20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oFill/>
                  </a:tcPr>
                </a:tc>
              </a:tr>
              <a:tr h="200157">
                <a:tc>
                  <a:txBody>
                    <a:bodyPr/>
                    <a:lstStyle/>
                    <a:p>
                      <a:pPr marL="0" marR="0" algn="ctr">
                        <a:lnSpc>
                          <a:spcPct val="115000"/>
                        </a:lnSpc>
                        <a:spcBef>
                          <a:spcPts val="300"/>
                        </a:spcBef>
                        <a:spcAft>
                          <a:spcPts val="1200"/>
                        </a:spcAft>
                      </a:pPr>
                      <a:r>
                        <a:rPr lang="en-US" sz="2000" dirty="0">
                          <a:solidFill>
                            <a:schemeClr val="tx1"/>
                          </a:solidFill>
                          <a:effectLst/>
                        </a:rPr>
                        <a:t>1</a:t>
                      </a:r>
                      <a:endParaRPr lang="en-US" sz="20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oFill/>
                  </a:tcPr>
                </a:tc>
                <a:tc>
                  <a:txBody>
                    <a:bodyPr/>
                    <a:lstStyle/>
                    <a:p>
                      <a:pPr marL="0" marR="0" algn="ctr">
                        <a:lnSpc>
                          <a:spcPct val="115000"/>
                        </a:lnSpc>
                        <a:spcBef>
                          <a:spcPts val="300"/>
                        </a:spcBef>
                        <a:spcAft>
                          <a:spcPts val="1200"/>
                        </a:spcAft>
                      </a:pPr>
                      <a:r>
                        <a:rPr lang="en-US" sz="2000">
                          <a:solidFill>
                            <a:schemeClr val="tx1"/>
                          </a:solidFill>
                          <a:effectLst/>
                        </a:rPr>
                        <a:t>No</a:t>
                      </a:r>
                      <a:endParaRPr lang="en-US" sz="200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oFill/>
                  </a:tcPr>
                </a:tc>
                <a:tc>
                  <a:txBody>
                    <a:bodyPr/>
                    <a:lstStyle/>
                    <a:p>
                      <a:pPr marL="0" marR="0" algn="ctr">
                        <a:lnSpc>
                          <a:spcPct val="115000"/>
                        </a:lnSpc>
                        <a:spcBef>
                          <a:spcPts val="300"/>
                        </a:spcBef>
                        <a:spcAft>
                          <a:spcPts val="1200"/>
                        </a:spcAft>
                      </a:pPr>
                      <a:r>
                        <a:rPr lang="en-US" sz="2000">
                          <a:solidFill>
                            <a:schemeClr val="tx1"/>
                          </a:solidFill>
                          <a:effectLst/>
                        </a:rPr>
                        <a:t>No</a:t>
                      </a:r>
                      <a:endParaRPr lang="en-US" sz="200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oFill/>
                  </a:tcPr>
                </a:tc>
                <a:tc>
                  <a:txBody>
                    <a:bodyPr/>
                    <a:lstStyle/>
                    <a:p>
                      <a:pPr marL="0" marR="0" algn="l">
                        <a:lnSpc>
                          <a:spcPct val="115000"/>
                        </a:lnSpc>
                        <a:spcBef>
                          <a:spcPts val="300"/>
                        </a:spcBef>
                        <a:spcAft>
                          <a:spcPts val="1200"/>
                        </a:spcAft>
                      </a:pPr>
                      <a:r>
                        <a:rPr lang="en-US" sz="2000" dirty="0" smtClean="0">
                          <a:solidFill>
                            <a:schemeClr val="tx1"/>
                          </a:solidFill>
                          <a:effectLst/>
                        </a:rPr>
                        <a:t>   1.0 x</a:t>
                      </a:r>
                      <a:endParaRPr lang="en-US" sz="20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oFill/>
                  </a:tcPr>
                </a:tc>
              </a:tr>
              <a:tr h="241478">
                <a:tc>
                  <a:txBody>
                    <a:bodyPr/>
                    <a:lstStyle/>
                    <a:p>
                      <a:pPr marL="0" marR="0" algn="ctr">
                        <a:lnSpc>
                          <a:spcPct val="115000"/>
                        </a:lnSpc>
                        <a:spcBef>
                          <a:spcPts val="300"/>
                        </a:spcBef>
                        <a:spcAft>
                          <a:spcPts val="1200"/>
                        </a:spcAft>
                      </a:pPr>
                      <a:r>
                        <a:rPr lang="en-US" sz="2000">
                          <a:solidFill>
                            <a:schemeClr val="tx1"/>
                          </a:solidFill>
                          <a:effectLst/>
                        </a:rPr>
                        <a:t>2</a:t>
                      </a:r>
                      <a:endParaRPr lang="en-US" sz="200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oFill/>
                  </a:tcPr>
                </a:tc>
                <a:tc>
                  <a:txBody>
                    <a:bodyPr/>
                    <a:lstStyle/>
                    <a:p>
                      <a:pPr marL="0" marR="0" algn="ctr">
                        <a:lnSpc>
                          <a:spcPct val="115000"/>
                        </a:lnSpc>
                        <a:spcBef>
                          <a:spcPts val="300"/>
                        </a:spcBef>
                        <a:spcAft>
                          <a:spcPts val="1200"/>
                        </a:spcAft>
                      </a:pPr>
                      <a:r>
                        <a:rPr lang="en-US" sz="2000" dirty="0">
                          <a:solidFill>
                            <a:schemeClr val="tx1"/>
                          </a:solidFill>
                          <a:effectLst/>
                        </a:rPr>
                        <a:t>Yes</a:t>
                      </a:r>
                      <a:endParaRPr lang="en-US" sz="20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oFill/>
                  </a:tcPr>
                </a:tc>
                <a:tc>
                  <a:txBody>
                    <a:bodyPr/>
                    <a:lstStyle/>
                    <a:p>
                      <a:pPr marL="0" marR="0" algn="ctr">
                        <a:lnSpc>
                          <a:spcPct val="115000"/>
                        </a:lnSpc>
                        <a:spcBef>
                          <a:spcPts val="300"/>
                        </a:spcBef>
                        <a:spcAft>
                          <a:spcPts val="1200"/>
                        </a:spcAft>
                      </a:pPr>
                      <a:r>
                        <a:rPr lang="en-US" sz="2000" dirty="0">
                          <a:solidFill>
                            <a:schemeClr val="tx1"/>
                          </a:solidFill>
                          <a:effectLst/>
                        </a:rPr>
                        <a:t>No</a:t>
                      </a:r>
                      <a:endParaRPr lang="en-US" sz="20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oFill/>
                  </a:tcPr>
                </a:tc>
                <a:tc>
                  <a:txBody>
                    <a:bodyPr/>
                    <a:lstStyle/>
                    <a:p>
                      <a:pPr marL="0" marR="0" algn="l">
                        <a:lnSpc>
                          <a:spcPct val="115000"/>
                        </a:lnSpc>
                        <a:spcBef>
                          <a:spcPts val="300"/>
                        </a:spcBef>
                        <a:spcAft>
                          <a:spcPts val="1200"/>
                        </a:spcAft>
                      </a:pPr>
                      <a:r>
                        <a:rPr lang="en-US" sz="2000" dirty="0">
                          <a:solidFill>
                            <a:schemeClr val="tx1"/>
                          </a:solidFill>
                          <a:effectLst/>
                        </a:rPr>
                        <a:t>~ 1.8 </a:t>
                      </a:r>
                      <a:r>
                        <a:rPr lang="en-US" sz="2000" dirty="0" smtClean="0">
                          <a:solidFill>
                            <a:schemeClr val="tx1"/>
                          </a:solidFill>
                          <a:effectLst/>
                        </a:rPr>
                        <a:t>x</a:t>
                      </a:r>
                      <a:endParaRPr lang="en-US" sz="20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oFill/>
                  </a:tcPr>
                </a:tc>
              </a:tr>
              <a:tr h="496786">
                <a:tc>
                  <a:txBody>
                    <a:bodyPr/>
                    <a:lstStyle/>
                    <a:p>
                      <a:pPr marL="0" marR="0" algn="ctr">
                        <a:lnSpc>
                          <a:spcPct val="115000"/>
                        </a:lnSpc>
                        <a:spcBef>
                          <a:spcPts val="300"/>
                        </a:spcBef>
                        <a:spcAft>
                          <a:spcPts val="1200"/>
                        </a:spcAft>
                      </a:pPr>
                      <a:r>
                        <a:rPr lang="en-US" sz="2000" dirty="0">
                          <a:solidFill>
                            <a:schemeClr val="tx1"/>
                          </a:solidFill>
                          <a:effectLst/>
                        </a:rPr>
                        <a:t>3</a:t>
                      </a:r>
                      <a:endParaRPr lang="en-US" sz="20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oFill/>
                  </a:tcPr>
                </a:tc>
                <a:tc>
                  <a:txBody>
                    <a:bodyPr/>
                    <a:lstStyle/>
                    <a:p>
                      <a:pPr marL="0" marR="0" algn="ctr">
                        <a:lnSpc>
                          <a:spcPct val="115000"/>
                        </a:lnSpc>
                        <a:spcBef>
                          <a:spcPts val="300"/>
                        </a:spcBef>
                        <a:spcAft>
                          <a:spcPts val="1200"/>
                        </a:spcAft>
                      </a:pPr>
                      <a:r>
                        <a:rPr lang="en-US" sz="2000" dirty="0">
                          <a:solidFill>
                            <a:schemeClr val="tx1"/>
                          </a:solidFill>
                          <a:effectLst/>
                        </a:rPr>
                        <a:t>Yes</a:t>
                      </a:r>
                      <a:endParaRPr lang="en-US" sz="20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oFill/>
                  </a:tcPr>
                </a:tc>
                <a:tc>
                  <a:txBody>
                    <a:bodyPr/>
                    <a:lstStyle/>
                    <a:p>
                      <a:pPr marL="0" marR="0" algn="ctr">
                        <a:lnSpc>
                          <a:spcPct val="115000"/>
                        </a:lnSpc>
                        <a:spcBef>
                          <a:spcPts val="300"/>
                        </a:spcBef>
                        <a:spcAft>
                          <a:spcPts val="1200"/>
                        </a:spcAft>
                      </a:pPr>
                      <a:r>
                        <a:rPr lang="en-US" sz="2000" dirty="0">
                          <a:solidFill>
                            <a:schemeClr val="tx1"/>
                          </a:solidFill>
                          <a:effectLst/>
                        </a:rPr>
                        <a:t>Yes</a:t>
                      </a:r>
                      <a:endParaRPr lang="en-US" sz="20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oFill/>
                  </a:tcPr>
                </a:tc>
                <a:tc>
                  <a:txBody>
                    <a:bodyPr/>
                    <a:lstStyle/>
                    <a:p>
                      <a:pPr marL="0" marR="0" algn="l">
                        <a:lnSpc>
                          <a:spcPct val="115000"/>
                        </a:lnSpc>
                        <a:spcBef>
                          <a:spcPts val="300"/>
                        </a:spcBef>
                        <a:spcAft>
                          <a:spcPts val="1200"/>
                        </a:spcAft>
                      </a:pPr>
                      <a:r>
                        <a:rPr lang="en-US" sz="2000" dirty="0">
                          <a:solidFill>
                            <a:schemeClr val="tx1"/>
                          </a:solidFill>
                          <a:effectLst/>
                        </a:rPr>
                        <a:t>~ </a:t>
                      </a:r>
                      <a:r>
                        <a:rPr lang="en-US" sz="2000" dirty="0" smtClean="0">
                          <a:solidFill>
                            <a:schemeClr val="tx1"/>
                          </a:solidFill>
                          <a:effectLst/>
                        </a:rPr>
                        <a:t>2.5 x</a:t>
                      </a:r>
                      <a:endParaRPr lang="en-US" sz="2000" dirty="0">
                        <a:solidFill>
                          <a:schemeClr val="tx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oFill/>
                  </a:tcPr>
                </a:tc>
              </a:tr>
            </a:tbl>
          </a:graphicData>
        </a:graphic>
      </p:graphicFrame>
      <p:sp>
        <p:nvSpPr>
          <p:cNvPr id="7" name="Rectangle 6"/>
          <p:cNvSpPr/>
          <p:nvPr/>
        </p:nvSpPr>
        <p:spPr>
          <a:xfrm>
            <a:off x="359532" y="4823462"/>
            <a:ext cx="8348592" cy="360040"/>
          </a:xfrm>
          <a:prstGeom prst="rect">
            <a:avLst/>
          </a:prstGeom>
          <a:solidFill>
            <a:schemeClr val="accent1">
              <a:alpha val="30000"/>
            </a:scheme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59532" y="5183502"/>
            <a:ext cx="8348592" cy="1190015"/>
          </a:xfrm>
          <a:prstGeom prst="rect">
            <a:avLst/>
          </a:prstGeom>
          <a:noFill/>
          <a:ln w="889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pPr algn="r"/>
            <a:fld id="{540C2638-C20C-4158-A13A-E4635A0BE017}" type="slidenum">
              <a:rPr lang="en-US" altLang="ko-KR" smtClean="0"/>
              <a:pPr algn="r"/>
              <a:t>17</a:t>
            </a:fld>
            <a:endParaRPr lang="en-US" altLang="ko-KR" dirty="0"/>
          </a:p>
        </p:txBody>
      </p:sp>
    </p:spTree>
    <p:extLst>
      <p:ext uri="{BB962C8B-B14F-4D97-AF65-F5344CB8AC3E}">
        <p14:creationId xmlns:p14="http://schemas.microsoft.com/office/powerpoint/2010/main" val="2211434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992" y="1144030"/>
            <a:ext cx="4675268" cy="3113062"/>
          </a:xfrm>
          <a:prstGeom prst="rect">
            <a:avLst/>
          </a:prstGeom>
        </p:spPr>
      </p:pic>
      <p:sp>
        <p:nvSpPr>
          <p:cNvPr id="2" name="Title 1"/>
          <p:cNvSpPr>
            <a:spLocks noGrp="1"/>
          </p:cNvSpPr>
          <p:nvPr>
            <p:ph type="title"/>
          </p:nvPr>
        </p:nvSpPr>
        <p:spPr/>
        <p:txBody>
          <a:bodyPr/>
          <a:lstStyle/>
          <a:p>
            <a:r>
              <a:rPr lang="en-US" dirty="0" smtClean="0"/>
              <a:t>Cluster Evaluation </a:t>
            </a:r>
            <a:r>
              <a:rPr lang="en-US" sz="2800" dirty="0" smtClean="0"/>
              <a:t>[HPL </a:t>
            </a:r>
            <a:r>
              <a:rPr lang="en-US" sz="2000" dirty="0" smtClean="0"/>
              <a:t>2/2</a:t>
            </a:r>
            <a:r>
              <a:rPr lang="en-US" sz="2800" dirty="0" smtClean="0"/>
              <a:t>]</a:t>
            </a:r>
            <a:endParaRPr lang="en-US" dirty="0"/>
          </a:p>
        </p:txBody>
      </p:sp>
      <p:sp>
        <p:nvSpPr>
          <p:cNvPr id="3" name="Content Placeholder 2"/>
          <p:cNvSpPr>
            <a:spLocks noGrp="1"/>
          </p:cNvSpPr>
          <p:nvPr>
            <p:ph idx="1"/>
          </p:nvPr>
        </p:nvSpPr>
        <p:spPr>
          <a:xfrm>
            <a:off x="0" y="970100"/>
            <a:ext cx="4680012" cy="3652402"/>
          </a:xfrm>
        </p:spPr>
        <p:txBody>
          <a:bodyPr>
            <a:normAutofit/>
          </a:bodyPr>
          <a:lstStyle/>
          <a:p>
            <a:pPr latinLnBrk="0">
              <a:lnSpc>
                <a:spcPct val="150000"/>
              </a:lnSpc>
            </a:pPr>
            <a:r>
              <a:rPr lang="en-US" sz="2400" b="1" dirty="0" smtClean="0"/>
              <a:t>Energy Efficiency </a:t>
            </a:r>
            <a:r>
              <a:rPr lang="en-US" sz="2400" b="1" dirty="0" smtClean="0">
                <a:solidFill>
                  <a:schemeClr val="accent1"/>
                </a:solidFill>
              </a:rPr>
              <a:t>~321.7 </a:t>
            </a:r>
            <a:r>
              <a:rPr lang="en-US" sz="2400" b="1" dirty="0" err="1" smtClean="0">
                <a:solidFill>
                  <a:schemeClr val="accent1"/>
                </a:solidFill>
              </a:rPr>
              <a:t>MFlops</a:t>
            </a:r>
            <a:r>
              <a:rPr lang="en-US" sz="2400" b="1" dirty="0" smtClean="0">
                <a:solidFill>
                  <a:schemeClr val="accent1"/>
                </a:solidFill>
              </a:rPr>
              <a:t>/Watt</a:t>
            </a:r>
          </a:p>
          <a:p>
            <a:pPr lvl="1" latinLnBrk="0">
              <a:lnSpc>
                <a:spcPct val="150000"/>
              </a:lnSpc>
            </a:pPr>
            <a:r>
              <a:rPr lang="en-US" sz="2000" b="1" dirty="0" smtClean="0"/>
              <a:t>Same as 222</a:t>
            </a:r>
            <a:r>
              <a:rPr lang="en-US" sz="2000" b="1" baseline="30000" dirty="0" smtClean="0"/>
              <a:t>nd</a:t>
            </a:r>
            <a:r>
              <a:rPr lang="en-US" sz="2000" b="1" dirty="0" smtClean="0"/>
              <a:t> place Green500</a:t>
            </a:r>
          </a:p>
          <a:p>
            <a:pPr latinLnBrk="0">
              <a:lnSpc>
                <a:spcPct val="150000"/>
              </a:lnSpc>
            </a:pPr>
            <a:r>
              <a:rPr lang="en-US" sz="2400" b="1" dirty="0" smtClean="0"/>
              <a:t>Ex-3 </a:t>
            </a:r>
            <a:r>
              <a:rPr lang="en-US" sz="2400" b="1" dirty="0" smtClean="0">
                <a:solidFill>
                  <a:schemeClr val="accent1"/>
                </a:solidFill>
              </a:rPr>
              <a:t>2.5x</a:t>
            </a:r>
            <a:r>
              <a:rPr lang="en-US" sz="2400" b="1" dirty="0" smtClean="0"/>
              <a:t> </a:t>
            </a:r>
            <a:r>
              <a:rPr lang="en-US" sz="2400" b="1" dirty="0" smtClean="0"/>
              <a:t>better than Ex-1</a:t>
            </a:r>
          </a:p>
          <a:p>
            <a:pPr latinLnBrk="0">
              <a:lnSpc>
                <a:spcPct val="150000"/>
              </a:lnSpc>
            </a:pPr>
            <a:r>
              <a:rPr lang="en-US" sz="2400" b="1" dirty="0" smtClean="0"/>
              <a:t>NEON SIMD FPU </a:t>
            </a:r>
          </a:p>
          <a:p>
            <a:pPr lvl="1" latinLnBrk="0">
              <a:lnSpc>
                <a:spcPct val="150000"/>
              </a:lnSpc>
            </a:pPr>
            <a:r>
              <a:rPr lang="en-US" sz="2000" b="1" dirty="0" smtClean="0"/>
              <a:t>Increased double precision</a:t>
            </a:r>
          </a:p>
          <a:p>
            <a:pPr lvl="1" latinLnBrk="0"/>
            <a:endParaRPr lang="en-US" sz="2000" b="1" dirty="0" smtClean="0"/>
          </a:p>
          <a:p>
            <a:pPr lvl="1" latinLnBrk="0"/>
            <a:endParaRPr lang="en-US" sz="2000" dirty="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992097865"/>
                  </p:ext>
                </p:extLst>
              </p:nvPr>
            </p:nvGraphicFramePr>
            <p:xfrm>
              <a:off x="299211" y="4610011"/>
              <a:ext cx="8161222" cy="1592362"/>
            </p:xfrm>
            <a:graphic>
              <a:graphicData uri="http://schemas.openxmlformats.org/drawingml/2006/table">
                <a:tbl>
                  <a:tblPr>
                    <a:tableStyleId>{5C22544A-7EE6-4342-B048-85BDC9FD1C3A}</a:tableStyleId>
                  </a:tblPr>
                  <a:tblGrid>
                    <a:gridCol w="1359710"/>
                    <a:gridCol w="1940709"/>
                    <a:gridCol w="1650347"/>
                    <a:gridCol w="1288718"/>
                    <a:gridCol w="1921738"/>
                  </a:tblGrid>
                  <a:tr h="579481">
                    <a:tc>
                      <a:txBody>
                        <a:bodyPr/>
                        <a:lstStyle/>
                        <a:p>
                          <a:pPr marL="0" marR="0" algn="ctr">
                            <a:lnSpc>
                              <a:spcPct val="150000"/>
                            </a:lnSpc>
                            <a:spcBef>
                              <a:spcPts val="1200"/>
                            </a:spcBef>
                            <a:spcAft>
                              <a:spcPts val="1200"/>
                            </a:spcAft>
                          </a:pPr>
                          <a:r>
                            <a:rPr lang="en-US" sz="2000" b="1" dirty="0" err="1">
                              <a:effectLst/>
                            </a:rPr>
                            <a:t>Testbed</a:t>
                          </a:r>
                          <a:endParaRPr lang="en-US" sz="2000" b="1"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solidFill>
                          <a:schemeClr val="bg1"/>
                        </a:solidFill>
                      </a:tcPr>
                    </a:tc>
                    <a:tc>
                      <a:txBody>
                        <a:bodyPr/>
                        <a:lstStyle/>
                        <a:p>
                          <a:pPr marL="0" marR="0" algn="ctr">
                            <a:lnSpc>
                              <a:spcPct val="150000"/>
                            </a:lnSpc>
                            <a:spcBef>
                              <a:spcPts val="1200"/>
                            </a:spcBef>
                            <a:spcAft>
                              <a:spcPts val="1200"/>
                            </a:spcAft>
                          </a:pPr>
                          <a:r>
                            <a:rPr lang="en-US" sz="2000" b="1" dirty="0" smtClean="0">
                              <a:effectLst/>
                            </a:rPr>
                            <a:t>Build</a:t>
                          </a:r>
                          <a:endParaRPr lang="en-US" sz="2000" b="1"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solidFill>
                          <a:schemeClr val="bg1"/>
                        </a:solidFill>
                      </a:tcPr>
                    </a:tc>
                    <a:tc>
                      <a:txBody>
                        <a:bodyPr/>
                        <a:lstStyle/>
                        <a:p>
                          <a:pPr marL="0" marR="0" algn="ctr">
                            <a:lnSpc>
                              <a:spcPct val="150000"/>
                            </a:lnSpc>
                            <a:spcBef>
                              <a:spcPts val="1200"/>
                            </a:spcBef>
                            <a:spcAft>
                              <a:spcPts val="1200"/>
                            </a:spcAft>
                          </a:pPr>
                          <a14:m>
                            <m:oMath xmlns:m="http://schemas.openxmlformats.org/officeDocument/2006/math">
                              <m:sSub>
                                <m:sSubPr>
                                  <m:ctrlPr>
                                    <a:rPr lang="en-US" sz="2400" b="1" i="1" baseline="-25000">
                                      <a:effectLst/>
                                      <a:latin typeface="Cambria Math" panose="02040503050406030204" pitchFamily="18" charset="0"/>
                                    </a:rPr>
                                  </m:ctrlPr>
                                </m:sSubPr>
                                <m:e>
                                  <m:r>
                                    <a:rPr lang="en-US" sz="2400" b="1" i="1" baseline="-25000">
                                      <a:effectLst/>
                                      <a:latin typeface="Cambria Math" panose="02040503050406030204" pitchFamily="18" charset="0"/>
                                    </a:rPr>
                                    <m:t>𝐑</m:t>
                                  </m:r>
                                </m:e>
                                <m:sub>
                                  <m:r>
                                    <a:rPr lang="en-US" sz="2400" b="1" i="1" baseline="-25000">
                                      <a:effectLst/>
                                      <a:latin typeface="Cambria Math" panose="02040503050406030204" pitchFamily="18" charset="0"/>
                                    </a:rPr>
                                    <m:t>𝐦𝐚𝐱</m:t>
                                  </m:r>
                                </m:sub>
                              </m:sSub>
                            </m:oMath>
                          </a14:m>
                          <a:r>
                            <a:rPr lang="en-US" sz="2400" b="1" baseline="-25000" dirty="0">
                              <a:effectLst/>
                            </a:rPr>
                            <a:t> (GFLOPS)</a:t>
                          </a:r>
                          <a:endParaRPr lang="en-US" sz="2400" b="1"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solidFill>
                          <a:schemeClr val="bg1"/>
                        </a:solidFill>
                      </a:tcPr>
                    </a:tc>
                    <a:tc>
                      <a:txBody>
                        <a:bodyPr/>
                        <a:lstStyle/>
                        <a:p>
                          <a:pPr marL="0" marR="0" algn="ctr">
                            <a:lnSpc>
                              <a:spcPct val="150000"/>
                            </a:lnSpc>
                            <a:spcBef>
                              <a:spcPts val="1200"/>
                            </a:spcBef>
                            <a:spcAft>
                              <a:spcPts val="1200"/>
                            </a:spcAft>
                          </a:pPr>
                          <a14:m>
                            <m:oMathPara xmlns:m="http://schemas.openxmlformats.org/officeDocument/2006/math">
                              <m:oMathParaPr>
                                <m:jc m:val="centerGroup"/>
                              </m:oMathParaPr>
                              <m:oMath xmlns:m="http://schemas.openxmlformats.org/officeDocument/2006/math">
                                <m:acc>
                                  <m:accPr>
                                    <m:chr m:val="̅"/>
                                    <m:ctrlPr>
                                      <a:rPr lang="en-US" sz="2000" b="1" i="1">
                                        <a:effectLst/>
                                        <a:latin typeface="Cambria Math" panose="02040503050406030204" pitchFamily="18" charset="0"/>
                                      </a:rPr>
                                    </m:ctrlPr>
                                  </m:accPr>
                                  <m:e>
                                    <m:r>
                                      <a:rPr lang="en-US" sz="2000" b="1" i="1">
                                        <a:effectLst/>
                                        <a:latin typeface="Cambria Math" panose="02040503050406030204" pitchFamily="18" charset="0"/>
                                      </a:rPr>
                                      <m:t>𝐏</m:t>
                                    </m:r>
                                  </m:e>
                                </m:acc>
                                <m:d>
                                  <m:dPr>
                                    <m:ctrlPr>
                                      <a:rPr lang="en-US" sz="2000" b="1" i="1" baseline="-25000">
                                        <a:effectLst/>
                                        <a:latin typeface="Cambria Math" panose="02040503050406030204" pitchFamily="18" charset="0"/>
                                      </a:rPr>
                                    </m:ctrlPr>
                                  </m:dPr>
                                  <m:e>
                                    <m:sSub>
                                      <m:sSubPr>
                                        <m:ctrlPr>
                                          <a:rPr lang="en-US" sz="2000" b="1" i="1" baseline="-25000">
                                            <a:effectLst/>
                                            <a:latin typeface="Cambria Math" panose="02040503050406030204" pitchFamily="18" charset="0"/>
                                          </a:rPr>
                                        </m:ctrlPr>
                                      </m:sSubPr>
                                      <m:e>
                                        <m:r>
                                          <a:rPr lang="en-US" sz="2000" b="1" i="1" baseline="-25000">
                                            <a:effectLst/>
                                            <a:latin typeface="Cambria Math" panose="02040503050406030204" pitchFamily="18" charset="0"/>
                                          </a:rPr>
                                          <m:t>𝐑</m:t>
                                        </m:r>
                                      </m:e>
                                      <m:sub>
                                        <m:r>
                                          <a:rPr lang="en-US" sz="2000" b="1" i="1" baseline="-25000">
                                            <a:effectLst/>
                                            <a:latin typeface="Cambria Math" panose="02040503050406030204" pitchFamily="18" charset="0"/>
                                          </a:rPr>
                                          <m:t>𝐦𝐚𝐱</m:t>
                                        </m:r>
                                      </m:sub>
                                    </m:sSub>
                                  </m:e>
                                </m:d>
                              </m:oMath>
                            </m:oMathPara>
                          </a14:m>
                          <a:endParaRPr lang="en-US" sz="2000" b="1"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solidFill>
                          <a:schemeClr val="bg1"/>
                        </a:solidFill>
                      </a:tcPr>
                    </a:tc>
                    <a:tc>
                      <a:txBody>
                        <a:bodyPr/>
                        <a:lstStyle/>
                        <a:p>
                          <a:pPr marL="0" marR="0" algn="ctr">
                            <a:lnSpc>
                              <a:spcPct val="150000"/>
                            </a:lnSpc>
                            <a:spcBef>
                              <a:spcPts val="1200"/>
                            </a:spcBef>
                            <a:spcAft>
                              <a:spcPts val="1200"/>
                            </a:spcAft>
                          </a:pPr>
                          <a:r>
                            <a:rPr lang="en-US" sz="2000" b="1" dirty="0" smtClean="0">
                              <a:effectLst/>
                            </a:rPr>
                            <a:t>MFLOPS/watt</a:t>
                          </a:r>
                          <a:r>
                            <a:rPr lang="en-US" sz="2000" b="1" dirty="0">
                              <a:effectLst/>
                            </a:rPr>
                            <a:t>)</a:t>
                          </a:r>
                          <a:endParaRPr lang="en-US" sz="2000" b="1"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solidFill>
                          <a:schemeClr val="bg1"/>
                        </a:solidFill>
                      </a:tcPr>
                    </a:tc>
                  </a:tr>
                  <a:tr h="525562">
                    <a:tc>
                      <a:txBody>
                        <a:bodyPr/>
                        <a:lstStyle/>
                        <a:p>
                          <a:pPr marL="0" marR="0" algn="ctr">
                            <a:lnSpc>
                              <a:spcPct val="150000"/>
                            </a:lnSpc>
                            <a:spcBef>
                              <a:spcPts val="1200"/>
                            </a:spcBef>
                            <a:spcAft>
                              <a:spcPts val="1200"/>
                            </a:spcAft>
                          </a:pPr>
                          <a:r>
                            <a:rPr lang="en-US" sz="2000" b="1" dirty="0">
                              <a:effectLst/>
                            </a:rPr>
                            <a:t>Weiser</a:t>
                          </a:r>
                          <a:endParaRPr lang="en-US" sz="2000" b="1"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solidFill>
                          <a:schemeClr val="bg1"/>
                        </a:solidFill>
                      </a:tcPr>
                    </a:tc>
                    <a:tc>
                      <a:txBody>
                        <a:bodyPr/>
                        <a:lstStyle/>
                        <a:p>
                          <a:pPr marL="0" marR="0" algn="ctr">
                            <a:lnSpc>
                              <a:spcPct val="150000"/>
                            </a:lnSpc>
                            <a:spcBef>
                              <a:spcPts val="1200"/>
                            </a:spcBef>
                            <a:spcAft>
                              <a:spcPts val="1200"/>
                            </a:spcAft>
                          </a:pPr>
                          <a:r>
                            <a:rPr lang="en-US" sz="2000" smtClean="0">
                              <a:effectLst/>
                            </a:rPr>
                            <a:t>ARM Cortex−A9</a:t>
                          </a:r>
                          <a:endParaRPr lang="en-US" sz="20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solidFill>
                          <a:schemeClr val="bg1"/>
                        </a:solidFill>
                      </a:tcPr>
                    </a:tc>
                    <a:tc>
                      <a:txBody>
                        <a:bodyPr/>
                        <a:lstStyle/>
                        <a:p>
                          <a:pPr marL="0" marR="0" algn="ctr">
                            <a:lnSpc>
                              <a:spcPct val="150000"/>
                            </a:lnSpc>
                            <a:spcBef>
                              <a:spcPts val="1200"/>
                            </a:spcBef>
                            <a:spcAft>
                              <a:spcPts val="1200"/>
                            </a:spcAft>
                          </a:pPr>
                          <a:r>
                            <a:rPr lang="en-US" sz="2000" dirty="0">
                              <a:effectLst/>
                            </a:rPr>
                            <a:t>24.86</a:t>
                          </a:r>
                          <a:endParaRPr lang="en-US" sz="20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solidFill>
                          <a:schemeClr val="bg1"/>
                        </a:solidFill>
                      </a:tcPr>
                    </a:tc>
                    <a:tc>
                      <a:txBody>
                        <a:bodyPr/>
                        <a:lstStyle/>
                        <a:p>
                          <a:pPr marL="0" marR="0" algn="ctr">
                            <a:lnSpc>
                              <a:spcPct val="150000"/>
                            </a:lnSpc>
                            <a:spcBef>
                              <a:spcPts val="1200"/>
                            </a:spcBef>
                            <a:spcAft>
                              <a:spcPts val="1200"/>
                            </a:spcAft>
                          </a:pPr>
                          <a:r>
                            <a:rPr lang="en-US" sz="2000">
                              <a:effectLst/>
                            </a:rPr>
                            <a:t>79.13</a:t>
                          </a:r>
                          <a:endParaRPr lang="en-US" sz="20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solidFill>
                          <a:schemeClr val="bg1"/>
                        </a:solidFill>
                      </a:tcPr>
                    </a:tc>
                    <a:tc>
                      <a:txBody>
                        <a:bodyPr/>
                        <a:lstStyle/>
                        <a:p>
                          <a:pPr marL="0" marR="0" algn="ctr">
                            <a:lnSpc>
                              <a:spcPct val="150000"/>
                            </a:lnSpc>
                            <a:spcBef>
                              <a:spcPts val="1200"/>
                            </a:spcBef>
                            <a:spcAft>
                              <a:spcPts val="1200"/>
                            </a:spcAft>
                          </a:pPr>
                          <a:r>
                            <a:rPr lang="en-US" sz="2000" dirty="0">
                              <a:effectLst/>
                            </a:rPr>
                            <a:t>321.70</a:t>
                          </a:r>
                          <a:endParaRPr lang="en-US" sz="20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solidFill>
                          <a:schemeClr val="bg1"/>
                        </a:solidFill>
                      </a:tcPr>
                    </a:tc>
                  </a:tr>
                  <a:tr h="364820">
                    <a:tc>
                      <a:txBody>
                        <a:bodyPr/>
                        <a:lstStyle/>
                        <a:p>
                          <a:pPr marL="0" marR="0" algn="ctr">
                            <a:lnSpc>
                              <a:spcPct val="150000"/>
                            </a:lnSpc>
                            <a:spcBef>
                              <a:spcPts val="1200"/>
                            </a:spcBef>
                            <a:spcAft>
                              <a:spcPts val="1200"/>
                            </a:spcAft>
                          </a:pPr>
                          <a:r>
                            <a:rPr lang="en-US" sz="2000" b="1" dirty="0">
                              <a:effectLst/>
                            </a:rPr>
                            <a:t>Intel x86</a:t>
                          </a:r>
                          <a:endParaRPr lang="en-US" sz="2000" b="1"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solidFill>
                          <a:schemeClr val="bg1"/>
                        </a:solidFill>
                      </a:tcPr>
                    </a:tc>
                    <a:tc>
                      <a:txBody>
                        <a:bodyPr/>
                        <a:lstStyle/>
                        <a:p>
                          <a:pPr marL="0" marR="0" algn="ctr">
                            <a:lnSpc>
                              <a:spcPct val="150000"/>
                            </a:lnSpc>
                            <a:spcBef>
                              <a:spcPts val="1200"/>
                            </a:spcBef>
                            <a:spcAft>
                              <a:spcPts val="1200"/>
                            </a:spcAft>
                          </a:pPr>
                          <a:r>
                            <a:rPr lang="en-US" sz="2000" dirty="0" smtClean="0">
                              <a:effectLst/>
                            </a:rPr>
                            <a:t>Xeon x3430</a:t>
                          </a:r>
                          <a:endParaRPr lang="en-US" sz="20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solidFill>
                          <a:schemeClr val="bg1"/>
                        </a:solidFill>
                      </a:tcPr>
                    </a:tc>
                    <a:tc>
                      <a:txBody>
                        <a:bodyPr/>
                        <a:lstStyle/>
                        <a:p>
                          <a:pPr marL="0" marR="0" algn="ctr">
                            <a:lnSpc>
                              <a:spcPct val="150000"/>
                            </a:lnSpc>
                            <a:spcBef>
                              <a:spcPts val="1200"/>
                            </a:spcBef>
                            <a:spcAft>
                              <a:spcPts val="1200"/>
                            </a:spcAft>
                          </a:pPr>
                          <a:r>
                            <a:rPr lang="en-US" sz="2000" dirty="0">
                              <a:effectLst/>
                            </a:rPr>
                            <a:t>26.91</a:t>
                          </a:r>
                          <a:endParaRPr lang="en-US" sz="20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solidFill>
                          <a:schemeClr val="bg1"/>
                        </a:solidFill>
                      </a:tcPr>
                    </a:tc>
                    <a:tc>
                      <a:txBody>
                        <a:bodyPr/>
                        <a:lstStyle/>
                        <a:p>
                          <a:pPr marL="0" marR="0" algn="ctr">
                            <a:lnSpc>
                              <a:spcPct val="150000"/>
                            </a:lnSpc>
                            <a:spcBef>
                              <a:spcPts val="1200"/>
                            </a:spcBef>
                            <a:spcAft>
                              <a:spcPts val="1200"/>
                            </a:spcAft>
                          </a:pPr>
                          <a:r>
                            <a:rPr lang="en-US" sz="2000">
                              <a:effectLst/>
                            </a:rPr>
                            <a:t>138.72</a:t>
                          </a:r>
                          <a:endParaRPr lang="en-US" sz="20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solidFill>
                          <a:schemeClr val="bg1"/>
                        </a:solidFill>
                      </a:tcPr>
                    </a:tc>
                    <a:tc>
                      <a:txBody>
                        <a:bodyPr/>
                        <a:lstStyle/>
                        <a:p>
                          <a:pPr marL="0" marR="0" algn="ctr">
                            <a:lnSpc>
                              <a:spcPct val="150000"/>
                            </a:lnSpc>
                            <a:spcBef>
                              <a:spcPts val="1200"/>
                            </a:spcBef>
                            <a:spcAft>
                              <a:spcPts val="1200"/>
                            </a:spcAft>
                          </a:pPr>
                          <a:r>
                            <a:rPr lang="en-US" sz="2000" dirty="0">
                              <a:effectLst/>
                            </a:rPr>
                            <a:t>198.64</a:t>
                          </a:r>
                          <a:endParaRPr lang="en-US" sz="20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solidFill>
                          <a:schemeClr val="bg1"/>
                        </a:solidFill>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992097865"/>
                  </p:ext>
                </p:extLst>
              </p:nvPr>
            </p:nvGraphicFramePr>
            <p:xfrm>
              <a:off x="299211" y="4610011"/>
              <a:ext cx="8161222" cy="1592362"/>
            </p:xfrm>
            <a:graphic>
              <a:graphicData uri="http://schemas.openxmlformats.org/drawingml/2006/table">
                <a:tbl>
                  <a:tblPr>
                    <a:tableStyleId>{5C22544A-7EE6-4342-B048-85BDC9FD1C3A}</a:tableStyleId>
                  </a:tblPr>
                  <a:tblGrid>
                    <a:gridCol w="1359710"/>
                    <a:gridCol w="1940709"/>
                    <a:gridCol w="1650347"/>
                    <a:gridCol w="1288718"/>
                    <a:gridCol w="1921738"/>
                  </a:tblGrid>
                  <a:tr h="609600">
                    <a:tc>
                      <a:txBody>
                        <a:bodyPr/>
                        <a:lstStyle/>
                        <a:p>
                          <a:pPr marL="0" marR="0" algn="ctr">
                            <a:lnSpc>
                              <a:spcPct val="150000"/>
                            </a:lnSpc>
                            <a:spcBef>
                              <a:spcPts val="1200"/>
                            </a:spcBef>
                            <a:spcAft>
                              <a:spcPts val="1200"/>
                            </a:spcAft>
                          </a:pPr>
                          <a:r>
                            <a:rPr lang="en-US" sz="2000" b="1" dirty="0" err="1">
                              <a:effectLst/>
                            </a:rPr>
                            <a:t>Testbed</a:t>
                          </a:r>
                          <a:endParaRPr lang="en-US" sz="2000" b="1"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solidFill>
                          <a:schemeClr val="bg1"/>
                        </a:solidFill>
                      </a:tcPr>
                    </a:tc>
                    <a:tc>
                      <a:txBody>
                        <a:bodyPr/>
                        <a:lstStyle/>
                        <a:p>
                          <a:pPr marL="0" marR="0" algn="ctr">
                            <a:lnSpc>
                              <a:spcPct val="150000"/>
                            </a:lnSpc>
                            <a:spcBef>
                              <a:spcPts val="1200"/>
                            </a:spcBef>
                            <a:spcAft>
                              <a:spcPts val="1200"/>
                            </a:spcAft>
                          </a:pPr>
                          <a:r>
                            <a:rPr lang="en-US" sz="2000" b="1" dirty="0" smtClean="0">
                              <a:effectLst/>
                            </a:rPr>
                            <a:t>Build</a:t>
                          </a:r>
                          <a:endParaRPr lang="en-US" sz="2000" b="1"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solidFill>
                          <a:schemeClr val="bg1"/>
                        </a:solidFill>
                      </a:tcPr>
                    </a:tc>
                    <a:tc>
                      <a:txBody>
                        <a:bodyPr/>
                        <a:lstStyle/>
                        <a:p>
                          <a:endParaRPr lang="en-US"/>
                        </a:p>
                      </a:txBody>
                      <a:tcPr marL="0" marR="0" marT="0" marB="0">
                        <a:blipFill rotWithShape="0">
                          <a:blip r:embed="rId4"/>
                          <a:stretch>
                            <a:fillRect l="-200000" t="-1000" r="-195203" b="-177000"/>
                          </a:stretch>
                        </a:blipFill>
                      </a:tcPr>
                    </a:tc>
                    <a:tc>
                      <a:txBody>
                        <a:bodyPr/>
                        <a:lstStyle/>
                        <a:p>
                          <a:endParaRPr lang="en-US"/>
                        </a:p>
                      </a:txBody>
                      <a:tcPr marL="0" marR="0" marT="0" marB="0">
                        <a:blipFill rotWithShape="0">
                          <a:blip r:embed="rId4"/>
                          <a:stretch>
                            <a:fillRect l="-383491" t="-1000" r="-149528" b="-177000"/>
                          </a:stretch>
                        </a:blipFill>
                      </a:tcPr>
                    </a:tc>
                    <a:tc>
                      <a:txBody>
                        <a:bodyPr/>
                        <a:lstStyle/>
                        <a:p>
                          <a:pPr marL="0" marR="0" algn="ctr">
                            <a:lnSpc>
                              <a:spcPct val="150000"/>
                            </a:lnSpc>
                            <a:spcBef>
                              <a:spcPts val="1200"/>
                            </a:spcBef>
                            <a:spcAft>
                              <a:spcPts val="1200"/>
                            </a:spcAft>
                          </a:pPr>
                          <a:r>
                            <a:rPr lang="en-US" sz="2000" b="1" dirty="0" smtClean="0">
                              <a:effectLst/>
                            </a:rPr>
                            <a:t>MFLOPS/watt</a:t>
                          </a:r>
                          <a:r>
                            <a:rPr lang="en-US" sz="2000" b="1" dirty="0">
                              <a:effectLst/>
                            </a:rPr>
                            <a:t>)</a:t>
                          </a:r>
                          <a:endParaRPr lang="en-US" sz="2000" b="1"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solidFill>
                          <a:schemeClr val="bg1"/>
                        </a:solidFill>
                      </a:tcPr>
                    </a:tc>
                  </a:tr>
                  <a:tr h="525562">
                    <a:tc>
                      <a:txBody>
                        <a:bodyPr/>
                        <a:lstStyle/>
                        <a:p>
                          <a:pPr marL="0" marR="0" algn="ctr">
                            <a:lnSpc>
                              <a:spcPct val="150000"/>
                            </a:lnSpc>
                            <a:spcBef>
                              <a:spcPts val="1200"/>
                            </a:spcBef>
                            <a:spcAft>
                              <a:spcPts val="1200"/>
                            </a:spcAft>
                          </a:pPr>
                          <a:r>
                            <a:rPr lang="en-US" sz="2000" b="1" dirty="0">
                              <a:effectLst/>
                            </a:rPr>
                            <a:t>Weiser</a:t>
                          </a:r>
                          <a:endParaRPr lang="en-US" sz="2000" b="1"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solidFill>
                          <a:schemeClr val="bg1"/>
                        </a:solidFill>
                      </a:tcPr>
                    </a:tc>
                    <a:tc>
                      <a:txBody>
                        <a:bodyPr/>
                        <a:lstStyle/>
                        <a:p>
                          <a:pPr marL="0" marR="0" algn="ctr">
                            <a:lnSpc>
                              <a:spcPct val="150000"/>
                            </a:lnSpc>
                            <a:spcBef>
                              <a:spcPts val="1200"/>
                            </a:spcBef>
                            <a:spcAft>
                              <a:spcPts val="1200"/>
                            </a:spcAft>
                          </a:pPr>
                          <a:r>
                            <a:rPr lang="en-US" sz="2000" smtClean="0">
                              <a:effectLst/>
                            </a:rPr>
                            <a:t>ARM Cortex−A9</a:t>
                          </a:r>
                          <a:endParaRPr lang="en-US" sz="20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solidFill>
                          <a:schemeClr val="bg1"/>
                        </a:solidFill>
                      </a:tcPr>
                    </a:tc>
                    <a:tc>
                      <a:txBody>
                        <a:bodyPr/>
                        <a:lstStyle/>
                        <a:p>
                          <a:pPr marL="0" marR="0" algn="ctr">
                            <a:lnSpc>
                              <a:spcPct val="150000"/>
                            </a:lnSpc>
                            <a:spcBef>
                              <a:spcPts val="1200"/>
                            </a:spcBef>
                            <a:spcAft>
                              <a:spcPts val="1200"/>
                            </a:spcAft>
                          </a:pPr>
                          <a:r>
                            <a:rPr lang="en-US" sz="2000" dirty="0">
                              <a:effectLst/>
                            </a:rPr>
                            <a:t>24.86</a:t>
                          </a:r>
                          <a:endParaRPr lang="en-US" sz="20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solidFill>
                          <a:schemeClr val="bg1"/>
                        </a:solidFill>
                      </a:tcPr>
                    </a:tc>
                    <a:tc>
                      <a:txBody>
                        <a:bodyPr/>
                        <a:lstStyle/>
                        <a:p>
                          <a:pPr marL="0" marR="0" algn="ctr">
                            <a:lnSpc>
                              <a:spcPct val="150000"/>
                            </a:lnSpc>
                            <a:spcBef>
                              <a:spcPts val="1200"/>
                            </a:spcBef>
                            <a:spcAft>
                              <a:spcPts val="1200"/>
                            </a:spcAft>
                          </a:pPr>
                          <a:r>
                            <a:rPr lang="en-US" sz="2000">
                              <a:effectLst/>
                            </a:rPr>
                            <a:t>79.13</a:t>
                          </a:r>
                          <a:endParaRPr lang="en-US" sz="20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solidFill>
                          <a:schemeClr val="bg1"/>
                        </a:solidFill>
                      </a:tcPr>
                    </a:tc>
                    <a:tc>
                      <a:txBody>
                        <a:bodyPr/>
                        <a:lstStyle/>
                        <a:p>
                          <a:pPr marL="0" marR="0" algn="ctr">
                            <a:lnSpc>
                              <a:spcPct val="150000"/>
                            </a:lnSpc>
                            <a:spcBef>
                              <a:spcPts val="1200"/>
                            </a:spcBef>
                            <a:spcAft>
                              <a:spcPts val="1200"/>
                            </a:spcAft>
                          </a:pPr>
                          <a:r>
                            <a:rPr lang="en-US" sz="2000" dirty="0">
                              <a:effectLst/>
                            </a:rPr>
                            <a:t>321.70</a:t>
                          </a:r>
                          <a:endParaRPr lang="en-US" sz="20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solidFill>
                          <a:schemeClr val="bg1"/>
                        </a:solidFill>
                      </a:tcPr>
                    </a:tc>
                  </a:tr>
                  <a:tr h="457200">
                    <a:tc>
                      <a:txBody>
                        <a:bodyPr/>
                        <a:lstStyle/>
                        <a:p>
                          <a:pPr marL="0" marR="0" algn="ctr">
                            <a:lnSpc>
                              <a:spcPct val="150000"/>
                            </a:lnSpc>
                            <a:spcBef>
                              <a:spcPts val="1200"/>
                            </a:spcBef>
                            <a:spcAft>
                              <a:spcPts val="1200"/>
                            </a:spcAft>
                          </a:pPr>
                          <a:r>
                            <a:rPr lang="en-US" sz="2000" b="1" dirty="0">
                              <a:effectLst/>
                            </a:rPr>
                            <a:t>Intel x86</a:t>
                          </a:r>
                          <a:endParaRPr lang="en-US" sz="2000" b="1"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solidFill>
                          <a:schemeClr val="bg1"/>
                        </a:solidFill>
                      </a:tcPr>
                    </a:tc>
                    <a:tc>
                      <a:txBody>
                        <a:bodyPr/>
                        <a:lstStyle/>
                        <a:p>
                          <a:pPr marL="0" marR="0" algn="ctr">
                            <a:lnSpc>
                              <a:spcPct val="150000"/>
                            </a:lnSpc>
                            <a:spcBef>
                              <a:spcPts val="1200"/>
                            </a:spcBef>
                            <a:spcAft>
                              <a:spcPts val="1200"/>
                            </a:spcAft>
                          </a:pPr>
                          <a:r>
                            <a:rPr lang="en-US" sz="2000" dirty="0" smtClean="0">
                              <a:effectLst/>
                            </a:rPr>
                            <a:t>Xeon x3430</a:t>
                          </a:r>
                          <a:endParaRPr lang="en-US" sz="20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solidFill>
                          <a:schemeClr val="bg1"/>
                        </a:solidFill>
                      </a:tcPr>
                    </a:tc>
                    <a:tc>
                      <a:txBody>
                        <a:bodyPr/>
                        <a:lstStyle/>
                        <a:p>
                          <a:pPr marL="0" marR="0" algn="ctr">
                            <a:lnSpc>
                              <a:spcPct val="150000"/>
                            </a:lnSpc>
                            <a:spcBef>
                              <a:spcPts val="1200"/>
                            </a:spcBef>
                            <a:spcAft>
                              <a:spcPts val="1200"/>
                            </a:spcAft>
                          </a:pPr>
                          <a:r>
                            <a:rPr lang="en-US" sz="2000" dirty="0">
                              <a:effectLst/>
                            </a:rPr>
                            <a:t>26.91</a:t>
                          </a:r>
                          <a:endParaRPr lang="en-US" sz="20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solidFill>
                          <a:schemeClr val="bg1"/>
                        </a:solidFill>
                      </a:tcPr>
                    </a:tc>
                    <a:tc>
                      <a:txBody>
                        <a:bodyPr/>
                        <a:lstStyle/>
                        <a:p>
                          <a:pPr marL="0" marR="0" algn="ctr">
                            <a:lnSpc>
                              <a:spcPct val="150000"/>
                            </a:lnSpc>
                            <a:spcBef>
                              <a:spcPts val="1200"/>
                            </a:spcBef>
                            <a:spcAft>
                              <a:spcPts val="1200"/>
                            </a:spcAft>
                          </a:pPr>
                          <a:r>
                            <a:rPr lang="en-US" sz="2000">
                              <a:effectLst/>
                            </a:rPr>
                            <a:t>138.72</a:t>
                          </a:r>
                          <a:endParaRPr lang="en-US" sz="20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solidFill>
                          <a:schemeClr val="bg1"/>
                        </a:solidFill>
                      </a:tcPr>
                    </a:tc>
                    <a:tc>
                      <a:txBody>
                        <a:bodyPr/>
                        <a:lstStyle/>
                        <a:p>
                          <a:pPr marL="0" marR="0" algn="ctr">
                            <a:lnSpc>
                              <a:spcPct val="150000"/>
                            </a:lnSpc>
                            <a:spcBef>
                              <a:spcPts val="1200"/>
                            </a:spcBef>
                            <a:spcAft>
                              <a:spcPts val="1200"/>
                            </a:spcAft>
                          </a:pPr>
                          <a:r>
                            <a:rPr lang="en-US" sz="2000" dirty="0">
                              <a:effectLst/>
                            </a:rPr>
                            <a:t>198.64</a:t>
                          </a:r>
                          <a:endParaRPr lang="en-US" sz="20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0" marR="0" marT="0" marB="0">
                        <a:solidFill>
                          <a:schemeClr val="bg1"/>
                        </a:solidFill>
                      </a:tcPr>
                    </a:tc>
                  </a:tr>
                </a:tbl>
              </a:graphicData>
            </a:graphic>
          </p:graphicFrame>
        </mc:Fallback>
      </mc:AlternateContent>
      <p:sp>
        <p:nvSpPr>
          <p:cNvPr id="11" name="Rectangle 10"/>
          <p:cNvSpPr/>
          <p:nvPr/>
        </p:nvSpPr>
        <p:spPr>
          <a:xfrm>
            <a:off x="287523" y="4669487"/>
            <a:ext cx="8360279" cy="523709"/>
          </a:xfrm>
          <a:prstGeom prst="rect">
            <a:avLst/>
          </a:prstGeom>
          <a:solidFill>
            <a:schemeClr val="accent1">
              <a:alpha val="30000"/>
            </a:schemeClr>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99211" y="5193196"/>
            <a:ext cx="8348592" cy="1213155"/>
          </a:xfrm>
          <a:prstGeom prst="rect">
            <a:avLst/>
          </a:prstGeom>
          <a:noFill/>
          <a:ln w="889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pPr algn="r"/>
            <a:fld id="{540C2638-C20C-4158-A13A-E4635A0BE017}" type="slidenum">
              <a:rPr lang="en-US" altLang="ko-KR" smtClean="0"/>
              <a:pPr algn="r"/>
              <a:t>18</a:t>
            </a:fld>
            <a:endParaRPr lang="en-US" altLang="ko-KR" dirty="0"/>
          </a:p>
        </p:txBody>
      </p:sp>
    </p:spTree>
    <p:extLst>
      <p:ext uri="{BB962C8B-B14F-4D97-AF65-F5344CB8AC3E}">
        <p14:creationId xmlns:p14="http://schemas.microsoft.com/office/powerpoint/2010/main" val="2048381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Evaluation </a:t>
            </a:r>
            <a:r>
              <a:rPr lang="en-US" sz="2800" dirty="0" smtClean="0"/>
              <a:t>[Gadget-2]</a:t>
            </a:r>
            <a:endParaRPr lang="en-US" dirty="0"/>
          </a:p>
        </p:txBody>
      </p:sp>
      <p:sp>
        <p:nvSpPr>
          <p:cNvPr id="3" name="Content Placeholder 2"/>
          <p:cNvSpPr>
            <a:spLocks noGrp="1"/>
          </p:cNvSpPr>
          <p:nvPr>
            <p:ph idx="1"/>
          </p:nvPr>
        </p:nvSpPr>
        <p:spPr>
          <a:xfrm>
            <a:off x="35496" y="944725"/>
            <a:ext cx="4922010" cy="5976663"/>
          </a:xfrm>
        </p:spPr>
        <p:txBody>
          <a:bodyPr>
            <a:normAutofit fontScale="70000" lnSpcReduction="20000"/>
          </a:bodyPr>
          <a:lstStyle/>
          <a:p>
            <a:pPr latinLnBrk="0">
              <a:lnSpc>
                <a:spcPct val="120000"/>
              </a:lnSpc>
            </a:pPr>
            <a:r>
              <a:rPr lang="en-US" sz="3100" b="1" dirty="0" smtClean="0"/>
              <a:t>Massively parallel galaxy cluster simulation</a:t>
            </a:r>
          </a:p>
          <a:p>
            <a:pPr lvl="1" latinLnBrk="0">
              <a:lnSpc>
                <a:spcPct val="120000"/>
              </a:lnSpc>
            </a:pPr>
            <a:r>
              <a:rPr lang="en-US" sz="2900" dirty="0" smtClean="0"/>
              <a:t>MPI and MPJ </a:t>
            </a:r>
            <a:endParaRPr lang="en-US" sz="2600" dirty="0" smtClean="0"/>
          </a:p>
          <a:p>
            <a:pPr latinLnBrk="0">
              <a:lnSpc>
                <a:spcPct val="120000"/>
              </a:lnSpc>
            </a:pPr>
            <a:r>
              <a:rPr lang="en-US" sz="3100" b="1" dirty="0" smtClean="0"/>
              <a:t>Observe the parallel scalability with increasing cores</a:t>
            </a:r>
          </a:p>
          <a:p>
            <a:pPr latinLnBrk="0">
              <a:lnSpc>
                <a:spcPct val="120000"/>
              </a:lnSpc>
            </a:pPr>
            <a:endParaRPr lang="en-US" sz="1400" b="1" dirty="0" smtClean="0"/>
          </a:p>
          <a:p>
            <a:pPr latinLnBrk="0">
              <a:lnSpc>
                <a:spcPct val="120000"/>
              </a:lnSpc>
            </a:pPr>
            <a:r>
              <a:rPr lang="en-US" sz="3100" b="1" dirty="0" smtClean="0"/>
              <a:t>Good scalability until 32 cores</a:t>
            </a:r>
          </a:p>
          <a:p>
            <a:pPr lvl="1" latinLnBrk="0">
              <a:lnSpc>
                <a:spcPct val="120000"/>
              </a:lnSpc>
            </a:pPr>
            <a:r>
              <a:rPr lang="en-US" sz="2900" dirty="0" smtClean="0"/>
              <a:t>Comp. to comm. Ratio</a:t>
            </a:r>
          </a:p>
          <a:p>
            <a:pPr lvl="1" latinLnBrk="0">
              <a:lnSpc>
                <a:spcPct val="120000"/>
              </a:lnSpc>
            </a:pPr>
            <a:r>
              <a:rPr lang="en-US" sz="2900" dirty="0" smtClean="0"/>
              <a:t>load balancing</a:t>
            </a:r>
          </a:p>
          <a:p>
            <a:pPr latinLnBrk="0">
              <a:lnSpc>
                <a:spcPct val="120000"/>
              </a:lnSpc>
            </a:pPr>
            <a:r>
              <a:rPr lang="en-US" sz="3100" b="1" dirty="0" smtClean="0"/>
              <a:t>Communication overhead</a:t>
            </a:r>
          </a:p>
          <a:p>
            <a:pPr lvl="1" latinLnBrk="0">
              <a:lnSpc>
                <a:spcPct val="120000"/>
              </a:lnSpc>
            </a:pPr>
            <a:r>
              <a:rPr lang="en-US" sz="2900" dirty="0" smtClean="0"/>
              <a:t>Comm. To comp. ratio increase</a:t>
            </a:r>
          </a:p>
          <a:p>
            <a:pPr lvl="1" latinLnBrk="0">
              <a:lnSpc>
                <a:spcPct val="120000"/>
              </a:lnSpc>
            </a:pPr>
            <a:r>
              <a:rPr lang="en-US" sz="2900" dirty="0" smtClean="0"/>
              <a:t>Network speed and Topology</a:t>
            </a:r>
          </a:p>
          <a:p>
            <a:pPr lvl="1" latinLnBrk="0">
              <a:lnSpc>
                <a:spcPct val="120000"/>
              </a:lnSpc>
            </a:pPr>
            <a:r>
              <a:rPr lang="en-US" sz="2900" dirty="0" smtClean="0"/>
              <a:t>Small data size due to memory constraint</a:t>
            </a:r>
          </a:p>
          <a:p>
            <a:pPr latinLnBrk="0">
              <a:lnSpc>
                <a:spcPct val="120000"/>
              </a:lnSpc>
            </a:pPr>
            <a:r>
              <a:rPr lang="en-US" sz="3100" b="1" dirty="0" smtClean="0"/>
              <a:t>Good speedup for limited no. of cores</a:t>
            </a:r>
          </a:p>
          <a:p>
            <a:pPr lvl="1" latinLnBrk="0">
              <a:lnSpc>
                <a:spcPct val="160000"/>
              </a:lnSpc>
            </a:pPr>
            <a:endParaRPr lang="en-US" sz="1200" b="1" dirty="0" smtClean="0"/>
          </a:p>
          <a:p>
            <a:pPr latinLnBrk="0">
              <a:lnSpc>
                <a:spcPct val="160000"/>
              </a:lnSpc>
            </a:pPr>
            <a:endParaRPr lang="en-US" sz="2400" b="1" dirty="0" smtClean="0"/>
          </a:p>
          <a:p>
            <a:pPr lvl="1" latinLnBrk="0"/>
            <a:endParaRPr lang="en-US" sz="2000" dirty="0"/>
          </a:p>
        </p:txBody>
      </p:sp>
      <p:sp>
        <p:nvSpPr>
          <p:cNvPr id="14" name="Rectangle 13"/>
          <p:cNvSpPr/>
          <p:nvPr/>
        </p:nvSpPr>
        <p:spPr>
          <a:xfrm>
            <a:off x="5065517" y="3751778"/>
            <a:ext cx="4143657" cy="307777"/>
          </a:xfrm>
          <a:prstGeom prst="rect">
            <a:avLst/>
          </a:prstGeom>
        </p:spPr>
        <p:txBody>
          <a:bodyPr wrap="square">
            <a:spAutoFit/>
          </a:bodyPr>
          <a:lstStyle/>
          <a:p>
            <a:pPr algn="ctr"/>
            <a:r>
              <a:rPr lang="en-US" sz="1400" b="1" dirty="0" smtClean="0">
                <a:latin typeface="Malgun Gothic (Body)"/>
                <a:ea typeface="Malgun Gothic" panose="020B0503020000020004" pitchFamily="34" charset="-127"/>
              </a:rPr>
              <a:t>Gadget-2 Cluster Formation Simulation</a:t>
            </a:r>
            <a:endParaRPr lang="en-US" sz="1400" b="1" dirty="0">
              <a:latin typeface="Malgun Gothic (Body)"/>
            </a:endParaRPr>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4963228" y="948038"/>
            <a:ext cx="4104456" cy="2720872"/>
          </a:xfrm>
          <a:prstGeom prst="rect">
            <a:avLst/>
          </a:prstGeom>
          <a:noFill/>
          <a:ln>
            <a:noFill/>
          </a:ln>
        </p:spPr>
      </p:pic>
      <p:sp>
        <p:nvSpPr>
          <p:cNvPr id="5" name="Rectangle 4"/>
          <p:cNvSpPr/>
          <p:nvPr/>
        </p:nvSpPr>
        <p:spPr>
          <a:xfrm>
            <a:off x="5224861" y="4237107"/>
            <a:ext cx="3581189" cy="1569660"/>
          </a:xfrm>
          <a:prstGeom prst="rect">
            <a:avLst/>
          </a:prstGeom>
        </p:spPr>
        <p:txBody>
          <a:bodyPr wrap="square">
            <a:spAutoFit/>
          </a:bodyPr>
          <a:lstStyle/>
          <a:p>
            <a:pPr lvl="1">
              <a:lnSpc>
                <a:spcPct val="160000"/>
              </a:lnSpc>
            </a:pPr>
            <a:r>
              <a:rPr lang="en-US" sz="2000" b="1" dirty="0"/>
              <a:t>276,498 bodies</a:t>
            </a:r>
          </a:p>
          <a:p>
            <a:pPr lvl="1">
              <a:lnSpc>
                <a:spcPct val="160000"/>
              </a:lnSpc>
            </a:pPr>
            <a:r>
              <a:rPr lang="en-US" sz="2000" b="1" dirty="0" smtClean="0"/>
              <a:t>Serial run ~</a:t>
            </a:r>
            <a:r>
              <a:rPr lang="en-US" sz="2000" b="1" dirty="0" smtClean="0">
                <a:solidFill>
                  <a:schemeClr val="tx2"/>
                </a:solidFill>
              </a:rPr>
              <a:t>30 </a:t>
            </a:r>
            <a:r>
              <a:rPr lang="en-US" sz="2000" b="1" dirty="0">
                <a:solidFill>
                  <a:schemeClr val="tx2"/>
                </a:solidFill>
              </a:rPr>
              <a:t>hours</a:t>
            </a:r>
          </a:p>
          <a:p>
            <a:pPr lvl="1">
              <a:lnSpc>
                <a:spcPct val="160000"/>
              </a:lnSpc>
            </a:pPr>
            <a:r>
              <a:rPr lang="en-US" sz="2000" b="1" dirty="0"/>
              <a:t>64 cores run </a:t>
            </a:r>
            <a:r>
              <a:rPr lang="en-US" sz="2000" b="1" dirty="0">
                <a:solidFill>
                  <a:schemeClr val="tx2"/>
                </a:solidFill>
              </a:rPr>
              <a:t>~8.5 hours</a:t>
            </a:r>
            <a:endParaRPr lang="en-US" sz="1600" b="1" dirty="0"/>
          </a:p>
        </p:txBody>
      </p:sp>
      <p:sp>
        <p:nvSpPr>
          <p:cNvPr id="7" name="Slide Number Placeholder 6"/>
          <p:cNvSpPr>
            <a:spLocks noGrp="1"/>
          </p:cNvSpPr>
          <p:nvPr>
            <p:ph type="sldNum" sz="quarter" idx="12"/>
          </p:nvPr>
        </p:nvSpPr>
        <p:spPr/>
        <p:txBody>
          <a:bodyPr/>
          <a:lstStyle/>
          <a:p>
            <a:pPr algn="r"/>
            <a:fld id="{540C2638-C20C-4158-A13A-E4635A0BE017}" type="slidenum">
              <a:rPr lang="en-US" altLang="ko-KR" smtClean="0"/>
              <a:pPr algn="r"/>
              <a:t>19</a:t>
            </a:fld>
            <a:endParaRPr lang="en-US" altLang="ko-KR" dirty="0"/>
          </a:p>
        </p:txBody>
      </p:sp>
      <p:sp>
        <p:nvSpPr>
          <p:cNvPr id="4" name="Rectangle 3"/>
          <p:cNvSpPr/>
          <p:nvPr/>
        </p:nvSpPr>
        <p:spPr>
          <a:xfrm>
            <a:off x="5519573" y="4329100"/>
            <a:ext cx="3235544" cy="1405659"/>
          </a:xfrm>
          <a:prstGeom prst="rect">
            <a:avLst/>
          </a:prstGeom>
          <a:solidFill>
            <a:schemeClr val="accent1">
              <a:alpha val="6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99547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4" end="4"/>
                                            </p:txEl>
                                          </p:spTgt>
                                        </p:tgtEl>
                                      </p:cBhvr>
                                    </p:animEffect>
                                    <p:set>
                                      <p:cBhvr>
                                        <p:cTn id="16" dur="1" fill="hold">
                                          <p:stCondLst>
                                            <p:cond delay="499"/>
                                          </p:stCondLst>
                                        </p:cTn>
                                        <p:tgtEl>
                                          <p:spTgt spid="3">
                                            <p:txEl>
                                              <p:pRg st="4" end="4"/>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
                                            <p:txEl>
                                              <p:pRg st="5" end="5"/>
                                            </p:txEl>
                                          </p:spTgt>
                                        </p:tgtEl>
                                      </p:cBhvr>
                                    </p:animEffect>
                                    <p:set>
                                      <p:cBhvr>
                                        <p:cTn id="19" dur="1" fill="hold">
                                          <p:stCondLst>
                                            <p:cond delay="499"/>
                                          </p:stCondLst>
                                        </p:cTn>
                                        <p:tgtEl>
                                          <p:spTgt spid="3">
                                            <p:txEl>
                                              <p:pRg st="5" end="5"/>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
                                            <p:txEl>
                                              <p:pRg st="6" end="6"/>
                                            </p:txEl>
                                          </p:spTgt>
                                        </p:tgtEl>
                                      </p:cBhvr>
                                    </p:animEffect>
                                    <p:set>
                                      <p:cBhvr>
                                        <p:cTn id="22" dur="1" fill="hold">
                                          <p:stCondLst>
                                            <p:cond delay="499"/>
                                          </p:stCondLst>
                                        </p:cTn>
                                        <p:tgtEl>
                                          <p:spTgt spid="3">
                                            <p:txEl>
                                              <p:pRg st="6" end="6"/>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
                                            <p:txEl>
                                              <p:pRg st="7" end="7"/>
                                            </p:txEl>
                                          </p:spTgt>
                                        </p:tgtEl>
                                      </p:cBhvr>
                                    </p:animEffect>
                                    <p:set>
                                      <p:cBhvr>
                                        <p:cTn id="25" dur="1" fill="hold">
                                          <p:stCondLst>
                                            <p:cond delay="499"/>
                                          </p:stCondLst>
                                        </p:cTn>
                                        <p:tgtEl>
                                          <p:spTgt spid="3">
                                            <p:txEl>
                                              <p:pRg st="7" end="7"/>
                                            </p:txEl>
                                          </p:spTgt>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3">
                                            <p:txEl>
                                              <p:pRg st="8" end="8"/>
                                            </p:txEl>
                                          </p:spTgt>
                                        </p:tgtEl>
                                      </p:cBhvr>
                                    </p:animEffect>
                                    <p:set>
                                      <p:cBhvr>
                                        <p:cTn id="28" dur="1" fill="hold">
                                          <p:stCondLst>
                                            <p:cond delay="499"/>
                                          </p:stCondLst>
                                        </p:cTn>
                                        <p:tgtEl>
                                          <p:spTgt spid="3">
                                            <p:txEl>
                                              <p:pRg st="8" end="8"/>
                                            </p:txEl>
                                          </p:spTgt>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3">
                                            <p:txEl>
                                              <p:pRg st="9" end="9"/>
                                            </p:txEl>
                                          </p:spTgt>
                                        </p:tgtEl>
                                      </p:cBhvr>
                                    </p:animEffect>
                                    <p:set>
                                      <p:cBhvr>
                                        <p:cTn id="31" dur="1" fill="hold">
                                          <p:stCondLst>
                                            <p:cond delay="499"/>
                                          </p:stCondLst>
                                        </p:cTn>
                                        <p:tgtEl>
                                          <p:spTgt spid="3">
                                            <p:txEl>
                                              <p:pRg st="9" end="9"/>
                                            </p:txEl>
                                          </p:spTgt>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
                                            <p:txEl>
                                              <p:pRg st="10" end="10"/>
                                            </p:txEl>
                                          </p:spTgt>
                                        </p:tgtEl>
                                      </p:cBhvr>
                                    </p:animEffect>
                                    <p:set>
                                      <p:cBhvr>
                                        <p:cTn id="34" dur="1" fill="hold">
                                          <p:stCondLst>
                                            <p:cond delay="499"/>
                                          </p:stCondLst>
                                        </p:cTn>
                                        <p:tgtEl>
                                          <p:spTgt spid="3">
                                            <p:txEl>
                                              <p:pRg st="10" end="10"/>
                                            </p:txEl>
                                          </p:spTgt>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3">
                                            <p:txEl>
                                              <p:pRg st="11" end="11"/>
                                            </p:txEl>
                                          </p:spTgt>
                                        </p:tgtEl>
                                      </p:cBhvr>
                                    </p:animEffect>
                                    <p:set>
                                      <p:cBhvr>
                                        <p:cTn id="37" dur="1" fill="hold">
                                          <p:stCondLst>
                                            <p:cond delay="499"/>
                                          </p:stCondLst>
                                        </p:cTn>
                                        <p:tgtEl>
                                          <p:spTgt spid="3">
                                            <p:txEl>
                                              <p:pRg st="11" end="11"/>
                                            </p:txEl>
                                          </p:spTgt>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5"/>
                                        </p:tgtEl>
                                      </p:cBhvr>
                                    </p:animEffect>
                                    <p:set>
                                      <p:cBhvr>
                                        <p:cTn id="40" dur="1" fill="hold">
                                          <p:stCondLst>
                                            <p:cond delay="499"/>
                                          </p:stCondLst>
                                        </p:cTn>
                                        <p:tgtEl>
                                          <p:spTgt spid="5"/>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10"/>
                                        </p:tgtEl>
                                      </p:cBhvr>
                                    </p:animEffect>
                                    <p:set>
                                      <p:cBhvr>
                                        <p:cTn id="46"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143508" y="980728"/>
            <a:ext cx="8870072" cy="5832648"/>
          </a:xfrm>
        </p:spPr>
        <p:txBody>
          <a:bodyPr>
            <a:normAutofit fontScale="77500" lnSpcReduction="20000"/>
          </a:bodyPr>
          <a:lstStyle/>
          <a:p>
            <a:pPr>
              <a:lnSpc>
                <a:spcPct val="160000"/>
              </a:lnSpc>
            </a:pPr>
            <a:r>
              <a:rPr lang="en-US" b="1" dirty="0" smtClean="0"/>
              <a:t>Introduction</a:t>
            </a:r>
          </a:p>
          <a:p>
            <a:pPr>
              <a:lnSpc>
                <a:spcPct val="160000"/>
              </a:lnSpc>
            </a:pPr>
            <a:r>
              <a:rPr lang="en-US" b="1" dirty="0" smtClean="0"/>
              <a:t>Related Work &amp; Shortcomings</a:t>
            </a:r>
          </a:p>
          <a:p>
            <a:pPr>
              <a:lnSpc>
                <a:spcPct val="160000"/>
              </a:lnSpc>
            </a:pPr>
            <a:r>
              <a:rPr lang="en-US" b="1" dirty="0" smtClean="0"/>
              <a:t>Problem Statement</a:t>
            </a:r>
          </a:p>
          <a:p>
            <a:pPr>
              <a:lnSpc>
                <a:spcPct val="160000"/>
              </a:lnSpc>
            </a:pPr>
            <a:r>
              <a:rPr lang="en-US" b="1" dirty="0" smtClean="0"/>
              <a:t>Contribution</a:t>
            </a:r>
          </a:p>
          <a:p>
            <a:pPr>
              <a:lnSpc>
                <a:spcPct val="160000"/>
              </a:lnSpc>
            </a:pPr>
            <a:r>
              <a:rPr lang="en-US" b="1" dirty="0" smtClean="0"/>
              <a:t>Evaluation Methodology</a:t>
            </a:r>
          </a:p>
          <a:p>
            <a:pPr>
              <a:lnSpc>
                <a:spcPct val="160000"/>
              </a:lnSpc>
            </a:pPr>
            <a:r>
              <a:rPr lang="en-US" b="1" dirty="0" smtClean="0"/>
              <a:t>Experiment Design</a:t>
            </a:r>
          </a:p>
          <a:p>
            <a:pPr>
              <a:lnSpc>
                <a:spcPct val="160000"/>
              </a:lnSpc>
            </a:pPr>
            <a:r>
              <a:rPr lang="en-US" b="1" dirty="0" smtClean="0"/>
              <a:t>Benchmark and Analysis</a:t>
            </a:r>
          </a:p>
          <a:p>
            <a:pPr>
              <a:lnSpc>
                <a:spcPct val="160000"/>
              </a:lnSpc>
            </a:pPr>
            <a:r>
              <a:rPr lang="en-US" b="1" dirty="0" smtClean="0"/>
              <a:t>Conclusion</a:t>
            </a:r>
          </a:p>
          <a:p>
            <a:pPr>
              <a:lnSpc>
                <a:spcPct val="160000"/>
              </a:lnSpc>
            </a:pPr>
            <a:r>
              <a:rPr lang="en-US" b="1" dirty="0"/>
              <a:t>References</a:t>
            </a:r>
          </a:p>
          <a:p>
            <a:pPr>
              <a:lnSpc>
                <a:spcPct val="160000"/>
              </a:lnSpc>
            </a:pPr>
            <a:r>
              <a:rPr lang="en-US" b="1" dirty="0" smtClean="0"/>
              <a:t>Q&amp;A</a:t>
            </a:r>
          </a:p>
          <a:p>
            <a:endParaRPr lang="en-US" dirty="0"/>
          </a:p>
        </p:txBody>
      </p:sp>
      <p:sp>
        <p:nvSpPr>
          <p:cNvPr id="6" name="Slide Number Placeholder 5"/>
          <p:cNvSpPr>
            <a:spLocks noGrp="1"/>
          </p:cNvSpPr>
          <p:nvPr>
            <p:ph type="sldNum" sz="quarter" idx="12"/>
          </p:nvPr>
        </p:nvSpPr>
        <p:spPr/>
        <p:txBody>
          <a:bodyPr/>
          <a:lstStyle/>
          <a:p>
            <a:pPr algn="r"/>
            <a:fld id="{540C2638-C20C-4158-A13A-E4635A0BE017}" type="slidenum">
              <a:rPr lang="en-US" altLang="ko-KR" smtClean="0"/>
              <a:pPr algn="r"/>
              <a:t>2</a:t>
            </a:fld>
            <a:endParaRPr lang="en-US" altLang="ko-KR" dirty="0"/>
          </a:p>
        </p:txBody>
      </p:sp>
    </p:spTree>
    <p:extLst>
      <p:ext uri="{BB962C8B-B14F-4D97-AF65-F5344CB8AC3E}">
        <p14:creationId xmlns:p14="http://schemas.microsoft.com/office/powerpoint/2010/main" val="42036940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Evaluation </a:t>
            </a:r>
            <a:r>
              <a:rPr lang="en-US" sz="2800" dirty="0" smtClean="0"/>
              <a:t>[NPB </a:t>
            </a:r>
            <a:r>
              <a:rPr lang="en-US" sz="2000" dirty="0" smtClean="0"/>
              <a:t>1/3</a:t>
            </a:r>
            <a:r>
              <a:rPr lang="en-US" sz="2800" dirty="0" smtClean="0"/>
              <a:t>]</a:t>
            </a:r>
            <a:endParaRPr lang="en-US" dirty="0"/>
          </a:p>
        </p:txBody>
      </p:sp>
      <p:sp>
        <p:nvSpPr>
          <p:cNvPr id="3" name="Content Placeholder 2"/>
          <p:cNvSpPr>
            <a:spLocks noGrp="1"/>
          </p:cNvSpPr>
          <p:nvPr>
            <p:ph idx="1"/>
          </p:nvPr>
        </p:nvSpPr>
        <p:spPr>
          <a:xfrm>
            <a:off x="114653" y="889545"/>
            <a:ext cx="8888787" cy="5558706"/>
          </a:xfrm>
        </p:spPr>
        <p:txBody>
          <a:bodyPr>
            <a:normAutofit/>
          </a:bodyPr>
          <a:lstStyle/>
          <a:p>
            <a:pPr latinLnBrk="0">
              <a:lnSpc>
                <a:spcPct val="150000"/>
              </a:lnSpc>
            </a:pPr>
            <a:r>
              <a:rPr lang="en-US" sz="2400" b="1" dirty="0" smtClean="0"/>
              <a:t>Two implementations of NPB </a:t>
            </a:r>
          </a:p>
          <a:p>
            <a:pPr lvl="1" latinLnBrk="0">
              <a:lnSpc>
                <a:spcPct val="150000"/>
              </a:lnSpc>
            </a:pPr>
            <a:r>
              <a:rPr lang="en-US" sz="2200" b="1" dirty="0" smtClean="0"/>
              <a:t>NPB-MPJ (using MPJ-Express)</a:t>
            </a:r>
          </a:p>
          <a:p>
            <a:pPr lvl="1" latinLnBrk="0">
              <a:lnSpc>
                <a:spcPct val="150000"/>
              </a:lnSpc>
            </a:pPr>
            <a:r>
              <a:rPr lang="en-US" sz="2200" b="1" dirty="0" smtClean="0"/>
              <a:t>NPB-MPI (using MPICH)</a:t>
            </a:r>
          </a:p>
          <a:p>
            <a:pPr latinLnBrk="0">
              <a:lnSpc>
                <a:spcPct val="150000"/>
              </a:lnSpc>
            </a:pPr>
            <a:r>
              <a:rPr lang="en-US" sz="2400" b="1" dirty="0" smtClean="0"/>
              <a:t>Four kernels </a:t>
            </a:r>
          </a:p>
          <a:p>
            <a:pPr lvl="1" latinLnBrk="0">
              <a:lnSpc>
                <a:spcPct val="150000"/>
              </a:lnSpc>
            </a:pPr>
            <a:r>
              <a:rPr lang="en-US" sz="2200" b="1" dirty="0" smtClean="0"/>
              <a:t>Conjugate Gradient (CG), Fourier Transform (FT), Integer Sort (IS), Embarrassingly Parallel (EP) </a:t>
            </a:r>
          </a:p>
          <a:p>
            <a:pPr latinLnBrk="0">
              <a:lnSpc>
                <a:spcPct val="150000"/>
              </a:lnSpc>
            </a:pPr>
            <a:r>
              <a:rPr lang="en-US" sz="2400" b="1" dirty="0" smtClean="0"/>
              <a:t>Two application classes of kernels</a:t>
            </a:r>
          </a:p>
          <a:p>
            <a:pPr lvl="1" latinLnBrk="0">
              <a:lnSpc>
                <a:spcPct val="150000"/>
              </a:lnSpc>
            </a:pPr>
            <a:r>
              <a:rPr lang="en-US" sz="2200" b="1" dirty="0" smtClean="0">
                <a:solidFill>
                  <a:schemeClr val="accent1"/>
                </a:solidFill>
              </a:rPr>
              <a:t>Memory Intensive kernels</a:t>
            </a:r>
          </a:p>
          <a:p>
            <a:pPr lvl="1" latinLnBrk="0">
              <a:lnSpc>
                <a:spcPct val="150000"/>
              </a:lnSpc>
            </a:pPr>
            <a:r>
              <a:rPr lang="en-US" sz="2200" b="1" dirty="0" smtClean="0">
                <a:solidFill>
                  <a:schemeClr val="accent1"/>
                </a:solidFill>
              </a:rPr>
              <a:t>Computation Intensive kernels</a:t>
            </a:r>
          </a:p>
        </p:txBody>
      </p:sp>
      <p:sp>
        <p:nvSpPr>
          <p:cNvPr id="6" name="Slide Number Placeholder 5"/>
          <p:cNvSpPr>
            <a:spLocks noGrp="1"/>
          </p:cNvSpPr>
          <p:nvPr>
            <p:ph type="sldNum" sz="quarter" idx="12"/>
          </p:nvPr>
        </p:nvSpPr>
        <p:spPr/>
        <p:txBody>
          <a:bodyPr/>
          <a:lstStyle/>
          <a:p>
            <a:pPr algn="r"/>
            <a:fld id="{540C2638-C20C-4158-A13A-E4635A0BE017}" type="slidenum">
              <a:rPr lang="en-US" altLang="ko-KR" smtClean="0"/>
              <a:pPr algn="r"/>
              <a:t>20</a:t>
            </a:fld>
            <a:endParaRPr lang="en-US" altLang="ko-KR" dirty="0"/>
          </a:p>
        </p:txBody>
      </p:sp>
    </p:spTree>
    <p:extLst>
      <p:ext uri="{BB962C8B-B14F-4D97-AF65-F5344CB8AC3E}">
        <p14:creationId xmlns:p14="http://schemas.microsoft.com/office/powerpoint/2010/main" val="519456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Evaluation </a:t>
            </a:r>
            <a:r>
              <a:rPr lang="en-US" sz="2800" dirty="0" smtClean="0"/>
              <a:t>[NPB </a:t>
            </a:r>
            <a:r>
              <a:rPr lang="en-US" sz="2000" dirty="0" smtClean="0"/>
              <a:t>2/3</a:t>
            </a:r>
            <a:r>
              <a:rPr lang="en-US" sz="2800" dirty="0" smtClean="0"/>
              <a:t>]</a:t>
            </a:r>
            <a:endParaRPr lang="en-US" dirty="0"/>
          </a:p>
        </p:txBody>
      </p:sp>
      <p:sp>
        <p:nvSpPr>
          <p:cNvPr id="3" name="Content Placeholder 2"/>
          <p:cNvSpPr>
            <a:spLocks noGrp="1"/>
          </p:cNvSpPr>
          <p:nvPr>
            <p:ph idx="1"/>
          </p:nvPr>
        </p:nvSpPr>
        <p:spPr>
          <a:xfrm>
            <a:off x="59088" y="1072106"/>
            <a:ext cx="4820537" cy="5785893"/>
          </a:xfrm>
        </p:spPr>
        <p:txBody>
          <a:bodyPr>
            <a:normAutofit/>
          </a:bodyPr>
          <a:lstStyle/>
          <a:p>
            <a:pPr latinLnBrk="0">
              <a:buFont typeface="Arial" panose="020B0604020202020204" pitchFamily="34" charset="0"/>
              <a:buChar char="•"/>
            </a:pPr>
            <a:r>
              <a:rPr lang="en-US" sz="2000" b="1" dirty="0" smtClean="0">
                <a:solidFill>
                  <a:schemeClr val="accent1"/>
                </a:solidFill>
              </a:rPr>
              <a:t>Communication Intensive Kernels</a:t>
            </a:r>
          </a:p>
          <a:p>
            <a:pPr lvl="1" latinLnBrk="0">
              <a:lnSpc>
                <a:spcPct val="160000"/>
              </a:lnSpc>
            </a:pPr>
            <a:r>
              <a:rPr lang="en-US" sz="2000" b="1" dirty="0" smtClean="0"/>
              <a:t>Conjugate </a:t>
            </a:r>
            <a:r>
              <a:rPr lang="en-US" sz="2000" b="1" dirty="0"/>
              <a:t>Gradient (CG)</a:t>
            </a:r>
          </a:p>
          <a:p>
            <a:pPr marL="1200150" lvl="2" indent="-342900" latinLnBrk="0"/>
            <a:r>
              <a:rPr lang="en-US" sz="1800" b="1" dirty="0" smtClean="0">
                <a:solidFill>
                  <a:schemeClr val="accent1">
                    <a:lumMod val="75000"/>
                  </a:schemeClr>
                </a:solidFill>
              </a:rPr>
              <a:t>44.16 MOPS</a:t>
            </a:r>
            <a:r>
              <a:rPr lang="en-US" sz="1800" b="1" dirty="0" smtClean="0"/>
              <a:t> vs. </a:t>
            </a:r>
            <a:r>
              <a:rPr lang="en-US" sz="1800" b="1" dirty="0" smtClean="0">
                <a:solidFill>
                  <a:schemeClr val="accent1">
                    <a:lumMod val="75000"/>
                  </a:schemeClr>
                </a:solidFill>
              </a:rPr>
              <a:t>140.02 MOPS</a:t>
            </a:r>
          </a:p>
          <a:p>
            <a:pPr marL="800100" lvl="1" indent="-342900" latinLnBrk="0"/>
            <a:r>
              <a:rPr lang="en-US" sz="2000" b="1" dirty="0" smtClean="0"/>
              <a:t>Integer Sort (IS)</a:t>
            </a:r>
          </a:p>
          <a:p>
            <a:pPr marL="1200150" lvl="2" indent="-342900" latinLnBrk="0"/>
            <a:r>
              <a:rPr lang="en-US" sz="1800" b="1" dirty="0" smtClean="0"/>
              <a:t>Smaller datasets (</a:t>
            </a:r>
            <a:r>
              <a:rPr lang="en-US" sz="1800" b="1" dirty="0" smtClean="0">
                <a:solidFill>
                  <a:schemeClr val="accent1">
                    <a:lumMod val="75000"/>
                  </a:schemeClr>
                </a:solidFill>
              </a:rPr>
              <a:t>Class A</a:t>
            </a:r>
            <a:r>
              <a:rPr lang="en-US" sz="1800" b="1" dirty="0" smtClean="0"/>
              <a:t>)</a:t>
            </a:r>
          </a:p>
          <a:p>
            <a:pPr marL="1200150" lvl="2" indent="-342900" latinLnBrk="0"/>
            <a:r>
              <a:rPr lang="en-US" sz="1800" b="1" dirty="0" smtClean="0">
                <a:solidFill>
                  <a:schemeClr val="accent1">
                    <a:lumMod val="75000"/>
                  </a:schemeClr>
                </a:solidFill>
              </a:rPr>
              <a:t>5.39 MOPS </a:t>
            </a:r>
            <a:r>
              <a:rPr lang="en-US" sz="1800" b="1" dirty="0" smtClean="0"/>
              <a:t>vs. </a:t>
            </a:r>
            <a:r>
              <a:rPr lang="en-US" sz="1800" b="1" dirty="0" smtClean="0">
                <a:solidFill>
                  <a:schemeClr val="accent1">
                    <a:lumMod val="75000"/>
                  </a:schemeClr>
                </a:solidFill>
              </a:rPr>
              <a:t>22.49 MOPS</a:t>
            </a:r>
          </a:p>
          <a:p>
            <a:pPr marL="1200150" lvl="2" indent="-342900" latinLnBrk="0"/>
            <a:endParaRPr lang="en-US" sz="1400" b="1" dirty="0"/>
          </a:p>
          <a:p>
            <a:pPr lvl="1" latinLnBrk="0"/>
            <a:r>
              <a:rPr lang="en-US" sz="2000" b="1" dirty="0" smtClean="0"/>
              <a:t>Memory </a:t>
            </a:r>
            <a:r>
              <a:rPr lang="en-US" sz="2000" b="1" dirty="0"/>
              <a:t>and n/w </a:t>
            </a:r>
            <a:r>
              <a:rPr lang="en-US" sz="2000" b="1" dirty="0" smtClean="0"/>
              <a:t>bandwidth</a:t>
            </a:r>
          </a:p>
          <a:p>
            <a:pPr lvl="1" latinLnBrk="0"/>
            <a:r>
              <a:rPr lang="en-US" sz="2000" b="1" dirty="0" smtClean="0"/>
              <a:t>Internal memory management of MPJ </a:t>
            </a:r>
          </a:p>
          <a:p>
            <a:pPr lvl="2" latinLnBrk="0"/>
            <a:r>
              <a:rPr lang="en-US" sz="1800" b="1" dirty="0" smtClean="0">
                <a:solidFill>
                  <a:schemeClr val="accent1">
                    <a:lumMod val="75000"/>
                  </a:schemeClr>
                </a:solidFill>
              </a:rPr>
              <a:t>Buffer creation during </a:t>
            </a:r>
            <a:r>
              <a:rPr lang="en-US" sz="1800" b="1" dirty="0" smtClean="0">
                <a:solidFill>
                  <a:schemeClr val="accent1">
                    <a:lumMod val="75000"/>
                  </a:schemeClr>
                </a:solidFill>
                <a:latin typeface="Courier New" panose="02070309020205020404" pitchFamily="49" charset="0"/>
                <a:cs typeface="Courier New" panose="02070309020205020404" pitchFamily="49" charset="0"/>
              </a:rPr>
              <a:t>Send() </a:t>
            </a:r>
            <a:r>
              <a:rPr lang="en-US" sz="1800" b="1" dirty="0" err="1" smtClean="0">
                <a:solidFill>
                  <a:schemeClr val="accent1">
                    <a:lumMod val="75000"/>
                  </a:schemeClr>
                </a:solidFill>
                <a:latin typeface="Courier New" panose="02070309020205020404" pitchFamily="49" charset="0"/>
                <a:cs typeface="Courier New" panose="02070309020205020404" pitchFamily="49" charset="0"/>
              </a:rPr>
              <a:t>Recv</a:t>
            </a:r>
            <a:r>
              <a:rPr lang="en-US" sz="1800" b="1" dirty="0" smtClean="0">
                <a:solidFill>
                  <a:schemeClr val="accent1">
                    <a:lumMod val="75000"/>
                  </a:schemeClr>
                </a:solidFill>
                <a:latin typeface="Courier New" panose="02070309020205020404" pitchFamily="49" charset="0"/>
                <a:cs typeface="Courier New" panose="02070309020205020404" pitchFamily="49" charset="0"/>
              </a:rPr>
              <a:t>()</a:t>
            </a:r>
          </a:p>
          <a:p>
            <a:pPr lvl="1" latinLnBrk="0"/>
            <a:r>
              <a:rPr lang="en-US" sz="2000" b="1" dirty="0" smtClean="0">
                <a:latin typeface="Courier New" panose="02070309020205020404" pitchFamily="49" charset="0"/>
                <a:cs typeface="Courier New" panose="02070309020205020404" pitchFamily="49" charset="0"/>
              </a:rPr>
              <a:t>Native</a:t>
            </a:r>
            <a:r>
              <a:rPr lang="en-US" sz="2000" b="1" dirty="0" smtClean="0"/>
              <a:t> MPI calls in MPJ can overcome this problem</a:t>
            </a:r>
          </a:p>
          <a:p>
            <a:pPr lvl="2" latinLnBrk="0"/>
            <a:r>
              <a:rPr lang="en-US" sz="1800" b="1" dirty="0" smtClean="0"/>
              <a:t>Not available in this release</a:t>
            </a:r>
          </a:p>
          <a:p>
            <a:pPr lvl="2" latinLnBrk="0"/>
            <a:endParaRPr lang="en-US" sz="1400" b="1" dirty="0"/>
          </a:p>
          <a:p>
            <a:pPr lvl="1" latinLnBrk="0"/>
            <a:endParaRPr lang="en-US" sz="1800" b="1" dirty="0">
              <a:latin typeface="Courier New" panose="02070309020205020404" pitchFamily="49" charset="0"/>
              <a:cs typeface="Courier New" panose="02070309020205020404" pitchFamily="49" charset="0"/>
            </a:endParaRPr>
          </a:p>
          <a:p>
            <a:pPr lvl="2" latinLnBrk="0"/>
            <a:endParaRPr lang="en-US" sz="1400" b="1" dirty="0" smtClean="0">
              <a:solidFill>
                <a:schemeClr val="accent1"/>
              </a:solidFill>
            </a:endParaRPr>
          </a:p>
        </p:txBody>
      </p:sp>
      <p:sp>
        <p:nvSpPr>
          <p:cNvPr id="14" name="Rectangle 13"/>
          <p:cNvSpPr/>
          <p:nvPr/>
        </p:nvSpPr>
        <p:spPr>
          <a:xfrm>
            <a:off x="4996794" y="953624"/>
            <a:ext cx="4143657" cy="307777"/>
          </a:xfrm>
          <a:prstGeom prst="rect">
            <a:avLst/>
          </a:prstGeom>
        </p:spPr>
        <p:txBody>
          <a:bodyPr wrap="square">
            <a:spAutoFit/>
          </a:bodyPr>
          <a:lstStyle/>
          <a:p>
            <a:pPr algn="ctr"/>
            <a:r>
              <a:rPr lang="en-US" sz="1400" b="1" dirty="0" smtClean="0"/>
              <a:t>NPB Conjugate Gradient Kernel</a:t>
            </a:r>
            <a:endParaRPr lang="en-US" sz="1400" b="1" dirty="0">
              <a:latin typeface="Malgun Gothic (Body)"/>
            </a:endParaRPr>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4856804" y="1282566"/>
            <a:ext cx="4287195" cy="2302897"/>
          </a:xfrm>
          <a:prstGeom prst="rect">
            <a:avLst/>
          </a:prstGeom>
          <a:noFill/>
          <a:ln>
            <a:noFill/>
          </a:ln>
        </p:spPr>
      </p:pic>
      <p:sp>
        <p:nvSpPr>
          <p:cNvPr id="15" name="Rectangle 14"/>
          <p:cNvSpPr/>
          <p:nvPr/>
        </p:nvSpPr>
        <p:spPr>
          <a:xfrm>
            <a:off x="5138437" y="3907737"/>
            <a:ext cx="4143657" cy="307777"/>
          </a:xfrm>
          <a:prstGeom prst="rect">
            <a:avLst/>
          </a:prstGeom>
        </p:spPr>
        <p:txBody>
          <a:bodyPr wrap="square">
            <a:spAutoFit/>
          </a:bodyPr>
          <a:lstStyle/>
          <a:p>
            <a:pPr algn="ctr"/>
            <a:r>
              <a:rPr lang="en-US" sz="1400" b="1" dirty="0" smtClean="0"/>
              <a:t>NPB Integer Sort Kernel</a:t>
            </a:r>
            <a:endParaRPr lang="en-US" sz="1400" b="1" dirty="0">
              <a:latin typeface="Malgun Gothic (Body)"/>
            </a:endParaRPr>
          </a:p>
        </p:txBody>
      </p:sp>
      <p:pic>
        <p:nvPicPr>
          <p:cNvPr id="18" name="Picture 17"/>
          <p:cNvPicPr/>
          <p:nvPr/>
        </p:nvPicPr>
        <p:blipFill>
          <a:blip r:embed="rId4">
            <a:extLst>
              <a:ext uri="{28A0092B-C50C-407E-A947-70E740481C1C}">
                <a14:useLocalDpi xmlns:a14="http://schemas.microsoft.com/office/drawing/2010/main" val="0"/>
              </a:ext>
            </a:extLst>
          </a:blip>
          <a:srcRect/>
          <a:stretch>
            <a:fillRect/>
          </a:stretch>
        </p:blipFill>
        <p:spPr bwMode="auto">
          <a:xfrm>
            <a:off x="4935651" y="4133958"/>
            <a:ext cx="4143238" cy="2471916"/>
          </a:xfrm>
          <a:prstGeom prst="rect">
            <a:avLst/>
          </a:prstGeom>
          <a:noFill/>
          <a:ln>
            <a:noFill/>
          </a:ln>
        </p:spPr>
      </p:pic>
      <p:sp>
        <p:nvSpPr>
          <p:cNvPr id="6" name="Slide Number Placeholder 5"/>
          <p:cNvSpPr>
            <a:spLocks noGrp="1"/>
          </p:cNvSpPr>
          <p:nvPr>
            <p:ph type="sldNum" sz="quarter" idx="12"/>
          </p:nvPr>
        </p:nvSpPr>
        <p:spPr/>
        <p:txBody>
          <a:bodyPr/>
          <a:lstStyle/>
          <a:p>
            <a:pPr algn="r"/>
            <a:fld id="{540C2638-C20C-4158-A13A-E4635A0BE017}" type="slidenum">
              <a:rPr lang="en-US" altLang="ko-KR" smtClean="0"/>
              <a:pPr algn="r"/>
              <a:t>21</a:t>
            </a:fld>
            <a:endParaRPr lang="en-US" altLang="ko-KR" dirty="0"/>
          </a:p>
        </p:txBody>
      </p:sp>
    </p:spTree>
    <p:extLst>
      <p:ext uri="{BB962C8B-B14F-4D97-AF65-F5344CB8AC3E}">
        <p14:creationId xmlns:p14="http://schemas.microsoft.com/office/powerpoint/2010/main" val="2179640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Evaluation </a:t>
            </a:r>
            <a:r>
              <a:rPr lang="en-US" sz="2800" dirty="0" smtClean="0"/>
              <a:t>[NPB </a:t>
            </a:r>
            <a:r>
              <a:rPr lang="en-US" sz="2000" dirty="0" smtClean="0"/>
              <a:t>1/3</a:t>
            </a:r>
            <a:r>
              <a:rPr lang="en-US" sz="2800" dirty="0" smtClean="0"/>
              <a:t>]</a:t>
            </a:r>
            <a:endParaRPr lang="en-US" dirty="0"/>
          </a:p>
        </p:txBody>
      </p:sp>
      <p:sp>
        <p:nvSpPr>
          <p:cNvPr id="3" name="Content Placeholder 2"/>
          <p:cNvSpPr>
            <a:spLocks noGrp="1"/>
          </p:cNvSpPr>
          <p:nvPr>
            <p:ph idx="1"/>
          </p:nvPr>
        </p:nvSpPr>
        <p:spPr>
          <a:xfrm>
            <a:off x="-26814" y="878606"/>
            <a:ext cx="4820537" cy="5979394"/>
          </a:xfrm>
        </p:spPr>
        <p:txBody>
          <a:bodyPr>
            <a:normAutofit/>
          </a:bodyPr>
          <a:lstStyle/>
          <a:p>
            <a:pPr latinLnBrk="0">
              <a:buFont typeface="Arial" panose="020B0604020202020204" pitchFamily="34" charset="0"/>
              <a:buChar char="•"/>
            </a:pPr>
            <a:r>
              <a:rPr lang="en-US" sz="2000" b="1" dirty="0" smtClean="0">
                <a:solidFill>
                  <a:schemeClr val="accent1"/>
                </a:solidFill>
              </a:rPr>
              <a:t>Computation Intensive Kernels</a:t>
            </a:r>
          </a:p>
          <a:p>
            <a:pPr lvl="1" latinLnBrk="0">
              <a:lnSpc>
                <a:spcPct val="160000"/>
              </a:lnSpc>
            </a:pPr>
            <a:r>
              <a:rPr lang="en-US" sz="2000" b="1" dirty="0" smtClean="0"/>
              <a:t>Fourier Transform (FT)</a:t>
            </a:r>
            <a:endParaRPr lang="en-US" sz="2000" b="1" dirty="0"/>
          </a:p>
          <a:p>
            <a:pPr marL="1200150" lvl="2" indent="-342900" latinLnBrk="0"/>
            <a:r>
              <a:rPr lang="en-US" sz="1800" b="1" dirty="0"/>
              <a:t>NPB-MPJ </a:t>
            </a:r>
            <a:r>
              <a:rPr lang="en-US" sz="1800" b="1" dirty="0" smtClean="0">
                <a:solidFill>
                  <a:schemeClr val="accent1">
                    <a:lumMod val="75000"/>
                  </a:schemeClr>
                </a:solidFill>
              </a:rPr>
              <a:t>2.5 </a:t>
            </a:r>
            <a:r>
              <a:rPr lang="en-US" sz="1800" b="1" dirty="0">
                <a:solidFill>
                  <a:schemeClr val="accent1">
                    <a:lumMod val="75000"/>
                  </a:schemeClr>
                </a:solidFill>
              </a:rPr>
              <a:t>times slower</a:t>
            </a:r>
            <a:r>
              <a:rPr lang="en-US" sz="1800" b="1" dirty="0"/>
              <a:t> than NPB-MPI</a:t>
            </a:r>
          </a:p>
          <a:p>
            <a:pPr marL="1200150" lvl="2" indent="-342900" latinLnBrk="0"/>
            <a:r>
              <a:rPr lang="en-US" sz="1800" b="1" dirty="0" smtClean="0">
                <a:solidFill>
                  <a:schemeClr val="accent1">
                    <a:lumMod val="75000"/>
                  </a:schemeClr>
                </a:solidFill>
              </a:rPr>
              <a:t>259.92 MOPS </a:t>
            </a:r>
            <a:r>
              <a:rPr lang="en-US" sz="1800" b="1" dirty="0" smtClean="0"/>
              <a:t>vs. </a:t>
            </a:r>
            <a:r>
              <a:rPr lang="en-US" sz="1800" b="1" dirty="0" smtClean="0">
                <a:solidFill>
                  <a:schemeClr val="accent1">
                    <a:lumMod val="75000"/>
                  </a:schemeClr>
                </a:solidFill>
              </a:rPr>
              <a:t>619.41 MOPS</a:t>
            </a:r>
          </a:p>
          <a:p>
            <a:pPr marL="1200150" lvl="2" indent="-342900" latinLnBrk="0"/>
            <a:r>
              <a:rPr lang="en-US" sz="1800" b="1" dirty="0" smtClean="0"/>
              <a:t>Performance drops moving from 4 to 8 nodes</a:t>
            </a:r>
          </a:p>
          <a:p>
            <a:pPr marL="1200150" lvl="2" indent="-342900" latinLnBrk="0"/>
            <a:r>
              <a:rPr lang="en-US" sz="1800" b="1" dirty="0" smtClean="0"/>
              <a:t>Network congestion</a:t>
            </a:r>
            <a:endParaRPr lang="en-US" sz="2000" b="1" dirty="0" smtClean="0"/>
          </a:p>
          <a:p>
            <a:pPr marL="800100" lvl="1" indent="-342900" latinLnBrk="0">
              <a:lnSpc>
                <a:spcPct val="150000"/>
              </a:lnSpc>
            </a:pPr>
            <a:r>
              <a:rPr lang="en-US" sz="2000" b="1" dirty="0" smtClean="0"/>
              <a:t>Embarrassingly Parallel (EP)</a:t>
            </a:r>
          </a:p>
          <a:p>
            <a:pPr marL="1200150" lvl="2" indent="-342900" latinLnBrk="0">
              <a:lnSpc>
                <a:spcPct val="110000"/>
              </a:lnSpc>
            </a:pPr>
            <a:r>
              <a:rPr lang="en-US" sz="1800" b="1" dirty="0" smtClean="0"/>
              <a:t>73.78 MOPS vs. 360.88 MOPS</a:t>
            </a:r>
          </a:p>
          <a:p>
            <a:pPr marL="1200150" lvl="2" indent="-342900" latinLnBrk="0">
              <a:lnSpc>
                <a:spcPct val="110000"/>
              </a:lnSpc>
            </a:pPr>
            <a:r>
              <a:rPr lang="en-US" sz="1800" b="1" dirty="0" smtClean="0">
                <a:solidFill>
                  <a:schemeClr val="accent1">
                    <a:lumMod val="75000"/>
                  </a:schemeClr>
                </a:solidFill>
              </a:rPr>
              <a:t>Good parallel scalability</a:t>
            </a:r>
          </a:p>
          <a:p>
            <a:pPr marL="1657350" lvl="3" indent="-342900" latinLnBrk="0">
              <a:lnSpc>
                <a:spcPct val="110000"/>
              </a:lnSpc>
            </a:pPr>
            <a:r>
              <a:rPr lang="en-US" sz="1800" b="1" dirty="0" smtClean="0"/>
              <a:t>Minimal communication</a:t>
            </a:r>
          </a:p>
          <a:p>
            <a:pPr marL="800100" lvl="1" indent="-342900" latinLnBrk="0">
              <a:lnSpc>
                <a:spcPct val="160000"/>
              </a:lnSpc>
            </a:pPr>
            <a:r>
              <a:rPr lang="en-US" sz="2000" b="1" dirty="0" smtClean="0"/>
              <a:t>Poor performance of NPB-MPJ</a:t>
            </a:r>
          </a:p>
          <a:p>
            <a:pPr marL="1200150" lvl="2" indent="-342900" latinLnBrk="0"/>
            <a:r>
              <a:rPr lang="en-US" sz="1800" b="1" dirty="0" smtClean="0">
                <a:solidFill>
                  <a:schemeClr val="accent1">
                    <a:lumMod val="75000"/>
                  </a:schemeClr>
                </a:solidFill>
              </a:rPr>
              <a:t>Soft-float </a:t>
            </a:r>
            <a:r>
              <a:rPr lang="en-US" sz="1800" b="1" dirty="0" smtClean="0"/>
              <a:t>ABIs </a:t>
            </a:r>
          </a:p>
          <a:p>
            <a:pPr marL="1200150" lvl="2" indent="-342900" latinLnBrk="0"/>
            <a:r>
              <a:rPr lang="en-US" sz="1800" b="1" dirty="0" smtClean="0">
                <a:solidFill>
                  <a:schemeClr val="accent1">
                    <a:lumMod val="75000"/>
                  </a:schemeClr>
                </a:solidFill>
              </a:rPr>
              <a:t>Emulated</a:t>
            </a:r>
            <a:r>
              <a:rPr lang="en-US" sz="1800" b="1" dirty="0" smtClean="0"/>
              <a:t> double precision</a:t>
            </a:r>
            <a:endParaRPr lang="en-US" sz="1800" b="1" dirty="0"/>
          </a:p>
          <a:p>
            <a:pPr lvl="2" latinLnBrk="0"/>
            <a:endParaRPr lang="en-US" sz="1400" b="1" dirty="0"/>
          </a:p>
          <a:p>
            <a:pPr lvl="1" latinLnBrk="0"/>
            <a:endParaRPr lang="en-US" sz="1800" b="1" dirty="0">
              <a:latin typeface="Courier New" panose="02070309020205020404" pitchFamily="49" charset="0"/>
              <a:cs typeface="Courier New" panose="02070309020205020404" pitchFamily="49" charset="0"/>
            </a:endParaRPr>
          </a:p>
          <a:p>
            <a:pPr lvl="2" latinLnBrk="0"/>
            <a:endParaRPr lang="en-US" sz="1400" b="1" dirty="0" smtClean="0">
              <a:solidFill>
                <a:schemeClr val="accent1"/>
              </a:solidFill>
            </a:endParaRPr>
          </a:p>
        </p:txBody>
      </p:sp>
      <p:sp>
        <p:nvSpPr>
          <p:cNvPr id="10" name="Rectangle 9"/>
          <p:cNvSpPr/>
          <p:nvPr/>
        </p:nvSpPr>
        <p:spPr>
          <a:xfrm>
            <a:off x="4990912" y="870899"/>
            <a:ext cx="4143657" cy="307777"/>
          </a:xfrm>
          <a:prstGeom prst="rect">
            <a:avLst/>
          </a:prstGeom>
        </p:spPr>
        <p:txBody>
          <a:bodyPr wrap="square">
            <a:spAutoFit/>
          </a:bodyPr>
          <a:lstStyle/>
          <a:p>
            <a:pPr algn="ctr"/>
            <a:r>
              <a:rPr lang="en-US" sz="1400" b="1" dirty="0" smtClean="0"/>
              <a:t>NPB Fourier Transform Kernel</a:t>
            </a:r>
            <a:endParaRPr lang="en-US" sz="1400" b="1" dirty="0">
              <a:latin typeface="Malgun Gothic (Body)"/>
            </a:endParaRPr>
          </a:p>
        </p:txBody>
      </p:sp>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4756507" y="1212864"/>
            <a:ext cx="4387493" cy="2332292"/>
          </a:xfrm>
          <a:prstGeom prst="rect">
            <a:avLst/>
          </a:prstGeom>
          <a:noFill/>
          <a:ln>
            <a:noFill/>
          </a:ln>
        </p:spPr>
      </p:pic>
      <p:sp>
        <p:nvSpPr>
          <p:cNvPr id="12" name="Rectangle 11"/>
          <p:cNvSpPr/>
          <p:nvPr/>
        </p:nvSpPr>
        <p:spPr>
          <a:xfrm>
            <a:off x="5220072" y="4003659"/>
            <a:ext cx="4143657" cy="307777"/>
          </a:xfrm>
          <a:prstGeom prst="rect">
            <a:avLst/>
          </a:prstGeom>
        </p:spPr>
        <p:txBody>
          <a:bodyPr wrap="square">
            <a:spAutoFit/>
          </a:bodyPr>
          <a:lstStyle/>
          <a:p>
            <a:pPr algn="ctr"/>
            <a:r>
              <a:rPr lang="en-US" sz="1400" b="1" dirty="0" smtClean="0"/>
              <a:t>NPB Embarrassingly Parallel Kernel</a:t>
            </a:r>
            <a:endParaRPr lang="en-US" sz="1400" b="1" dirty="0">
              <a:latin typeface="Malgun Gothic (Body)"/>
            </a:endParaRPr>
          </a:p>
        </p:txBody>
      </p:sp>
      <p:pic>
        <p:nvPicPr>
          <p:cNvPr id="13" name="Picture 12"/>
          <p:cNvPicPr/>
          <p:nvPr/>
        </p:nvPicPr>
        <p:blipFill>
          <a:blip r:embed="rId4">
            <a:extLst>
              <a:ext uri="{28A0092B-C50C-407E-A947-70E740481C1C}">
                <a14:useLocalDpi xmlns:a14="http://schemas.microsoft.com/office/drawing/2010/main" val="0"/>
              </a:ext>
            </a:extLst>
          </a:blip>
          <a:srcRect/>
          <a:stretch>
            <a:fillRect/>
          </a:stretch>
        </p:blipFill>
        <p:spPr bwMode="auto">
          <a:xfrm>
            <a:off x="4797961" y="4280862"/>
            <a:ext cx="4296398" cy="2329639"/>
          </a:xfrm>
          <a:prstGeom prst="rect">
            <a:avLst/>
          </a:prstGeom>
          <a:noFill/>
          <a:ln>
            <a:noFill/>
          </a:ln>
        </p:spPr>
      </p:pic>
      <p:sp>
        <p:nvSpPr>
          <p:cNvPr id="6" name="Slide Number Placeholder 5"/>
          <p:cNvSpPr>
            <a:spLocks noGrp="1"/>
          </p:cNvSpPr>
          <p:nvPr>
            <p:ph type="sldNum" sz="quarter" idx="12"/>
          </p:nvPr>
        </p:nvSpPr>
        <p:spPr/>
        <p:txBody>
          <a:bodyPr/>
          <a:lstStyle/>
          <a:p>
            <a:pPr algn="r"/>
            <a:fld id="{540C2638-C20C-4158-A13A-E4635A0BE017}" type="slidenum">
              <a:rPr lang="en-US" altLang="ko-KR" smtClean="0"/>
              <a:pPr algn="r"/>
              <a:t>22</a:t>
            </a:fld>
            <a:endParaRPr lang="en-US" altLang="ko-KR" dirty="0"/>
          </a:p>
        </p:txBody>
      </p:sp>
    </p:spTree>
    <p:extLst>
      <p:ext uri="{BB962C8B-B14F-4D97-AF65-F5344CB8AC3E}">
        <p14:creationId xmlns:p14="http://schemas.microsoft.com/office/powerpoint/2010/main" val="12159734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r>
              <a:rPr lang="en-US" sz="2000" dirty="0" smtClean="0"/>
              <a:t>[1/2]</a:t>
            </a:r>
            <a:endParaRPr lang="en-US" dirty="0"/>
          </a:p>
        </p:txBody>
      </p:sp>
      <p:sp>
        <p:nvSpPr>
          <p:cNvPr id="3" name="Content Placeholder 2"/>
          <p:cNvSpPr>
            <a:spLocks noGrp="1"/>
          </p:cNvSpPr>
          <p:nvPr>
            <p:ph idx="1"/>
          </p:nvPr>
        </p:nvSpPr>
        <p:spPr>
          <a:xfrm>
            <a:off x="0" y="903634"/>
            <a:ext cx="9144000" cy="5909741"/>
          </a:xfrm>
        </p:spPr>
        <p:txBody>
          <a:bodyPr>
            <a:normAutofit fontScale="85000" lnSpcReduction="20000"/>
          </a:bodyPr>
          <a:lstStyle/>
          <a:p>
            <a:pPr latinLnBrk="0">
              <a:lnSpc>
                <a:spcPct val="150000"/>
              </a:lnSpc>
            </a:pPr>
            <a:r>
              <a:rPr lang="en-US" sz="2600" b="1" dirty="0" smtClean="0"/>
              <a:t>We provided a detailed evaluation methodology and insights on single-node and multi-node ARM-HPC</a:t>
            </a:r>
          </a:p>
          <a:p>
            <a:pPr lvl="1" latinLnBrk="0">
              <a:lnSpc>
                <a:spcPct val="150000"/>
              </a:lnSpc>
            </a:pPr>
            <a:r>
              <a:rPr lang="en-US" sz="2100" b="1" dirty="0" smtClean="0"/>
              <a:t>Single node </a:t>
            </a:r>
            <a:r>
              <a:rPr lang="en-US" sz="2100" dirty="0" smtClean="0">
                <a:solidFill>
                  <a:schemeClr val="accent1"/>
                </a:solidFill>
              </a:rPr>
              <a:t>– </a:t>
            </a:r>
            <a:r>
              <a:rPr lang="en-US" sz="2100" b="1" dirty="0" smtClean="0">
                <a:solidFill>
                  <a:schemeClr val="accent1"/>
                </a:solidFill>
              </a:rPr>
              <a:t>PARSEC, DB, STREAM</a:t>
            </a:r>
          </a:p>
          <a:p>
            <a:pPr lvl="1" latinLnBrk="0">
              <a:lnSpc>
                <a:spcPct val="150000"/>
              </a:lnSpc>
            </a:pPr>
            <a:r>
              <a:rPr lang="en-US" sz="2100" b="1" dirty="0" smtClean="0"/>
              <a:t>Multi node </a:t>
            </a:r>
            <a:r>
              <a:rPr lang="en-US" sz="2100" b="1" dirty="0" smtClean="0">
                <a:solidFill>
                  <a:schemeClr val="accent1"/>
                </a:solidFill>
              </a:rPr>
              <a:t>– Network, HPL, NAS, Gadget-2</a:t>
            </a:r>
          </a:p>
          <a:p>
            <a:pPr latinLnBrk="0">
              <a:lnSpc>
                <a:spcPct val="150000"/>
              </a:lnSpc>
            </a:pPr>
            <a:r>
              <a:rPr lang="en-US" sz="2600" b="1" dirty="0" smtClean="0"/>
              <a:t>Analyzed performance limitations of ARM on HPC benchmarks</a:t>
            </a:r>
          </a:p>
          <a:p>
            <a:pPr lvl="1" latinLnBrk="0">
              <a:lnSpc>
                <a:spcPct val="150000"/>
              </a:lnSpc>
            </a:pPr>
            <a:r>
              <a:rPr lang="en-US" sz="2100" b="1" dirty="0" smtClean="0">
                <a:solidFill>
                  <a:schemeClr val="accent1"/>
                </a:solidFill>
              </a:rPr>
              <a:t>Memory bandwidth, clock speed, application class, network congestion</a:t>
            </a:r>
          </a:p>
          <a:p>
            <a:pPr latinLnBrk="0">
              <a:lnSpc>
                <a:spcPct val="150000"/>
              </a:lnSpc>
            </a:pPr>
            <a:r>
              <a:rPr lang="en-US" sz="2600" b="1" dirty="0" smtClean="0"/>
              <a:t>Identified compiler optimizations for better FPU performance</a:t>
            </a:r>
          </a:p>
          <a:p>
            <a:pPr lvl="1" latinLnBrk="0">
              <a:lnSpc>
                <a:spcPct val="150000"/>
              </a:lnSpc>
            </a:pPr>
            <a:r>
              <a:rPr lang="en-US" sz="2100" b="1" dirty="0" smtClean="0">
                <a:solidFill>
                  <a:schemeClr val="accent1"/>
                </a:solidFill>
              </a:rPr>
              <a:t>2.5x</a:t>
            </a:r>
            <a:r>
              <a:rPr lang="en-US" sz="2100" dirty="0" smtClean="0">
                <a:solidFill>
                  <a:schemeClr val="accent1"/>
                </a:solidFill>
              </a:rPr>
              <a:t> </a:t>
            </a:r>
            <a:r>
              <a:rPr lang="en-US" sz="2100" b="1" dirty="0" smtClean="0"/>
              <a:t>better than un-optimized BLAS in HPL</a:t>
            </a:r>
          </a:p>
          <a:p>
            <a:pPr lvl="1" latinLnBrk="0">
              <a:lnSpc>
                <a:spcPct val="150000"/>
              </a:lnSpc>
            </a:pPr>
            <a:r>
              <a:rPr lang="en-US" sz="2100" b="1" dirty="0" smtClean="0">
                <a:solidFill>
                  <a:schemeClr val="accent1"/>
                </a:solidFill>
              </a:rPr>
              <a:t>321 </a:t>
            </a:r>
            <a:r>
              <a:rPr lang="en-US" sz="2100" b="1" dirty="0" err="1" smtClean="0">
                <a:solidFill>
                  <a:schemeClr val="accent1"/>
                </a:solidFill>
              </a:rPr>
              <a:t>Mflops</a:t>
            </a:r>
            <a:r>
              <a:rPr lang="en-US" sz="2100" b="1" dirty="0" smtClean="0">
                <a:solidFill>
                  <a:schemeClr val="accent1"/>
                </a:solidFill>
              </a:rPr>
              <a:t>/W</a:t>
            </a:r>
            <a:r>
              <a:rPr lang="en-US" sz="2100" b="1" dirty="0"/>
              <a:t> </a:t>
            </a:r>
            <a:r>
              <a:rPr lang="en-US" sz="2100" b="1" dirty="0" smtClean="0"/>
              <a:t>on Weiser</a:t>
            </a:r>
          </a:p>
          <a:p>
            <a:pPr latinLnBrk="0">
              <a:lnSpc>
                <a:spcPct val="150000"/>
              </a:lnSpc>
            </a:pPr>
            <a:r>
              <a:rPr lang="en-US" sz="2600" b="1" dirty="0" smtClean="0"/>
              <a:t>Analyzed performance of C and Java based HPC libraries on ARM </a:t>
            </a:r>
            <a:r>
              <a:rPr lang="en-US" sz="2600" b="1" dirty="0" err="1" smtClean="0"/>
              <a:t>SoC</a:t>
            </a:r>
            <a:r>
              <a:rPr lang="en-US" sz="2600" b="1" dirty="0" smtClean="0"/>
              <a:t> cluster</a:t>
            </a:r>
          </a:p>
          <a:p>
            <a:pPr lvl="1" latinLnBrk="0">
              <a:lnSpc>
                <a:spcPct val="150000"/>
              </a:lnSpc>
            </a:pPr>
            <a:r>
              <a:rPr lang="en-US" sz="2100" b="1" dirty="0" smtClean="0"/>
              <a:t>MPICH – </a:t>
            </a:r>
            <a:r>
              <a:rPr lang="en-US" sz="2100" b="1" dirty="0" smtClean="0">
                <a:solidFill>
                  <a:schemeClr val="accent1"/>
                </a:solidFill>
              </a:rPr>
              <a:t>~2 times</a:t>
            </a:r>
            <a:r>
              <a:rPr lang="en-US" sz="2100" b="1" dirty="0" smtClean="0"/>
              <a:t> increased performance</a:t>
            </a:r>
          </a:p>
          <a:p>
            <a:pPr lvl="1" latinLnBrk="0">
              <a:lnSpc>
                <a:spcPct val="150000"/>
              </a:lnSpc>
            </a:pPr>
            <a:r>
              <a:rPr lang="en-US" sz="2100" b="1" dirty="0" smtClean="0"/>
              <a:t>MPJ-Express – </a:t>
            </a:r>
            <a:r>
              <a:rPr lang="en-US" sz="2100" b="1" dirty="0" smtClean="0">
                <a:solidFill>
                  <a:schemeClr val="accent1"/>
                </a:solidFill>
              </a:rPr>
              <a:t>inefficient JVM</a:t>
            </a:r>
            <a:r>
              <a:rPr lang="en-US" sz="2100" b="1" dirty="0" smtClean="0"/>
              <a:t>, </a:t>
            </a:r>
            <a:r>
              <a:rPr lang="en-US" sz="2100" b="1" dirty="0" smtClean="0">
                <a:solidFill>
                  <a:schemeClr val="accent1"/>
                </a:solidFill>
              </a:rPr>
              <a:t>communication overhead</a:t>
            </a:r>
          </a:p>
        </p:txBody>
      </p:sp>
      <p:sp>
        <p:nvSpPr>
          <p:cNvPr id="6" name="Slide Number Placeholder 5"/>
          <p:cNvSpPr>
            <a:spLocks noGrp="1"/>
          </p:cNvSpPr>
          <p:nvPr>
            <p:ph type="sldNum" sz="quarter" idx="12"/>
          </p:nvPr>
        </p:nvSpPr>
        <p:spPr/>
        <p:txBody>
          <a:bodyPr/>
          <a:lstStyle/>
          <a:p>
            <a:pPr algn="r"/>
            <a:fld id="{540C2638-C20C-4158-A13A-E4635A0BE017}" type="slidenum">
              <a:rPr lang="en-US" altLang="ko-KR" smtClean="0"/>
              <a:pPr algn="r"/>
              <a:t>23</a:t>
            </a:fld>
            <a:endParaRPr lang="en-US" altLang="ko-KR" dirty="0"/>
          </a:p>
        </p:txBody>
      </p:sp>
    </p:spTree>
    <p:extLst>
      <p:ext uri="{BB962C8B-B14F-4D97-AF65-F5344CB8AC3E}">
        <p14:creationId xmlns:p14="http://schemas.microsoft.com/office/powerpoint/2010/main" val="2456548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r>
              <a:rPr lang="en-US" sz="2400" dirty="0" smtClean="0"/>
              <a:t>[2/2]</a:t>
            </a:r>
            <a:endParaRPr lang="en-US" dirty="0"/>
          </a:p>
        </p:txBody>
      </p:sp>
      <p:sp>
        <p:nvSpPr>
          <p:cNvPr id="3" name="Content Placeholder 2"/>
          <p:cNvSpPr>
            <a:spLocks noGrp="1"/>
          </p:cNvSpPr>
          <p:nvPr>
            <p:ph idx="1"/>
          </p:nvPr>
        </p:nvSpPr>
        <p:spPr>
          <a:xfrm>
            <a:off x="71500" y="944724"/>
            <a:ext cx="9000492" cy="5873737"/>
          </a:xfrm>
        </p:spPr>
        <p:txBody>
          <a:bodyPr>
            <a:normAutofit fontScale="40000" lnSpcReduction="20000"/>
          </a:bodyPr>
          <a:lstStyle/>
          <a:p>
            <a:pPr latinLnBrk="0">
              <a:lnSpc>
                <a:spcPct val="170000"/>
              </a:lnSpc>
            </a:pPr>
            <a:r>
              <a:rPr lang="en-US" sz="5000" b="1" dirty="0" smtClean="0"/>
              <a:t>We conclude that </a:t>
            </a:r>
            <a:r>
              <a:rPr lang="en-US" sz="5000" b="1" dirty="0" smtClean="0">
                <a:solidFill>
                  <a:schemeClr val="accent1"/>
                </a:solidFill>
              </a:rPr>
              <a:t>ARM processors can be used in small to medium sized HPC clusters and data-centers</a:t>
            </a:r>
          </a:p>
          <a:p>
            <a:pPr lvl="1" latinLnBrk="0">
              <a:lnSpc>
                <a:spcPct val="170000"/>
              </a:lnSpc>
            </a:pPr>
            <a:r>
              <a:rPr lang="en-US" sz="4800" b="1" dirty="0" smtClean="0"/>
              <a:t>Power consumption</a:t>
            </a:r>
          </a:p>
          <a:p>
            <a:pPr lvl="1" latinLnBrk="0">
              <a:lnSpc>
                <a:spcPct val="170000"/>
              </a:lnSpc>
            </a:pPr>
            <a:r>
              <a:rPr lang="en-US" sz="4800" b="1" dirty="0" smtClean="0"/>
              <a:t>Ownership and maintenance </a:t>
            </a:r>
            <a:r>
              <a:rPr lang="en-US" sz="4800" b="1" dirty="0"/>
              <a:t>cost </a:t>
            </a:r>
            <a:endParaRPr lang="en-US" sz="4800" b="1" dirty="0" smtClean="0"/>
          </a:p>
          <a:p>
            <a:pPr latinLnBrk="0">
              <a:lnSpc>
                <a:spcPct val="170000"/>
              </a:lnSpc>
            </a:pPr>
            <a:r>
              <a:rPr lang="en-US" sz="5000" b="1" dirty="0" smtClean="0"/>
              <a:t>ARM </a:t>
            </a:r>
            <a:r>
              <a:rPr lang="en-US" sz="5000" b="1" dirty="0" err="1" smtClean="0"/>
              <a:t>SoCs</a:t>
            </a:r>
            <a:r>
              <a:rPr lang="en-US" sz="5000" b="1" dirty="0" smtClean="0"/>
              <a:t> show good energy efficiency and parallel scalability</a:t>
            </a:r>
          </a:p>
          <a:p>
            <a:pPr lvl="1" latinLnBrk="0">
              <a:lnSpc>
                <a:spcPct val="170000"/>
              </a:lnSpc>
            </a:pPr>
            <a:r>
              <a:rPr lang="en-US" sz="4800" b="1" dirty="0" smtClean="0"/>
              <a:t>DB transactions</a:t>
            </a:r>
          </a:p>
          <a:p>
            <a:pPr lvl="1" latinLnBrk="0">
              <a:lnSpc>
                <a:spcPct val="170000"/>
              </a:lnSpc>
            </a:pPr>
            <a:r>
              <a:rPr lang="en-US" sz="4800" b="1" dirty="0" smtClean="0"/>
              <a:t>Embarrassingly parallel HPC applications</a:t>
            </a:r>
          </a:p>
          <a:p>
            <a:pPr latinLnBrk="0">
              <a:lnSpc>
                <a:spcPct val="170000"/>
              </a:lnSpc>
            </a:pPr>
            <a:r>
              <a:rPr lang="en-US" sz="5000" b="1" dirty="0" smtClean="0"/>
              <a:t>Java based programing models perform relatively poor on ARM</a:t>
            </a:r>
          </a:p>
          <a:p>
            <a:pPr lvl="1" latinLnBrk="0">
              <a:lnSpc>
                <a:spcPct val="170000"/>
              </a:lnSpc>
            </a:pPr>
            <a:r>
              <a:rPr lang="en-US" sz="4800" b="1" dirty="0" smtClean="0"/>
              <a:t>Java native overhead</a:t>
            </a:r>
          </a:p>
          <a:p>
            <a:pPr lvl="1" latinLnBrk="0">
              <a:lnSpc>
                <a:spcPct val="170000"/>
              </a:lnSpc>
            </a:pPr>
            <a:r>
              <a:rPr lang="en-US" sz="4800" b="1" dirty="0" err="1" smtClean="0"/>
              <a:t>Unoptimized</a:t>
            </a:r>
            <a:r>
              <a:rPr lang="en-US" sz="4800" b="1" dirty="0" smtClean="0"/>
              <a:t> JVM for ARM</a:t>
            </a:r>
          </a:p>
          <a:p>
            <a:pPr latinLnBrk="0">
              <a:lnSpc>
                <a:spcPct val="170000"/>
              </a:lnSpc>
            </a:pPr>
            <a:r>
              <a:rPr lang="en-US" sz="5000" b="1" dirty="0" smtClean="0"/>
              <a:t>ARM specific </a:t>
            </a:r>
            <a:r>
              <a:rPr lang="en-US" sz="5000" b="1" dirty="0" smtClean="0">
                <a:solidFill>
                  <a:schemeClr val="accent1"/>
                </a:solidFill>
              </a:rPr>
              <a:t>optimizations are needed</a:t>
            </a:r>
            <a:r>
              <a:rPr lang="en-US" sz="5000" b="1" dirty="0" smtClean="0"/>
              <a:t> in existing software libraries</a:t>
            </a:r>
            <a:endParaRPr lang="en-US" b="1" dirty="0"/>
          </a:p>
        </p:txBody>
      </p:sp>
      <p:sp>
        <p:nvSpPr>
          <p:cNvPr id="4" name="Slide Number Placeholder 3"/>
          <p:cNvSpPr>
            <a:spLocks noGrp="1"/>
          </p:cNvSpPr>
          <p:nvPr>
            <p:ph type="sldNum" sz="quarter" idx="12"/>
          </p:nvPr>
        </p:nvSpPr>
        <p:spPr/>
        <p:txBody>
          <a:bodyPr/>
          <a:lstStyle/>
          <a:p>
            <a:pPr algn="r"/>
            <a:fld id="{540C2638-C20C-4158-A13A-E4635A0BE017}" type="slidenum">
              <a:rPr lang="en-US" altLang="ko-KR" smtClean="0"/>
              <a:pPr algn="r"/>
              <a:t>24</a:t>
            </a:fld>
            <a:endParaRPr lang="en-US" altLang="ko-KR" dirty="0"/>
          </a:p>
        </p:txBody>
      </p:sp>
    </p:spTree>
    <p:extLst>
      <p:ext uri="{BB962C8B-B14F-4D97-AF65-F5344CB8AC3E}">
        <p14:creationId xmlns:p14="http://schemas.microsoft.com/office/powerpoint/2010/main" val="3546400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ko-KR" dirty="0" smtClean="0"/>
              <a:t>Research Output</a:t>
            </a:r>
            <a:endParaRPr lang="en-US" altLang="ko-KR" dirty="0" smtClean="0">
              <a:ea typeface="굴림" pitchFamily="50" charset="-127"/>
            </a:endParaRPr>
          </a:p>
        </p:txBody>
      </p:sp>
      <p:sp>
        <p:nvSpPr>
          <p:cNvPr id="2" name="내용 개체 틀 1"/>
          <p:cNvSpPr>
            <a:spLocks noGrp="1"/>
          </p:cNvSpPr>
          <p:nvPr>
            <p:ph idx="1"/>
          </p:nvPr>
        </p:nvSpPr>
        <p:spPr>
          <a:effectLst>
            <a:glow rad="127000">
              <a:schemeClr val="tx2">
                <a:lumMod val="40000"/>
                <a:lumOff val="60000"/>
                <a:alpha val="95000"/>
              </a:schemeClr>
            </a:glow>
          </a:effectLst>
        </p:spPr>
        <p:txBody>
          <a:bodyPr>
            <a:normAutofit/>
          </a:bodyPr>
          <a:lstStyle/>
          <a:p>
            <a:pPr latinLnBrk="0">
              <a:lnSpc>
                <a:spcPct val="110000"/>
              </a:lnSpc>
            </a:pPr>
            <a:r>
              <a:rPr lang="en-US" altLang="ko-KR" b="1" dirty="0" smtClean="0"/>
              <a:t>International Journal</a:t>
            </a:r>
          </a:p>
          <a:p>
            <a:pPr lvl="1" latinLnBrk="0">
              <a:lnSpc>
                <a:spcPct val="150000"/>
              </a:lnSpc>
            </a:pPr>
            <a:r>
              <a:rPr lang="en-US" altLang="ko-KR" sz="1800" b="1" dirty="0" smtClean="0"/>
              <a:t>Jahanzeb Maqbool</a:t>
            </a:r>
            <a:r>
              <a:rPr lang="en-US" altLang="ko-KR" sz="1800" dirty="0" smtClean="0"/>
              <a:t>, </a:t>
            </a:r>
            <a:r>
              <a:rPr lang="en-US" altLang="ko-KR" sz="1800" dirty="0" err="1" smtClean="0"/>
              <a:t>Sangyoon</a:t>
            </a:r>
            <a:r>
              <a:rPr lang="en-US" altLang="ko-KR" sz="1800" dirty="0" smtClean="0"/>
              <a:t> Oh, Geoffrey C. Fox “</a:t>
            </a:r>
            <a:r>
              <a:rPr lang="en-US" altLang="ko-KR" sz="1800" i="1" dirty="0" smtClean="0"/>
              <a:t>Evaluating Energy Efficient HPC Cluster for Scientific Workloads</a:t>
            </a:r>
            <a:r>
              <a:rPr lang="en-US" altLang="ko-KR" sz="1800" dirty="0" smtClean="0"/>
              <a:t>," </a:t>
            </a:r>
            <a:r>
              <a:rPr lang="en-US" altLang="ko-KR" sz="1800" b="1" dirty="0" smtClean="0"/>
              <a:t>Concurrency and Computation: Practice and Experience</a:t>
            </a:r>
            <a:r>
              <a:rPr lang="en-US" altLang="ko-KR" sz="1800" dirty="0" smtClean="0"/>
              <a:t>.(SCI indexed, IF: 0.845) – under review</a:t>
            </a:r>
          </a:p>
          <a:p>
            <a:pPr latinLnBrk="0">
              <a:lnSpc>
                <a:spcPct val="150000"/>
              </a:lnSpc>
            </a:pPr>
            <a:r>
              <a:rPr lang="en-US" altLang="ko-KR" b="1" dirty="0" smtClean="0"/>
              <a:t>Domestic Conference</a:t>
            </a:r>
          </a:p>
          <a:p>
            <a:pPr lvl="1" latinLnBrk="0">
              <a:lnSpc>
                <a:spcPct val="150000"/>
              </a:lnSpc>
            </a:pPr>
            <a:r>
              <a:rPr lang="en-US" altLang="ko-KR" sz="1800" b="1" dirty="0" smtClean="0">
                <a:solidFill>
                  <a:srgbClr val="0070C0"/>
                </a:solidFill>
              </a:rPr>
              <a:t>Jahanzeb Maqbool</a:t>
            </a:r>
            <a:r>
              <a:rPr lang="en-US" altLang="ko-KR" sz="1800" dirty="0" smtClean="0">
                <a:solidFill>
                  <a:srgbClr val="0070C0"/>
                </a:solidFill>
              </a:rPr>
              <a:t>, </a:t>
            </a:r>
            <a:r>
              <a:rPr lang="en-US" altLang="ko-KR" sz="1800" dirty="0" err="1" smtClean="0">
                <a:solidFill>
                  <a:srgbClr val="0070C0"/>
                </a:solidFill>
              </a:rPr>
              <a:t>Permata</a:t>
            </a:r>
            <a:r>
              <a:rPr lang="en-US" altLang="ko-KR" sz="1800" dirty="0" smtClean="0">
                <a:solidFill>
                  <a:srgbClr val="0070C0"/>
                </a:solidFill>
              </a:rPr>
              <a:t> </a:t>
            </a:r>
            <a:r>
              <a:rPr lang="en-US" altLang="ko-KR" sz="1800" dirty="0" err="1" smtClean="0">
                <a:solidFill>
                  <a:srgbClr val="0070C0"/>
                </a:solidFill>
              </a:rPr>
              <a:t>Nur</a:t>
            </a:r>
            <a:r>
              <a:rPr lang="en-US" altLang="ko-KR" sz="1800" dirty="0" smtClean="0">
                <a:solidFill>
                  <a:srgbClr val="0070C0"/>
                </a:solidFill>
              </a:rPr>
              <a:t> </a:t>
            </a:r>
            <a:r>
              <a:rPr lang="en-US" altLang="ko-KR" sz="1800" dirty="0" err="1" smtClean="0">
                <a:solidFill>
                  <a:srgbClr val="0070C0"/>
                </a:solidFill>
              </a:rPr>
              <a:t>Rizki</a:t>
            </a:r>
            <a:r>
              <a:rPr lang="en-US" altLang="ko-KR" sz="1800" dirty="0" smtClean="0">
                <a:solidFill>
                  <a:srgbClr val="0070C0"/>
                </a:solidFill>
              </a:rPr>
              <a:t> </a:t>
            </a:r>
            <a:r>
              <a:rPr lang="en-US" altLang="ko-KR" sz="1800" dirty="0" err="1" smtClean="0">
                <a:solidFill>
                  <a:srgbClr val="0070C0"/>
                </a:solidFill>
              </a:rPr>
              <a:t>Sangyoon</a:t>
            </a:r>
            <a:r>
              <a:rPr lang="en-US" altLang="ko-KR" sz="1800" dirty="0" smtClean="0">
                <a:solidFill>
                  <a:srgbClr val="0070C0"/>
                </a:solidFill>
              </a:rPr>
              <a:t> Oh, “</a:t>
            </a:r>
            <a:r>
              <a:rPr lang="en-US" altLang="ko-KR" sz="1800" i="1" dirty="0" smtClean="0">
                <a:solidFill>
                  <a:srgbClr val="0070C0"/>
                </a:solidFill>
              </a:rPr>
              <a:t>Comparing Energy Efficiency of MPI and </a:t>
            </a:r>
            <a:r>
              <a:rPr lang="en-US" altLang="ko-KR" sz="1800" i="1" dirty="0" err="1" smtClean="0">
                <a:solidFill>
                  <a:srgbClr val="0070C0"/>
                </a:solidFill>
              </a:rPr>
              <a:t>MapReduce</a:t>
            </a:r>
            <a:r>
              <a:rPr lang="en-US" altLang="ko-KR" sz="1800" i="1" dirty="0" smtClean="0">
                <a:solidFill>
                  <a:srgbClr val="0070C0"/>
                </a:solidFill>
              </a:rPr>
              <a:t> on ARM based Cluster,</a:t>
            </a:r>
            <a:r>
              <a:rPr lang="en-US" altLang="ko-KR" sz="1800" dirty="0" smtClean="0">
                <a:solidFill>
                  <a:srgbClr val="0070C0"/>
                </a:solidFill>
              </a:rPr>
              <a:t>” </a:t>
            </a:r>
            <a:r>
              <a:rPr lang="en-US" altLang="ko-KR" sz="1800" b="1" dirty="0" smtClean="0">
                <a:solidFill>
                  <a:srgbClr val="0070C0"/>
                </a:solidFill>
              </a:rPr>
              <a:t>49</a:t>
            </a:r>
            <a:r>
              <a:rPr lang="en-US" altLang="ko-KR" sz="1800" b="1" baseline="30000" dirty="0" smtClean="0">
                <a:solidFill>
                  <a:srgbClr val="0070C0"/>
                </a:solidFill>
              </a:rPr>
              <a:t>th</a:t>
            </a:r>
            <a:r>
              <a:rPr lang="en-US" altLang="ko-KR" sz="1800" b="1" dirty="0" smtClean="0">
                <a:solidFill>
                  <a:srgbClr val="0070C0"/>
                </a:solidFill>
              </a:rPr>
              <a:t> Winter Conference, Korea Society of Computer and Information (KSCI</a:t>
            </a:r>
            <a:r>
              <a:rPr lang="en-US" altLang="ko-KR" sz="1800" b="1" dirty="0">
                <a:solidFill>
                  <a:srgbClr val="0070C0"/>
                </a:solidFill>
              </a:rPr>
              <a:t>), No. 22, Issue 1 </a:t>
            </a:r>
            <a:r>
              <a:rPr lang="en-US" altLang="ko-KR" sz="1800" b="1" dirty="0" smtClean="0">
                <a:solidFill>
                  <a:srgbClr val="0070C0"/>
                </a:solidFill>
              </a:rPr>
              <a:t>(</a:t>
            </a:r>
            <a:r>
              <a:rPr lang="ko-KR" altLang="en-US" sz="1800" b="1" dirty="0" smtClean="0">
                <a:solidFill>
                  <a:srgbClr val="0070C0"/>
                </a:solidFill>
              </a:rPr>
              <a:t>한국컴퓨터정보학회 </a:t>
            </a:r>
            <a:r>
              <a:rPr lang="ko-KR" altLang="en-US" sz="1800" b="1" dirty="0">
                <a:solidFill>
                  <a:srgbClr val="0070C0"/>
                </a:solidFill>
              </a:rPr>
              <a:t>동계학술대회 논문집 제</a:t>
            </a:r>
            <a:r>
              <a:rPr lang="en-US" altLang="ko-KR" sz="1800" b="1" dirty="0">
                <a:solidFill>
                  <a:srgbClr val="0070C0"/>
                </a:solidFill>
              </a:rPr>
              <a:t>22</a:t>
            </a:r>
            <a:r>
              <a:rPr lang="ko-KR" altLang="en-US" sz="1800" b="1" dirty="0">
                <a:solidFill>
                  <a:srgbClr val="0070C0"/>
                </a:solidFill>
              </a:rPr>
              <a:t>권 제</a:t>
            </a:r>
            <a:r>
              <a:rPr lang="en-US" altLang="ko-KR" sz="1800" b="1" dirty="0">
                <a:solidFill>
                  <a:srgbClr val="0070C0"/>
                </a:solidFill>
              </a:rPr>
              <a:t>1</a:t>
            </a:r>
            <a:r>
              <a:rPr lang="ko-KR" altLang="en-US" sz="1800" b="1" dirty="0" smtClean="0">
                <a:solidFill>
                  <a:srgbClr val="0070C0"/>
                </a:solidFill>
              </a:rPr>
              <a:t>호</a:t>
            </a:r>
            <a:r>
              <a:rPr lang="en-US" altLang="ko-KR" sz="1800" b="1" dirty="0" smtClean="0">
                <a:solidFill>
                  <a:srgbClr val="0070C0"/>
                </a:solidFill>
              </a:rPr>
              <a:t>)</a:t>
            </a:r>
            <a:r>
              <a:rPr lang="ko-KR" altLang="en-US" sz="1800" b="1" dirty="0" smtClean="0">
                <a:solidFill>
                  <a:srgbClr val="0070C0"/>
                </a:solidFill>
              </a:rPr>
              <a:t> </a:t>
            </a:r>
            <a:r>
              <a:rPr lang="en-US" altLang="ko-KR" sz="1800" b="1" dirty="0">
                <a:solidFill>
                  <a:srgbClr val="0070C0"/>
                </a:solidFill>
              </a:rPr>
              <a:t>(2014. 1)</a:t>
            </a:r>
            <a:r>
              <a:rPr lang="en-US" altLang="ko-KR" sz="1800" dirty="0" smtClean="0">
                <a:solidFill>
                  <a:srgbClr val="0070C0"/>
                </a:solidFill>
              </a:rPr>
              <a:t>. </a:t>
            </a:r>
            <a:r>
              <a:rPr lang="en-US" altLang="ko-KR" sz="1800" b="1" dirty="0">
                <a:solidFill>
                  <a:srgbClr val="0070C0"/>
                </a:solidFill>
              </a:rPr>
              <a:t>(2014: 1) </a:t>
            </a:r>
            <a:r>
              <a:rPr lang="en-US" altLang="ko-KR" sz="1800" b="1" dirty="0" smtClean="0">
                <a:solidFill>
                  <a:srgbClr val="C00000"/>
                </a:solidFill>
              </a:rPr>
              <a:t>Best Paper Award</a:t>
            </a:r>
            <a:r>
              <a:rPr lang="en-US" altLang="ko-KR" sz="1800" dirty="0" smtClean="0">
                <a:solidFill>
                  <a:srgbClr val="0070C0"/>
                </a:solidFill>
              </a:rPr>
              <a:t>.</a:t>
            </a:r>
            <a:endParaRPr lang="ko-KR" altLang="en-US" sz="1800" dirty="0" smtClean="0">
              <a:solidFill>
                <a:srgbClr val="0070C0"/>
              </a:solidFill>
            </a:endParaRPr>
          </a:p>
          <a:p>
            <a:pPr lvl="1" latinLnBrk="0"/>
            <a:endParaRPr lang="ko-KR" altLang="en-US" dirty="0"/>
          </a:p>
        </p:txBody>
      </p:sp>
      <p:sp>
        <p:nvSpPr>
          <p:cNvPr id="5" name="Slide Number Placeholder 4"/>
          <p:cNvSpPr>
            <a:spLocks noGrp="1"/>
          </p:cNvSpPr>
          <p:nvPr>
            <p:ph type="sldNum" sz="quarter" idx="12"/>
          </p:nvPr>
        </p:nvSpPr>
        <p:spPr/>
        <p:txBody>
          <a:bodyPr/>
          <a:lstStyle/>
          <a:p>
            <a:pPr algn="r"/>
            <a:fld id="{540C2638-C20C-4158-A13A-E4635A0BE017}" type="slidenum">
              <a:rPr lang="en-US" altLang="ko-KR" smtClean="0"/>
              <a:pPr algn="r"/>
              <a:t>25</a:t>
            </a:fld>
            <a:endParaRPr lang="en-US" altLang="ko-KR" dirty="0"/>
          </a:p>
        </p:txBody>
      </p:sp>
    </p:spTree>
    <p:extLst>
      <p:ext uri="{BB962C8B-B14F-4D97-AF65-F5344CB8AC3E}">
        <p14:creationId xmlns:p14="http://schemas.microsoft.com/office/powerpoint/2010/main" val="3617143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143508" y="836712"/>
            <a:ext cx="8856984" cy="6021288"/>
          </a:xfrm>
        </p:spPr>
        <p:txBody>
          <a:bodyPr>
            <a:noAutofit/>
          </a:bodyPr>
          <a:lstStyle/>
          <a:p>
            <a:pPr marL="0" indent="0">
              <a:buNone/>
            </a:pPr>
            <a:r>
              <a:rPr lang="en-US" sz="1000" dirty="0"/>
              <a:t>[</a:t>
            </a:r>
            <a:r>
              <a:rPr lang="en-US" sz="1000" u="sng" dirty="0"/>
              <a:t>1</a:t>
            </a:r>
            <a:r>
              <a:rPr lang="en-US" sz="1000" dirty="0"/>
              <a:t>]	Top500 list, http://www.top500.org/ (Cited in Aug 2013). </a:t>
            </a:r>
            <a:br>
              <a:rPr lang="en-US" sz="1000" dirty="0"/>
            </a:br>
            <a:r>
              <a:rPr lang="en-US" sz="1000" dirty="0"/>
              <a:t>[</a:t>
            </a:r>
            <a:r>
              <a:rPr lang="en-US" sz="1000" u="sng" dirty="0"/>
              <a:t>2</a:t>
            </a:r>
            <a:r>
              <a:rPr lang="en-US" sz="1000" dirty="0"/>
              <a:t>]	P. </a:t>
            </a:r>
            <a:r>
              <a:rPr lang="en-US" sz="1000" dirty="0" err="1"/>
              <a:t>Kogge</a:t>
            </a:r>
            <a:r>
              <a:rPr lang="en-US" sz="1000" dirty="0"/>
              <a:t>, K. Bergman, S. </a:t>
            </a:r>
            <a:r>
              <a:rPr lang="en-US" sz="1000" dirty="0" err="1"/>
              <a:t>Borkar</a:t>
            </a:r>
            <a:r>
              <a:rPr lang="en-US" sz="1000" dirty="0"/>
              <a:t>, D. Campbell, W. Carson, W. Dally, M. </a:t>
            </a:r>
            <a:r>
              <a:rPr lang="en-US" sz="1000" dirty="0" err="1"/>
              <a:t>Denneau</a:t>
            </a:r>
            <a:r>
              <a:rPr lang="en-US" sz="1000" dirty="0"/>
              <a:t>, P. </a:t>
            </a:r>
            <a:r>
              <a:rPr lang="en-US" sz="1000" dirty="0" err="1"/>
              <a:t>Franzon</a:t>
            </a:r>
            <a:r>
              <a:rPr lang="en-US" sz="1000" dirty="0"/>
              <a:t>, W. </a:t>
            </a:r>
            <a:r>
              <a:rPr lang="en-US" sz="1000" dirty="0" err="1"/>
              <a:t>Harrod</a:t>
            </a:r>
            <a:r>
              <a:rPr lang="en-US" sz="1000" dirty="0"/>
              <a:t>, K. Hill, et al., Exascale computing study: Technology challenges in achieving exascale systems.</a:t>
            </a:r>
          </a:p>
          <a:p>
            <a:pPr marL="0" indent="0">
              <a:buNone/>
            </a:pPr>
            <a:r>
              <a:rPr lang="en-US" sz="1000" dirty="0"/>
              <a:t>[</a:t>
            </a:r>
            <a:r>
              <a:rPr lang="en-US" sz="1000" u="sng" dirty="0"/>
              <a:t>3</a:t>
            </a:r>
            <a:r>
              <a:rPr lang="en-US" sz="1000" dirty="0"/>
              <a:t>]	ARM processors, </a:t>
            </a:r>
            <a:r>
              <a:rPr lang="en-US" sz="1000" u="sng" dirty="0">
                <a:hlinkClick r:id="rId3"/>
              </a:rPr>
              <a:t>http://www.arm.com/products/processors/index.php</a:t>
            </a:r>
            <a:r>
              <a:rPr lang="en-US" sz="1000" dirty="0"/>
              <a:t> (Cited in 2013). </a:t>
            </a:r>
            <a:br>
              <a:rPr lang="en-US" sz="1000" dirty="0"/>
            </a:br>
            <a:r>
              <a:rPr lang="en-US" sz="1000" dirty="0"/>
              <a:t>[</a:t>
            </a:r>
            <a:r>
              <a:rPr lang="en-US" sz="1000" u="sng" dirty="0"/>
              <a:t>4</a:t>
            </a:r>
            <a:r>
              <a:rPr lang="en-US" sz="1000" dirty="0"/>
              <a:t>]	D. Jensen, A. Rodrigues, Embedded systems and exascale computing, Computing in Science &amp; Engineering 12 (6) (2010) 20–29.</a:t>
            </a:r>
          </a:p>
          <a:p>
            <a:pPr marL="0" indent="0">
              <a:buNone/>
            </a:pPr>
            <a:r>
              <a:rPr lang="en-US" sz="1000" dirty="0"/>
              <a:t>[</a:t>
            </a:r>
            <a:r>
              <a:rPr lang="en-US" sz="1000" u="sng" dirty="0"/>
              <a:t>5</a:t>
            </a:r>
            <a:r>
              <a:rPr lang="en-US" sz="1000" dirty="0"/>
              <a:t>]	L. </a:t>
            </a:r>
            <a:r>
              <a:rPr lang="en-US" sz="1000" dirty="0" err="1"/>
              <a:t>Barroso</a:t>
            </a:r>
            <a:r>
              <a:rPr lang="en-US" sz="1000" dirty="0"/>
              <a:t>, U. </a:t>
            </a:r>
            <a:r>
              <a:rPr lang="en-US" sz="1000" dirty="0" err="1"/>
              <a:t>Hölzle</a:t>
            </a:r>
            <a:r>
              <a:rPr lang="en-US" sz="1000" dirty="0"/>
              <a:t>, The datacenter as a computer: An introduction to the design of warehouse-scale machines, Synthesis Lectures on Computer Architecture 4 (1) (2009) 1–108.</a:t>
            </a:r>
          </a:p>
          <a:p>
            <a:pPr marL="0" indent="0">
              <a:buNone/>
            </a:pPr>
            <a:r>
              <a:rPr lang="en-US" sz="1000" dirty="0"/>
              <a:t>[</a:t>
            </a:r>
            <a:r>
              <a:rPr lang="en-US" sz="1000" u="sng" dirty="0"/>
              <a:t>6</a:t>
            </a:r>
            <a:r>
              <a:rPr lang="en-US" sz="1000" dirty="0"/>
              <a:t>]	N. </a:t>
            </a:r>
            <a:r>
              <a:rPr lang="en-US" sz="1000" dirty="0" err="1"/>
              <a:t>Rajovic</a:t>
            </a:r>
            <a:r>
              <a:rPr lang="en-US" sz="1000" dirty="0"/>
              <a:t>, N. </a:t>
            </a:r>
            <a:r>
              <a:rPr lang="en-US" sz="1000" dirty="0" err="1"/>
              <a:t>Puzovic</a:t>
            </a:r>
            <a:r>
              <a:rPr lang="en-US" sz="1000" dirty="0"/>
              <a:t>, A. Ramirez, B. Center, </a:t>
            </a:r>
            <a:r>
              <a:rPr lang="en-US" sz="1000" dirty="0" err="1"/>
              <a:t>Tibidabo</a:t>
            </a:r>
            <a:r>
              <a:rPr lang="en-US" sz="1000" dirty="0"/>
              <a:t>: Making the case for an arm based </a:t>
            </a:r>
            <a:r>
              <a:rPr lang="en-US" sz="1000" dirty="0" err="1"/>
              <a:t>hpc</a:t>
            </a:r>
            <a:r>
              <a:rPr lang="en-US" sz="1000" dirty="0"/>
              <a:t> system.</a:t>
            </a:r>
          </a:p>
          <a:p>
            <a:pPr marL="0" indent="0">
              <a:buNone/>
            </a:pPr>
            <a:r>
              <a:rPr lang="en-US" sz="1000" dirty="0"/>
              <a:t>[</a:t>
            </a:r>
            <a:r>
              <a:rPr lang="en-US" sz="1000" u="sng" dirty="0"/>
              <a:t>7</a:t>
            </a:r>
            <a:r>
              <a:rPr lang="en-US" sz="1000" dirty="0"/>
              <a:t>]	N. </a:t>
            </a:r>
            <a:r>
              <a:rPr lang="en-US" sz="1000" dirty="0" err="1"/>
              <a:t>Rajovic</a:t>
            </a:r>
            <a:r>
              <a:rPr lang="en-US" sz="1000" dirty="0"/>
              <a:t>, N. </a:t>
            </a:r>
            <a:r>
              <a:rPr lang="en-US" sz="1000" dirty="0" err="1"/>
              <a:t>Puzovic</a:t>
            </a:r>
            <a:r>
              <a:rPr lang="en-US" sz="1000" dirty="0"/>
              <a:t>, L. </a:t>
            </a:r>
            <a:r>
              <a:rPr lang="en-US" sz="1000" dirty="0" err="1"/>
              <a:t>Vilanova</a:t>
            </a:r>
            <a:r>
              <a:rPr lang="en-US" sz="1000" dirty="0"/>
              <a:t>, C. </a:t>
            </a:r>
            <a:r>
              <a:rPr lang="en-US" sz="1000" dirty="0" err="1"/>
              <a:t>Villavieja</a:t>
            </a:r>
            <a:r>
              <a:rPr lang="en-US" sz="1000" dirty="0"/>
              <a:t>, A. Ramirez, The low-power architecture approach towards exascale computing, in: Proceedings of the second workshop on Scalable algorithms for large-scale systems, ACM, 2011, pp. 1–2.</a:t>
            </a:r>
          </a:p>
          <a:p>
            <a:pPr marL="0" indent="0">
              <a:buNone/>
            </a:pPr>
            <a:r>
              <a:rPr lang="en-US" sz="1000" dirty="0"/>
              <a:t>[</a:t>
            </a:r>
            <a:r>
              <a:rPr lang="en-US" sz="1000" u="sng" dirty="0"/>
              <a:t>8</a:t>
            </a:r>
            <a:r>
              <a:rPr lang="en-US" sz="1000" dirty="0"/>
              <a:t>]	N. </a:t>
            </a:r>
            <a:r>
              <a:rPr lang="en-US" sz="1000" dirty="0" err="1"/>
              <a:t>Rajovic</a:t>
            </a:r>
            <a:r>
              <a:rPr lang="en-US" sz="1000" dirty="0"/>
              <a:t>, P. M. Carpenter, I. </a:t>
            </a:r>
            <a:r>
              <a:rPr lang="en-US" sz="1000" dirty="0" err="1"/>
              <a:t>Gelado</a:t>
            </a:r>
            <a:r>
              <a:rPr lang="en-US" sz="1000" dirty="0"/>
              <a:t>, N. </a:t>
            </a:r>
            <a:r>
              <a:rPr lang="en-US" sz="1000" dirty="0" err="1"/>
              <a:t>Puzovic</a:t>
            </a:r>
            <a:r>
              <a:rPr lang="en-US" sz="1000" dirty="0"/>
              <a:t>, A. Ramirez, M. Valero, Supercomputing with commodity </a:t>
            </a:r>
            <a:r>
              <a:rPr lang="en-US" sz="1000" dirty="0" err="1"/>
              <a:t>cpus</a:t>
            </a:r>
            <a:r>
              <a:rPr lang="en-US" sz="1000" dirty="0"/>
              <a:t>: are mobile </a:t>
            </a:r>
            <a:r>
              <a:rPr lang="en-US" sz="1000" dirty="0" err="1"/>
              <a:t>socs</a:t>
            </a:r>
            <a:r>
              <a:rPr lang="en-US" sz="1000" dirty="0"/>
              <a:t> ready for </a:t>
            </a:r>
            <a:r>
              <a:rPr lang="en-US" sz="1000" dirty="0" err="1"/>
              <a:t>hpc</a:t>
            </a:r>
            <a:r>
              <a:rPr lang="en-US" sz="1000" dirty="0"/>
              <a:t>? , in: Proceedings of SC13: International Conference for High Performance Computing, Networking, Storage and Analysis, ACM, 2013, p. 40.</a:t>
            </a:r>
          </a:p>
          <a:p>
            <a:pPr marL="0" indent="0">
              <a:buNone/>
            </a:pPr>
            <a:r>
              <a:rPr lang="en-US" sz="1000" dirty="0"/>
              <a:t>[</a:t>
            </a:r>
            <a:r>
              <a:rPr lang="en-US" sz="1000" u="sng" dirty="0"/>
              <a:t>9</a:t>
            </a:r>
            <a:r>
              <a:rPr lang="en-US" sz="1000" dirty="0"/>
              <a:t>]	Z. </a:t>
            </a:r>
            <a:r>
              <a:rPr lang="en-US" sz="1000" dirty="0" err="1"/>
              <a:t>Ou</a:t>
            </a:r>
            <a:r>
              <a:rPr lang="en-US" sz="1000" dirty="0"/>
              <a:t>, B. Pang, Y. Deng, J. </a:t>
            </a:r>
            <a:r>
              <a:rPr lang="en-US" sz="1000" dirty="0" err="1"/>
              <a:t>Nurminen</a:t>
            </a:r>
            <a:r>
              <a:rPr lang="en-US" sz="1000" dirty="0"/>
              <a:t>, A. </a:t>
            </a:r>
            <a:r>
              <a:rPr lang="en-US" sz="1000" dirty="0" err="1"/>
              <a:t>Yla-Jaaski</a:t>
            </a:r>
            <a:r>
              <a:rPr lang="en-US" sz="1000" dirty="0"/>
              <a:t>, P. </a:t>
            </a:r>
            <a:r>
              <a:rPr lang="en-US" sz="1000" dirty="0" err="1"/>
              <a:t>Hui</a:t>
            </a:r>
            <a:r>
              <a:rPr lang="en-US" sz="1000" dirty="0"/>
              <a:t>, Energy-and cost-efficiency analysis of arm-based clusters, in: Cluster, Cloud and Grid Computing (</a:t>
            </a:r>
            <a:r>
              <a:rPr lang="en-US" sz="1000" dirty="0" err="1"/>
              <a:t>CCGrid</a:t>
            </a:r>
            <a:r>
              <a:rPr lang="en-US" sz="1000" dirty="0"/>
              <a:t>), 2012 12th IEEE/ACM International Symposium on, IEEE, 2012, pp. 115–123.</a:t>
            </a:r>
          </a:p>
          <a:p>
            <a:pPr marL="0" indent="0">
              <a:buNone/>
            </a:pPr>
            <a:r>
              <a:rPr lang="en-US" sz="1000" dirty="0"/>
              <a:t>[</a:t>
            </a:r>
            <a:r>
              <a:rPr lang="en-US" sz="1000" u="sng" dirty="0"/>
              <a:t>10</a:t>
            </a:r>
            <a:r>
              <a:rPr lang="en-US" sz="1000" dirty="0"/>
              <a:t>]	A. </a:t>
            </a:r>
            <a:r>
              <a:rPr lang="en-US" sz="1000" dirty="0" err="1"/>
              <a:t>Bhatele</a:t>
            </a:r>
            <a:r>
              <a:rPr lang="en-US" sz="1000" dirty="0"/>
              <a:t>, P. </a:t>
            </a:r>
            <a:r>
              <a:rPr lang="en-US" sz="1000" dirty="0" err="1"/>
              <a:t>Jetley</a:t>
            </a:r>
            <a:r>
              <a:rPr lang="en-US" sz="1000" dirty="0"/>
              <a:t>, H. </a:t>
            </a:r>
            <a:r>
              <a:rPr lang="en-US" sz="1000" dirty="0" err="1"/>
              <a:t>Gahvari</a:t>
            </a:r>
            <a:r>
              <a:rPr lang="en-US" sz="1000" dirty="0"/>
              <a:t>, L. </a:t>
            </a:r>
            <a:r>
              <a:rPr lang="en-US" sz="1000" dirty="0" err="1"/>
              <a:t>Wesolowski</a:t>
            </a:r>
            <a:r>
              <a:rPr lang="en-US" sz="1000" dirty="0"/>
              <a:t>, W. D. </a:t>
            </a:r>
            <a:r>
              <a:rPr lang="en-US" sz="1000" dirty="0" err="1"/>
              <a:t>Gropp</a:t>
            </a:r>
            <a:r>
              <a:rPr lang="en-US" sz="1000" dirty="0"/>
              <a:t>, L. Kale, Architectural constraints to attain 1 </a:t>
            </a:r>
            <a:r>
              <a:rPr lang="en-US" sz="1000" dirty="0" err="1"/>
              <a:t>exaflop</a:t>
            </a:r>
            <a:r>
              <a:rPr lang="en-US" sz="1000" dirty="0"/>
              <a:t>/s for three scientific application classes, in: Parallel &amp; Distributed Processing Symposium (IPDPS), 2011 IEEE International, IEEE, 2011, pp. 80–91.</a:t>
            </a:r>
          </a:p>
          <a:p>
            <a:pPr marL="0" indent="0">
              <a:buNone/>
            </a:pPr>
            <a:r>
              <a:rPr lang="en-US" sz="1000" dirty="0"/>
              <a:t>[</a:t>
            </a:r>
            <a:r>
              <a:rPr lang="en-US" sz="1000" u="sng" dirty="0"/>
              <a:t>11</a:t>
            </a:r>
            <a:r>
              <a:rPr lang="en-US" sz="1000" dirty="0"/>
              <a:t>]	MPI home page, </a:t>
            </a:r>
            <a:r>
              <a:rPr lang="en-US" sz="1000" dirty="0">
                <a:hlinkClick r:id="rId4"/>
              </a:rPr>
              <a:t>http://www.mcs.anl.gov/research/projects/mpi/</a:t>
            </a:r>
            <a:r>
              <a:rPr lang="en-US" sz="1000" dirty="0"/>
              <a:t> (Cited in 2013). </a:t>
            </a:r>
            <a:br>
              <a:rPr lang="en-US" sz="1000" dirty="0"/>
            </a:br>
            <a:r>
              <a:rPr lang="en-US" sz="1000" dirty="0"/>
              <a:t>[</a:t>
            </a:r>
            <a:r>
              <a:rPr lang="en-US" sz="1000" u="sng" dirty="0"/>
              <a:t>12</a:t>
            </a:r>
            <a:r>
              <a:rPr lang="en-US" sz="1000" dirty="0"/>
              <a:t>]	M. Baker, B. Carpenter, A. </a:t>
            </a:r>
            <a:r>
              <a:rPr lang="en-US" sz="1000" dirty="0" err="1"/>
              <a:t>Shafi</a:t>
            </a:r>
            <a:r>
              <a:rPr lang="en-US" sz="1000" dirty="0"/>
              <a:t>, </a:t>
            </a:r>
            <a:r>
              <a:rPr lang="en-US" sz="1000" dirty="0" err="1"/>
              <a:t>Mpj</a:t>
            </a:r>
            <a:r>
              <a:rPr lang="en-US" sz="1000" dirty="0"/>
              <a:t> express: towards thread safe java </a:t>
            </a:r>
            <a:r>
              <a:rPr lang="en-US" sz="1000" dirty="0" err="1"/>
              <a:t>hpc</a:t>
            </a:r>
            <a:r>
              <a:rPr lang="en-US" sz="1000" dirty="0"/>
              <a:t>, in: Cluster Computing, 2006 IEEE International Conference on, IEEE, 2006, pp. 1–10.</a:t>
            </a:r>
          </a:p>
          <a:p>
            <a:pPr marL="0" indent="0">
              <a:buNone/>
            </a:pPr>
            <a:r>
              <a:rPr lang="en-US" sz="1000" dirty="0"/>
              <a:t>[</a:t>
            </a:r>
            <a:r>
              <a:rPr lang="en-US" sz="1000" u="sng" dirty="0"/>
              <a:t>13</a:t>
            </a:r>
            <a:r>
              <a:rPr lang="en-US" sz="1000" dirty="0"/>
              <a:t>]	P. Pillai, K. Shin, Real-time dynamic voltage scaling for low-power embedded operating systems, in: ACM SIGOPS Operating Systems Review, Vol. 35, ACM, 2001, pp. 89–102.</a:t>
            </a:r>
          </a:p>
          <a:p>
            <a:pPr marL="0" indent="0">
              <a:buNone/>
            </a:pPr>
            <a:r>
              <a:rPr lang="en-US" sz="1000" dirty="0"/>
              <a:t>[</a:t>
            </a:r>
            <a:r>
              <a:rPr lang="en-US" sz="1000" u="sng" dirty="0"/>
              <a:t>14</a:t>
            </a:r>
            <a:r>
              <a:rPr lang="en-US" sz="1000" dirty="0"/>
              <a:t>]	S. Sharma, C. Hsu, W. Feng, Making a case for a green500 list, in: Parallel and Distributed Processing Symposium, 2006. IPDPS 2006. 20th International, IEEE, 2006, pp. 8–pp</a:t>
            </a:r>
            <a:r>
              <a:rPr lang="en-US" sz="1000" dirty="0" smtClean="0"/>
              <a:t>.</a:t>
            </a:r>
          </a:p>
          <a:p>
            <a:pPr marL="0" indent="0">
              <a:buNone/>
            </a:pPr>
            <a:r>
              <a:rPr lang="en-US" sz="1000" dirty="0"/>
              <a:t>[</a:t>
            </a:r>
            <a:r>
              <a:rPr lang="en-US" sz="1000" u="sng" dirty="0"/>
              <a:t>15</a:t>
            </a:r>
            <a:r>
              <a:rPr lang="en-US" sz="1000" dirty="0"/>
              <a:t>]	Green500 list, http://www.green500.org/ (Last visited in Oct 2013). </a:t>
            </a:r>
            <a:endParaRPr lang="en-US" sz="1000" dirty="0" smtClean="0"/>
          </a:p>
          <a:p>
            <a:pPr marL="0" indent="0">
              <a:buNone/>
            </a:pPr>
            <a:r>
              <a:rPr lang="en-US" sz="1000" dirty="0"/>
              <a:t>[</a:t>
            </a:r>
            <a:r>
              <a:rPr lang="en-US" sz="1000" u="sng" dirty="0"/>
              <a:t>16</a:t>
            </a:r>
            <a:r>
              <a:rPr lang="en-US" sz="1000" dirty="0"/>
              <a:t>]	B. </a:t>
            </a:r>
            <a:r>
              <a:rPr lang="en-US" sz="1000" dirty="0" err="1"/>
              <a:t>Subramaniam</a:t>
            </a:r>
            <a:r>
              <a:rPr lang="en-US" sz="1000" dirty="0"/>
              <a:t>, W. Feng, The green index: A metric for evaluating system-wide energy efficiency in </a:t>
            </a:r>
            <a:r>
              <a:rPr lang="en-US" sz="1000" dirty="0" err="1"/>
              <a:t>hpc</a:t>
            </a:r>
            <a:r>
              <a:rPr lang="en-US" sz="1000" dirty="0"/>
              <a:t> systems, in: Parallel and Distributed Processing Symposium Workshops &amp; PhD Forum (IPDPSW), 2012 IEEE 26th International, IEEE, 2012, pp. 1007–1013.</a:t>
            </a:r>
          </a:p>
          <a:p>
            <a:pPr marL="0" indent="0">
              <a:buNone/>
            </a:pPr>
            <a:r>
              <a:rPr lang="en-US" sz="1000" dirty="0"/>
              <a:t>[</a:t>
            </a:r>
            <a:r>
              <a:rPr lang="en-US" sz="1000" u="sng" dirty="0"/>
              <a:t>17</a:t>
            </a:r>
            <a:r>
              <a:rPr lang="en-US" sz="1000" dirty="0"/>
              <a:t>]	Q. He, S. Zhou, B. </a:t>
            </a:r>
            <a:r>
              <a:rPr lang="en-US" sz="1000" dirty="0" err="1"/>
              <a:t>Kobler</a:t>
            </a:r>
            <a:r>
              <a:rPr lang="en-US" sz="1000" dirty="0"/>
              <a:t>, D. Duffy, T. </a:t>
            </a:r>
            <a:r>
              <a:rPr lang="en-US" sz="1000" dirty="0" err="1"/>
              <a:t>McGlynn</a:t>
            </a:r>
            <a:r>
              <a:rPr lang="en-US" sz="1000" dirty="0"/>
              <a:t>, Case study for running </a:t>
            </a:r>
            <a:r>
              <a:rPr lang="en-US" sz="1000" dirty="0" err="1"/>
              <a:t>hpc</a:t>
            </a:r>
            <a:r>
              <a:rPr lang="en-US" sz="1000" dirty="0"/>
              <a:t> applications in public clouds, in: Proceedings of the 19th ACM International Symposium on High Performance Distributed Computing, ACM, 2010, pp. 395–401.</a:t>
            </a:r>
          </a:p>
          <a:p>
            <a:pPr marL="0" indent="0">
              <a:buNone/>
            </a:pPr>
            <a:r>
              <a:rPr lang="en-US" sz="1000" dirty="0"/>
              <a:t>[</a:t>
            </a:r>
            <a:r>
              <a:rPr lang="en-US" sz="1000" u="sng" dirty="0"/>
              <a:t>18</a:t>
            </a:r>
            <a:r>
              <a:rPr lang="en-US" sz="1000" dirty="0"/>
              <a:t>]	D. Andersen, J. Franklin, M. </a:t>
            </a:r>
            <a:r>
              <a:rPr lang="en-US" sz="1000" dirty="0" err="1"/>
              <a:t>Kaminsky</a:t>
            </a:r>
            <a:r>
              <a:rPr lang="en-US" sz="1000" dirty="0"/>
              <a:t>, A. </a:t>
            </a:r>
            <a:r>
              <a:rPr lang="en-US" sz="1000" dirty="0" err="1"/>
              <a:t>Phanishayee</a:t>
            </a:r>
            <a:r>
              <a:rPr lang="en-US" sz="1000" dirty="0"/>
              <a:t>, L. Tan, V. </a:t>
            </a:r>
            <a:r>
              <a:rPr lang="en-US" sz="1000" dirty="0" err="1"/>
              <a:t>Vasudevan</a:t>
            </a:r>
            <a:r>
              <a:rPr lang="en-US" sz="1000" dirty="0"/>
              <a:t>, Fawn: A fast array of wimpy nodes, in: Proceedings of the ACM SIGOPS 22nd symposium on Operating systems principles, ACM, 2009, pp. 1–14.</a:t>
            </a:r>
          </a:p>
          <a:p>
            <a:pPr marL="0" indent="0">
              <a:buNone/>
            </a:pPr>
            <a:r>
              <a:rPr lang="en-US" sz="1000" dirty="0"/>
              <a:t>[</a:t>
            </a:r>
            <a:r>
              <a:rPr lang="en-US" sz="1000" u="sng" dirty="0"/>
              <a:t>19</a:t>
            </a:r>
            <a:r>
              <a:rPr lang="en-US" sz="1000" dirty="0"/>
              <a:t>]	V. </a:t>
            </a:r>
            <a:r>
              <a:rPr lang="en-US" sz="1000" dirty="0" err="1"/>
              <a:t>Vasudevan</a:t>
            </a:r>
            <a:r>
              <a:rPr lang="en-US" sz="1000" dirty="0"/>
              <a:t>, D. Andersen, M. </a:t>
            </a:r>
            <a:r>
              <a:rPr lang="en-US" sz="1000" dirty="0" err="1"/>
              <a:t>Kaminsky</a:t>
            </a:r>
            <a:r>
              <a:rPr lang="en-US" sz="1000" dirty="0"/>
              <a:t>, L. Tan, J. Franklin, I. </a:t>
            </a:r>
            <a:r>
              <a:rPr lang="en-US" sz="1000" dirty="0" err="1"/>
              <a:t>Moraru</a:t>
            </a:r>
            <a:r>
              <a:rPr lang="en-US" sz="1000" dirty="0"/>
              <a:t>, Energy-efficient cluster computing with fawn: workloads and implications, in: Proceedings of the 1st International Conference on Energy-Efficient Computing and Networking, ACM, 2010, pp. 195–204</a:t>
            </a:r>
            <a:r>
              <a:rPr lang="en-US" sz="1000" dirty="0" smtClean="0"/>
              <a:t>.</a:t>
            </a:r>
          </a:p>
          <a:p>
            <a:pPr marL="0" indent="0">
              <a:buNone/>
            </a:pPr>
            <a:r>
              <a:rPr lang="en-US" sz="1000" dirty="0"/>
              <a:t>[</a:t>
            </a:r>
            <a:r>
              <a:rPr lang="en-US" sz="1000" u="sng" dirty="0"/>
              <a:t>20</a:t>
            </a:r>
            <a:r>
              <a:rPr lang="en-US" sz="1000" dirty="0"/>
              <a:t>]	K. </a:t>
            </a:r>
            <a:r>
              <a:rPr lang="en-US" sz="1000" dirty="0" err="1"/>
              <a:t>Fürlinger</a:t>
            </a:r>
            <a:r>
              <a:rPr lang="en-US" sz="1000" dirty="0"/>
              <a:t>, C. </a:t>
            </a:r>
            <a:r>
              <a:rPr lang="en-US" sz="1000" dirty="0" err="1"/>
              <a:t>Klausecker</a:t>
            </a:r>
            <a:r>
              <a:rPr lang="en-US" sz="1000" dirty="0"/>
              <a:t>, D. </a:t>
            </a:r>
            <a:r>
              <a:rPr lang="en-US" sz="1000" dirty="0" err="1"/>
              <a:t>Kranzlmüller</a:t>
            </a:r>
            <a:r>
              <a:rPr lang="en-US" sz="1000" dirty="0"/>
              <a:t>, Towards energy efficient parallel computing on consumer electronic devices, Information and Communication on Technology for the Fight against Global Warming (2011) 1–9.</a:t>
            </a:r>
          </a:p>
          <a:p>
            <a:pPr marL="0" indent="0">
              <a:buNone/>
            </a:pPr>
            <a:endParaRPr lang="en-US" sz="1000" dirty="0"/>
          </a:p>
          <a:p>
            <a:pPr marL="0" indent="0">
              <a:buNone/>
            </a:pPr>
            <a:r>
              <a:rPr lang="en-US" sz="1200" dirty="0"/>
              <a:t/>
            </a:r>
            <a:br>
              <a:rPr lang="en-US" sz="1200" dirty="0"/>
            </a:br>
            <a:endParaRPr lang="en-US" sz="1200" dirty="0"/>
          </a:p>
        </p:txBody>
      </p:sp>
      <p:sp>
        <p:nvSpPr>
          <p:cNvPr id="5122" name="Rectangle 2"/>
          <p:cNvSpPr>
            <a:spLocks noGrp="1" noChangeArrowheads="1"/>
          </p:cNvSpPr>
          <p:nvPr>
            <p:ph type="title"/>
          </p:nvPr>
        </p:nvSpPr>
        <p:spPr/>
        <p:txBody>
          <a:bodyPr/>
          <a:lstStyle/>
          <a:p>
            <a:pPr eaLnBrk="1" hangingPunct="1"/>
            <a:r>
              <a:rPr lang="en-US" altLang="ko-KR" dirty="0" smtClean="0"/>
              <a:t>References </a:t>
            </a:r>
            <a:r>
              <a:rPr lang="en-US" altLang="ko-KR" sz="2800" dirty="0" smtClean="0"/>
              <a:t>[1/3]</a:t>
            </a:r>
            <a:endParaRPr lang="en-US" altLang="ko-KR" dirty="0" smtClean="0">
              <a:ea typeface="굴림" pitchFamily="50" charset="-127"/>
            </a:endParaRPr>
          </a:p>
        </p:txBody>
      </p:sp>
      <p:sp>
        <p:nvSpPr>
          <p:cNvPr id="5" name="Slide Number Placeholder 4"/>
          <p:cNvSpPr>
            <a:spLocks noGrp="1"/>
          </p:cNvSpPr>
          <p:nvPr>
            <p:ph type="sldNum" sz="quarter" idx="12"/>
          </p:nvPr>
        </p:nvSpPr>
        <p:spPr/>
        <p:txBody>
          <a:bodyPr/>
          <a:lstStyle/>
          <a:p>
            <a:pPr algn="r"/>
            <a:fld id="{540C2638-C20C-4158-A13A-E4635A0BE017}" type="slidenum">
              <a:rPr lang="en-US" altLang="ko-KR" smtClean="0"/>
              <a:pPr algn="r"/>
              <a:t>26</a:t>
            </a:fld>
            <a:endParaRPr lang="en-US" altLang="ko-KR" dirty="0"/>
          </a:p>
        </p:txBody>
      </p:sp>
    </p:spTree>
    <p:extLst>
      <p:ext uri="{BB962C8B-B14F-4D97-AF65-F5344CB8AC3E}">
        <p14:creationId xmlns:p14="http://schemas.microsoft.com/office/powerpoint/2010/main" val="2689159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143508" y="836712"/>
            <a:ext cx="9000492" cy="5508612"/>
          </a:xfrm>
        </p:spPr>
        <p:txBody>
          <a:bodyPr>
            <a:noAutofit/>
          </a:bodyPr>
          <a:lstStyle/>
          <a:p>
            <a:pPr marL="0" indent="0">
              <a:buNone/>
            </a:pPr>
            <a:r>
              <a:rPr lang="en-US" sz="1000" dirty="0"/>
              <a:t>[</a:t>
            </a:r>
            <a:r>
              <a:rPr lang="en-US" sz="1000" u="sng" dirty="0"/>
              <a:t>21</a:t>
            </a:r>
            <a:r>
              <a:rPr lang="en-US" sz="1000" dirty="0"/>
              <a:t>]	P. Stanley-</a:t>
            </a:r>
            <a:r>
              <a:rPr lang="en-US" sz="1000" dirty="0" err="1"/>
              <a:t>Marbell</a:t>
            </a:r>
            <a:r>
              <a:rPr lang="en-US" sz="1000" dirty="0"/>
              <a:t>, V. C. </a:t>
            </a:r>
            <a:r>
              <a:rPr lang="en-US" sz="1000" dirty="0" err="1"/>
              <a:t>Cabezas</a:t>
            </a:r>
            <a:r>
              <a:rPr lang="en-US" sz="1000" dirty="0"/>
              <a:t>, Performance, power, and thermal analysis of low-power processors for scale-out systems, in: Parallel and Distributed Processing Workshops and </a:t>
            </a:r>
            <a:r>
              <a:rPr lang="en-US" sz="1000" dirty="0" err="1"/>
              <a:t>Phd</a:t>
            </a:r>
            <a:r>
              <a:rPr lang="en-US" sz="1000" dirty="0"/>
              <a:t> Forum (IPDPSW), 2011 IEEE International Symposium on, IEEE, 2011, pp. 863–870</a:t>
            </a:r>
            <a:r>
              <a:rPr lang="en-US" sz="1000" dirty="0" smtClean="0"/>
              <a:t>.</a:t>
            </a:r>
          </a:p>
          <a:p>
            <a:pPr marL="0" indent="0">
              <a:buNone/>
            </a:pPr>
            <a:r>
              <a:rPr lang="en-US" sz="1000" dirty="0" smtClean="0"/>
              <a:t>[</a:t>
            </a:r>
            <a:r>
              <a:rPr lang="en-US" sz="1000" u="sng" dirty="0" smtClean="0"/>
              <a:t>22</a:t>
            </a:r>
            <a:r>
              <a:rPr lang="en-US" sz="1000" dirty="0"/>
              <a:t>]	E. L. </a:t>
            </a:r>
            <a:r>
              <a:rPr lang="en-US" sz="1000" dirty="0" err="1"/>
              <a:t>Padoin</a:t>
            </a:r>
            <a:r>
              <a:rPr lang="en-US" sz="1000" dirty="0"/>
              <a:t>, D. A. d. Oliveira, P. Velho, P. O. </a:t>
            </a:r>
            <a:r>
              <a:rPr lang="en-US" sz="1000" dirty="0" err="1"/>
              <a:t>Navaux</a:t>
            </a:r>
            <a:r>
              <a:rPr lang="en-US" sz="1000" dirty="0"/>
              <a:t>, Evaluating performance and energy on arm-based clusters for high performance computing, in: Parallel Processing Workshops (ICPPW), 2012 41st International Conference on, IEEE, 2012, pp. 165–172.</a:t>
            </a:r>
          </a:p>
          <a:p>
            <a:pPr marL="0" indent="0">
              <a:buNone/>
            </a:pPr>
            <a:r>
              <a:rPr lang="en-US" sz="1000" dirty="0"/>
              <a:t>[</a:t>
            </a:r>
            <a:r>
              <a:rPr lang="en-US" sz="1000" u="sng" dirty="0"/>
              <a:t>23</a:t>
            </a:r>
            <a:r>
              <a:rPr lang="en-US" sz="1000" dirty="0"/>
              <a:t>]	K. L. </a:t>
            </a:r>
            <a:r>
              <a:rPr lang="en-US" sz="1000" dirty="0" err="1"/>
              <a:t>Keville</a:t>
            </a:r>
            <a:r>
              <a:rPr lang="en-US" sz="1000" dirty="0"/>
              <a:t>, R. </a:t>
            </a:r>
            <a:r>
              <a:rPr lang="en-US" sz="1000" dirty="0" err="1"/>
              <a:t>Garg</a:t>
            </a:r>
            <a:r>
              <a:rPr lang="en-US" sz="1000" dirty="0"/>
              <a:t>, D. J. Yates, K. Arya, G. Cooperman, Towards fault-tolerant energy-efficient high performance computing in the cloud, in: Cluster Computing (CLUSTER), 2012 IEEE International Conference on, IEEE, 2012, pp. 622–626.</a:t>
            </a:r>
          </a:p>
          <a:p>
            <a:pPr marL="0" indent="0">
              <a:buNone/>
            </a:pPr>
            <a:r>
              <a:rPr lang="en-US" sz="1000" dirty="0"/>
              <a:t>[</a:t>
            </a:r>
            <a:r>
              <a:rPr lang="en-US" sz="1000" u="sng" dirty="0"/>
              <a:t>24</a:t>
            </a:r>
            <a:r>
              <a:rPr lang="en-US" sz="1000" dirty="0"/>
              <a:t>]	M. </a:t>
            </a:r>
            <a:r>
              <a:rPr lang="en-US" sz="1000" dirty="0" err="1"/>
              <a:t>Jarus</a:t>
            </a:r>
            <a:r>
              <a:rPr lang="en-US" sz="1000" dirty="0"/>
              <a:t>, S. </a:t>
            </a:r>
            <a:r>
              <a:rPr lang="en-US" sz="1000" dirty="0" err="1"/>
              <a:t>Varrette</a:t>
            </a:r>
            <a:r>
              <a:rPr lang="en-US" sz="1000" dirty="0"/>
              <a:t>, A. </a:t>
            </a:r>
            <a:r>
              <a:rPr lang="en-US" sz="1000" dirty="0" err="1"/>
              <a:t>Oleksiak</a:t>
            </a:r>
            <a:r>
              <a:rPr lang="en-US" sz="1000" dirty="0"/>
              <a:t>, P. </a:t>
            </a:r>
            <a:r>
              <a:rPr lang="en-US" sz="1000" dirty="0" err="1"/>
              <a:t>Bouvry</a:t>
            </a:r>
            <a:r>
              <a:rPr lang="en-US" sz="1000" dirty="0"/>
              <a:t>, Performance evaluation and energy efficiency of high-density </a:t>
            </a:r>
            <a:r>
              <a:rPr lang="en-US" sz="1000" dirty="0" err="1"/>
              <a:t>hpc</a:t>
            </a:r>
            <a:r>
              <a:rPr lang="en-US" sz="1000" dirty="0"/>
              <a:t> platforms based on intel, </a:t>
            </a:r>
            <a:r>
              <a:rPr lang="en-US" sz="1000" dirty="0" err="1"/>
              <a:t>amd</a:t>
            </a:r>
            <a:r>
              <a:rPr lang="en-US" sz="1000" dirty="0"/>
              <a:t> and arm processors, in: Energy Efficiency in Large Scale Distributed Systems, Springer, 2013, pp. 182–200.</a:t>
            </a:r>
          </a:p>
          <a:p>
            <a:pPr marL="0" indent="0">
              <a:buNone/>
            </a:pPr>
            <a:r>
              <a:rPr lang="en-US" sz="1000" dirty="0"/>
              <a:t>[</a:t>
            </a:r>
            <a:r>
              <a:rPr lang="en-US" sz="1000" u="sng" dirty="0"/>
              <a:t>25</a:t>
            </a:r>
            <a:r>
              <a:rPr lang="en-US" sz="1000" dirty="0"/>
              <a:t>]	</a:t>
            </a:r>
            <a:r>
              <a:rPr lang="en-US" sz="1000" dirty="0" err="1"/>
              <a:t>Sysbench</a:t>
            </a:r>
            <a:r>
              <a:rPr lang="en-US" sz="1000" dirty="0"/>
              <a:t> </a:t>
            </a:r>
            <a:r>
              <a:rPr lang="en-US" sz="1000" dirty="0" err="1"/>
              <a:t>bechmark</a:t>
            </a:r>
            <a:r>
              <a:rPr lang="en-US" sz="1000" dirty="0"/>
              <a:t>, http://sysbench.sourceforge.net/ (Cited in August 2013). </a:t>
            </a:r>
            <a:endParaRPr lang="en-US" sz="1000" dirty="0" smtClean="0"/>
          </a:p>
          <a:p>
            <a:pPr marL="0" indent="0">
              <a:buNone/>
            </a:pPr>
            <a:r>
              <a:rPr lang="en-US" sz="1000" dirty="0" smtClean="0"/>
              <a:t>[</a:t>
            </a:r>
            <a:r>
              <a:rPr lang="en-US" sz="1000" u="sng" dirty="0"/>
              <a:t>26</a:t>
            </a:r>
            <a:r>
              <a:rPr lang="en-US" sz="1000" dirty="0"/>
              <a:t>]	NAS parallel benchmark, https://www.nas.nasa.gov/publications/npb.html (Cited in 2014</a:t>
            </a:r>
            <a:r>
              <a:rPr lang="en-US" sz="1000" dirty="0" smtClean="0"/>
              <a:t>).</a:t>
            </a:r>
          </a:p>
          <a:p>
            <a:pPr marL="0" indent="0">
              <a:buNone/>
            </a:pPr>
            <a:r>
              <a:rPr lang="en-US" sz="1000" dirty="0"/>
              <a:t>[</a:t>
            </a:r>
            <a:r>
              <a:rPr lang="en-US" sz="1000" u="sng" dirty="0"/>
              <a:t>28</a:t>
            </a:r>
            <a:r>
              <a:rPr lang="en-US" sz="1000" dirty="0"/>
              <a:t>]	V. </a:t>
            </a:r>
            <a:r>
              <a:rPr lang="en-US" sz="1000" dirty="0" err="1"/>
              <a:t>Springel</a:t>
            </a:r>
            <a:r>
              <a:rPr lang="en-US" sz="1000" dirty="0"/>
              <a:t>, The cosmological simulation code gadget-2, Monthly Notices of the Royal Astronomical Society 364 (4) (2005) 1105–1134.</a:t>
            </a:r>
          </a:p>
          <a:p>
            <a:pPr marL="0" indent="0">
              <a:buNone/>
            </a:pPr>
            <a:r>
              <a:rPr lang="en-US" sz="1000" dirty="0"/>
              <a:t>[</a:t>
            </a:r>
            <a:r>
              <a:rPr lang="en-US" sz="1000" u="sng" dirty="0"/>
              <a:t>29</a:t>
            </a:r>
            <a:r>
              <a:rPr lang="en-US" sz="1000" dirty="0"/>
              <a:t>]	C. </a:t>
            </a:r>
            <a:r>
              <a:rPr lang="en-US" sz="1000" dirty="0" err="1"/>
              <a:t>Bienia</a:t>
            </a:r>
            <a:r>
              <a:rPr lang="en-US" sz="1000" dirty="0"/>
              <a:t>, Benchmarking modern multiprocessors, Ph.D. thesis, Princeton University (January 2011).</a:t>
            </a:r>
          </a:p>
          <a:p>
            <a:pPr marL="0" indent="0">
              <a:buNone/>
            </a:pPr>
            <a:r>
              <a:rPr lang="en-US" sz="1000" dirty="0"/>
              <a:t>[</a:t>
            </a:r>
            <a:r>
              <a:rPr lang="en-US" sz="1000" u="sng" dirty="0"/>
              <a:t>30</a:t>
            </a:r>
            <a:r>
              <a:rPr lang="en-US" sz="1000" dirty="0"/>
              <a:t>]	C. </a:t>
            </a:r>
            <a:r>
              <a:rPr lang="en-US" sz="1000" dirty="0" err="1"/>
              <a:t>Bienia</a:t>
            </a:r>
            <a:r>
              <a:rPr lang="en-US" sz="1000" dirty="0"/>
              <a:t>, S. Kumar, J. P. Singh, K. Li, The parsec benchmark suite: Characterization and architectural implications, Tech. Rep. TR-811-08, Princeton University (January 2008).</a:t>
            </a:r>
          </a:p>
          <a:p>
            <a:pPr marL="0" indent="0">
              <a:buNone/>
            </a:pPr>
            <a:r>
              <a:rPr lang="en-US" sz="1000" dirty="0"/>
              <a:t>[</a:t>
            </a:r>
            <a:r>
              <a:rPr lang="en-US" sz="1000" u="sng" dirty="0"/>
              <a:t>31</a:t>
            </a:r>
            <a:r>
              <a:rPr lang="en-US" sz="1000" dirty="0"/>
              <a:t>]	High Performance </a:t>
            </a:r>
            <a:r>
              <a:rPr lang="en-US" sz="1000" dirty="0" err="1"/>
              <a:t>Linpack</a:t>
            </a:r>
            <a:r>
              <a:rPr lang="en-US" sz="1000" dirty="0"/>
              <a:t>, http://www.netlib.org/benchmark/hpl/ (Cited in 2013). </a:t>
            </a:r>
          </a:p>
          <a:p>
            <a:pPr marL="0" indent="0">
              <a:buNone/>
            </a:pPr>
            <a:r>
              <a:rPr lang="en-US" sz="1000" dirty="0"/>
              <a:t>[</a:t>
            </a:r>
            <a:r>
              <a:rPr lang="en-US" sz="1000" u="sng" dirty="0"/>
              <a:t>32</a:t>
            </a:r>
            <a:r>
              <a:rPr lang="en-US" sz="1000" dirty="0"/>
              <a:t>]	R. Ge, X. Feng, H. </a:t>
            </a:r>
            <a:r>
              <a:rPr lang="en-US" sz="1000" dirty="0" err="1"/>
              <a:t>Pyla</a:t>
            </a:r>
            <a:r>
              <a:rPr lang="en-US" sz="1000" dirty="0"/>
              <a:t>, K. Cameron, W. Feng, Power measurement tutorial for the green500 list, The Green500 List: Environmentally Responsible Supercomputing.</a:t>
            </a:r>
          </a:p>
          <a:p>
            <a:pPr marL="0" indent="0">
              <a:buNone/>
            </a:pPr>
            <a:r>
              <a:rPr lang="en-US" sz="1000" dirty="0"/>
              <a:t>[</a:t>
            </a:r>
            <a:r>
              <a:rPr lang="en-US" sz="1000" u="sng" dirty="0"/>
              <a:t>33</a:t>
            </a:r>
            <a:r>
              <a:rPr lang="en-US" sz="1000" dirty="0"/>
              <a:t>]	G. L. </a:t>
            </a:r>
            <a:r>
              <a:rPr lang="en-US" sz="1000" dirty="0" err="1"/>
              <a:t>Taboada</a:t>
            </a:r>
            <a:r>
              <a:rPr lang="en-US" sz="1000" dirty="0"/>
              <a:t>, J. </a:t>
            </a:r>
            <a:r>
              <a:rPr lang="en-US" sz="1000" dirty="0" err="1"/>
              <a:t>Touriño</a:t>
            </a:r>
            <a:r>
              <a:rPr lang="en-US" sz="1000" dirty="0"/>
              <a:t>, R. </a:t>
            </a:r>
            <a:r>
              <a:rPr lang="en-US" sz="1000" dirty="0" err="1"/>
              <a:t>Doallo</a:t>
            </a:r>
            <a:r>
              <a:rPr lang="en-US" sz="1000" dirty="0"/>
              <a:t>, Java for high performance computing: assessment of current research and practice, in: Proceedings of the 7th International Conference on Principles and Practice of Programming in Java, ACM, 2009, pp. 30–39.</a:t>
            </a:r>
          </a:p>
          <a:p>
            <a:pPr marL="0" indent="0">
              <a:buNone/>
            </a:pPr>
            <a:r>
              <a:rPr lang="en-US" sz="1000" dirty="0"/>
              <a:t>[</a:t>
            </a:r>
            <a:r>
              <a:rPr lang="en-US" sz="1000" u="sng" dirty="0"/>
              <a:t>34</a:t>
            </a:r>
            <a:r>
              <a:rPr lang="en-US" sz="1000" dirty="0"/>
              <a:t>]	A. </a:t>
            </a:r>
            <a:r>
              <a:rPr lang="en-US" sz="1000" dirty="0" err="1"/>
              <a:t>Shafi</a:t>
            </a:r>
            <a:r>
              <a:rPr lang="en-US" sz="1000" dirty="0"/>
              <a:t>, B. Carpenter, M. Baker, A. Hussain, A comparative study of java and c performance in two large-scale parallel applications, Concurrency and Computation: Practice and Experience 21 (15) (2009) 1882–1906.</a:t>
            </a:r>
          </a:p>
          <a:p>
            <a:pPr marL="0" indent="0">
              <a:buNone/>
            </a:pPr>
            <a:r>
              <a:rPr lang="en-US" sz="1000" dirty="0"/>
              <a:t>[</a:t>
            </a:r>
            <a:r>
              <a:rPr lang="en-US" sz="1000" u="sng" dirty="0"/>
              <a:t>35</a:t>
            </a:r>
            <a:r>
              <a:rPr lang="en-US" sz="1000" dirty="0"/>
              <a:t>]	http://wrapper.tanukisoftware.com/doc/english/download.jspJava service wrapper, (Last visited in October 2013). </a:t>
            </a:r>
            <a:br>
              <a:rPr lang="en-US" sz="1000" dirty="0"/>
            </a:br>
            <a:r>
              <a:rPr lang="en-US" sz="1000" dirty="0"/>
              <a:t>http://wrapper.tanukisoftware.com/doc/english/download.jsp</a:t>
            </a:r>
          </a:p>
          <a:p>
            <a:pPr marL="0" indent="0">
              <a:buNone/>
            </a:pPr>
            <a:r>
              <a:rPr lang="en-US" sz="1000" dirty="0"/>
              <a:t>[36] </a:t>
            </a:r>
            <a:r>
              <a:rPr lang="en-US" sz="1000" dirty="0" err="1"/>
              <a:t>Sodan</a:t>
            </a:r>
            <a:r>
              <a:rPr lang="en-US" sz="1000" dirty="0"/>
              <a:t>, Angela C., et al. "Parallelism via multithreaded and multicore </a:t>
            </a:r>
            <a:r>
              <a:rPr lang="en-US" sz="1000" dirty="0" err="1"/>
              <a:t>CPUs."</a:t>
            </a:r>
            <a:r>
              <a:rPr lang="en-US" sz="1000" i="1" dirty="0" err="1"/>
              <a:t>Computer</a:t>
            </a:r>
            <a:r>
              <a:rPr lang="en-US" sz="1000" dirty="0"/>
              <a:t> 43.3 (2010): 24-32.</a:t>
            </a:r>
          </a:p>
          <a:p>
            <a:pPr marL="0" indent="0">
              <a:buNone/>
            </a:pPr>
            <a:r>
              <a:rPr lang="en-US" sz="1000" dirty="0"/>
              <a:t>[37]   </a:t>
            </a:r>
            <a:r>
              <a:rPr lang="en-US" sz="1000" dirty="0" err="1"/>
              <a:t>Michalove</a:t>
            </a:r>
            <a:r>
              <a:rPr lang="en-US" sz="1000" dirty="0"/>
              <a:t>, A. "</a:t>
            </a:r>
            <a:r>
              <a:rPr lang="en-US" sz="1000" dirty="0" err="1"/>
              <a:t>Amdahls</a:t>
            </a:r>
            <a:r>
              <a:rPr lang="en-US" sz="1000" dirty="0"/>
              <a:t> Law.” Website: http://home.wlu.edu/~whaleyt/classes/parallel/topics/amdahl.html (2006).</a:t>
            </a:r>
          </a:p>
          <a:p>
            <a:pPr marL="0" indent="0">
              <a:buNone/>
            </a:pPr>
            <a:r>
              <a:rPr lang="en-US" sz="1000" dirty="0"/>
              <a:t>[</a:t>
            </a:r>
            <a:r>
              <a:rPr lang="en-US" sz="1000" u="sng" dirty="0"/>
              <a:t>3</a:t>
            </a:r>
            <a:r>
              <a:rPr lang="en-US" sz="1000" dirty="0"/>
              <a:t>8]	R. V. </a:t>
            </a:r>
            <a:r>
              <a:rPr lang="en-US" sz="1000" dirty="0" err="1"/>
              <a:t>Aroca</a:t>
            </a:r>
            <a:r>
              <a:rPr lang="en-US" sz="1000" dirty="0"/>
              <a:t>, L. M. Garcia </a:t>
            </a:r>
            <a:r>
              <a:rPr lang="en-US" sz="1000" dirty="0" err="1"/>
              <a:t>Gonçalves</a:t>
            </a:r>
            <a:r>
              <a:rPr lang="en-US" sz="1000" dirty="0"/>
              <a:t>, Towards green data-centers: A comparison of x86 and arm architectures power efficiency, Journal of Parallel and Distributed Computing</a:t>
            </a:r>
            <a:r>
              <a:rPr lang="en-US" sz="1000" dirty="0" smtClean="0"/>
              <a:t>.</a:t>
            </a:r>
          </a:p>
          <a:p>
            <a:pPr marL="0" indent="0">
              <a:buNone/>
            </a:pPr>
            <a:r>
              <a:rPr lang="en-US" sz="1000" dirty="0"/>
              <a:t>[</a:t>
            </a:r>
            <a:r>
              <a:rPr lang="en-US" sz="1000" u="sng" dirty="0"/>
              <a:t>3</a:t>
            </a:r>
            <a:r>
              <a:rPr lang="en-US" sz="1000" dirty="0"/>
              <a:t>9]	https://computing.llnl.gov/tutorialsMpi performance topics, (Last visited in October 2013). </a:t>
            </a:r>
            <a:br>
              <a:rPr lang="en-US" sz="1000" dirty="0"/>
            </a:br>
            <a:r>
              <a:rPr lang="en-US" sz="1000" dirty="0"/>
              <a:t>https://computing.llnl.gov/tutorials</a:t>
            </a:r>
          </a:p>
          <a:p>
            <a:pPr marL="0" indent="0">
              <a:buNone/>
            </a:pPr>
            <a:r>
              <a:rPr lang="en-US" sz="1000" dirty="0"/>
              <a:t>[40]	MPJ guide, http://mpj-express.org/docs/guides/windowsguide.pdf (Cited in 2013). </a:t>
            </a:r>
            <a:br>
              <a:rPr lang="en-US" sz="1000" dirty="0"/>
            </a:br>
            <a:r>
              <a:rPr lang="en-US" sz="1000" dirty="0"/>
              <a:t>[41]	Arm </a:t>
            </a:r>
            <a:r>
              <a:rPr lang="en-US" sz="1000" dirty="0" err="1"/>
              <a:t>gcc</a:t>
            </a:r>
            <a:r>
              <a:rPr lang="en-US" sz="1000" dirty="0"/>
              <a:t> flags, http://gcc.gnu.org/onlinedocs/gcc/ARM-Options.html (Cited in 2013).  </a:t>
            </a:r>
          </a:p>
          <a:p>
            <a:pPr marL="0" indent="0">
              <a:buNone/>
            </a:pPr>
            <a:r>
              <a:rPr lang="en-US" sz="1000" dirty="0"/>
              <a:t>[</a:t>
            </a:r>
            <a:r>
              <a:rPr lang="en-US" sz="1000" u="sng" dirty="0"/>
              <a:t>4</a:t>
            </a:r>
            <a:r>
              <a:rPr lang="en-US" sz="1000" dirty="0"/>
              <a:t>2]	HPL problem size, http://www.netlib.org/benchmark/hpl/faqs.html (Cited in 2013). </a:t>
            </a:r>
            <a:br>
              <a:rPr lang="en-US" sz="1000" dirty="0"/>
            </a:br>
            <a:r>
              <a:rPr lang="en-US" sz="1000" dirty="0"/>
              <a:t>[</a:t>
            </a:r>
            <a:r>
              <a:rPr lang="en-US" sz="1000" u="sng" dirty="0"/>
              <a:t>4</a:t>
            </a:r>
            <a:r>
              <a:rPr lang="en-US" sz="1000" dirty="0"/>
              <a:t>3]	J. K. Salmon, M. S. Warren, Skeletons from the </a:t>
            </a:r>
            <a:r>
              <a:rPr lang="en-US" sz="1000" dirty="0" err="1"/>
              <a:t>treecode</a:t>
            </a:r>
            <a:r>
              <a:rPr lang="en-US" sz="1000" dirty="0"/>
              <a:t> closet, Journal of Computational Physics 111 (1) (1994) 136–155.</a:t>
            </a:r>
          </a:p>
          <a:p>
            <a:pPr marL="0" indent="0">
              <a:buNone/>
            </a:pPr>
            <a:r>
              <a:rPr lang="en-US" sz="1000" dirty="0"/>
              <a:t>[</a:t>
            </a:r>
            <a:r>
              <a:rPr lang="en-US" sz="1000" u="sng" dirty="0"/>
              <a:t>4</a:t>
            </a:r>
            <a:r>
              <a:rPr lang="en-US" sz="1000" dirty="0"/>
              <a:t>4]	D. A. Mallon, G. L. </a:t>
            </a:r>
            <a:r>
              <a:rPr lang="en-US" sz="1000" dirty="0" err="1"/>
              <a:t>Taboada</a:t>
            </a:r>
            <a:r>
              <a:rPr lang="en-US" sz="1000" dirty="0"/>
              <a:t>, J. </a:t>
            </a:r>
            <a:r>
              <a:rPr lang="en-US" sz="1000" dirty="0" err="1"/>
              <a:t>Touriño</a:t>
            </a:r>
            <a:r>
              <a:rPr lang="en-US" sz="1000" dirty="0"/>
              <a:t>, R. </a:t>
            </a:r>
            <a:r>
              <a:rPr lang="en-US" sz="1000" dirty="0" err="1"/>
              <a:t>Doallo</a:t>
            </a:r>
            <a:r>
              <a:rPr lang="en-US" sz="1000" dirty="0"/>
              <a:t>, NPB-MPJ: NAS Parallel Benchmarks Implementation for Message-Passing in Java, in: Proc. 17th </a:t>
            </a:r>
            <a:r>
              <a:rPr lang="en-US" sz="1000" dirty="0" err="1"/>
              <a:t>Euromicro</a:t>
            </a:r>
            <a:r>
              <a:rPr lang="en-US" sz="1000" dirty="0"/>
              <a:t> Intl. Conf. on Parallel, Distributed, and Network-Based Processing (PDP’09), Weimar, Germany, 2009, pp. 181–190.</a:t>
            </a:r>
          </a:p>
          <a:p>
            <a:pPr marL="0" indent="0">
              <a:buNone/>
            </a:pPr>
            <a:endParaRPr lang="en-US" sz="1000" dirty="0"/>
          </a:p>
          <a:p>
            <a:pPr marL="0" indent="0">
              <a:buNone/>
            </a:pPr>
            <a:endParaRPr lang="en-US" sz="1200" dirty="0"/>
          </a:p>
        </p:txBody>
      </p:sp>
      <p:sp>
        <p:nvSpPr>
          <p:cNvPr id="5122" name="Rectangle 2"/>
          <p:cNvSpPr>
            <a:spLocks noGrp="1" noChangeArrowheads="1"/>
          </p:cNvSpPr>
          <p:nvPr>
            <p:ph type="title"/>
          </p:nvPr>
        </p:nvSpPr>
        <p:spPr/>
        <p:txBody>
          <a:bodyPr/>
          <a:lstStyle/>
          <a:p>
            <a:pPr eaLnBrk="1" hangingPunct="1"/>
            <a:r>
              <a:rPr lang="en-US" altLang="ko-KR" dirty="0" smtClean="0"/>
              <a:t>References </a:t>
            </a:r>
            <a:r>
              <a:rPr lang="en-US" altLang="ko-KR" sz="2800" dirty="0" smtClean="0"/>
              <a:t>[2/3]</a:t>
            </a:r>
            <a:endParaRPr lang="en-US" altLang="ko-KR" dirty="0" smtClean="0">
              <a:ea typeface="굴림" pitchFamily="50" charset="-127"/>
            </a:endParaRPr>
          </a:p>
        </p:txBody>
      </p:sp>
      <p:sp>
        <p:nvSpPr>
          <p:cNvPr id="5" name="Slide Number Placeholder 4"/>
          <p:cNvSpPr>
            <a:spLocks noGrp="1"/>
          </p:cNvSpPr>
          <p:nvPr>
            <p:ph type="sldNum" sz="quarter" idx="12"/>
          </p:nvPr>
        </p:nvSpPr>
        <p:spPr/>
        <p:txBody>
          <a:bodyPr/>
          <a:lstStyle/>
          <a:p>
            <a:pPr algn="r"/>
            <a:fld id="{540C2638-C20C-4158-A13A-E4635A0BE017}" type="slidenum">
              <a:rPr lang="en-US" altLang="ko-KR" smtClean="0"/>
              <a:pPr algn="r"/>
              <a:t>27</a:t>
            </a:fld>
            <a:endParaRPr lang="en-US" altLang="ko-KR" dirty="0"/>
          </a:p>
        </p:txBody>
      </p:sp>
    </p:spTree>
    <p:extLst>
      <p:ext uri="{BB962C8B-B14F-4D97-AF65-F5344CB8AC3E}">
        <p14:creationId xmlns:p14="http://schemas.microsoft.com/office/powerpoint/2010/main" val="3718546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2400" dirty="0"/>
              <a:t>Use of ARM Multicore Cluster for High Performance Scientific Computing</a:t>
            </a:r>
            <a:endParaRPr lang="ko-KR" altLang="en-US" sz="2400" dirty="0"/>
          </a:p>
        </p:txBody>
      </p:sp>
      <p:sp>
        <p:nvSpPr>
          <p:cNvPr id="4" name="직사각형 3"/>
          <p:cNvSpPr/>
          <p:nvPr/>
        </p:nvSpPr>
        <p:spPr>
          <a:xfrm>
            <a:off x="251520" y="1047750"/>
            <a:ext cx="8640960" cy="5549601"/>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3439999" y="2817310"/>
            <a:ext cx="2484976" cy="646331"/>
          </a:xfrm>
          <a:prstGeom prst="rect">
            <a:avLst/>
          </a:prstGeom>
          <a:noFill/>
        </p:spPr>
        <p:txBody>
          <a:bodyPr wrap="none" rtlCol="0">
            <a:spAutoFit/>
          </a:bodyPr>
          <a:lstStyle/>
          <a:p>
            <a:pPr algn="ctr"/>
            <a:r>
              <a:rPr lang="en-US" altLang="ko-KR" sz="3600" b="1" dirty="0" smtClean="0">
                <a:ln>
                  <a:solidFill>
                    <a:schemeClr val="bg1">
                      <a:alpha val="0"/>
                    </a:schemeClr>
                  </a:solidFill>
                </a:ln>
                <a:solidFill>
                  <a:schemeClr val="tx2">
                    <a:lumMod val="50000"/>
                  </a:schemeClr>
                </a:solidFill>
                <a:latin typeface="+mn-ea"/>
              </a:rPr>
              <a:t>Thank You</a:t>
            </a:r>
            <a:endParaRPr lang="ko-KR" altLang="en-US" sz="3600" b="1" dirty="0">
              <a:ln>
                <a:solidFill>
                  <a:schemeClr val="bg1">
                    <a:alpha val="0"/>
                  </a:schemeClr>
                </a:solidFill>
              </a:ln>
              <a:solidFill>
                <a:schemeClr val="tx2">
                  <a:lumMod val="50000"/>
                </a:schemeClr>
              </a:solidFill>
              <a:latin typeface="+mn-ea"/>
            </a:endParaRPr>
          </a:p>
        </p:txBody>
      </p:sp>
      <p:sp>
        <p:nvSpPr>
          <p:cNvPr id="9" name="이등변 삼각형 8"/>
          <p:cNvSpPr/>
          <p:nvPr/>
        </p:nvSpPr>
        <p:spPr>
          <a:xfrm rot="10800000">
            <a:off x="8388424" y="1060529"/>
            <a:ext cx="504056" cy="363868"/>
          </a:xfrm>
          <a:prstGeom prst="triangle">
            <a:avLst>
              <a:gd name="adj" fmla="val 0"/>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이등변 삼각형 9"/>
          <p:cNvSpPr/>
          <p:nvPr/>
        </p:nvSpPr>
        <p:spPr>
          <a:xfrm>
            <a:off x="251520" y="6202698"/>
            <a:ext cx="504056" cy="382793"/>
          </a:xfrm>
          <a:prstGeom prst="triangle">
            <a:avLst>
              <a:gd name="adj" fmla="val 0"/>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4058472" y="3661665"/>
            <a:ext cx="1265091" cy="646331"/>
          </a:xfrm>
          <a:prstGeom prst="rect">
            <a:avLst/>
          </a:prstGeom>
          <a:noFill/>
        </p:spPr>
        <p:txBody>
          <a:bodyPr wrap="none" rtlCol="0">
            <a:spAutoFit/>
          </a:bodyPr>
          <a:lstStyle/>
          <a:p>
            <a:pPr algn="ctr"/>
            <a:r>
              <a:rPr lang="en-US" altLang="ko-KR" sz="3600" b="1" dirty="0" smtClean="0">
                <a:ln>
                  <a:solidFill>
                    <a:schemeClr val="bg1">
                      <a:alpha val="0"/>
                    </a:schemeClr>
                  </a:solidFill>
                </a:ln>
                <a:solidFill>
                  <a:schemeClr val="tx2">
                    <a:lumMod val="50000"/>
                  </a:schemeClr>
                </a:solidFill>
                <a:latin typeface="+mn-ea"/>
              </a:rPr>
              <a:t>Q&amp;A</a:t>
            </a:r>
            <a:endParaRPr lang="ko-KR" altLang="en-US" sz="3600" b="1" dirty="0">
              <a:ln>
                <a:solidFill>
                  <a:schemeClr val="bg1">
                    <a:alpha val="0"/>
                  </a:schemeClr>
                </a:solidFill>
              </a:ln>
              <a:solidFill>
                <a:schemeClr val="tx2">
                  <a:lumMod val="50000"/>
                </a:schemeClr>
              </a:solidFill>
              <a:latin typeface="+mn-ea"/>
            </a:endParaRPr>
          </a:p>
        </p:txBody>
      </p:sp>
      <p:sp>
        <p:nvSpPr>
          <p:cNvPr id="7" name="Slide Number Placeholder 6"/>
          <p:cNvSpPr>
            <a:spLocks noGrp="1"/>
          </p:cNvSpPr>
          <p:nvPr>
            <p:ph type="sldNum" sz="quarter" idx="12"/>
          </p:nvPr>
        </p:nvSpPr>
        <p:spPr>
          <a:xfrm>
            <a:off x="6876256" y="6556263"/>
            <a:ext cx="2133600" cy="365125"/>
          </a:xfrm>
        </p:spPr>
        <p:txBody>
          <a:bodyPr/>
          <a:lstStyle/>
          <a:p>
            <a:pPr algn="r"/>
            <a:fld id="{540C2638-C20C-4158-A13A-E4635A0BE017}" type="slidenum">
              <a:rPr lang="en-US" altLang="ko-KR" smtClean="0"/>
              <a:pPr algn="r"/>
              <a:t>28</a:t>
            </a:fld>
            <a:endParaRPr lang="en-US" altLang="ko-KR" dirty="0"/>
          </a:p>
        </p:txBody>
      </p:sp>
    </p:spTree>
    <p:extLst>
      <p:ext uri="{BB962C8B-B14F-4D97-AF65-F5344CB8AC3E}">
        <p14:creationId xmlns:p14="http://schemas.microsoft.com/office/powerpoint/2010/main" val="3784687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43508" y="980728"/>
            <a:ext cx="6300700" cy="5652628"/>
          </a:xfrm>
        </p:spPr>
        <p:txBody>
          <a:bodyPr>
            <a:normAutofit fontScale="92500" lnSpcReduction="10000"/>
          </a:bodyPr>
          <a:lstStyle/>
          <a:p>
            <a:pPr latinLnBrk="0">
              <a:lnSpc>
                <a:spcPct val="150000"/>
              </a:lnSpc>
            </a:pPr>
            <a:r>
              <a:rPr lang="en-US" b="1" dirty="0" smtClean="0"/>
              <a:t>2008 IBM Roadrunner </a:t>
            </a:r>
          </a:p>
          <a:p>
            <a:pPr lvl="1" latinLnBrk="0">
              <a:lnSpc>
                <a:spcPct val="150000"/>
              </a:lnSpc>
            </a:pPr>
            <a:r>
              <a:rPr lang="en-US" b="1" dirty="0" smtClean="0">
                <a:solidFill>
                  <a:schemeClr val="accent1"/>
                </a:solidFill>
              </a:rPr>
              <a:t>1 </a:t>
            </a:r>
            <a:r>
              <a:rPr lang="en-US" b="1" dirty="0" err="1" smtClean="0">
                <a:solidFill>
                  <a:schemeClr val="accent1"/>
                </a:solidFill>
              </a:rPr>
              <a:t>PetaFlop</a:t>
            </a:r>
            <a:r>
              <a:rPr lang="en-US" b="1" dirty="0" smtClean="0">
                <a:solidFill>
                  <a:schemeClr val="accent1"/>
                </a:solidFill>
              </a:rPr>
              <a:t> </a:t>
            </a:r>
            <a:r>
              <a:rPr lang="en-US" b="1" dirty="0" smtClean="0"/>
              <a:t>supercomputer</a:t>
            </a:r>
          </a:p>
          <a:p>
            <a:pPr latinLnBrk="0">
              <a:lnSpc>
                <a:spcPct val="150000"/>
              </a:lnSpc>
            </a:pPr>
            <a:r>
              <a:rPr lang="en-US" b="1" dirty="0" smtClean="0"/>
              <a:t>Next milestone </a:t>
            </a:r>
            <a:endParaRPr lang="en-US" b="1" dirty="0"/>
          </a:p>
          <a:p>
            <a:pPr lvl="1" latinLnBrk="0">
              <a:lnSpc>
                <a:spcPct val="150000"/>
              </a:lnSpc>
            </a:pPr>
            <a:r>
              <a:rPr lang="en-US" b="1" dirty="0" smtClean="0"/>
              <a:t>1 </a:t>
            </a:r>
            <a:r>
              <a:rPr lang="en-US" b="1" dirty="0" err="1" smtClean="0"/>
              <a:t>ExaFlop</a:t>
            </a:r>
            <a:r>
              <a:rPr lang="en-US" b="1" dirty="0" smtClean="0"/>
              <a:t> by 2018</a:t>
            </a:r>
          </a:p>
          <a:p>
            <a:pPr lvl="1" latinLnBrk="0">
              <a:lnSpc>
                <a:spcPct val="150000"/>
              </a:lnSpc>
            </a:pPr>
            <a:r>
              <a:rPr lang="en-US" b="1" dirty="0" smtClean="0"/>
              <a:t>DARPA budget </a:t>
            </a:r>
            <a:r>
              <a:rPr lang="en-US" b="1" dirty="0" smtClean="0">
                <a:solidFill>
                  <a:schemeClr val="accent1"/>
                </a:solidFill>
              </a:rPr>
              <a:t>~20 MW</a:t>
            </a:r>
          </a:p>
          <a:p>
            <a:pPr lvl="1" latinLnBrk="0">
              <a:lnSpc>
                <a:spcPct val="150000"/>
              </a:lnSpc>
            </a:pPr>
            <a:r>
              <a:rPr lang="en-US" b="1" dirty="0" smtClean="0"/>
              <a:t>Energy Efficiency of </a:t>
            </a:r>
            <a:r>
              <a:rPr lang="en-US" b="1" dirty="0" smtClean="0">
                <a:solidFill>
                  <a:schemeClr val="accent1"/>
                </a:solidFill>
              </a:rPr>
              <a:t>~50 </a:t>
            </a:r>
            <a:r>
              <a:rPr lang="en-US" b="1" dirty="0" err="1" smtClean="0">
                <a:solidFill>
                  <a:schemeClr val="accent1"/>
                </a:solidFill>
              </a:rPr>
              <a:t>GFlop</a:t>
            </a:r>
            <a:r>
              <a:rPr lang="en-US" b="1" dirty="0" smtClean="0">
                <a:solidFill>
                  <a:schemeClr val="accent1"/>
                </a:solidFill>
              </a:rPr>
              <a:t>/W </a:t>
            </a:r>
            <a:r>
              <a:rPr lang="en-US" b="1" dirty="0" smtClean="0"/>
              <a:t>is required</a:t>
            </a:r>
          </a:p>
          <a:p>
            <a:pPr latinLnBrk="0">
              <a:lnSpc>
                <a:spcPct val="150000"/>
              </a:lnSpc>
            </a:pPr>
            <a:r>
              <a:rPr lang="en-US" b="1" dirty="0" smtClean="0"/>
              <a:t>Power consumption problem</a:t>
            </a:r>
          </a:p>
          <a:p>
            <a:pPr lvl="1" latinLnBrk="0">
              <a:lnSpc>
                <a:spcPct val="150000"/>
              </a:lnSpc>
            </a:pPr>
            <a:r>
              <a:rPr lang="en-US" b="1" dirty="0" err="1" smtClean="0"/>
              <a:t>Tianhe</a:t>
            </a:r>
            <a:r>
              <a:rPr lang="en-US" b="1" dirty="0" smtClean="0"/>
              <a:t>-II – </a:t>
            </a:r>
            <a:r>
              <a:rPr lang="en-US" b="1" dirty="0" smtClean="0">
                <a:solidFill>
                  <a:schemeClr val="accent1"/>
                </a:solidFill>
              </a:rPr>
              <a:t>33.862 </a:t>
            </a:r>
            <a:r>
              <a:rPr lang="en-US" b="1" dirty="0" err="1" smtClean="0">
                <a:solidFill>
                  <a:schemeClr val="accent1"/>
                </a:solidFill>
              </a:rPr>
              <a:t>PetaFlop</a:t>
            </a:r>
            <a:r>
              <a:rPr lang="en-US" b="1" dirty="0" smtClean="0">
                <a:solidFill>
                  <a:schemeClr val="accent1"/>
                </a:solidFill>
              </a:rPr>
              <a:t> </a:t>
            </a:r>
          </a:p>
          <a:p>
            <a:pPr lvl="1" latinLnBrk="0">
              <a:lnSpc>
                <a:spcPct val="150000"/>
              </a:lnSpc>
            </a:pPr>
            <a:r>
              <a:rPr lang="en-US" b="1" dirty="0" smtClean="0">
                <a:solidFill>
                  <a:schemeClr val="accent1"/>
                </a:solidFill>
              </a:rPr>
              <a:t>17.8 MW </a:t>
            </a:r>
            <a:r>
              <a:rPr lang="en-US" b="1" dirty="0" smtClean="0"/>
              <a:t>power – equal to power plant</a:t>
            </a:r>
          </a:p>
        </p:txBody>
      </p:sp>
      <p:pic>
        <p:nvPicPr>
          <p:cNvPr id="1026" name="Picture 2" descr="http://upload.wikimedia.org/wikipedia/commons/thumb/c/c7/Roadrunner_supercomputer_HiRes.jpg/1920px-Roadrunner_supercomputer_HiR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4188" y="1088741"/>
            <a:ext cx="2592287" cy="17281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img4.wikia.nocookie.net/__cb20100331223555/simpsons/images/0/0c/Springfield_Nuclear_Power_Plant_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89539" y="3609019"/>
            <a:ext cx="2566936" cy="186809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pPr algn="r"/>
            <a:fld id="{540C2638-C20C-4158-A13A-E4635A0BE017}" type="slidenum">
              <a:rPr lang="en-US" altLang="ko-KR" smtClean="0"/>
              <a:pPr algn="r"/>
              <a:t>3</a:t>
            </a:fld>
            <a:endParaRPr lang="en-US" altLang="ko-KR" dirty="0"/>
          </a:p>
        </p:txBody>
      </p:sp>
    </p:spTree>
    <p:extLst>
      <p:ext uri="{BB962C8B-B14F-4D97-AF65-F5344CB8AC3E}">
        <p14:creationId xmlns:p14="http://schemas.microsoft.com/office/powerpoint/2010/main" val="24471031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35496" y="872716"/>
            <a:ext cx="5544616" cy="6048673"/>
          </a:xfrm>
        </p:spPr>
        <p:txBody>
          <a:bodyPr>
            <a:normAutofit fontScale="70000" lnSpcReduction="20000"/>
          </a:bodyPr>
          <a:lstStyle/>
          <a:p>
            <a:pPr latinLnBrk="0">
              <a:lnSpc>
                <a:spcPct val="150000"/>
              </a:lnSpc>
            </a:pPr>
            <a:r>
              <a:rPr lang="en-US" sz="3400" b="1" dirty="0" smtClean="0"/>
              <a:t>Power breakdown</a:t>
            </a:r>
          </a:p>
          <a:p>
            <a:pPr lvl="1" latinLnBrk="0">
              <a:lnSpc>
                <a:spcPct val="150000"/>
              </a:lnSpc>
            </a:pPr>
            <a:r>
              <a:rPr lang="en-US" sz="2800" b="1" dirty="0" smtClean="0"/>
              <a:t>Processor </a:t>
            </a:r>
            <a:r>
              <a:rPr lang="en-US" sz="2800" b="1" dirty="0" smtClean="0">
                <a:solidFill>
                  <a:schemeClr val="accent1"/>
                </a:solidFill>
              </a:rPr>
              <a:t>33%</a:t>
            </a:r>
            <a:r>
              <a:rPr lang="en-US" sz="2800" b="1" dirty="0" smtClean="0"/>
              <a:t> </a:t>
            </a:r>
          </a:p>
          <a:p>
            <a:pPr lvl="1" latinLnBrk="0">
              <a:lnSpc>
                <a:spcPct val="150000"/>
              </a:lnSpc>
            </a:pPr>
            <a:r>
              <a:rPr lang="en-US" sz="2800" b="1" dirty="0" smtClean="0"/>
              <a:t>Energy efficient architectures are required</a:t>
            </a:r>
          </a:p>
          <a:p>
            <a:pPr latinLnBrk="0">
              <a:lnSpc>
                <a:spcPct val="150000"/>
              </a:lnSpc>
            </a:pPr>
            <a:r>
              <a:rPr lang="en-US" sz="3400" b="1" dirty="0" smtClean="0"/>
              <a:t>Low power </a:t>
            </a:r>
            <a:r>
              <a:rPr lang="en-US" sz="3400" b="1" dirty="0">
                <a:solidFill>
                  <a:schemeClr val="accent1"/>
                </a:solidFill>
              </a:rPr>
              <a:t>ARM</a:t>
            </a:r>
            <a:r>
              <a:rPr lang="en-US" sz="3400" b="1" dirty="0"/>
              <a:t> </a:t>
            </a:r>
            <a:r>
              <a:rPr lang="en-US" sz="3400" b="1" dirty="0" err="1" smtClean="0"/>
              <a:t>SoC</a:t>
            </a:r>
            <a:endParaRPr lang="en-US" sz="3400" b="1" dirty="0" smtClean="0"/>
          </a:p>
          <a:p>
            <a:pPr lvl="1" latinLnBrk="0">
              <a:lnSpc>
                <a:spcPct val="150000"/>
              </a:lnSpc>
            </a:pPr>
            <a:r>
              <a:rPr lang="en-US" sz="2800" b="1" dirty="0" smtClean="0"/>
              <a:t>Used in mobile industry</a:t>
            </a:r>
          </a:p>
          <a:p>
            <a:pPr lvl="1" latinLnBrk="0">
              <a:lnSpc>
                <a:spcPct val="150000"/>
              </a:lnSpc>
            </a:pPr>
            <a:r>
              <a:rPr lang="en-US" sz="2800" b="1" dirty="0" smtClean="0">
                <a:solidFill>
                  <a:schemeClr val="accent1"/>
                </a:solidFill>
              </a:rPr>
              <a:t>0.5 - 1.0</a:t>
            </a:r>
            <a:r>
              <a:rPr lang="en-US" sz="2800" b="1" dirty="0" smtClean="0"/>
              <a:t> Watt per core</a:t>
            </a:r>
          </a:p>
          <a:p>
            <a:pPr lvl="1" latinLnBrk="0">
              <a:lnSpc>
                <a:spcPct val="150000"/>
              </a:lnSpc>
            </a:pPr>
            <a:r>
              <a:rPr lang="en-US" sz="2800" b="1" dirty="0" smtClean="0">
                <a:solidFill>
                  <a:schemeClr val="accent1"/>
                </a:solidFill>
              </a:rPr>
              <a:t>1.0 - 2.5</a:t>
            </a:r>
            <a:r>
              <a:rPr lang="en-US" sz="2800" b="1" dirty="0" smtClean="0"/>
              <a:t> GHz clock speed</a:t>
            </a:r>
          </a:p>
          <a:p>
            <a:pPr latinLnBrk="0">
              <a:lnSpc>
                <a:spcPct val="170000"/>
              </a:lnSpc>
            </a:pPr>
            <a:r>
              <a:rPr lang="en-US" sz="3400" b="1" dirty="0">
                <a:solidFill>
                  <a:schemeClr val="accent1"/>
                </a:solidFill>
              </a:rPr>
              <a:t>Mont Blanc</a:t>
            </a:r>
            <a:r>
              <a:rPr lang="en-US" sz="3400" b="1" dirty="0"/>
              <a:t> project</a:t>
            </a:r>
          </a:p>
          <a:p>
            <a:pPr lvl="1" latinLnBrk="0">
              <a:lnSpc>
                <a:spcPct val="170000"/>
              </a:lnSpc>
            </a:pPr>
            <a:r>
              <a:rPr lang="en-US" sz="2800" b="1" dirty="0" smtClean="0"/>
              <a:t>ARM </a:t>
            </a:r>
            <a:r>
              <a:rPr lang="en-US" sz="2800" b="1" dirty="0"/>
              <a:t>cluster </a:t>
            </a:r>
            <a:r>
              <a:rPr lang="en-US" sz="2800" b="1" dirty="0" smtClean="0"/>
              <a:t>prototypes</a:t>
            </a:r>
          </a:p>
          <a:p>
            <a:pPr lvl="1" latinLnBrk="0">
              <a:lnSpc>
                <a:spcPct val="170000"/>
              </a:lnSpc>
            </a:pPr>
            <a:r>
              <a:rPr lang="en-US" sz="2800" b="1" dirty="0" err="1" smtClean="0">
                <a:solidFill>
                  <a:schemeClr val="accent1"/>
                </a:solidFill>
              </a:rPr>
              <a:t>Tibidabo</a:t>
            </a:r>
            <a:r>
              <a:rPr lang="en-US" sz="2800" b="1" dirty="0" smtClean="0">
                <a:solidFill>
                  <a:schemeClr val="accent1"/>
                </a:solidFill>
              </a:rPr>
              <a:t> </a:t>
            </a:r>
            <a:r>
              <a:rPr lang="en-US" sz="2800" b="1" dirty="0" smtClean="0"/>
              <a:t>-</a:t>
            </a:r>
            <a:r>
              <a:rPr lang="en-US" sz="2800" b="1" dirty="0" smtClean="0">
                <a:solidFill>
                  <a:schemeClr val="accent1"/>
                </a:solidFill>
              </a:rPr>
              <a:t> </a:t>
            </a:r>
            <a:r>
              <a:rPr lang="en-US" sz="2800" b="1" dirty="0" smtClean="0"/>
              <a:t>1</a:t>
            </a:r>
            <a:r>
              <a:rPr lang="en-US" sz="2800" b="1" baseline="30000" dirty="0" smtClean="0"/>
              <a:t>st</a:t>
            </a:r>
            <a:r>
              <a:rPr lang="en-US" sz="2800" b="1" dirty="0" smtClean="0">
                <a:solidFill>
                  <a:schemeClr val="accent1"/>
                </a:solidFill>
              </a:rPr>
              <a:t> </a:t>
            </a:r>
            <a:r>
              <a:rPr lang="en-US" sz="2800" b="1" dirty="0" smtClean="0"/>
              <a:t>ARM based cluster (</a:t>
            </a:r>
            <a:r>
              <a:rPr lang="en-US" sz="2800" b="1" dirty="0" err="1" smtClean="0"/>
              <a:t>Rajovic</a:t>
            </a:r>
            <a:r>
              <a:rPr lang="en-US" sz="2800" b="1" dirty="0" smtClean="0"/>
              <a:t> </a:t>
            </a:r>
            <a:r>
              <a:rPr lang="en-US" sz="2800" b="1" dirty="0"/>
              <a:t>et al. [6])</a:t>
            </a:r>
          </a:p>
          <a:p>
            <a:pPr latinLnBrk="0">
              <a:lnSpc>
                <a:spcPct val="150000"/>
              </a:lnSpc>
            </a:pPr>
            <a:endParaRPr lang="en-US" b="1" dirty="0"/>
          </a:p>
        </p:txBody>
      </p:sp>
      <p:graphicFrame>
        <p:nvGraphicFramePr>
          <p:cNvPr id="7" name="Chart 6"/>
          <p:cNvGraphicFramePr>
            <a:graphicFrameLocks/>
          </p:cNvGraphicFramePr>
          <p:nvPr>
            <p:extLst>
              <p:ext uri="{D42A27DB-BD31-4B8C-83A1-F6EECF244321}">
                <p14:modId xmlns:p14="http://schemas.microsoft.com/office/powerpoint/2010/main" val="4065660823"/>
              </p:ext>
            </p:extLst>
          </p:nvPr>
        </p:nvGraphicFramePr>
        <p:xfrm>
          <a:off x="4968044" y="980728"/>
          <a:ext cx="4391980" cy="2952328"/>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p:cNvSpPr>
            <a:spLocks noGrp="1"/>
          </p:cNvSpPr>
          <p:nvPr>
            <p:ph type="sldNum" sz="quarter" idx="12"/>
          </p:nvPr>
        </p:nvSpPr>
        <p:spPr/>
        <p:txBody>
          <a:bodyPr/>
          <a:lstStyle/>
          <a:p>
            <a:pPr algn="r"/>
            <a:fld id="{540C2638-C20C-4158-A13A-E4635A0BE017}" type="slidenum">
              <a:rPr lang="en-US" altLang="ko-KR" smtClean="0"/>
              <a:pPr algn="r"/>
              <a:t>4</a:t>
            </a:fld>
            <a:endParaRPr lang="en-US" altLang="ko-KR" dirty="0"/>
          </a:p>
        </p:txBody>
      </p:sp>
      <p:pic>
        <p:nvPicPr>
          <p:cNvPr id="2050" name="Picture 2" descr="http://3.bp.blogspot.com/-HEo8bnMM_n4/UIf01TaBjfI/AAAAAAAAAa4/hJvgPoLCF3Y/s1600/IMAG024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2140" y="4401108"/>
            <a:ext cx="2646755" cy="1765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226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Studies</a:t>
            </a:r>
            <a:endParaRPr lang="en-US" dirty="0"/>
          </a:p>
        </p:txBody>
      </p:sp>
      <p:sp>
        <p:nvSpPr>
          <p:cNvPr id="6" name="Slide Number Placeholder 5"/>
          <p:cNvSpPr>
            <a:spLocks noGrp="1"/>
          </p:cNvSpPr>
          <p:nvPr>
            <p:ph type="sldNum" sz="quarter" idx="12"/>
          </p:nvPr>
        </p:nvSpPr>
        <p:spPr/>
        <p:txBody>
          <a:bodyPr/>
          <a:lstStyle/>
          <a:p>
            <a:pPr algn="r"/>
            <a:fld id="{540C2638-C20C-4158-A13A-E4635A0BE017}" type="slidenum">
              <a:rPr lang="en-US" altLang="ko-KR" smtClean="0"/>
              <a:pPr algn="r"/>
              <a:t>5</a:t>
            </a:fld>
            <a:endParaRPr lang="en-US" altLang="ko-KR" dirty="0"/>
          </a:p>
        </p:txBody>
      </p:sp>
      <p:sp>
        <p:nvSpPr>
          <p:cNvPr id="3" name="Content Placeholder 2"/>
          <p:cNvSpPr>
            <a:spLocks noGrp="1"/>
          </p:cNvSpPr>
          <p:nvPr>
            <p:ph idx="1"/>
          </p:nvPr>
        </p:nvSpPr>
        <p:spPr>
          <a:xfrm>
            <a:off x="50438" y="851958"/>
            <a:ext cx="9022062" cy="5966503"/>
          </a:xfrm>
        </p:spPr>
        <p:txBody>
          <a:bodyPr>
            <a:normAutofit fontScale="32500" lnSpcReduction="20000"/>
          </a:bodyPr>
          <a:lstStyle/>
          <a:p>
            <a:pPr latinLnBrk="0">
              <a:lnSpc>
                <a:spcPct val="170000"/>
              </a:lnSpc>
            </a:pPr>
            <a:r>
              <a:rPr lang="en-US" sz="6200" b="1" dirty="0" err="1" smtClean="0">
                <a:solidFill>
                  <a:schemeClr val="accent1"/>
                </a:solidFill>
              </a:rPr>
              <a:t>Ou</a:t>
            </a:r>
            <a:r>
              <a:rPr lang="en-US" sz="6200" b="1" dirty="0" smtClean="0">
                <a:solidFill>
                  <a:schemeClr val="accent1"/>
                </a:solidFill>
              </a:rPr>
              <a:t> </a:t>
            </a:r>
            <a:r>
              <a:rPr lang="en-US" sz="6200" b="1" dirty="0">
                <a:solidFill>
                  <a:schemeClr val="accent1"/>
                </a:solidFill>
              </a:rPr>
              <a:t>et al [9] </a:t>
            </a:r>
            <a:r>
              <a:rPr lang="en-US" sz="6200" b="1" dirty="0" smtClean="0"/>
              <a:t>– server benchmarking</a:t>
            </a:r>
          </a:p>
          <a:p>
            <a:pPr lvl="1" latinLnBrk="0">
              <a:lnSpc>
                <a:spcPct val="170000"/>
              </a:lnSpc>
            </a:pPr>
            <a:r>
              <a:rPr lang="en-US" sz="5500" b="1" dirty="0"/>
              <a:t>in memory DB, web </a:t>
            </a:r>
            <a:r>
              <a:rPr lang="en-US" sz="5500" b="1" dirty="0" smtClean="0"/>
              <a:t>server</a:t>
            </a:r>
          </a:p>
          <a:p>
            <a:pPr lvl="1" latinLnBrk="0">
              <a:lnSpc>
                <a:spcPct val="170000"/>
              </a:lnSpc>
            </a:pPr>
            <a:r>
              <a:rPr lang="en-US" sz="5500" b="1" dirty="0" smtClean="0"/>
              <a:t>single node evaluation</a:t>
            </a:r>
            <a:endParaRPr lang="en-US" sz="5500" b="1" dirty="0"/>
          </a:p>
          <a:p>
            <a:pPr latinLnBrk="0">
              <a:lnSpc>
                <a:spcPct val="170000"/>
              </a:lnSpc>
            </a:pPr>
            <a:r>
              <a:rPr lang="en-US" sz="6200" b="1" dirty="0" err="1" smtClean="0">
                <a:solidFill>
                  <a:schemeClr val="accent1"/>
                </a:solidFill>
              </a:rPr>
              <a:t>Kevile</a:t>
            </a:r>
            <a:r>
              <a:rPr lang="en-US" sz="6200" b="1" dirty="0" smtClean="0">
                <a:solidFill>
                  <a:schemeClr val="accent1"/>
                </a:solidFill>
              </a:rPr>
              <a:t> et </a:t>
            </a:r>
            <a:r>
              <a:rPr lang="en-US" sz="6200" b="1" dirty="0">
                <a:solidFill>
                  <a:schemeClr val="accent1"/>
                </a:solidFill>
              </a:rPr>
              <a:t>al </a:t>
            </a:r>
            <a:r>
              <a:rPr lang="en-US" sz="6200" b="1" dirty="0" smtClean="0">
                <a:solidFill>
                  <a:schemeClr val="accent1"/>
                </a:solidFill>
              </a:rPr>
              <a:t>[23]</a:t>
            </a:r>
            <a:r>
              <a:rPr lang="en-US" sz="6200" b="1" dirty="0" smtClean="0"/>
              <a:t> </a:t>
            </a:r>
            <a:r>
              <a:rPr lang="en-US" sz="6200" b="1" dirty="0"/>
              <a:t>– </a:t>
            </a:r>
            <a:r>
              <a:rPr lang="en-US" sz="6200" b="1" dirty="0" smtClean="0"/>
              <a:t>ARM emulation VM on the cloud</a:t>
            </a:r>
          </a:p>
          <a:p>
            <a:pPr lvl="1" latinLnBrk="0">
              <a:lnSpc>
                <a:spcPct val="170000"/>
              </a:lnSpc>
            </a:pPr>
            <a:r>
              <a:rPr lang="en-US" sz="5500" b="1" dirty="0" smtClean="0"/>
              <a:t>No real-time application performance</a:t>
            </a:r>
            <a:endParaRPr lang="en-US" sz="5500" b="1" dirty="0"/>
          </a:p>
          <a:p>
            <a:pPr latinLnBrk="0">
              <a:lnSpc>
                <a:spcPct val="170000"/>
              </a:lnSpc>
            </a:pPr>
            <a:r>
              <a:rPr lang="en-US" sz="6200" b="1" dirty="0">
                <a:solidFill>
                  <a:schemeClr val="accent1"/>
                </a:solidFill>
              </a:rPr>
              <a:t>Stanley et al [21] </a:t>
            </a:r>
            <a:r>
              <a:rPr lang="en-US" sz="6200" b="1" dirty="0"/>
              <a:t>– analyzed thermal constraints on </a:t>
            </a:r>
            <a:r>
              <a:rPr lang="en-US" sz="6200" b="1" dirty="0" smtClean="0"/>
              <a:t>processors</a:t>
            </a:r>
          </a:p>
          <a:p>
            <a:pPr lvl="1" latinLnBrk="0">
              <a:lnSpc>
                <a:spcPct val="170000"/>
              </a:lnSpc>
            </a:pPr>
            <a:r>
              <a:rPr lang="en-US" sz="5500" b="1" dirty="0" smtClean="0"/>
              <a:t>Lightweight workloads</a:t>
            </a:r>
            <a:endParaRPr lang="en-US" sz="5500" b="1" dirty="0"/>
          </a:p>
          <a:p>
            <a:pPr latinLnBrk="0">
              <a:lnSpc>
                <a:spcPct val="170000"/>
              </a:lnSpc>
            </a:pPr>
            <a:r>
              <a:rPr lang="en-US" sz="6200" b="1" dirty="0">
                <a:solidFill>
                  <a:schemeClr val="accent1"/>
                </a:solidFill>
              </a:rPr>
              <a:t>Edson et al [22]</a:t>
            </a:r>
            <a:r>
              <a:rPr lang="en-US" sz="6200" b="1" dirty="0"/>
              <a:t> </a:t>
            </a:r>
            <a:r>
              <a:rPr lang="en-US" sz="6200" b="1" dirty="0" smtClean="0"/>
              <a:t>– </a:t>
            </a:r>
            <a:r>
              <a:rPr lang="en-US" sz="6200" b="1" dirty="0" err="1" smtClean="0"/>
              <a:t>BeagleBoard</a:t>
            </a:r>
            <a:r>
              <a:rPr lang="en-US" sz="6200" b="1" dirty="0" smtClean="0"/>
              <a:t> </a:t>
            </a:r>
            <a:r>
              <a:rPr lang="en-US" sz="6200" b="1" dirty="0"/>
              <a:t>vs </a:t>
            </a:r>
            <a:r>
              <a:rPr lang="en-US" sz="6200" b="1" dirty="0" err="1" smtClean="0"/>
              <a:t>PandaBoard</a:t>
            </a:r>
            <a:endParaRPr lang="en-US" sz="6200" b="1" dirty="0" smtClean="0"/>
          </a:p>
          <a:p>
            <a:pPr lvl="1" latinLnBrk="0">
              <a:lnSpc>
                <a:spcPct val="170000"/>
              </a:lnSpc>
            </a:pPr>
            <a:r>
              <a:rPr lang="en-US" sz="5500" b="1" dirty="0" smtClean="0"/>
              <a:t>No HPC benchmarks</a:t>
            </a:r>
          </a:p>
          <a:p>
            <a:pPr lvl="1" latinLnBrk="0">
              <a:lnSpc>
                <a:spcPct val="170000"/>
              </a:lnSpc>
            </a:pPr>
            <a:r>
              <a:rPr lang="en-US" sz="5500" b="1" dirty="0" smtClean="0"/>
              <a:t>Focus on </a:t>
            </a:r>
            <a:r>
              <a:rPr lang="en-US" sz="5500" b="1" dirty="0" err="1" smtClean="0"/>
              <a:t>SoCs</a:t>
            </a:r>
            <a:r>
              <a:rPr lang="en-US" sz="5500" b="1" dirty="0" smtClean="0"/>
              <a:t> comparison</a:t>
            </a:r>
          </a:p>
          <a:p>
            <a:pPr latinLnBrk="0">
              <a:lnSpc>
                <a:spcPct val="170000"/>
              </a:lnSpc>
            </a:pPr>
            <a:r>
              <a:rPr lang="en-US" sz="6200" b="1" dirty="0" err="1" smtClean="0">
                <a:solidFill>
                  <a:schemeClr val="accent1"/>
                </a:solidFill>
              </a:rPr>
              <a:t>Jarus</a:t>
            </a:r>
            <a:r>
              <a:rPr lang="en-US" sz="6200" b="1" dirty="0" smtClean="0">
                <a:solidFill>
                  <a:schemeClr val="accent1"/>
                </a:solidFill>
              </a:rPr>
              <a:t> et </a:t>
            </a:r>
            <a:r>
              <a:rPr lang="en-US" sz="6200" b="1" dirty="0">
                <a:solidFill>
                  <a:schemeClr val="accent1"/>
                </a:solidFill>
              </a:rPr>
              <a:t>al [</a:t>
            </a:r>
            <a:r>
              <a:rPr lang="en-US" sz="6200" b="1" dirty="0" smtClean="0">
                <a:solidFill>
                  <a:schemeClr val="accent1"/>
                </a:solidFill>
              </a:rPr>
              <a:t>24]</a:t>
            </a:r>
            <a:r>
              <a:rPr lang="en-US" sz="6200" b="1" dirty="0" smtClean="0"/>
              <a:t> </a:t>
            </a:r>
            <a:r>
              <a:rPr lang="en-US" sz="6200" b="1" dirty="0"/>
              <a:t>– </a:t>
            </a:r>
            <a:r>
              <a:rPr lang="en-US" sz="6200" b="1" dirty="0" smtClean="0"/>
              <a:t>Vendor comparison</a:t>
            </a:r>
            <a:endParaRPr lang="en-US" sz="6200" b="1" dirty="0"/>
          </a:p>
          <a:p>
            <a:pPr lvl="1" latinLnBrk="0">
              <a:lnSpc>
                <a:spcPct val="170000"/>
              </a:lnSpc>
            </a:pPr>
            <a:r>
              <a:rPr lang="en-US" sz="5500" b="1" dirty="0" smtClean="0"/>
              <a:t>RISC vs. CISC energy efficiency</a:t>
            </a:r>
            <a:endParaRPr lang="en-US" sz="5500" b="1" dirty="0"/>
          </a:p>
          <a:p>
            <a:pPr lvl="1" latinLnBrk="0">
              <a:lnSpc>
                <a:spcPct val="170000"/>
              </a:lnSpc>
            </a:pPr>
            <a:endParaRPr lang="en-US" sz="5500" b="1" dirty="0" smtClean="0"/>
          </a:p>
        </p:txBody>
      </p:sp>
    </p:spTree>
    <p:extLst>
      <p:ext uri="{BB962C8B-B14F-4D97-AF65-F5344CB8AC3E}">
        <p14:creationId xmlns:p14="http://schemas.microsoft.com/office/powerpoint/2010/main" val="1935107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08" y="-27384"/>
            <a:ext cx="8388932" cy="864096"/>
          </a:xfrm>
        </p:spPr>
        <p:txBody>
          <a:bodyPr>
            <a:normAutofit fontScale="90000"/>
          </a:bodyPr>
          <a:lstStyle/>
          <a:p>
            <a:pPr>
              <a:lnSpc>
                <a:spcPct val="150000"/>
              </a:lnSpc>
            </a:pPr>
            <a:r>
              <a:rPr lang="en-US" sz="4000" dirty="0" smtClean="0"/>
              <a:t>Motivation</a:t>
            </a:r>
            <a:endParaRPr lang="en-US" sz="2800" dirty="0"/>
          </a:p>
        </p:txBody>
      </p:sp>
      <p:sp>
        <p:nvSpPr>
          <p:cNvPr id="3" name="Content Placeholder 2"/>
          <p:cNvSpPr>
            <a:spLocks noGrp="1"/>
          </p:cNvSpPr>
          <p:nvPr>
            <p:ph idx="1"/>
          </p:nvPr>
        </p:nvSpPr>
        <p:spPr>
          <a:xfrm>
            <a:off x="143508" y="980728"/>
            <a:ext cx="8873777" cy="5832648"/>
          </a:xfrm>
        </p:spPr>
        <p:txBody>
          <a:bodyPr>
            <a:normAutofit fontScale="62500" lnSpcReduction="20000"/>
          </a:bodyPr>
          <a:lstStyle/>
          <a:p>
            <a:pPr marL="342900" lvl="1" indent="-342900" latinLnBrk="0">
              <a:lnSpc>
                <a:spcPct val="170000"/>
              </a:lnSpc>
              <a:buFont typeface="Wingdings" panose="05000000000000000000" pitchFamily="2" charset="2"/>
              <a:buChar char="§"/>
            </a:pPr>
            <a:r>
              <a:rPr lang="en-US" sz="3400" b="1" dirty="0" smtClean="0"/>
              <a:t>Application </a:t>
            </a:r>
            <a:r>
              <a:rPr lang="en-US" sz="3400" b="1" dirty="0"/>
              <a:t>classes to evaluate 1 </a:t>
            </a:r>
            <a:r>
              <a:rPr lang="en-US" sz="3400" b="1" dirty="0" err="1"/>
              <a:t>Exaflop</a:t>
            </a:r>
            <a:r>
              <a:rPr lang="en-US" sz="3400" b="1" dirty="0"/>
              <a:t> supercomputer</a:t>
            </a:r>
          </a:p>
          <a:p>
            <a:pPr marL="742950" lvl="2" indent="-342900" latinLnBrk="0">
              <a:lnSpc>
                <a:spcPct val="170000"/>
              </a:lnSpc>
              <a:buFont typeface="Wingdings" panose="05000000000000000000" pitchFamily="2" charset="2"/>
              <a:buChar char="§"/>
            </a:pPr>
            <a:r>
              <a:rPr lang="en-US" sz="2900" b="1" dirty="0">
                <a:solidFill>
                  <a:schemeClr val="accent1"/>
                </a:solidFill>
              </a:rPr>
              <a:t>Molecular dynamic, n-body simulation, finite element </a:t>
            </a:r>
            <a:r>
              <a:rPr lang="en-US" sz="2900" b="1" dirty="0" smtClean="0">
                <a:solidFill>
                  <a:schemeClr val="accent1"/>
                </a:solidFill>
              </a:rPr>
              <a:t>solvers</a:t>
            </a:r>
            <a:r>
              <a:rPr lang="en-US" sz="2900" b="1" dirty="0" smtClean="0"/>
              <a:t> (</a:t>
            </a:r>
            <a:r>
              <a:rPr lang="en-US" sz="2900" b="1" dirty="0" err="1"/>
              <a:t>Bhatele</a:t>
            </a:r>
            <a:r>
              <a:rPr lang="en-US" sz="2900" b="1" dirty="0"/>
              <a:t> et al [10</a:t>
            </a:r>
            <a:r>
              <a:rPr lang="en-US" sz="2900" b="1" dirty="0" smtClean="0"/>
              <a:t>])</a:t>
            </a:r>
          </a:p>
          <a:p>
            <a:pPr latinLnBrk="0">
              <a:lnSpc>
                <a:spcPct val="150000"/>
              </a:lnSpc>
            </a:pPr>
            <a:r>
              <a:rPr lang="en-US" sz="3400" b="1" dirty="0" smtClean="0"/>
              <a:t>Existing studies fell short in delivering insights on HPC </a:t>
            </a:r>
            <a:r>
              <a:rPr lang="en-US" sz="3400" b="1" dirty="0" err="1" smtClean="0"/>
              <a:t>eval</a:t>
            </a:r>
            <a:r>
              <a:rPr lang="en-US" sz="3400" b="1" dirty="0" smtClean="0"/>
              <a:t>.</a:t>
            </a:r>
          </a:p>
          <a:p>
            <a:pPr lvl="2" latinLnBrk="0">
              <a:lnSpc>
                <a:spcPct val="150000"/>
              </a:lnSpc>
            </a:pPr>
            <a:r>
              <a:rPr lang="en-US" sz="2900" b="1" dirty="0" smtClean="0"/>
              <a:t>Lack of </a:t>
            </a:r>
            <a:r>
              <a:rPr lang="en-US" sz="2900" b="1" dirty="0" smtClean="0">
                <a:solidFill>
                  <a:schemeClr val="accent1"/>
                </a:solidFill>
              </a:rPr>
              <a:t>HPC representative benchmarks</a:t>
            </a:r>
            <a:r>
              <a:rPr lang="en-US" sz="2900" b="1" dirty="0" smtClean="0"/>
              <a:t> (HPL, NAS, PARSEC)</a:t>
            </a:r>
          </a:p>
          <a:p>
            <a:pPr lvl="2" latinLnBrk="0">
              <a:lnSpc>
                <a:spcPct val="150000"/>
              </a:lnSpc>
            </a:pPr>
            <a:r>
              <a:rPr lang="en-US" sz="2900" b="1" dirty="0" smtClean="0">
                <a:solidFill>
                  <a:schemeClr val="accent1"/>
                </a:solidFill>
              </a:rPr>
              <a:t>Large-scale simulation</a:t>
            </a:r>
            <a:r>
              <a:rPr lang="en-US" sz="2900" b="1" dirty="0" smtClean="0"/>
              <a:t> scalability in terms of Amdahl’s law</a:t>
            </a:r>
          </a:p>
          <a:p>
            <a:pPr lvl="2" latinLnBrk="0">
              <a:lnSpc>
                <a:spcPct val="150000"/>
              </a:lnSpc>
            </a:pPr>
            <a:r>
              <a:rPr lang="en-US" sz="2900" b="1" dirty="0" smtClean="0">
                <a:solidFill>
                  <a:schemeClr val="accent1"/>
                </a:solidFill>
              </a:rPr>
              <a:t>Parallel overhead</a:t>
            </a:r>
            <a:r>
              <a:rPr lang="en-US" sz="2900" b="1" dirty="0" smtClean="0"/>
              <a:t> in terms of computation and communication</a:t>
            </a:r>
            <a:endParaRPr lang="en-US" sz="2900" b="1" dirty="0"/>
          </a:p>
          <a:p>
            <a:pPr marL="342900" lvl="1" indent="-342900" latinLnBrk="0">
              <a:lnSpc>
                <a:spcPct val="170000"/>
              </a:lnSpc>
              <a:buFont typeface="Wingdings" panose="05000000000000000000" pitchFamily="2" charset="2"/>
              <a:buChar char="§"/>
            </a:pPr>
            <a:r>
              <a:rPr lang="en-US" sz="3400" b="1" dirty="0" smtClean="0"/>
              <a:t>Lack of insights on </a:t>
            </a:r>
            <a:r>
              <a:rPr lang="en-US" sz="3400" b="1" dirty="0" smtClean="0">
                <a:solidFill>
                  <a:schemeClr val="accent1"/>
                </a:solidFill>
              </a:rPr>
              <a:t>the performance of programming models</a:t>
            </a:r>
          </a:p>
          <a:p>
            <a:pPr marL="742950" lvl="2" indent="-342900" latinLnBrk="0">
              <a:lnSpc>
                <a:spcPct val="170000"/>
              </a:lnSpc>
              <a:buFont typeface="Wingdings" panose="05000000000000000000" pitchFamily="2" charset="2"/>
              <a:buChar char="§"/>
            </a:pPr>
            <a:r>
              <a:rPr lang="en-US" sz="2900" b="1" dirty="0" smtClean="0"/>
              <a:t>Distributed Memory (MPI-C vs MPI-Java)</a:t>
            </a:r>
          </a:p>
          <a:p>
            <a:pPr marL="742950" lvl="2" indent="-342900" latinLnBrk="0">
              <a:lnSpc>
                <a:spcPct val="170000"/>
              </a:lnSpc>
              <a:buFont typeface="Wingdings" panose="05000000000000000000" pitchFamily="2" charset="2"/>
              <a:buChar char="§"/>
            </a:pPr>
            <a:r>
              <a:rPr lang="en-US" sz="2900" b="1" dirty="0" smtClean="0"/>
              <a:t>Shared Memory (multithreading, </a:t>
            </a:r>
            <a:r>
              <a:rPr lang="en-US" sz="2900" b="1" dirty="0" err="1" smtClean="0"/>
              <a:t>OpenMP</a:t>
            </a:r>
            <a:r>
              <a:rPr lang="en-US" sz="2900" b="1" dirty="0" smtClean="0"/>
              <a:t>)</a:t>
            </a:r>
          </a:p>
          <a:p>
            <a:pPr marL="342900" lvl="1" indent="-342900" latinLnBrk="0">
              <a:lnSpc>
                <a:spcPct val="170000"/>
              </a:lnSpc>
              <a:buFont typeface="Wingdings" panose="05000000000000000000" pitchFamily="2" charset="2"/>
              <a:buChar char="§"/>
            </a:pPr>
            <a:r>
              <a:rPr lang="en-US" sz="3400" b="1" dirty="0" smtClean="0"/>
              <a:t>Lack of insights on </a:t>
            </a:r>
            <a:r>
              <a:rPr lang="en-US" sz="3400" b="1" dirty="0" smtClean="0">
                <a:solidFill>
                  <a:schemeClr val="accent1"/>
                </a:solidFill>
              </a:rPr>
              <a:t>Java based scientific computing</a:t>
            </a:r>
          </a:p>
          <a:p>
            <a:pPr marL="742950" lvl="2" indent="-342900" latinLnBrk="0">
              <a:lnSpc>
                <a:spcPct val="170000"/>
              </a:lnSpc>
              <a:buFont typeface="Wingdings" panose="05000000000000000000" pitchFamily="2" charset="2"/>
              <a:buChar char="§"/>
            </a:pPr>
            <a:r>
              <a:rPr lang="en-US" sz="2900" b="1" dirty="0" smtClean="0"/>
              <a:t>Java is already well established language in parallel computing</a:t>
            </a:r>
            <a:endParaRPr lang="en-US" sz="2900" b="1" dirty="0"/>
          </a:p>
        </p:txBody>
      </p:sp>
      <p:sp>
        <p:nvSpPr>
          <p:cNvPr id="6" name="Slide Number Placeholder 5"/>
          <p:cNvSpPr>
            <a:spLocks noGrp="1"/>
          </p:cNvSpPr>
          <p:nvPr>
            <p:ph type="sldNum" sz="quarter" idx="12"/>
          </p:nvPr>
        </p:nvSpPr>
        <p:spPr/>
        <p:txBody>
          <a:bodyPr/>
          <a:lstStyle/>
          <a:p>
            <a:pPr algn="r"/>
            <a:fld id="{540C2638-C20C-4158-A13A-E4635A0BE017}" type="slidenum">
              <a:rPr lang="en-US" altLang="ko-KR" smtClean="0"/>
              <a:pPr algn="r"/>
              <a:t>6</a:t>
            </a:fld>
            <a:endParaRPr lang="en-US" altLang="ko-KR" dirty="0"/>
          </a:p>
        </p:txBody>
      </p:sp>
    </p:spTree>
    <p:extLst>
      <p:ext uri="{BB962C8B-B14F-4D97-AF65-F5344CB8AC3E}">
        <p14:creationId xmlns:p14="http://schemas.microsoft.com/office/powerpoint/2010/main" val="1676694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7" name="Content Placeholder 2"/>
          <p:cNvSpPr>
            <a:spLocks noGrp="1"/>
          </p:cNvSpPr>
          <p:nvPr>
            <p:ph idx="1"/>
          </p:nvPr>
        </p:nvSpPr>
        <p:spPr>
          <a:xfrm>
            <a:off x="130932" y="980728"/>
            <a:ext cx="8873777" cy="5832648"/>
          </a:xfrm>
        </p:spPr>
        <p:txBody>
          <a:bodyPr>
            <a:normAutofit/>
          </a:bodyPr>
          <a:lstStyle/>
          <a:p>
            <a:pPr latinLnBrk="0">
              <a:lnSpc>
                <a:spcPct val="150000"/>
              </a:lnSpc>
            </a:pPr>
            <a:r>
              <a:rPr lang="en-US" sz="2600" b="1" dirty="0" smtClean="0">
                <a:solidFill>
                  <a:schemeClr val="accent1"/>
                </a:solidFill>
              </a:rPr>
              <a:t>Research Problem</a:t>
            </a:r>
          </a:p>
          <a:p>
            <a:pPr lvl="1" latinLnBrk="0">
              <a:lnSpc>
                <a:spcPct val="150000"/>
              </a:lnSpc>
            </a:pPr>
            <a:r>
              <a:rPr lang="en-US" sz="2200" b="1" dirty="0"/>
              <a:t>A </a:t>
            </a:r>
            <a:r>
              <a:rPr lang="en-US" sz="2200" b="1" dirty="0">
                <a:solidFill>
                  <a:schemeClr val="accent1"/>
                </a:solidFill>
              </a:rPr>
              <a:t>large gap</a:t>
            </a:r>
            <a:r>
              <a:rPr lang="en-US" sz="2200" b="1" dirty="0"/>
              <a:t> lies in terms </a:t>
            </a:r>
            <a:r>
              <a:rPr lang="en-US" sz="2200" b="1" dirty="0" smtClean="0"/>
              <a:t>of insights on </a:t>
            </a:r>
            <a:r>
              <a:rPr lang="en-US" sz="2200" b="1" dirty="0" smtClean="0">
                <a:solidFill>
                  <a:schemeClr val="accent1"/>
                </a:solidFill>
              </a:rPr>
              <a:t>HPC representative applications</a:t>
            </a:r>
            <a:r>
              <a:rPr lang="en-US" sz="2200" b="1" dirty="0" smtClean="0"/>
              <a:t> performance and </a:t>
            </a:r>
            <a:r>
              <a:rPr lang="en-US" sz="2200" b="1" dirty="0" smtClean="0">
                <a:solidFill>
                  <a:schemeClr val="accent1"/>
                </a:solidFill>
              </a:rPr>
              <a:t>parallel </a:t>
            </a:r>
            <a:r>
              <a:rPr lang="en-US" sz="2200" b="1" dirty="0">
                <a:solidFill>
                  <a:schemeClr val="accent1"/>
                </a:solidFill>
              </a:rPr>
              <a:t>programming models</a:t>
            </a:r>
            <a:r>
              <a:rPr lang="en-US" sz="2200" b="1" dirty="0"/>
              <a:t> </a:t>
            </a:r>
            <a:r>
              <a:rPr lang="en-US" sz="2200" b="1" dirty="0" smtClean="0"/>
              <a:t>on ARM-HPC</a:t>
            </a:r>
            <a:r>
              <a:rPr lang="en-US" sz="2200" b="1" dirty="0"/>
              <a:t>. </a:t>
            </a:r>
            <a:endParaRPr lang="en-US" sz="2200" b="1" dirty="0" smtClean="0"/>
          </a:p>
          <a:p>
            <a:pPr lvl="1" latinLnBrk="0">
              <a:lnSpc>
                <a:spcPct val="150000"/>
              </a:lnSpc>
            </a:pPr>
            <a:r>
              <a:rPr lang="en-US" sz="2200" b="1" dirty="0" smtClean="0"/>
              <a:t>Existing </a:t>
            </a:r>
            <a:r>
              <a:rPr lang="en-US" sz="2200" b="1" dirty="0"/>
              <a:t>approaches, so far, </a:t>
            </a:r>
            <a:r>
              <a:rPr lang="en-US" sz="2200" b="1" dirty="0" smtClean="0"/>
              <a:t>fell short to give these insights</a:t>
            </a:r>
          </a:p>
          <a:p>
            <a:pPr latinLnBrk="0">
              <a:lnSpc>
                <a:spcPct val="150000"/>
              </a:lnSpc>
            </a:pPr>
            <a:r>
              <a:rPr lang="en-US" sz="2600" b="1" dirty="0" smtClean="0">
                <a:solidFill>
                  <a:schemeClr val="accent1"/>
                </a:solidFill>
              </a:rPr>
              <a:t>Objective</a:t>
            </a:r>
          </a:p>
          <a:p>
            <a:pPr lvl="1" latinLnBrk="0">
              <a:lnSpc>
                <a:spcPct val="150000"/>
              </a:lnSpc>
            </a:pPr>
            <a:r>
              <a:rPr lang="en-US" sz="2200" b="1" dirty="0" smtClean="0"/>
              <a:t>Provide a </a:t>
            </a:r>
            <a:r>
              <a:rPr lang="en-US" sz="2200" b="1" dirty="0" smtClean="0">
                <a:solidFill>
                  <a:schemeClr val="accent1"/>
                </a:solidFill>
              </a:rPr>
              <a:t>detailed survey of HPC benchmarks</a:t>
            </a:r>
            <a:r>
              <a:rPr lang="en-US" sz="2200" b="1" dirty="0" smtClean="0"/>
              <a:t>, </a:t>
            </a:r>
            <a:r>
              <a:rPr lang="en-US" sz="2200" b="1" dirty="0" smtClean="0">
                <a:solidFill>
                  <a:schemeClr val="accent1"/>
                </a:solidFill>
              </a:rPr>
              <a:t>large-scale applications</a:t>
            </a:r>
            <a:r>
              <a:rPr lang="en-US" sz="2200" b="1" dirty="0" smtClean="0"/>
              <a:t>, and </a:t>
            </a:r>
            <a:r>
              <a:rPr lang="en-US" sz="2200" b="1" dirty="0" smtClean="0">
                <a:solidFill>
                  <a:schemeClr val="accent1"/>
                </a:solidFill>
              </a:rPr>
              <a:t>programming models performance</a:t>
            </a:r>
          </a:p>
          <a:p>
            <a:pPr lvl="1" latinLnBrk="0">
              <a:lnSpc>
                <a:spcPct val="150000"/>
              </a:lnSpc>
            </a:pPr>
            <a:r>
              <a:rPr lang="en-US" sz="2200" b="1" dirty="0" smtClean="0"/>
              <a:t>Discuss </a:t>
            </a:r>
            <a:r>
              <a:rPr lang="en-US" sz="2200" b="1" dirty="0" smtClean="0">
                <a:solidFill>
                  <a:schemeClr val="accent1"/>
                </a:solidFill>
              </a:rPr>
              <a:t>single node and cluster performance</a:t>
            </a:r>
            <a:r>
              <a:rPr lang="en-US" sz="2200" b="1" dirty="0" smtClean="0"/>
              <a:t> of ARM </a:t>
            </a:r>
            <a:r>
              <a:rPr lang="en-US" sz="2200" b="1" dirty="0" err="1" smtClean="0"/>
              <a:t>SoCs</a:t>
            </a:r>
            <a:endParaRPr lang="en-US" sz="2200" b="1" dirty="0" smtClean="0"/>
          </a:p>
          <a:p>
            <a:pPr lvl="1" latinLnBrk="0">
              <a:lnSpc>
                <a:spcPct val="150000"/>
              </a:lnSpc>
            </a:pPr>
            <a:r>
              <a:rPr lang="en-US" sz="2200" b="1" dirty="0" smtClean="0"/>
              <a:t>Discuss the possible optimizations for Cortex-A9</a:t>
            </a:r>
          </a:p>
        </p:txBody>
      </p:sp>
      <p:sp>
        <p:nvSpPr>
          <p:cNvPr id="8" name="Slide Number Placeholder 7"/>
          <p:cNvSpPr>
            <a:spLocks noGrp="1"/>
          </p:cNvSpPr>
          <p:nvPr>
            <p:ph type="sldNum" sz="quarter" idx="12"/>
          </p:nvPr>
        </p:nvSpPr>
        <p:spPr/>
        <p:txBody>
          <a:bodyPr/>
          <a:lstStyle/>
          <a:p>
            <a:pPr algn="r"/>
            <a:fld id="{540C2638-C20C-4158-A13A-E4635A0BE017}" type="slidenum">
              <a:rPr lang="en-US" altLang="ko-KR" smtClean="0"/>
              <a:pPr algn="r"/>
              <a:t>7</a:t>
            </a:fld>
            <a:endParaRPr lang="en-US" altLang="ko-KR" dirty="0"/>
          </a:p>
        </p:txBody>
      </p:sp>
    </p:spTree>
    <p:extLst>
      <p:ext uri="{BB962C8B-B14F-4D97-AF65-F5344CB8AC3E}">
        <p14:creationId xmlns:p14="http://schemas.microsoft.com/office/powerpoint/2010/main" val="49186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US" dirty="0" smtClean="0"/>
              <a:t>Contribution</a:t>
            </a:r>
            <a:endParaRPr lang="en-US" dirty="0"/>
          </a:p>
        </p:txBody>
      </p:sp>
      <p:sp>
        <p:nvSpPr>
          <p:cNvPr id="3" name="Content Placeholder 2"/>
          <p:cNvSpPr>
            <a:spLocks noGrp="1"/>
          </p:cNvSpPr>
          <p:nvPr>
            <p:ph idx="1"/>
          </p:nvPr>
        </p:nvSpPr>
        <p:spPr>
          <a:xfrm>
            <a:off x="35496" y="836712"/>
            <a:ext cx="9037004" cy="6021288"/>
          </a:xfrm>
        </p:spPr>
        <p:txBody>
          <a:bodyPr>
            <a:normAutofit fontScale="62500" lnSpcReduction="20000"/>
          </a:bodyPr>
          <a:lstStyle/>
          <a:p>
            <a:pPr latinLnBrk="0">
              <a:lnSpc>
                <a:spcPct val="170000"/>
              </a:lnSpc>
            </a:pPr>
            <a:r>
              <a:rPr lang="en-US" sz="3200" b="1" dirty="0" smtClean="0"/>
              <a:t>A </a:t>
            </a:r>
            <a:r>
              <a:rPr lang="en-US" sz="3200" b="1" dirty="0" smtClean="0">
                <a:solidFill>
                  <a:schemeClr val="accent1"/>
                </a:solidFill>
              </a:rPr>
              <a:t>systematic evaluation methodology</a:t>
            </a:r>
            <a:r>
              <a:rPr lang="en-US" sz="3200" b="1" dirty="0" smtClean="0"/>
              <a:t> for</a:t>
            </a:r>
            <a:r>
              <a:rPr lang="en-US" sz="3200" b="1" dirty="0" smtClean="0">
                <a:solidFill>
                  <a:schemeClr val="accent1"/>
                </a:solidFill>
              </a:rPr>
              <a:t> single-node </a:t>
            </a:r>
            <a:r>
              <a:rPr lang="en-US" sz="3200" b="1" dirty="0" smtClean="0"/>
              <a:t>and</a:t>
            </a:r>
            <a:r>
              <a:rPr lang="en-US" sz="3200" b="1" dirty="0" smtClean="0">
                <a:solidFill>
                  <a:schemeClr val="accent1"/>
                </a:solidFill>
              </a:rPr>
              <a:t> multi-node</a:t>
            </a:r>
            <a:r>
              <a:rPr lang="en-US" sz="3200" b="1" dirty="0" smtClean="0"/>
              <a:t> performance evaluation of ARM </a:t>
            </a:r>
          </a:p>
          <a:p>
            <a:pPr lvl="1" latinLnBrk="0">
              <a:lnSpc>
                <a:spcPct val="170000"/>
              </a:lnSpc>
            </a:pPr>
            <a:r>
              <a:rPr lang="en-US" sz="2900" b="1" dirty="0" smtClean="0"/>
              <a:t>HPC representative benchmarks (NAS, HPL, PARSEC)</a:t>
            </a:r>
          </a:p>
          <a:p>
            <a:pPr lvl="1" latinLnBrk="0">
              <a:lnSpc>
                <a:spcPct val="170000"/>
              </a:lnSpc>
            </a:pPr>
            <a:r>
              <a:rPr lang="en-US" sz="2900" b="1" dirty="0" smtClean="0">
                <a:solidFill>
                  <a:schemeClr val="accent1"/>
                </a:solidFill>
              </a:rPr>
              <a:t>n-body </a:t>
            </a:r>
            <a:r>
              <a:rPr lang="en-US" sz="2900" b="1" dirty="0" smtClean="0"/>
              <a:t>simulation (Gadget-2)</a:t>
            </a:r>
          </a:p>
          <a:p>
            <a:pPr lvl="1" latinLnBrk="0">
              <a:lnSpc>
                <a:spcPct val="170000"/>
              </a:lnSpc>
            </a:pPr>
            <a:r>
              <a:rPr lang="en-US" sz="2900" b="1" dirty="0" smtClean="0"/>
              <a:t>Parallel programming models (MPI, </a:t>
            </a:r>
            <a:r>
              <a:rPr lang="en-US" sz="2900" b="1" dirty="0" err="1" smtClean="0"/>
              <a:t>OpenMP</a:t>
            </a:r>
            <a:r>
              <a:rPr lang="en-US" sz="2900" b="1" dirty="0" smtClean="0"/>
              <a:t>, MPJ)</a:t>
            </a:r>
          </a:p>
          <a:p>
            <a:pPr latinLnBrk="0">
              <a:lnSpc>
                <a:spcPct val="170000"/>
              </a:lnSpc>
            </a:pPr>
            <a:r>
              <a:rPr lang="en-US" sz="3200" b="1" dirty="0">
                <a:solidFill>
                  <a:schemeClr val="accent1"/>
                </a:solidFill>
              </a:rPr>
              <a:t>Optimizations </a:t>
            </a:r>
            <a:r>
              <a:rPr lang="en-US" sz="3200" b="1" dirty="0"/>
              <a:t>to achieve better FPU performance on ARM Cortex-A9</a:t>
            </a:r>
          </a:p>
          <a:p>
            <a:pPr lvl="1" latinLnBrk="0">
              <a:lnSpc>
                <a:spcPct val="170000"/>
              </a:lnSpc>
            </a:pPr>
            <a:r>
              <a:rPr lang="en-US" sz="2900" b="1" dirty="0">
                <a:solidFill>
                  <a:schemeClr val="accent1"/>
                </a:solidFill>
              </a:rPr>
              <a:t>321 </a:t>
            </a:r>
            <a:r>
              <a:rPr lang="en-US" sz="2900" b="1" dirty="0" err="1">
                <a:solidFill>
                  <a:schemeClr val="accent1"/>
                </a:solidFill>
              </a:rPr>
              <a:t>Mflops</a:t>
            </a:r>
            <a:r>
              <a:rPr lang="en-US" sz="2900" b="1" dirty="0">
                <a:solidFill>
                  <a:schemeClr val="accent1"/>
                </a:solidFill>
              </a:rPr>
              <a:t>/W </a:t>
            </a:r>
            <a:r>
              <a:rPr lang="en-US" sz="2900" b="1" dirty="0"/>
              <a:t>on Weiser</a:t>
            </a:r>
          </a:p>
          <a:p>
            <a:pPr lvl="1" latinLnBrk="0">
              <a:lnSpc>
                <a:spcPct val="170000"/>
              </a:lnSpc>
            </a:pPr>
            <a:r>
              <a:rPr lang="en-US" sz="2900" b="1" dirty="0">
                <a:solidFill>
                  <a:schemeClr val="accent1"/>
                </a:solidFill>
              </a:rPr>
              <a:t>2.5 times</a:t>
            </a:r>
            <a:r>
              <a:rPr lang="en-US" sz="2900" b="1" dirty="0"/>
              <a:t> </a:t>
            </a:r>
            <a:r>
              <a:rPr lang="en-US" sz="2900" b="1" dirty="0" smtClean="0"/>
              <a:t>better </a:t>
            </a:r>
            <a:r>
              <a:rPr lang="en-US" sz="2900" b="1" dirty="0" err="1" smtClean="0"/>
              <a:t>GFlops</a:t>
            </a:r>
            <a:endParaRPr lang="en-US" sz="2900" b="1" dirty="0" smtClean="0"/>
          </a:p>
          <a:p>
            <a:pPr latinLnBrk="0">
              <a:lnSpc>
                <a:spcPct val="170000"/>
              </a:lnSpc>
            </a:pPr>
            <a:r>
              <a:rPr lang="en-US" sz="3200" b="1" dirty="0" smtClean="0"/>
              <a:t>A detailed survey of </a:t>
            </a:r>
            <a:r>
              <a:rPr lang="en-US" sz="3200" b="1" dirty="0" smtClean="0">
                <a:solidFill>
                  <a:schemeClr val="accent1"/>
                </a:solidFill>
              </a:rPr>
              <a:t>C and Java based HPC on ARM</a:t>
            </a:r>
          </a:p>
          <a:p>
            <a:pPr latinLnBrk="0">
              <a:lnSpc>
                <a:spcPct val="170000"/>
              </a:lnSpc>
            </a:pPr>
            <a:r>
              <a:rPr lang="en-US" sz="3200" b="1" dirty="0" smtClean="0"/>
              <a:t>Discussion on different performance metrics</a:t>
            </a:r>
          </a:p>
          <a:p>
            <a:pPr lvl="1" latinLnBrk="0">
              <a:lnSpc>
                <a:spcPct val="170000"/>
              </a:lnSpc>
            </a:pPr>
            <a:r>
              <a:rPr lang="en-US" sz="2900" b="1" dirty="0" smtClean="0"/>
              <a:t>PPW and Scalability (parallel speedup)</a:t>
            </a:r>
          </a:p>
          <a:p>
            <a:pPr latinLnBrk="0">
              <a:lnSpc>
                <a:spcPct val="170000"/>
              </a:lnSpc>
            </a:pPr>
            <a:r>
              <a:rPr lang="en-US" sz="3300" b="1" dirty="0" smtClean="0">
                <a:solidFill>
                  <a:schemeClr val="accent1"/>
                </a:solidFill>
              </a:rPr>
              <a:t>I/O bound</a:t>
            </a:r>
            <a:r>
              <a:rPr lang="en-US" sz="3300" b="1" dirty="0" smtClean="0"/>
              <a:t> vs. </a:t>
            </a:r>
            <a:r>
              <a:rPr lang="en-US" sz="3300" b="1" dirty="0" smtClean="0">
                <a:solidFill>
                  <a:schemeClr val="accent1"/>
                </a:solidFill>
              </a:rPr>
              <a:t>CPU bound </a:t>
            </a:r>
            <a:r>
              <a:rPr lang="en-US" sz="3300" b="1" dirty="0" smtClean="0"/>
              <a:t>application performance</a:t>
            </a:r>
          </a:p>
        </p:txBody>
      </p:sp>
      <p:sp>
        <p:nvSpPr>
          <p:cNvPr id="6" name="Slide Number Placeholder 5"/>
          <p:cNvSpPr>
            <a:spLocks noGrp="1"/>
          </p:cNvSpPr>
          <p:nvPr>
            <p:ph type="sldNum" sz="quarter" idx="12"/>
          </p:nvPr>
        </p:nvSpPr>
        <p:spPr/>
        <p:txBody>
          <a:bodyPr/>
          <a:lstStyle/>
          <a:p>
            <a:pPr algn="r"/>
            <a:fld id="{540C2638-C20C-4158-A13A-E4635A0BE017}" type="slidenum">
              <a:rPr lang="en-US" altLang="ko-KR" smtClean="0"/>
              <a:pPr algn="r"/>
              <a:t>8</a:t>
            </a:fld>
            <a:endParaRPr lang="en-US" altLang="ko-KR" dirty="0"/>
          </a:p>
        </p:txBody>
      </p:sp>
    </p:spTree>
    <p:extLst>
      <p:ext uri="{BB962C8B-B14F-4D97-AF65-F5344CB8AC3E}">
        <p14:creationId xmlns:p14="http://schemas.microsoft.com/office/powerpoint/2010/main" val="2632089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US" dirty="0" smtClean="0"/>
              <a:t>Evaluation Methodology</a:t>
            </a:r>
            <a:endParaRPr lang="en-US" dirty="0"/>
          </a:p>
        </p:txBody>
      </p:sp>
      <p:sp>
        <p:nvSpPr>
          <p:cNvPr id="3" name="Content Placeholder 2"/>
          <p:cNvSpPr>
            <a:spLocks noGrp="1"/>
          </p:cNvSpPr>
          <p:nvPr>
            <p:ph idx="1"/>
          </p:nvPr>
        </p:nvSpPr>
        <p:spPr>
          <a:xfrm>
            <a:off x="71500" y="872716"/>
            <a:ext cx="8873777" cy="6275179"/>
          </a:xfrm>
        </p:spPr>
        <p:txBody>
          <a:bodyPr>
            <a:normAutofit fontScale="70000" lnSpcReduction="20000"/>
          </a:bodyPr>
          <a:lstStyle/>
          <a:p>
            <a:pPr latinLnBrk="0">
              <a:lnSpc>
                <a:spcPct val="170000"/>
              </a:lnSpc>
            </a:pPr>
            <a:r>
              <a:rPr lang="en-US" sz="2900" b="1" dirty="0" smtClean="0">
                <a:solidFill>
                  <a:schemeClr val="accent1">
                    <a:lumMod val="75000"/>
                  </a:schemeClr>
                </a:solidFill>
              </a:rPr>
              <a:t>Single node evaluation</a:t>
            </a:r>
          </a:p>
          <a:p>
            <a:pPr lvl="1" latinLnBrk="0">
              <a:lnSpc>
                <a:spcPct val="170000"/>
              </a:lnSpc>
            </a:pPr>
            <a:r>
              <a:rPr lang="en-US" sz="2500" b="1" dirty="0" smtClean="0"/>
              <a:t>STREAM – Memory bandwidth</a:t>
            </a:r>
          </a:p>
          <a:p>
            <a:pPr lvl="2" latinLnBrk="0">
              <a:lnSpc>
                <a:spcPct val="170000"/>
              </a:lnSpc>
            </a:pPr>
            <a:r>
              <a:rPr lang="en-US" sz="2300" b="1" dirty="0" smtClean="0"/>
              <a:t>Baseline for other shared memory benchmarks</a:t>
            </a:r>
          </a:p>
          <a:p>
            <a:pPr lvl="1" latinLnBrk="0">
              <a:lnSpc>
                <a:spcPct val="170000"/>
              </a:lnSpc>
            </a:pPr>
            <a:r>
              <a:rPr lang="en-US" sz="2500" b="1" dirty="0" err="1" smtClean="0"/>
              <a:t>Sysbench</a:t>
            </a:r>
            <a:r>
              <a:rPr lang="en-US" sz="2500" b="1" dirty="0" smtClean="0"/>
              <a:t> – MySQL </a:t>
            </a:r>
            <a:r>
              <a:rPr lang="en-US" sz="2500" b="1" dirty="0"/>
              <a:t>batch </a:t>
            </a:r>
            <a:r>
              <a:rPr lang="en-US" sz="2500" b="1" dirty="0" smtClean="0"/>
              <a:t>transaction processing (INSERT, SELECT)</a:t>
            </a:r>
          </a:p>
          <a:p>
            <a:pPr lvl="1" latinLnBrk="0">
              <a:lnSpc>
                <a:spcPct val="170000"/>
              </a:lnSpc>
            </a:pPr>
            <a:r>
              <a:rPr lang="en-US" sz="2500" b="1" dirty="0" smtClean="0"/>
              <a:t>PARSEC shared memory benchmark – two application classes</a:t>
            </a:r>
          </a:p>
          <a:p>
            <a:pPr lvl="2" latinLnBrk="0">
              <a:lnSpc>
                <a:spcPct val="170000"/>
              </a:lnSpc>
            </a:pPr>
            <a:r>
              <a:rPr lang="en-US" sz="2300" b="1" dirty="0" smtClean="0"/>
              <a:t>Black-Scholes – Financial option pricing</a:t>
            </a:r>
          </a:p>
          <a:p>
            <a:pPr lvl="2" latinLnBrk="0">
              <a:lnSpc>
                <a:spcPct val="170000"/>
              </a:lnSpc>
            </a:pPr>
            <a:r>
              <a:rPr lang="en-US" sz="2300" b="1" dirty="0" err="1" smtClean="0"/>
              <a:t>Fluidanimate</a:t>
            </a:r>
            <a:r>
              <a:rPr lang="en-US" sz="2300" b="1" dirty="0" smtClean="0"/>
              <a:t> – Computational Fluid Dynamics</a:t>
            </a:r>
          </a:p>
          <a:p>
            <a:pPr latinLnBrk="0">
              <a:lnSpc>
                <a:spcPct val="170000"/>
              </a:lnSpc>
            </a:pPr>
            <a:r>
              <a:rPr lang="en-US" sz="2900" b="1" dirty="0" smtClean="0">
                <a:solidFill>
                  <a:schemeClr val="accent1">
                    <a:lumMod val="75000"/>
                  </a:schemeClr>
                </a:solidFill>
              </a:rPr>
              <a:t>Cluster evaluation</a:t>
            </a:r>
          </a:p>
          <a:p>
            <a:pPr lvl="1" latinLnBrk="0">
              <a:lnSpc>
                <a:spcPct val="170000"/>
              </a:lnSpc>
            </a:pPr>
            <a:r>
              <a:rPr lang="en-US" sz="2500" b="1" dirty="0" smtClean="0"/>
              <a:t>Latency &amp; Bandwidth – MPICH vs. MPJ-Express</a:t>
            </a:r>
          </a:p>
          <a:p>
            <a:pPr lvl="2" latinLnBrk="0">
              <a:lnSpc>
                <a:spcPct val="170000"/>
              </a:lnSpc>
            </a:pPr>
            <a:r>
              <a:rPr lang="en-US" sz="2300" b="1" dirty="0" smtClean="0"/>
              <a:t>Baseline for other distributed memory benchmarks</a:t>
            </a:r>
          </a:p>
          <a:p>
            <a:pPr lvl="1" latinLnBrk="0">
              <a:lnSpc>
                <a:spcPct val="170000"/>
              </a:lnSpc>
            </a:pPr>
            <a:r>
              <a:rPr lang="en-US" sz="2500" b="1" dirty="0" smtClean="0"/>
              <a:t>HPL – BLAS kernels </a:t>
            </a:r>
            <a:endParaRPr lang="en-US" sz="2100" b="1" dirty="0"/>
          </a:p>
          <a:p>
            <a:pPr lvl="1" latinLnBrk="0">
              <a:lnSpc>
                <a:spcPct val="170000"/>
              </a:lnSpc>
            </a:pPr>
            <a:r>
              <a:rPr lang="en-US" sz="2600" b="1" dirty="0" smtClean="0"/>
              <a:t>Gadget-2 – </a:t>
            </a:r>
            <a:r>
              <a:rPr lang="en-US" sz="2600" b="1" dirty="0" smtClean="0">
                <a:solidFill>
                  <a:schemeClr val="accent1">
                    <a:lumMod val="75000"/>
                  </a:schemeClr>
                </a:solidFill>
              </a:rPr>
              <a:t>large-scale n-body</a:t>
            </a:r>
            <a:r>
              <a:rPr lang="en-US" sz="2600" b="1" dirty="0" smtClean="0"/>
              <a:t> cluster formation simulation</a:t>
            </a:r>
          </a:p>
          <a:p>
            <a:pPr lvl="1" latinLnBrk="0">
              <a:lnSpc>
                <a:spcPct val="170000"/>
              </a:lnSpc>
            </a:pPr>
            <a:r>
              <a:rPr lang="en-US" sz="2600" b="1" dirty="0" smtClean="0"/>
              <a:t>NPB – computational kernels by NASA</a:t>
            </a:r>
            <a:endParaRPr lang="en-US" sz="3400" b="1" dirty="0" smtClean="0"/>
          </a:p>
        </p:txBody>
      </p:sp>
      <p:sp>
        <p:nvSpPr>
          <p:cNvPr id="6" name="Slide Number Placeholder 5"/>
          <p:cNvSpPr>
            <a:spLocks noGrp="1"/>
          </p:cNvSpPr>
          <p:nvPr>
            <p:ph type="sldNum" sz="quarter" idx="12"/>
          </p:nvPr>
        </p:nvSpPr>
        <p:spPr/>
        <p:txBody>
          <a:bodyPr/>
          <a:lstStyle/>
          <a:p>
            <a:pPr algn="r"/>
            <a:fld id="{540C2638-C20C-4158-A13A-E4635A0BE017}" type="slidenum">
              <a:rPr lang="en-US" altLang="ko-KR" smtClean="0"/>
              <a:pPr algn="r"/>
              <a:t>9</a:t>
            </a:fld>
            <a:endParaRPr lang="en-US" altLang="ko-KR" dirty="0"/>
          </a:p>
        </p:txBody>
      </p:sp>
    </p:spTree>
    <p:extLst>
      <p:ext uri="{BB962C8B-B14F-4D97-AF65-F5344CB8AC3E}">
        <p14:creationId xmlns:p14="http://schemas.microsoft.com/office/powerpoint/2010/main" val="3312773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17035</TotalTime>
  <Words>2538</Words>
  <Application>Microsoft Office PowerPoint</Application>
  <PresentationFormat>On-screen Show (4:3)</PresentationFormat>
  <Paragraphs>504</Paragraphs>
  <Slides>28</Slides>
  <Notes>22</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28</vt:i4>
      </vt:variant>
      <vt:variant>
        <vt:lpstr>Custom Shows</vt:lpstr>
      </vt:variant>
      <vt:variant>
        <vt:i4>1</vt:i4>
      </vt:variant>
    </vt:vector>
  </HeadingPairs>
  <TitlesOfParts>
    <vt:vector size="39" baseType="lpstr">
      <vt:lpstr>굴림</vt:lpstr>
      <vt:lpstr>맑은 고딕</vt:lpstr>
      <vt:lpstr>맑은 고딕</vt:lpstr>
      <vt:lpstr>Malgun Gothic (Body)</vt:lpstr>
      <vt:lpstr>Arial</vt:lpstr>
      <vt:lpstr>Cambria Math</vt:lpstr>
      <vt:lpstr>Courier New</vt:lpstr>
      <vt:lpstr>Times New Roman</vt:lpstr>
      <vt:lpstr>Wingdings</vt:lpstr>
      <vt:lpstr>Office 테마</vt:lpstr>
      <vt:lpstr>PowerPoint Presentation</vt:lpstr>
      <vt:lpstr>Agenda</vt:lpstr>
      <vt:lpstr>Introduction</vt:lpstr>
      <vt:lpstr>Introduction</vt:lpstr>
      <vt:lpstr>Related Studies</vt:lpstr>
      <vt:lpstr>Motivation</vt:lpstr>
      <vt:lpstr>Problem Statement</vt:lpstr>
      <vt:lpstr>Contribution</vt:lpstr>
      <vt:lpstr>Evaluation Methodology</vt:lpstr>
      <vt:lpstr>Experimental Design [1/2]</vt:lpstr>
      <vt:lpstr>Experimental Design [2/2]</vt:lpstr>
      <vt:lpstr>Benchmarks and Analysis</vt:lpstr>
      <vt:lpstr>Single Node Evaluation [STREAM]</vt:lpstr>
      <vt:lpstr>Single Node Evaluation [OLTP]</vt:lpstr>
      <vt:lpstr>Single Node Evaluation [PARSEC]</vt:lpstr>
      <vt:lpstr>Cluster Evaluation [Network]</vt:lpstr>
      <vt:lpstr>Cluster Evaluation [HPL 1/2]</vt:lpstr>
      <vt:lpstr>Cluster Evaluation [HPL 2/2]</vt:lpstr>
      <vt:lpstr>Cluster Evaluation [Gadget-2]</vt:lpstr>
      <vt:lpstr>Cluster Evaluation [NPB 1/3]</vt:lpstr>
      <vt:lpstr>Cluster Evaluation [NPB 2/3]</vt:lpstr>
      <vt:lpstr>Cluster Evaluation [NPB 1/3]</vt:lpstr>
      <vt:lpstr>Conclusion [1/2]</vt:lpstr>
      <vt:lpstr>Conclusion [2/2]</vt:lpstr>
      <vt:lpstr>Research Output</vt:lpstr>
      <vt:lpstr>References [1/3]</vt:lpstr>
      <vt:lpstr>References [2/3]</vt:lpstr>
      <vt:lpstr>Use of ARM Multicore Cluster for High Performance Scientific Computing</vt:lpstr>
      <vt:lpstr>재구성한 쇼 1</vt:lpstr>
    </vt:vector>
  </TitlesOfParts>
  <Company>Clearly Presented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Powerpoint presentation</dc:title>
  <dc:creator>Presentation Magazine</dc:creator>
  <cp:lastModifiedBy>Jahanzeb</cp:lastModifiedBy>
  <cp:revision>879</cp:revision>
  <cp:lastPrinted>2013-12-09T04:18:43Z</cp:lastPrinted>
  <dcterms:created xsi:type="dcterms:W3CDTF">2005-03-15T10:04:38Z</dcterms:created>
  <dcterms:modified xsi:type="dcterms:W3CDTF">2014-06-10T00:06:15Z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www.presentationmagazine.com</vt:lpwstr>
  </property>
</Properties>
</file>