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59" r:id="rId3"/>
    <p:sldId id="360" r:id="rId5"/>
    <p:sldId id="384" r:id="rId6"/>
    <p:sldId id="408" r:id="rId7"/>
    <p:sldId id="385" r:id="rId8"/>
    <p:sldId id="409" r:id="rId9"/>
    <p:sldId id="389" r:id="rId10"/>
    <p:sldId id="391" r:id="rId11"/>
    <p:sldId id="410" r:id="rId12"/>
    <p:sldId id="411" r:id="rId13"/>
    <p:sldId id="412" r:id="rId14"/>
    <p:sldId id="413" r:id="rId15"/>
    <p:sldId id="416" r:id="rId16"/>
    <p:sldId id="415" r:id="rId17"/>
    <p:sldId id="417" r:id="rId18"/>
    <p:sldId id="418" r:id="rId19"/>
    <p:sldId id="419" r:id="rId20"/>
    <p:sldId id="421" r:id="rId21"/>
    <p:sldId id="420" r:id="rId22"/>
    <p:sldId id="392" r:id="rId23"/>
    <p:sldId id="422" r:id="rId24"/>
    <p:sldId id="423" r:id="rId25"/>
    <p:sldId id="424" r:id="rId26"/>
    <p:sldId id="426" r:id="rId27"/>
    <p:sldId id="406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182"/>
    <a:srgbClr val="F2E4FB"/>
    <a:srgbClr val="9CA391"/>
    <a:srgbClr val="E3CFD1"/>
    <a:srgbClr val="F2E4FD"/>
    <a:srgbClr val="FEFBEC"/>
    <a:srgbClr val="FBEADA"/>
    <a:srgbClr val="E3CAB4"/>
    <a:srgbClr val="CDB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23995" y="2147570"/>
            <a:ext cx="7153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Informer: Beyound Efficient Transformer for Long Sequence Time-Series Forecasting</a:t>
            </a:r>
            <a:endParaRPr kumimoji="1" lang="en-US" altLang="zh-CN" sz="32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6807" y="4911647"/>
            <a:ext cx="28111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20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Presenter: Zhang, Zijian</a:t>
            </a:r>
            <a:endParaRPr kumimoji="1" lang="en-US" altLang="zh-CN" sz="20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1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6760" y="1836420"/>
            <a:ext cx="8489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Therefore: thresholding the queries, so that </a:t>
            </a:r>
            <a:r>
              <a:rPr lang="en-US" altLang="zh-CN" b="1"/>
              <a:t>queries </a:t>
            </a:r>
            <a:r>
              <a:rPr lang="en-US" altLang="zh-CN"/>
              <a:t>inducing top-u KLD-values</a:t>
            </a:r>
            <a:r>
              <a:rPr lang="en-US" altLang="zh-CN"/>
              <a:t> are kept (rests set to zero)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</a:t>
            </a:r>
            <a:r>
              <a:rPr lang="en-US" altLang="zh-CN" b="1"/>
              <a:t> </a:t>
            </a:r>
            <a:r>
              <a:rPr lang="en-US" altLang="zh-CN"/>
              <a:t>=c ln L_Q (not proven!)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2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274570"/>
            <a:ext cx="8505825" cy="3324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32375" y="3121660"/>
            <a:ext cx="959485" cy="793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574790" y="2274570"/>
            <a:ext cx="890270" cy="1460500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2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482215"/>
            <a:ext cx="3874770" cy="406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5735" y="3913505"/>
            <a:ext cx="46412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For </a:t>
            </a:r>
            <a:r>
              <a:rPr lang="en-US" altLang="zh-CN" b="1">
                <a:latin typeface="Proxima Nova Rg" panose="02000506030000020004" charset="0"/>
                <a:cs typeface="Proxima Nova Rg" panose="02000506030000020004" charset="0"/>
              </a:rPr>
              <a:t>keys</a:t>
            </a:r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: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By long tail distribution of the attention value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Randomly select U= L_Q ln L_k keys suffices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3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1736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Inference: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152650"/>
            <a:ext cx="6343650" cy="4705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185" y="4182745"/>
            <a:ext cx="366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Vanilla attentive RNN:</a:t>
            </a:r>
            <a:endParaRPr lang="en-US" altLang="zh-CN"/>
          </a:p>
          <a:p>
            <a:r>
              <a:rPr lang="en-US" altLang="zh-CN"/>
              <a:t>auto-regressive, cummulates error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3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1736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Inference: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152650"/>
            <a:ext cx="6343650" cy="4705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文本框 5"/>
          <p:cNvSpPr txBox="1"/>
          <p:nvPr/>
        </p:nvSpPr>
        <p:spPr>
          <a:xfrm>
            <a:off x="972185" y="4182745"/>
            <a:ext cx="334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Informer:</a:t>
            </a:r>
            <a:endParaRPr lang="en-US" altLang="zh-CN"/>
          </a:p>
          <a:p>
            <a:r>
              <a:rPr lang="en-US" altLang="zh-CN"/>
              <a:t>Predicts the target in one batch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226425" y="2726690"/>
            <a:ext cx="2752090" cy="413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37505" y="5612765"/>
            <a:ext cx="525780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26425" y="64725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0          0        0          0</a:t>
            </a:r>
            <a:endParaRPr lang="en-US" altLang="zh-CN" b="1"/>
          </a:p>
        </p:txBody>
      </p:sp>
      <p:sp>
        <p:nvSpPr>
          <p:cNvPr id="10" name="矩形 9"/>
          <p:cNvSpPr/>
          <p:nvPr/>
        </p:nvSpPr>
        <p:spPr>
          <a:xfrm>
            <a:off x="5437505" y="4701540"/>
            <a:ext cx="525780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ProbSparse Attention matrix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634865" y="2726690"/>
            <a:ext cx="3729990" cy="197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7505" y="3240405"/>
            <a:ext cx="2788920" cy="94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Feature map from the encoder</a:t>
            </a:r>
            <a:endParaRPr lang="en-US" altLang="zh-CN"/>
          </a:p>
        </p:txBody>
      </p:sp>
      <p:cxnSp>
        <p:nvCxnSpPr>
          <p:cNvPr id="13" name="肘形连接符 12"/>
          <p:cNvCxnSpPr/>
          <p:nvPr/>
        </p:nvCxnSpPr>
        <p:spPr>
          <a:xfrm rot="16200000" flipV="1">
            <a:off x="4347845" y="4786630"/>
            <a:ext cx="2188845" cy="10160"/>
          </a:xfrm>
          <a:prstGeom prst="bentConnector4">
            <a:avLst>
              <a:gd name="adj1" fmla="val 826"/>
              <a:gd name="adj2" fmla="val 24468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汇总连接 14"/>
          <p:cNvSpPr/>
          <p:nvPr/>
        </p:nvSpPr>
        <p:spPr>
          <a:xfrm>
            <a:off x="9114155" y="3364865"/>
            <a:ext cx="692785" cy="692785"/>
          </a:xfrm>
          <a:prstGeom prst="flowChartSummingJunction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3"/>
            <a:endCxn id="15" idx="2"/>
          </p:cNvCxnSpPr>
          <p:nvPr/>
        </p:nvCxnSpPr>
        <p:spPr>
          <a:xfrm>
            <a:off x="8226425" y="3711575"/>
            <a:ext cx="88773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4"/>
          </p:cNvCxnSpPr>
          <p:nvPr/>
        </p:nvCxnSpPr>
        <p:spPr>
          <a:xfrm flipV="1">
            <a:off x="9460865" y="4057650"/>
            <a:ext cx="0" cy="6438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499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35089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Miscellaneous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8"/>
          <p:cNvSpPr/>
          <p:nvPr/>
        </p:nvSpPr>
        <p:spPr>
          <a:xfrm>
            <a:off x="1537970" y="1278890"/>
            <a:ext cx="1153795" cy="760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rgbClr val="E3CAB4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>
              <a:defRPr/>
            </a:pP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7" name="Freeform: Shape 29"/>
          <p:cNvSpPr/>
          <p:nvPr/>
        </p:nvSpPr>
        <p:spPr>
          <a:xfrm>
            <a:off x="1693545" y="1397635"/>
            <a:ext cx="206375" cy="210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2" extrusionOk="0">
                <a:moveTo>
                  <a:pt x="14102" y="6331"/>
                </a:moveTo>
                <a:cubicBezTo>
                  <a:pt x="13392" y="5619"/>
                  <a:pt x="13392" y="4469"/>
                  <a:pt x="14102" y="3757"/>
                </a:cubicBezTo>
                <a:cubicBezTo>
                  <a:pt x="14812" y="3048"/>
                  <a:pt x="15963" y="3048"/>
                  <a:pt x="16675" y="3757"/>
                </a:cubicBezTo>
                <a:cubicBezTo>
                  <a:pt x="17385" y="4466"/>
                  <a:pt x="17385" y="5618"/>
                  <a:pt x="16675" y="6331"/>
                </a:cubicBezTo>
                <a:cubicBezTo>
                  <a:pt x="15963" y="7040"/>
                  <a:pt x="14811" y="7040"/>
                  <a:pt x="14102" y="6331"/>
                </a:cubicBezTo>
                <a:close/>
                <a:moveTo>
                  <a:pt x="12903" y="13199"/>
                </a:moveTo>
                <a:cubicBezTo>
                  <a:pt x="12903" y="13199"/>
                  <a:pt x="21289" y="7285"/>
                  <a:pt x="20359" y="517"/>
                </a:cubicBezTo>
                <a:cubicBezTo>
                  <a:pt x="20339" y="369"/>
                  <a:pt x="20289" y="269"/>
                  <a:pt x="20226" y="205"/>
                </a:cubicBezTo>
                <a:cubicBezTo>
                  <a:pt x="20162" y="142"/>
                  <a:pt x="20063" y="92"/>
                  <a:pt x="19913" y="72"/>
                </a:cubicBezTo>
                <a:cubicBezTo>
                  <a:pt x="13146" y="-858"/>
                  <a:pt x="7233" y="7528"/>
                  <a:pt x="7233" y="7528"/>
                </a:cubicBezTo>
                <a:cubicBezTo>
                  <a:pt x="2104" y="6928"/>
                  <a:pt x="2477" y="7927"/>
                  <a:pt x="137" y="13421"/>
                </a:cubicBezTo>
                <a:cubicBezTo>
                  <a:pt x="-311" y="14468"/>
                  <a:pt x="415" y="14829"/>
                  <a:pt x="1211" y="14534"/>
                </a:cubicBezTo>
                <a:cubicBezTo>
                  <a:pt x="2007" y="14242"/>
                  <a:pt x="3762" y="13593"/>
                  <a:pt x="3762" y="13593"/>
                </a:cubicBezTo>
                <a:lnTo>
                  <a:pt x="6839" y="16667"/>
                </a:lnTo>
                <a:cubicBezTo>
                  <a:pt x="6839" y="16667"/>
                  <a:pt x="6190" y="18425"/>
                  <a:pt x="5897" y="19220"/>
                </a:cubicBezTo>
                <a:cubicBezTo>
                  <a:pt x="5602" y="20016"/>
                  <a:pt x="5962" y="20742"/>
                  <a:pt x="7011" y="20295"/>
                </a:cubicBezTo>
                <a:cubicBezTo>
                  <a:pt x="12504" y="17955"/>
                  <a:pt x="13504" y="18328"/>
                  <a:pt x="12903" y="1319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>
              <a:defRPr/>
            </a:pP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9" name="Rectangle 42"/>
          <p:cNvSpPr/>
          <p:nvPr/>
        </p:nvSpPr>
        <p:spPr>
          <a:xfrm>
            <a:off x="405130" y="1200150"/>
            <a:ext cx="1108075" cy="68707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1. Max-mean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instead of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ln sum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683766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Miscellaneous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8535" y="1968500"/>
            <a:ext cx="44723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Vanilla KLD (omitting constants</a:t>
            </a:r>
            <a:r>
              <a:rPr lang="en-US" altLang="zh-CN" sz="2400"/>
              <a:t>):</a:t>
            </a:r>
            <a:endParaRPr lang="en-US" altLang="zh-CN" sz="2400"/>
          </a:p>
        </p:txBody>
      </p:sp>
      <p:grpSp>
        <p:nvGrpSpPr>
          <p:cNvPr id="7" name="组合 6"/>
          <p:cNvGrpSpPr/>
          <p:nvPr/>
        </p:nvGrpSpPr>
        <p:grpSpPr>
          <a:xfrm>
            <a:off x="3518535" y="2508885"/>
            <a:ext cx="3981450" cy="913130"/>
            <a:chOff x="6465" y="3789"/>
            <a:chExt cx="6270" cy="1438"/>
          </a:xfrm>
        </p:grpSpPr>
        <p:pic>
          <p:nvPicPr>
            <p:cNvPr id="2" name="图片 1" descr="informer_kl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65" y="4027"/>
              <a:ext cx="6270" cy="1200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8579" y="3789"/>
              <a:ext cx="1682" cy="143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518535" y="5573395"/>
            <a:ext cx="50222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the order holds (proven in appendix)</a:t>
            </a:r>
            <a:endParaRPr lang="en-US" altLang="zh-CN" sz="2400">
              <a:latin typeface="Proxima Nova Rg" panose="02000506030000020004" charset="0"/>
              <a:cs typeface="Proxima Nova Rg" panose="0200050603000002000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518535" y="4184650"/>
            <a:ext cx="3001010" cy="459740"/>
            <a:chOff x="5541" y="6590"/>
            <a:chExt cx="4726" cy="724"/>
          </a:xfrm>
        </p:grpSpPr>
        <p:sp>
          <p:nvSpPr>
            <p:cNvPr id="9" name="文本框 8"/>
            <p:cNvSpPr txBox="1"/>
            <p:nvPr/>
          </p:nvSpPr>
          <p:spPr>
            <a:xfrm>
              <a:off x="5541" y="6590"/>
              <a:ext cx="472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latin typeface="Proxima Nova Rg" panose="02000506030000020004" charset="0"/>
                  <a:cs typeface="Proxima Nova Rg" panose="02000506030000020004" charset="0"/>
                </a:rPr>
                <a:t>Informer: max - mean</a:t>
              </a:r>
              <a:endParaRPr lang="en-US" altLang="zh-CN" sz="2400">
                <a:latin typeface="Proxima Nova Rg" panose="02000506030000020004" charset="0"/>
                <a:cs typeface="Proxima Nova Rg" panose="02000506030000020004" charset="0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595" y="6590"/>
              <a:ext cx="1043" cy="72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920" y="6590"/>
              <a:ext cx="1233" cy="725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518535" y="4724400"/>
            <a:ext cx="3896360" cy="769620"/>
            <a:chOff x="5541" y="7440"/>
            <a:chExt cx="6136" cy="1212"/>
          </a:xfrm>
        </p:grpSpPr>
        <p:pic>
          <p:nvPicPr>
            <p:cNvPr id="8" name="图片 7" descr="informer_max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1" y="7441"/>
              <a:ext cx="6015" cy="1065"/>
            </a:xfrm>
            <a:prstGeom prst="rect">
              <a:avLst/>
            </a:prstGeom>
          </p:spPr>
        </p:pic>
        <p:sp>
          <p:nvSpPr>
            <p:cNvPr id="47" name="圆角矩形 46"/>
            <p:cNvSpPr/>
            <p:nvPr/>
          </p:nvSpPr>
          <p:spPr>
            <a:xfrm>
              <a:off x="7517" y="7441"/>
              <a:ext cx="1680" cy="1210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9525" y="7440"/>
              <a:ext cx="2152" cy="121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575" y="1192530"/>
            <a:ext cx="2288540" cy="842010"/>
            <a:chOff x="600" y="1818"/>
            <a:chExt cx="3604" cy="1326"/>
          </a:xfrm>
        </p:grpSpPr>
        <p:sp>
          <p:nvSpPr>
            <p:cNvPr id="18" name="Freeform: Shape 31"/>
            <p:cNvSpPr/>
            <p:nvPr/>
          </p:nvSpPr>
          <p:spPr>
            <a:xfrm>
              <a:off x="2386" y="1946"/>
              <a:ext cx="1818" cy="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rgbClr val="E3CAB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: Shape 32"/>
            <p:cNvSpPr/>
            <p:nvPr/>
          </p:nvSpPr>
          <p:spPr>
            <a:xfrm>
              <a:off x="2651" y="2117"/>
              <a:ext cx="280" cy="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8" h="21164" extrusionOk="0">
                  <a:moveTo>
                    <a:pt x="13691" y="4182"/>
                  </a:moveTo>
                  <a:cubicBezTo>
                    <a:pt x="12508" y="3546"/>
                    <a:pt x="11931" y="2543"/>
                    <a:pt x="12404" y="1937"/>
                  </a:cubicBezTo>
                  <a:cubicBezTo>
                    <a:pt x="12876" y="1334"/>
                    <a:pt x="14218" y="1362"/>
                    <a:pt x="15398" y="1998"/>
                  </a:cubicBezTo>
                  <a:cubicBezTo>
                    <a:pt x="16583" y="2634"/>
                    <a:pt x="17155" y="3639"/>
                    <a:pt x="16684" y="4242"/>
                  </a:cubicBezTo>
                  <a:cubicBezTo>
                    <a:pt x="16213" y="4845"/>
                    <a:pt x="14874" y="4818"/>
                    <a:pt x="13691" y="4182"/>
                  </a:cubicBezTo>
                  <a:close/>
                  <a:moveTo>
                    <a:pt x="14777" y="15159"/>
                  </a:moveTo>
                  <a:cubicBezTo>
                    <a:pt x="14795" y="15127"/>
                    <a:pt x="14807" y="15091"/>
                    <a:pt x="14825" y="15057"/>
                  </a:cubicBezTo>
                  <a:cubicBezTo>
                    <a:pt x="14896" y="14928"/>
                    <a:pt x="14958" y="14799"/>
                    <a:pt x="15009" y="14664"/>
                  </a:cubicBezTo>
                  <a:cubicBezTo>
                    <a:pt x="15017" y="14639"/>
                    <a:pt x="15021" y="14615"/>
                    <a:pt x="15030" y="14593"/>
                  </a:cubicBezTo>
                  <a:cubicBezTo>
                    <a:pt x="15082" y="14443"/>
                    <a:pt x="15126" y="14295"/>
                    <a:pt x="15161" y="14143"/>
                  </a:cubicBezTo>
                  <a:cubicBezTo>
                    <a:pt x="15161" y="14136"/>
                    <a:pt x="15161" y="14130"/>
                    <a:pt x="15161" y="14120"/>
                  </a:cubicBezTo>
                  <a:cubicBezTo>
                    <a:pt x="15421" y="12832"/>
                    <a:pt x="14968" y="11394"/>
                    <a:pt x="13930" y="10096"/>
                  </a:cubicBezTo>
                  <a:lnTo>
                    <a:pt x="15410" y="8206"/>
                  </a:lnTo>
                  <a:cubicBezTo>
                    <a:pt x="17115" y="8386"/>
                    <a:pt x="18589" y="8031"/>
                    <a:pt x="19298" y="7124"/>
                  </a:cubicBezTo>
                  <a:cubicBezTo>
                    <a:pt x="20528" y="5555"/>
                    <a:pt x="19031" y="2944"/>
                    <a:pt x="15959" y="1289"/>
                  </a:cubicBezTo>
                  <a:cubicBezTo>
                    <a:pt x="12884" y="-367"/>
                    <a:pt x="9398" y="-436"/>
                    <a:pt x="8170" y="1130"/>
                  </a:cubicBezTo>
                  <a:cubicBezTo>
                    <a:pt x="7458" y="2039"/>
                    <a:pt x="7666" y="3299"/>
                    <a:pt x="8560" y="4518"/>
                  </a:cubicBezTo>
                  <a:lnTo>
                    <a:pt x="7078" y="6407"/>
                  </a:lnTo>
                  <a:cubicBezTo>
                    <a:pt x="5227" y="6150"/>
                    <a:pt x="3458" y="6390"/>
                    <a:pt x="2143" y="7113"/>
                  </a:cubicBezTo>
                  <a:cubicBezTo>
                    <a:pt x="2135" y="7115"/>
                    <a:pt x="2126" y="7117"/>
                    <a:pt x="2120" y="7122"/>
                  </a:cubicBezTo>
                  <a:cubicBezTo>
                    <a:pt x="1967" y="7208"/>
                    <a:pt x="1817" y="7302"/>
                    <a:pt x="1677" y="7402"/>
                  </a:cubicBezTo>
                  <a:cubicBezTo>
                    <a:pt x="1655" y="7417"/>
                    <a:pt x="1628" y="7431"/>
                    <a:pt x="1610" y="7447"/>
                  </a:cubicBezTo>
                  <a:cubicBezTo>
                    <a:pt x="1479" y="7539"/>
                    <a:pt x="1362" y="7643"/>
                    <a:pt x="1249" y="7747"/>
                  </a:cubicBezTo>
                  <a:cubicBezTo>
                    <a:pt x="1222" y="7773"/>
                    <a:pt x="1185" y="7796"/>
                    <a:pt x="1159" y="7824"/>
                  </a:cubicBezTo>
                  <a:cubicBezTo>
                    <a:pt x="1018" y="7957"/>
                    <a:pt x="887" y="8098"/>
                    <a:pt x="773" y="8248"/>
                  </a:cubicBezTo>
                  <a:cubicBezTo>
                    <a:pt x="-1072" y="10599"/>
                    <a:pt x="502" y="14158"/>
                    <a:pt x="4282" y="16195"/>
                  </a:cubicBezTo>
                  <a:cubicBezTo>
                    <a:pt x="8065" y="18232"/>
                    <a:pt x="12626" y="17974"/>
                    <a:pt x="14466" y="15623"/>
                  </a:cubicBezTo>
                  <a:cubicBezTo>
                    <a:pt x="14582" y="15474"/>
                    <a:pt x="14689" y="15318"/>
                    <a:pt x="14777" y="15159"/>
                  </a:cubicBezTo>
                  <a:close/>
                  <a:moveTo>
                    <a:pt x="2898" y="16410"/>
                  </a:moveTo>
                  <a:lnTo>
                    <a:pt x="93" y="19992"/>
                  </a:lnTo>
                  <a:lnTo>
                    <a:pt x="391" y="21164"/>
                  </a:lnTo>
                  <a:lnTo>
                    <a:pt x="1804" y="20914"/>
                  </a:lnTo>
                  <a:lnTo>
                    <a:pt x="4609" y="17333"/>
                  </a:lnTo>
                  <a:cubicBezTo>
                    <a:pt x="4310" y="17201"/>
                    <a:pt x="4014" y="17060"/>
                    <a:pt x="3727" y="16904"/>
                  </a:cubicBezTo>
                  <a:cubicBezTo>
                    <a:pt x="3437" y="16748"/>
                    <a:pt x="3160" y="16582"/>
                    <a:pt x="2898" y="16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Rectangle 41"/>
            <p:cNvSpPr/>
            <p:nvPr/>
          </p:nvSpPr>
          <p:spPr>
            <a:xfrm>
              <a:off x="600" y="1818"/>
              <a:ext cx="1745" cy="436"/>
            </a:xfrm>
            <a:prstGeom prst="rect">
              <a:avLst/>
            </a:prstGeom>
          </p:spPr>
          <p:txBody>
            <a:bodyPr wrap="none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2. Global and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local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timestamps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683766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Miscellaneous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informer_timestam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955165"/>
            <a:ext cx="5219700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575" y="1192530"/>
            <a:ext cx="2288540" cy="842010"/>
            <a:chOff x="600" y="1818"/>
            <a:chExt cx="3604" cy="1326"/>
          </a:xfrm>
        </p:grpSpPr>
        <p:sp>
          <p:nvSpPr>
            <p:cNvPr id="18" name="Freeform: Shape 31"/>
            <p:cNvSpPr/>
            <p:nvPr/>
          </p:nvSpPr>
          <p:spPr>
            <a:xfrm>
              <a:off x="2386" y="1946"/>
              <a:ext cx="1818" cy="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42" y="21600"/>
                  </a:moveTo>
                  <a:lnTo>
                    <a:pt x="9202" y="12826"/>
                  </a:lnTo>
                  <a:lnTo>
                    <a:pt x="0" y="12826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826"/>
                  </a:lnTo>
                </a:path>
              </a:pathLst>
            </a:custGeom>
            <a:solidFill>
              <a:srgbClr val="E3CAB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: Shape 32"/>
            <p:cNvSpPr/>
            <p:nvPr/>
          </p:nvSpPr>
          <p:spPr>
            <a:xfrm>
              <a:off x="2651" y="2117"/>
              <a:ext cx="280" cy="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8" h="21164" extrusionOk="0">
                  <a:moveTo>
                    <a:pt x="13691" y="4182"/>
                  </a:moveTo>
                  <a:cubicBezTo>
                    <a:pt x="12508" y="3546"/>
                    <a:pt x="11931" y="2543"/>
                    <a:pt x="12404" y="1937"/>
                  </a:cubicBezTo>
                  <a:cubicBezTo>
                    <a:pt x="12876" y="1334"/>
                    <a:pt x="14218" y="1362"/>
                    <a:pt x="15398" y="1998"/>
                  </a:cubicBezTo>
                  <a:cubicBezTo>
                    <a:pt x="16583" y="2634"/>
                    <a:pt x="17155" y="3639"/>
                    <a:pt x="16684" y="4242"/>
                  </a:cubicBezTo>
                  <a:cubicBezTo>
                    <a:pt x="16213" y="4845"/>
                    <a:pt x="14874" y="4818"/>
                    <a:pt x="13691" y="4182"/>
                  </a:cubicBezTo>
                  <a:close/>
                  <a:moveTo>
                    <a:pt x="14777" y="15159"/>
                  </a:moveTo>
                  <a:cubicBezTo>
                    <a:pt x="14795" y="15127"/>
                    <a:pt x="14807" y="15091"/>
                    <a:pt x="14825" y="15057"/>
                  </a:cubicBezTo>
                  <a:cubicBezTo>
                    <a:pt x="14896" y="14928"/>
                    <a:pt x="14958" y="14799"/>
                    <a:pt x="15009" y="14664"/>
                  </a:cubicBezTo>
                  <a:cubicBezTo>
                    <a:pt x="15017" y="14639"/>
                    <a:pt x="15021" y="14615"/>
                    <a:pt x="15030" y="14593"/>
                  </a:cubicBezTo>
                  <a:cubicBezTo>
                    <a:pt x="15082" y="14443"/>
                    <a:pt x="15126" y="14295"/>
                    <a:pt x="15161" y="14143"/>
                  </a:cubicBezTo>
                  <a:cubicBezTo>
                    <a:pt x="15161" y="14136"/>
                    <a:pt x="15161" y="14130"/>
                    <a:pt x="15161" y="14120"/>
                  </a:cubicBezTo>
                  <a:cubicBezTo>
                    <a:pt x="15421" y="12832"/>
                    <a:pt x="14968" y="11394"/>
                    <a:pt x="13930" y="10096"/>
                  </a:cubicBezTo>
                  <a:lnTo>
                    <a:pt x="15410" y="8206"/>
                  </a:lnTo>
                  <a:cubicBezTo>
                    <a:pt x="17115" y="8386"/>
                    <a:pt x="18589" y="8031"/>
                    <a:pt x="19298" y="7124"/>
                  </a:cubicBezTo>
                  <a:cubicBezTo>
                    <a:pt x="20528" y="5555"/>
                    <a:pt x="19031" y="2944"/>
                    <a:pt x="15959" y="1289"/>
                  </a:cubicBezTo>
                  <a:cubicBezTo>
                    <a:pt x="12884" y="-367"/>
                    <a:pt x="9398" y="-436"/>
                    <a:pt x="8170" y="1130"/>
                  </a:cubicBezTo>
                  <a:cubicBezTo>
                    <a:pt x="7458" y="2039"/>
                    <a:pt x="7666" y="3299"/>
                    <a:pt x="8560" y="4518"/>
                  </a:cubicBezTo>
                  <a:lnTo>
                    <a:pt x="7078" y="6407"/>
                  </a:lnTo>
                  <a:cubicBezTo>
                    <a:pt x="5227" y="6150"/>
                    <a:pt x="3458" y="6390"/>
                    <a:pt x="2143" y="7113"/>
                  </a:cubicBezTo>
                  <a:cubicBezTo>
                    <a:pt x="2135" y="7115"/>
                    <a:pt x="2126" y="7117"/>
                    <a:pt x="2120" y="7122"/>
                  </a:cubicBezTo>
                  <a:cubicBezTo>
                    <a:pt x="1967" y="7208"/>
                    <a:pt x="1817" y="7302"/>
                    <a:pt x="1677" y="7402"/>
                  </a:cubicBezTo>
                  <a:cubicBezTo>
                    <a:pt x="1655" y="7417"/>
                    <a:pt x="1628" y="7431"/>
                    <a:pt x="1610" y="7447"/>
                  </a:cubicBezTo>
                  <a:cubicBezTo>
                    <a:pt x="1479" y="7539"/>
                    <a:pt x="1362" y="7643"/>
                    <a:pt x="1249" y="7747"/>
                  </a:cubicBezTo>
                  <a:cubicBezTo>
                    <a:pt x="1222" y="7773"/>
                    <a:pt x="1185" y="7796"/>
                    <a:pt x="1159" y="7824"/>
                  </a:cubicBezTo>
                  <a:cubicBezTo>
                    <a:pt x="1018" y="7957"/>
                    <a:pt x="887" y="8098"/>
                    <a:pt x="773" y="8248"/>
                  </a:cubicBezTo>
                  <a:cubicBezTo>
                    <a:pt x="-1072" y="10599"/>
                    <a:pt x="502" y="14158"/>
                    <a:pt x="4282" y="16195"/>
                  </a:cubicBezTo>
                  <a:cubicBezTo>
                    <a:pt x="8065" y="18232"/>
                    <a:pt x="12626" y="17974"/>
                    <a:pt x="14466" y="15623"/>
                  </a:cubicBezTo>
                  <a:cubicBezTo>
                    <a:pt x="14582" y="15474"/>
                    <a:pt x="14689" y="15318"/>
                    <a:pt x="14777" y="15159"/>
                  </a:cubicBezTo>
                  <a:close/>
                  <a:moveTo>
                    <a:pt x="2898" y="16410"/>
                  </a:moveTo>
                  <a:lnTo>
                    <a:pt x="93" y="19992"/>
                  </a:lnTo>
                  <a:lnTo>
                    <a:pt x="391" y="21164"/>
                  </a:lnTo>
                  <a:lnTo>
                    <a:pt x="1804" y="20914"/>
                  </a:lnTo>
                  <a:lnTo>
                    <a:pt x="4609" y="17333"/>
                  </a:lnTo>
                  <a:cubicBezTo>
                    <a:pt x="4310" y="17201"/>
                    <a:pt x="4014" y="17060"/>
                    <a:pt x="3727" y="16904"/>
                  </a:cubicBezTo>
                  <a:cubicBezTo>
                    <a:pt x="3437" y="16748"/>
                    <a:pt x="3160" y="16582"/>
                    <a:pt x="2898" y="16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sz="240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Rectangle 41"/>
            <p:cNvSpPr/>
            <p:nvPr/>
          </p:nvSpPr>
          <p:spPr>
            <a:xfrm>
              <a:off x="600" y="1818"/>
              <a:ext cx="1745" cy="436"/>
            </a:xfrm>
            <a:prstGeom prst="rect">
              <a:avLst/>
            </a:prstGeom>
          </p:spPr>
          <p:txBody>
            <a:bodyPr wrap="none"/>
            <a:lstStyle/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3. Half-slice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  <a:p>
              <a:pPr algn="ctr"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replicas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683766" y="345292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Miscellaneous</a:t>
            </a:r>
            <a:endParaRPr lang="en-US" altLang="zh-CN" sz="3200" dirty="0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informer_encoder_3d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115" y="1348105"/>
            <a:ext cx="10607675" cy="550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5117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29387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Experiments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7669421" flipV="1">
            <a:off x="-2913889" y="1427018"/>
            <a:ext cx="5406735" cy="3664518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167" y="2054088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7E7182"/>
                </a:solidFill>
                <a:latin typeface="+mj-ea"/>
                <a:ea typeface="+mj-ea"/>
              </a:rPr>
              <a:t>Contents</a:t>
            </a:r>
            <a:endParaRPr kumimoji="1" lang="en-US" altLang="zh-CN" sz="3600">
              <a:solidFill>
                <a:srgbClr val="7E7182"/>
              </a:solidFill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873395" y="701675"/>
            <a:ext cx="3326130" cy="565150"/>
            <a:chOff x="7476" y="2858"/>
            <a:chExt cx="5238" cy="890"/>
          </a:xfrm>
        </p:grpSpPr>
        <p:sp>
          <p:nvSpPr>
            <p:cNvPr id="8" name="椭圆 7"/>
            <p:cNvSpPr/>
            <p:nvPr/>
          </p:nvSpPr>
          <p:spPr>
            <a:xfrm>
              <a:off x="7476" y="2858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1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786" y="2858"/>
              <a:ext cx="39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Why Informer?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73395" y="1917065"/>
            <a:ext cx="4392930" cy="578485"/>
            <a:chOff x="7476" y="4748"/>
            <a:chExt cx="6918" cy="911"/>
          </a:xfrm>
        </p:grpSpPr>
        <p:sp>
          <p:nvSpPr>
            <p:cNvPr id="9" name="椭圆 8"/>
            <p:cNvSpPr/>
            <p:nvPr/>
          </p:nvSpPr>
          <p:spPr>
            <a:xfrm>
              <a:off x="7476" y="4769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2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86" y="4748"/>
              <a:ext cx="56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3 Main Improvements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3395" y="4375150"/>
            <a:ext cx="2970530" cy="565150"/>
            <a:chOff x="7476" y="6681"/>
            <a:chExt cx="4678" cy="890"/>
          </a:xfrm>
        </p:grpSpPr>
        <p:sp>
          <p:nvSpPr>
            <p:cNvPr id="10" name="椭圆 9"/>
            <p:cNvSpPr/>
            <p:nvPr/>
          </p:nvSpPr>
          <p:spPr>
            <a:xfrm>
              <a:off x="7476" y="6681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4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86" y="6681"/>
              <a:ext cx="33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Experiments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3395" y="3145790"/>
            <a:ext cx="3326360" cy="579120"/>
            <a:chOff x="7676" y="4948"/>
            <a:chExt cx="5238" cy="913"/>
          </a:xfrm>
        </p:grpSpPr>
        <p:sp>
          <p:nvSpPr>
            <p:cNvPr id="3" name="椭圆 2"/>
            <p:cNvSpPr/>
            <p:nvPr/>
          </p:nvSpPr>
          <p:spPr>
            <a:xfrm>
              <a:off x="7676" y="4969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3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986" y="4948"/>
              <a:ext cx="3928" cy="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Miscellaneous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73395" y="5590540"/>
            <a:ext cx="2259330" cy="565785"/>
            <a:chOff x="7476" y="6681"/>
            <a:chExt cx="3558" cy="891"/>
          </a:xfrm>
        </p:grpSpPr>
        <p:sp>
          <p:nvSpPr>
            <p:cNvPr id="24" name="椭圆 23"/>
            <p:cNvSpPr/>
            <p:nvPr/>
          </p:nvSpPr>
          <p:spPr>
            <a:xfrm>
              <a:off x="7476" y="6681"/>
              <a:ext cx="891" cy="891"/>
            </a:xfrm>
            <a:prstGeom prst="ellipse">
              <a:avLst/>
            </a:prstGeom>
            <a:solidFill>
              <a:srgbClr val="E3C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sz="200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  <a:cs typeface="+mn-lt"/>
                </a:rPr>
                <a:t>5</a:t>
              </a:r>
              <a:endParaRPr kumimoji="1" lang="en-US" altLang="zh-CN" sz="2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786" y="6681"/>
              <a:ext cx="22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2800">
                  <a:solidFill>
                    <a:srgbClr val="7E7182"/>
                  </a:solidFill>
                  <a:latin typeface="+mj-ea"/>
                  <a:ea typeface="+mj-ea"/>
                </a:rPr>
                <a:t>Unclear</a:t>
              </a:r>
              <a:endParaRPr kumimoji="1" lang="en-US" altLang="zh-CN" sz="2800">
                <a:solidFill>
                  <a:srgbClr val="7E7182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657218" y="345292"/>
            <a:ext cx="87757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ETT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514599" y="875975"/>
            <a:ext cx="7188203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Electricity Transformer Temperature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2028825"/>
            <a:ext cx="12169140" cy="382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4711386" y="345292"/>
            <a:ext cx="276923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Ablation Study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informer_ablation"/>
          <p:cNvPicPr>
            <a:picLocks noChangeAspect="1"/>
          </p:cNvPicPr>
          <p:nvPr/>
        </p:nvPicPr>
        <p:blipFill>
          <a:blip r:embed="rId1"/>
          <a:srcRect b="63249"/>
          <a:stretch>
            <a:fillRect/>
          </a:stretch>
        </p:blipFill>
        <p:spPr>
          <a:xfrm>
            <a:off x="-60960" y="1120775"/>
            <a:ext cx="6131560" cy="3040380"/>
          </a:xfrm>
          <a:prstGeom prst="rect">
            <a:avLst/>
          </a:prstGeom>
        </p:spPr>
      </p:pic>
      <p:pic>
        <p:nvPicPr>
          <p:cNvPr id="5" name="图片 4" descr="informer_ablation"/>
          <p:cNvPicPr>
            <a:picLocks noChangeAspect="1"/>
          </p:cNvPicPr>
          <p:nvPr/>
        </p:nvPicPr>
        <p:blipFill>
          <a:blip r:embed="rId1"/>
          <a:srcRect t="42053"/>
          <a:stretch>
            <a:fillRect/>
          </a:stretch>
        </p:blipFill>
        <p:spPr>
          <a:xfrm>
            <a:off x="6077585" y="1257935"/>
            <a:ext cx="6114415" cy="478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564509" y="345292"/>
            <a:ext cx="10629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Time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 descr="informer_tim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6115" y="440055"/>
            <a:ext cx="8201660" cy="641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7530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5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190563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Unclear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315589" y="345292"/>
            <a:ext cx="156083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Unclear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4805" y="929005"/>
            <a:ext cx="5658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The precondition of using max-mean instead of ln sum: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095" y="1731010"/>
            <a:ext cx="94018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1. assume all keys are IID follow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ing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some Gaussian distributions </a:t>
            </a:r>
            <a:r>
              <a:rPr lang="en-US" altLang="zh-CN" sz="2400" b="1">
                <a:latin typeface="Proxima Nova Rg" panose="02000506030000020004" charset="0"/>
                <a:cs typeface="Proxima Nova Rg" panose="02000506030000020004" charset="0"/>
              </a:rPr>
              <a:t>(basic assumption)</a:t>
            </a:r>
            <a:endParaRPr lang="en-US" altLang="zh-CN" sz="2400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2. It holds 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only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for queries 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resulting 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in top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-u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KLDs </a:t>
            </a:r>
            <a:r>
              <a:rPr lang="en-US" altLang="zh-CN" sz="2400" b="1">
                <a:latin typeface="Proxima Nova Rg" panose="02000506030000020004" charset="0"/>
                <a:cs typeface="Proxima Nova Rg" panose="02000506030000020004" charset="0"/>
              </a:rPr>
              <a:t>(conition)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.</a:t>
            </a:r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3. The attention values are long-tail distributed </a:t>
            </a:r>
            <a:r>
              <a:rPr lang="en-US" altLang="zh-CN" sz="2400" b="1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(verified, but on </a:t>
            </a:r>
            <a:r>
              <a:rPr lang="en-US" altLang="zh-CN" sz="2400" b="1">
                <a:solidFill>
                  <a:srgbClr val="FFC000"/>
                </a:solidFill>
                <a:latin typeface="Proxima Nova Rg" panose="02000506030000020004" charset="0"/>
                <a:cs typeface="Proxima Nova Rg" panose="02000506030000020004" charset="0"/>
              </a:rPr>
              <a:t>one </a:t>
            </a:r>
            <a:r>
              <a:rPr lang="en-US" altLang="zh-CN" sz="2400" b="1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dataset only)</a:t>
            </a:r>
            <a:r>
              <a:rPr lang="en-US" altLang="zh-CN" sz="2400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.</a:t>
            </a:r>
            <a:endParaRPr lang="zh-CN" altLang="en-US" sz="2400" b="1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zh-CN" altLang="en-US" sz="24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4. The variance of query-key dot product</a:t>
            </a:r>
            <a:r>
              <a:rPr lang="en-US" altLang="zh-CN" sz="2400">
                <a:latin typeface="Proxima Nova Rg" panose="02000506030000020004" charset="0"/>
                <a:cs typeface="Proxima Nova Rg" panose="02000506030000020004" charset="0"/>
              </a:rPr>
              <a:t>s</a:t>
            </a:r>
            <a:r>
              <a:rPr lang="zh-CN" altLang="en-US" sz="2400">
                <a:latin typeface="Proxima Nova Rg" panose="02000506030000020004" charset="0"/>
                <a:cs typeface="Proxima Nova Rg" panose="02000506030000020004" charset="0"/>
              </a:rPr>
              <a:t> also decreases along with the KLD </a:t>
            </a:r>
            <a:r>
              <a:rPr lang="en-US" altLang="zh-CN" sz="2400" b="1">
                <a:solidFill>
                  <a:srgbClr val="FF0000"/>
                </a:solidFill>
                <a:latin typeface="Proxima Nova Rg" panose="02000506030000020004" charset="0"/>
                <a:cs typeface="Proxima Nova Rg" panose="02000506030000020004" charset="0"/>
              </a:rPr>
              <a:t>(Alert, comes from no where)</a:t>
            </a:r>
            <a:r>
              <a:rPr lang="en-US" altLang="zh-CN" sz="2400">
                <a:solidFill>
                  <a:schemeClr val="tx1"/>
                </a:solidFill>
                <a:latin typeface="Proxima Nova Rg" panose="02000506030000020004" charset="0"/>
                <a:cs typeface="Proxima Nova Rg" panose="02000506030000020004" charset="0"/>
              </a:rPr>
              <a:t>.</a:t>
            </a:r>
            <a:endParaRPr lang="en-US" altLang="zh-CN" sz="24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E3CAB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40047" y="4163617"/>
            <a:ext cx="69907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THANKS FOR YOUR</a:t>
            </a:r>
            <a:endParaRPr kumimoji="1" lang="en-US" altLang="zh-CN" sz="60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pPr algn="ctr"/>
            <a:r>
              <a:rPr kumimoji="1" lang="en-US" altLang="zh-CN" sz="6000">
                <a:solidFill>
                  <a:srgbClr val="7E7182"/>
                </a:solidFill>
                <a:latin typeface="Proxima Nova Rg" panose="02000506030000020004" charset="0"/>
                <a:cs typeface="Proxima Nova Rg" panose="02000506030000020004" charset="0"/>
              </a:rPr>
              <a:t>ATTENTION</a:t>
            </a:r>
            <a:endParaRPr kumimoji="1" lang="en-US" altLang="zh-CN" sz="6000">
              <a:solidFill>
                <a:srgbClr val="7E7182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rgbClr val="CDB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288417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01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33934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Why Informer?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014" y="345292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Why Informer?</a:t>
            </a:r>
            <a:endParaRPr lang="en-US" altLang="zh-CN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376680"/>
            <a:ext cx="188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Transformer cell: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07565" y="2000250"/>
            <a:ext cx="358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High 1. Space-2. Time complexity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607310"/>
            <a:ext cx="8505825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014" y="345292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Why Informer?</a:t>
            </a:r>
            <a:endParaRPr lang="en-US" altLang="zh-CN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376680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Attention mechanism: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07565" y="2000250"/>
            <a:ext cx="334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Predicts one output at a time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7565" y="2607310"/>
            <a:ext cx="5010150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72014" y="345292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Why Informer?</a:t>
            </a:r>
            <a:endParaRPr lang="en-US" altLang="zh-CN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376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Informer: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27250" y="1980565"/>
            <a:ext cx="91109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1.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Query sparcity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Measurement lowers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Space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complexity</a:t>
            </a:r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2.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ProbSparse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lowers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  <a:sym typeface="+mn-ea"/>
              </a:rPr>
              <a:t>Time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  <a:sym typeface="+mn-ea"/>
              </a:rPr>
              <a:t> Complexity</a:t>
            </a:r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3. Predicts </a:t>
            </a:r>
            <a:r>
              <a:rPr lang="en-US" altLang="zh-CN" sz="2800" b="1">
                <a:latin typeface="Proxima Nova Rg" panose="02000506030000020004" charset="0"/>
                <a:cs typeface="Proxima Nova Rg" panose="02000506030000020004" charset="0"/>
              </a:rPr>
              <a:t>sequence </a:t>
            </a:r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in one batch (Generative Style Decoder)</a:t>
            </a:r>
            <a:endParaRPr lang="en-US" altLang="zh-CN" sz="2800">
              <a:solidFill>
                <a:schemeClr val="tx1"/>
              </a:solidFill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1970901"/>
            <a:ext cx="307403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PART 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0859" y="3038719"/>
            <a:ext cx="468503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improvments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1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482215"/>
            <a:ext cx="3874770" cy="4069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15735" y="3913505"/>
            <a:ext cx="33464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long-tail distributed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Therefore: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Most information is not needed.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/>
          <p:nvPr/>
        </p:nvGrpSpPr>
        <p:grpSpPr>
          <a:xfrm>
            <a:off x="188832" y="1479980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/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Proxima Nova Rg" panose="02000506030000020004" charset="0"/>
                  <a:ea typeface="字魂58号-创中黑" panose="00000500000000000000" pitchFamily="2" charset="-122"/>
                  <a:cs typeface="Proxima Nova Rg" panose="02000506030000020004" charset="0"/>
                  <a:sym typeface="字魂58号-创中黑" panose="00000500000000000000" pitchFamily="2" charset="-122"/>
                </a:rPr>
                <a:t>1</a:t>
              </a:r>
              <a:endParaRPr lang="en-US" sz="2400" b="1" dirty="0">
                <a:solidFill>
                  <a:srgbClr val="7E7182"/>
                </a:solidFill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86546" y="345292"/>
            <a:ext cx="40189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Proxima Nova Rg" panose="02000506030000020004" charset="0"/>
                <a:ea typeface="字魂58号-创中黑" panose="00000500000000000000" pitchFamily="2" charset="-122"/>
                <a:cs typeface="Proxima Nova Rg" panose="02000506030000020004" charset="0"/>
                <a:sym typeface="字魂58号-创中黑" panose="00000500000000000000" pitchFamily="2" charset="-122"/>
              </a:rPr>
              <a:t>3 Main Improvements</a:t>
            </a:r>
            <a:endParaRPr lang="en-US" altLang="zh-CN" sz="3200" dirty="0">
              <a:latin typeface="Proxima Nova Rg" panose="02000506030000020004" charset="0"/>
              <a:ea typeface="字魂58号-创中黑" panose="00000500000000000000" pitchFamily="2" charset="-122"/>
              <a:cs typeface="Proxima Nova Rg" panose="02000506030000020004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2274570"/>
            <a:ext cx="8505825" cy="3324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4630" y="6015355"/>
            <a:ext cx="9234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It upweights the most important values, only when the exp(q_i k_j^T) is away from constant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  <a:p>
            <a:r>
              <a:rPr lang="en-US" altLang="zh-CN">
                <a:latin typeface="Proxima Nova Rg" panose="02000506030000020004" charset="0"/>
                <a:cs typeface="Proxima Nova Rg" panose="02000506030000020004" charset="0"/>
              </a:rPr>
              <a:t>i.e. KLD to the constant distribution is large</a:t>
            </a:r>
            <a:endParaRPr lang="en-US" altLang="zh-CN">
              <a:latin typeface="Proxima Nova Rg" panose="02000506030000020004" charset="0"/>
              <a:cs typeface="Proxima Nova Rg" panose="020005060300000200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5500" y="1702435"/>
            <a:ext cx="2778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Proxima Nova Rg" panose="02000506030000020004" charset="0"/>
                <a:cs typeface="Proxima Nova Rg" panose="02000506030000020004" charset="0"/>
              </a:rPr>
              <a:t>Attention values:</a:t>
            </a:r>
            <a:endParaRPr lang="en-US" altLang="zh-CN" sz="2800">
              <a:latin typeface="Proxima Nova Rg" panose="02000506030000020004" charset="0"/>
              <a:cs typeface="Proxima Nova Rg" panose="0200050603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105,&quot;width&quot;:7890}"/>
</p:tagLst>
</file>

<file path=ppt/tags/tag2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宽屏</PresentationFormat>
  <Paragraphs>187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宋体</vt:lpstr>
      <vt:lpstr>Wingdings</vt:lpstr>
      <vt:lpstr>Arial</vt:lpstr>
      <vt:lpstr>字魂58号-创中黑</vt:lpstr>
      <vt:lpstr>黑体</vt:lpstr>
      <vt:lpstr>Calibri Light</vt:lpstr>
      <vt:lpstr>Symbol</vt:lpstr>
      <vt:lpstr>华文黑体</vt:lpstr>
      <vt:lpstr>Open Sans</vt:lpstr>
      <vt:lpstr>思源黑体 CN Regular</vt:lpstr>
      <vt:lpstr>微软雅黑</vt:lpstr>
      <vt:lpstr>Arial Unicode MS</vt:lpstr>
      <vt:lpstr>等线</vt:lpstr>
      <vt:lpstr>Lato Regular</vt:lpstr>
      <vt:lpstr>思源黑体 CN Bold</vt:lpstr>
      <vt:lpstr>Segoe Print</vt:lpstr>
      <vt:lpstr>Arial Black</vt:lpstr>
      <vt:lpstr>Microsoft Himalaya</vt:lpstr>
      <vt:lpstr>Proxima Nova Rg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韩光的智商是硬伤</cp:lastModifiedBy>
  <cp:revision>651</cp:revision>
  <dcterms:created xsi:type="dcterms:W3CDTF">2018-06-17T04:53:00Z</dcterms:created>
  <dcterms:modified xsi:type="dcterms:W3CDTF">2021-02-16T11:22:45Z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