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359" r:id="rId3"/>
    <p:sldId id="360" r:id="rId5"/>
    <p:sldId id="384" r:id="rId6"/>
    <p:sldId id="408" r:id="rId7"/>
    <p:sldId id="385" r:id="rId8"/>
    <p:sldId id="409" r:id="rId9"/>
    <p:sldId id="389" r:id="rId10"/>
    <p:sldId id="391" r:id="rId11"/>
    <p:sldId id="410" r:id="rId12"/>
    <p:sldId id="411" r:id="rId13"/>
    <p:sldId id="412" r:id="rId14"/>
    <p:sldId id="413" r:id="rId15"/>
    <p:sldId id="416" r:id="rId16"/>
    <p:sldId id="415" r:id="rId17"/>
    <p:sldId id="417" r:id="rId18"/>
    <p:sldId id="418" r:id="rId19"/>
    <p:sldId id="419" r:id="rId20"/>
    <p:sldId id="421" r:id="rId21"/>
    <p:sldId id="420" r:id="rId22"/>
    <p:sldId id="392" r:id="rId23"/>
    <p:sldId id="422" r:id="rId24"/>
    <p:sldId id="423" r:id="rId25"/>
    <p:sldId id="424" r:id="rId26"/>
    <p:sldId id="426" r:id="rId27"/>
    <p:sldId id="430" r:id="rId28"/>
    <p:sldId id="406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182"/>
    <a:srgbClr val="F2E4FB"/>
    <a:srgbClr val="9CA391"/>
    <a:srgbClr val="E3CFD1"/>
    <a:srgbClr val="F2E4FD"/>
    <a:srgbClr val="FEFBEC"/>
    <a:srgbClr val="FBEADA"/>
    <a:srgbClr val="E3CAB4"/>
    <a:srgbClr val="CDB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5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 userDrawn="1"/>
        </p:nvCxnSpPr>
        <p:spPr>
          <a:xfrm flipH="1">
            <a:off x="225287" y="-251791"/>
            <a:ext cx="226530" cy="689113"/>
          </a:xfrm>
          <a:prstGeom prst="line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 userDrawn="1"/>
        </p:nvCxnSpPr>
        <p:spPr>
          <a:xfrm flipH="1">
            <a:off x="-237410" y="-13392"/>
            <a:ext cx="716239" cy="556315"/>
          </a:xfrm>
          <a:prstGeom prst="line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角三角形 1"/>
          <p:cNvSpPr/>
          <p:nvPr userDrawn="1"/>
        </p:nvSpPr>
        <p:spPr>
          <a:xfrm rot="14400000">
            <a:off x="-639564" y="-192553"/>
            <a:ext cx="988316" cy="808622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4400000">
            <a:off x="-3647980" y="619468"/>
            <a:ext cx="6200603" cy="5073221"/>
          </a:xfrm>
          <a:prstGeom prst="rtTriangle">
            <a:avLst/>
          </a:prstGeom>
          <a:solidFill>
            <a:srgbClr val="E3CAB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3CAB4"/>
              </a:solidFill>
              <a:cs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23995" y="2147570"/>
            <a:ext cx="71532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>
                <a:solidFill>
                  <a:srgbClr val="7E7182"/>
                </a:solidFill>
                <a:latin typeface="Proxima Nova Rg" panose="02000506030000020004" charset="0"/>
                <a:cs typeface="Proxima Nova Rg" panose="02000506030000020004" charset="0"/>
              </a:rPr>
              <a:t>Informer: Beyond Efficient Transformer for Long Sequence Time-Series Forecasting</a:t>
            </a:r>
            <a:endParaRPr kumimoji="1" lang="en-US" altLang="zh-CN" sz="3200">
              <a:solidFill>
                <a:srgbClr val="7E7182"/>
              </a:solidFill>
              <a:latin typeface="Proxima Nova Rg" panose="02000506030000020004" charset="0"/>
              <a:cs typeface="Proxima Nova Rg" panose="020005060300000200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96807" y="4911647"/>
            <a:ext cx="28111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2000">
                <a:solidFill>
                  <a:srgbClr val="7E7182"/>
                </a:solidFill>
                <a:latin typeface="Proxima Nova Rg" panose="02000506030000020004" charset="0"/>
                <a:cs typeface="Proxima Nova Rg" panose="02000506030000020004" charset="0"/>
              </a:rPr>
              <a:t>Presenter: Zhang, Zijian</a:t>
            </a:r>
            <a:endParaRPr kumimoji="1" lang="en-US" altLang="zh-CN" sz="2000">
              <a:solidFill>
                <a:srgbClr val="7E7182"/>
              </a:solidFill>
              <a:latin typeface="Proxima Nova Rg" panose="02000506030000020004" charset="0"/>
              <a:cs typeface="Proxima Nova Rg" panose="02000506030000020004" charset="0"/>
            </a:endParaRPr>
          </a:p>
        </p:txBody>
      </p:sp>
      <p:sp>
        <p:nvSpPr>
          <p:cNvPr id="15" name="等腰三角形 14"/>
          <p:cNvSpPr/>
          <p:nvPr/>
        </p:nvSpPr>
        <p:spPr>
          <a:xfrm flipV="1">
            <a:off x="11176820" y="-62"/>
            <a:ext cx="1015660" cy="653564"/>
          </a:xfrm>
          <a:prstGeom prst="triangle">
            <a:avLst/>
          </a:prstGeom>
          <a:solidFill>
            <a:srgbClr val="CD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7"/>
          <p:cNvGrpSpPr/>
          <p:nvPr/>
        </p:nvGrpSpPr>
        <p:grpSpPr>
          <a:xfrm>
            <a:off x="188832" y="1479980"/>
            <a:ext cx="1589476" cy="1077672"/>
            <a:chOff x="5155735" y="2183152"/>
            <a:chExt cx="1589476" cy="1077672"/>
          </a:xfrm>
        </p:grpSpPr>
        <p:sp>
          <p:nvSpPr>
            <p:cNvPr id="45" name="Freeform 6"/>
            <p:cNvSpPr/>
            <p:nvPr/>
          </p:nvSpPr>
          <p:spPr bwMode="auto">
            <a:xfrm>
              <a:off x="5155735" y="2183152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5226619" y="2234814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rgbClr val="7E7182"/>
                  </a:solidFill>
                  <a:latin typeface="Proxima Nova Rg" panose="02000506030000020004" charset="0"/>
                  <a:ea typeface="字魂58号-创中黑" panose="00000500000000000000" pitchFamily="2" charset="-122"/>
                  <a:cs typeface="Proxima Nova Rg" panose="02000506030000020004" charset="0"/>
                  <a:sym typeface="字魂58号-创中黑" panose="00000500000000000000" pitchFamily="2" charset="-122"/>
                </a:rPr>
                <a:t>1</a:t>
              </a:r>
              <a:endParaRPr lang="en-US" sz="2400" b="1" dirty="0">
                <a:solidFill>
                  <a:srgbClr val="7E7182"/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86546" y="345292"/>
            <a:ext cx="401891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3 Main Improvements</a:t>
            </a:r>
            <a:endParaRPr lang="en-US" altLang="zh-CN" sz="3200" dirty="0"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6760" y="1836420"/>
            <a:ext cx="84899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Therefore: thresholding the queries, so that </a:t>
            </a:r>
            <a:r>
              <a:rPr lang="en-US" altLang="zh-CN" b="1"/>
              <a:t>queries </a:t>
            </a:r>
            <a:r>
              <a:rPr lang="en-US" altLang="zh-CN"/>
              <a:t>inducing top-u KLD-values</a:t>
            </a:r>
            <a:r>
              <a:rPr lang="en-US" altLang="zh-CN"/>
              <a:t> are kept (rests set to zero)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u</a:t>
            </a:r>
            <a:r>
              <a:rPr lang="en-US" altLang="zh-CN" b="1"/>
              <a:t> </a:t>
            </a:r>
            <a:r>
              <a:rPr lang="en-US" altLang="zh-CN"/>
              <a:t>=c ln L_Q (not proven!)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7"/>
          <p:cNvGrpSpPr/>
          <p:nvPr/>
        </p:nvGrpSpPr>
        <p:grpSpPr>
          <a:xfrm>
            <a:off x="188832" y="1479980"/>
            <a:ext cx="1589476" cy="1077672"/>
            <a:chOff x="5155735" y="2183152"/>
            <a:chExt cx="1589476" cy="1077672"/>
          </a:xfrm>
        </p:grpSpPr>
        <p:sp>
          <p:nvSpPr>
            <p:cNvPr id="45" name="Freeform 6"/>
            <p:cNvSpPr/>
            <p:nvPr/>
          </p:nvSpPr>
          <p:spPr bwMode="auto">
            <a:xfrm>
              <a:off x="5155735" y="2183152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5226619" y="2234814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rgbClr val="7E7182"/>
                  </a:solidFill>
                  <a:latin typeface="Proxima Nova Rg" panose="02000506030000020004" charset="0"/>
                  <a:ea typeface="字魂58号-创中黑" panose="00000500000000000000" pitchFamily="2" charset="-122"/>
                  <a:cs typeface="Proxima Nova Rg" panose="02000506030000020004" charset="0"/>
                  <a:sym typeface="字魂58号-创中黑" panose="00000500000000000000" pitchFamily="2" charset="-122"/>
                </a:rPr>
                <a:t>2</a:t>
              </a:r>
              <a:endParaRPr lang="en-US" sz="2400" b="1" dirty="0">
                <a:solidFill>
                  <a:srgbClr val="7E7182"/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86546" y="345292"/>
            <a:ext cx="401891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3 Main Improvements</a:t>
            </a:r>
            <a:endParaRPr lang="en-US" altLang="zh-CN" sz="3200" dirty="0"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0" y="2274570"/>
            <a:ext cx="8505825" cy="3324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95500" y="1702435"/>
            <a:ext cx="27781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</a:rPr>
              <a:t>Attention values:</a:t>
            </a:r>
            <a:endParaRPr lang="en-US" altLang="zh-CN" sz="2800">
              <a:latin typeface="Proxima Nova Rg" panose="02000506030000020004" charset="0"/>
              <a:cs typeface="Proxima Nova Rg" panose="020005060300000200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5032375" y="3121660"/>
            <a:ext cx="959485" cy="793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6574790" y="2274570"/>
            <a:ext cx="890270" cy="1460500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7"/>
          <p:cNvGrpSpPr/>
          <p:nvPr/>
        </p:nvGrpSpPr>
        <p:grpSpPr>
          <a:xfrm>
            <a:off x="188832" y="1479980"/>
            <a:ext cx="1589476" cy="1077672"/>
            <a:chOff x="5155735" y="2183152"/>
            <a:chExt cx="1589476" cy="1077672"/>
          </a:xfrm>
        </p:grpSpPr>
        <p:sp>
          <p:nvSpPr>
            <p:cNvPr id="45" name="Freeform 6"/>
            <p:cNvSpPr/>
            <p:nvPr/>
          </p:nvSpPr>
          <p:spPr bwMode="auto">
            <a:xfrm>
              <a:off x="5155735" y="2183152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5226619" y="2234814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rgbClr val="7E7182"/>
                  </a:solidFill>
                  <a:latin typeface="Proxima Nova Rg" panose="02000506030000020004" charset="0"/>
                  <a:ea typeface="字魂58号-创中黑" panose="00000500000000000000" pitchFamily="2" charset="-122"/>
                  <a:cs typeface="Proxima Nova Rg" panose="02000506030000020004" charset="0"/>
                  <a:sym typeface="字魂58号-创中黑" panose="00000500000000000000" pitchFamily="2" charset="-122"/>
                </a:rPr>
                <a:t>2</a:t>
              </a:r>
              <a:endParaRPr lang="en-US" sz="2400" b="1" dirty="0">
                <a:solidFill>
                  <a:srgbClr val="7E7182"/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86546" y="345292"/>
            <a:ext cx="401891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3 Main Improvements</a:t>
            </a:r>
            <a:endParaRPr lang="en-US" altLang="zh-CN" sz="3200" dirty="0"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0" y="2482215"/>
            <a:ext cx="3874770" cy="40690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15735" y="3913505"/>
            <a:ext cx="464121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Proxima Nova Rg" panose="02000506030000020004" charset="0"/>
                <a:cs typeface="Proxima Nova Rg" panose="02000506030000020004" charset="0"/>
              </a:rPr>
              <a:t>For </a:t>
            </a:r>
            <a:r>
              <a:rPr lang="en-US" altLang="zh-CN" b="1">
                <a:latin typeface="Proxima Nova Rg" panose="02000506030000020004" charset="0"/>
                <a:cs typeface="Proxima Nova Rg" panose="02000506030000020004" charset="0"/>
              </a:rPr>
              <a:t>keys</a:t>
            </a:r>
            <a:r>
              <a:rPr lang="en-US" altLang="zh-CN">
                <a:latin typeface="Proxima Nova Rg" panose="02000506030000020004" charset="0"/>
                <a:cs typeface="Proxima Nova Rg" panose="02000506030000020004" charset="0"/>
              </a:rPr>
              <a:t>:</a:t>
            </a:r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  <a:p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  <a:p>
            <a:r>
              <a:rPr lang="en-US" altLang="zh-CN">
                <a:latin typeface="Proxima Nova Rg" panose="02000506030000020004" charset="0"/>
                <a:cs typeface="Proxima Nova Rg" panose="02000506030000020004" charset="0"/>
              </a:rPr>
              <a:t>By long tail distribution of the attention value</a:t>
            </a:r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  <a:p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  <a:p>
            <a:r>
              <a:rPr lang="en-US" altLang="zh-CN">
                <a:latin typeface="Proxima Nova Rg" panose="02000506030000020004" charset="0"/>
                <a:cs typeface="Proxima Nova Rg" panose="02000506030000020004" charset="0"/>
              </a:rPr>
              <a:t>Randomly select U= L_Q ln L_k keys suffices</a:t>
            </a:r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5500" y="1702435"/>
            <a:ext cx="27781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</a:rPr>
              <a:t>Attention values:</a:t>
            </a:r>
            <a:endParaRPr lang="en-US" altLang="zh-CN" sz="2800">
              <a:latin typeface="Proxima Nova Rg" panose="02000506030000020004" charset="0"/>
              <a:cs typeface="Proxima Nova Rg" panose="0200050603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7"/>
          <p:cNvGrpSpPr/>
          <p:nvPr/>
        </p:nvGrpSpPr>
        <p:grpSpPr>
          <a:xfrm>
            <a:off x="188832" y="1479980"/>
            <a:ext cx="1589476" cy="1077672"/>
            <a:chOff x="5155735" y="2183152"/>
            <a:chExt cx="1589476" cy="1077672"/>
          </a:xfrm>
        </p:grpSpPr>
        <p:sp>
          <p:nvSpPr>
            <p:cNvPr id="45" name="Freeform 6"/>
            <p:cNvSpPr/>
            <p:nvPr/>
          </p:nvSpPr>
          <p:spPr bwMode="auto">
            <a:xfrm>
              <a:off x="5155735" y="2183152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5226619" y="2234814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rgbClr val="7E7182"/>
                  </a:solidFill>
                  <a:latin typeface="Proxima Nova Rg" panose="02000506030000020004" charset="0"/>
                  <a:ea typeface="字魂58号-创中黑" panose="00000500000000000000" pitchFamily="2" charset="-122"/>
                  <a:cs typeface="Proxima Nova Rg" panose="02000506030000020004" charset="0"/>
                  <a:sym typeface="字魂58号-创中黑" panose="00000500000000000000" pitchFamily="2" charset="-122"/>
                </a:rPr>
                <a:t>3</a:t>
              </a:r>
              <a:endParaRPr lang="en-US" sz="2400" b="1" dirty="0">
                <a:solidFill>
                  <a:srgbClr val="7E7182"/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86546" y="345292"/>
            <a:ext cx="401891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3 Main Improvements</a:t>
            </a:r>
            <a:endParaRPr lang="en-US" altLang="zh-CN" sz="3200" dirty="0"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5500" y="1702435"/>
            <a:ext cx="17360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</a:rPr>
              <a:t>Inference:</a:t>
            </a:r>
            <a:endParaRPr lang="en-US" altLang="zh-CN" sz="2800">
              <a:latin typeface="Proxima Nova Rg" panose="02000506030000020004" charset="0"/>
              <a:cs typeface="Proxima Nova Rg" panose="020005060300000200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4865" y="2152650"/>
            <a:ext cx="6343650" cy="4705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2185" y="4182745"/>
            <a:ext cx="3662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Vanilla attentive RNN:</a:t>
            </a:r>
            <a:endParaRPr lang="en-US" altLang="zh-CN"/>
          </a:p>
          <a:p>
            <a:r>
              <a:rPr lang="en-US" altLang="zh-CN"/>
              <a:t>auto-regressive, cummulates error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7"/>
          <p:cNvGrpSpPr/>
          <p:nvPr/>
        </p:nvGrpSpPr>
        <p:grpSpPr>
          <a:xfrm>
            <a:off x="188832" y="1479980"/>
            <a:ext cx="1589476" cy="1077672"/>
            <a:chOff x="5155735" y="2183152"/>
            <a:chExt cx="1589476" cy="1077672"/>
          </a:xfrm>
        </p:grpSpPr>
        <p:sp>
          <p:nvSpPr>
            <p:cNvPr id="45" name="Freeform 6"/>
            <p:cNvSpPr/>
            <p:nvPr/>
          </p:nvSpPr>
          <p:spPr bwMode="auto">
            <a:xfrm>
              <a:off x="5155735" y="2183152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5226619" y="2234814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rgbClr val="7E7182"/>
                  </a:solidFill>
                  <a:latin typeface="Proxima Nova Rg" panose="02000506030000020004" charset="0"/>
                  <a:ea typeface="字魂58号-创中黑" panose="00000500000000000000" pitchFamily="2" charset="-122"/>
                  <a:cs typeface="Proxima Nova Rg" panose="02000506030000020004" charset="0"/>
                  <a:sym typeface="字魂58号-创中黑" panose="00000500000000000000" pitchFamily="2" charset="-122"/>
                </a:rPr>
                <a:t>3</a:t>
              </a:r>
              <a:endParaRPr lang="en-US" sz="2400" b="1" dirty="0">
                <a:solidFill>
                  <a:srgbClr val="7E7182"/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86546" y="345292"/>
            <a:ext cx="401891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3 Main Improvements</a:t>
            </a:r>
            <a:endParaRPr lang="en-US" altLang="zh-CN" sz="3200" dirty="0"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5500" y="1702435"/>
            <a:ext cx="42716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</a:rPr>
              <a:t>Generative Style Decoder:</a:t>
            </a:r>
            <a:endParaRPr lang="en-US" altLang="zh-CN" sz="2800">
              <a:latin typeface="Proxima Nova Rg" panose="02000506030000020004" charset="0"/>
              <a:cs typeface="Proxima Nova Rg" panose="020005060300000200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4865" y="2152650"/>
            <a:ext cx="6343650" cy="47053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文本框 5"/>
          <p:cNvSpPr txBox="1"/>
          <p:nvPr/>
        </p:nvSpPr>
        <p:spPr>
          <a:xfrm>
            <a:off x="972185" y="4182745"/>
            <a:ext cx="3345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Informer:</a:t>
            </a:r>
            <a:endParaRPr lang="en-US" altLang="zh-CN"/>
          </a:p>
          <a:p>
            <a:r>
              <a:rPr lang="en-US" altLang="zh-CN"/>
              <a:t>Predicts the target in one batch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226425" y="2726690"/>
            <a:ext cx="2752090" cy="4131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37505" y="5612765"/>
            <a:ext cx="5257800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26425" y="647255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0          0        0          0</a:t>
            </a:r>
            <a:endParaRPr lang="en-US" altLang="zh-CN" b="1"/>
          </a:p>
        </p:txBody>
      </p:sp>
      <p:sp>
        <p:nvSpPr>
          <p:cNvPr id="10" name="矩形 9"/>
          <p:cNvSpPr/>
          <p:nvPr/>
        </p:nvSpPr>
        <p:spPr>
          <a:xfrm>
            <a:off x="5437505" y="4701540"/>
            <a:ext cx="5257800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ProbSparse Attention matrix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634865" y="2726690"/>
            <a:ext cx="3729990" cy="1974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37505" y="3240405"/>
            <a:ext cx="2788920" cy="94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Feature map from the encoder</a:t>
            </a:r>
            <a:endParaRPr lang="en-US" altLang="zh-CN"/>
          </a:p>
        </p:txBody>
      </p:sp>
      <p:cxnSp>
        <p:nvCxnSpPr>
          <p:cNvPr id="13" name="肘形连接符 12"/>
          <p:cNvCxnSpPr/>
          <p:nvPr/>
        </p:nvCxnSpPr>
        <p:spPr>
          <a:xfrm rot="16200000" flipV="1">
            <a:off x="4347845" y="4786630"/>
            <a:ext cx="2188845" cy="10160"/>
          </a:xfrm>
          <a:prstGeom prst="bentConnector4">
            <a:avLst>
              <a:gd name="adj1" fmla="val 826"/>
              <a:gd name="adj2" fmla="val 24468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汇总连接 14"/>
          <p:cNvSpPr/>
          <p:nvPr/>
        </p:nvSpPr>
        <p:spPr>
          <a:xfrm>
            <a:off x="9114155" y="3364865"/>
            <a:ext cx="692785" cy="692785"/>
          </a:xfrm>
          <a:prstGeom prst="flowChartSummingJunction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2" idx="3"/>
            <a:endCxn id="15" idx="2"/>
          </p:cNvCxnSpPr>
          <p:nvPr/>
        </p:nvCxnSpPr>
        <p:spPr>
          <a:xfrm>
            <a:off x="8226425" y="3711575"/>
            <a:ext cx="88773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5" idx="4"/>
          </p:cNvCxnSpPr>
          <p:nvPr/>
        </p:nvCxnSpPr>
        <p:spPr>
          <a:xfrm flipV="1">
            <a:off x="9460865" y="4057650"/>
            <a:ext cx="0" cy="6438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16200000" flipV="1">
            <a:off x="-1099284" y="1444859"/>
            <a:ext cx="6166851" cy="3968283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7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78217" y="4767072"/>
            <a:ext cx="1156115" cy="958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0859" y="1970901"/>
            <a:ext cx="304990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PART 03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0859" y="3038719"/>
            <a:ext cx="335089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Miscellaneous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27812" y="6378595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28"/>
          <p:cNvSpPr/>
          <p:nvPr/>
        </p:nvSpPr>
        <p:spPr>
          <a:xfrm>
            <a:off x="1537970" y="1278890"/>
            <a:ext cx="1153795" cy="760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rgbClr val="E3CAB4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>
              <a:defRPr/>
            </a:pP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7" name="Freeform: Shape 29"/>
          <p:cNvSpPr/>
          <p:nvPr/>
        </p:nvSpPr>
        <p:spPr>
          <a:xfrm>
            <a:off x="1693545" y="1397635"/>
            <a:ext cx="206375" cy="210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2" extrusionOk="0">
                <a:moveTo>
                  <a:pt x="14102" y="6331"/>
                </a:moveTo>
                <a:cubicBezTo>
                  <a:pt x="13392" y="5619"/>
                  <a:pt x="13392" y="4469"/>
                  <a:pt x="14102" y="3757"/>
                </a:cubicBezTo>
                <a:cubicBezTo>
                  <a:pt x="14812" y="3048"/>
                  <a:pt x="15963" y="3048"/>
                  <a:pt x="16675" y="3757"/>
                </a:cubicBezTo>
                <a:cubicBezTo>
                  <a:pt x="17385" y="4466"/>
                  <a:pt x="17385" y="5618"/>
                  <a:pt x="16675" y="6331"/>
                </a:cubicBezTo>
                <a:cubicBezTo>
                  <a:pt x="15963" y="7040"/>
                  <a:pt x="14811" y="7040"/>
                  <a:pt x="14102" y="6331"/>
                </a:cubicBezTo>
                <a:close/>
                <a:moveTo>
                  <a:pt x="12903" y="13199"/>
                </a:moveTo>
                <a:cubicBezTo>
                  <a:pt x="12903" y="13199"/>
                  <a:pt x="21289" y="7285"/>
                  <a:pt x="20359" y="517"/>
                </a:cubicBezTo>
                <a:cubicBezTo>
                  <a:pt x="20339" y="369"/>
                  <a:pt x="20289" y="269"/>
                  <a:pt x="20226" y="205"/>
                </a:cubicBezTo>
                <a:cubicBezTo>
                  <a:pt x="20162" y="142"/>
                  <a:pt x="20063" y="92"/>
                  <a:pt x="19913" y="72"/>
                </a:cubicBezTo>
                <a:cubicBezTo>
                  <a:pt x="13146" y="-858"/>
                  <a:pt x="7233" y="7528"/>
                  <a:pt x="7233" y="7528"/>
                </a:cubicBezTo>
                <a:cubicBezTo>
                  <a:pt x="2104" y="6928"/>
                  <a:pt x="2477" y="7927"/>
                  <a:pt x="137" y="13421"/>
                </a:cubicBezTo>
                <a:cubicBezTo>
                  <a:pt x="-311" y="14468"/>
                  <a:pt x="415" y="14829"/>
                  <a:pt x="1211" y="14534"/>
                </a:cubicBezTo>
                <a:cubicBezTo>
                  <a:pt x="2007" y="14242"/>
                  <a:pt x="3762" y="13593"/>
                  <a:pt x="3762" y="13593"/>
                </a:cubicBezTo>
                <a:lnTo>
                  <a:pt x="6839" y="16667"/>
                </a:lnTo>
                <a:cubicBezTo>
                  <a:pt x="6839" y="16667"/>
                  <a:pt x="6190" y="18425"/>
                  <a:pt x="5897" y="19220"/>
                </a:cubicBezTo>
                <a:cubicBezTo>
                  <a:pt x="5602" y="20016"/>
                  <a:pt x="5962" y="20742"/>
                  <a:pt x="7011" y="20295"/>
                </a:cubicBezTo>
                <a:cubicBezTo>
                  <a:pt x="12504" y="17955"/>
                  <a:pt x="13504" y="18328"/>
                  <a:pt x="12903" y="13199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>
              <a:defRPr/>
            </a:pP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9" name="Rectangle 42"/>
          <p:cNvSpPr/>
          <p:nvPr/>
        </p:nvSpPr>
        <p:spPr>
          <a:xfrm>
            <a:off x="405130" y="1200150"/>
            <a:ext cx="1108075" cy="68707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1. Max-mean 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  <a:p>
            <a:pPr algn="ctr"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instead of 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  <a:p>
            <a:pPr algn="ctr"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ln sum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683766" y="345292"/>
            <a:ext cx="2824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Miscellaneous</a:t>
            </a:r>
            <a:endParaRPr lang="en-US" altLang="zh-CN" sz="3200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18535" y="1968500"/>
            <a:ext cx="44723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Proxima Nova Rg" panose="02000506030000020004" charset="0"/>
                <a:cs typeface="Proxima Nova Rg" panose="02000506030000020004" charset="0"/>
              </a:rPr>
              <a:t>Vanilla KLD (omitting constants</a:t>
            </a:r>
            <a:r>
              <a:rPr lang="en-US" altLang="zh-CN" sz="2400"/>
              <a:t>):</a:t>
            </a:r>
            <a:endParaRPr lang="en-US" altLang="zh-CN" sz="2400"/>
          </a:p>
        </p:txBody>
      </p:sp>
      <p:grpSp>
        <p:nvGrpSpPr>
          <p:cNvPr id="7" name="组合 6"/>
          <p:cNvGrpSpPr/>
          <p:nvPr/>
        </p:nvGrpSpPr>
        <p:grpSpPr>
          <a:xfrm>
            <a:off x="3518535" y="2508885"/>
            <a:ext cx="3981450" cy="913130"/>
            <a:chOff x="6465" y="3789"/>
            <a:chExt cx="6270" cy="1438"/>
          </a:xfrm>
        </p:grpSpPr>
        <p:pic>
          <p:nvPicPr>
            <p:cNvPr id="2" name="图片 1" descr="informer_kl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65" y="4027"/>
              <a:ext cx="6270" cy="1200"/>
            </a:xfrm>
            <a:prstGeom prst="rect">
              <a:avLst/>
            </a:prstGeom>
          </p:spPr>
        </p:pic>
        <p:sp>
          <p:nvSpPr>
            <p:cNvPr id="4" name="圆角矩形 3"/>
            <p:cNvSpPr/>
            <p:nvPr/>
          </p:nvSpPr>
          <p:spPr>
            <a:xfrm>
              <a:off x="8579" y="3789"/>
              <a:ext cx="1682" cy="143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518535" y="5573395"/>
            <a:ext cx="50222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Proxima Nova Rg" panose="02000506030000020004" charset="0"/>
                <a:cs typeface="Proxima Nova Rg" panose="02000506030000020004" charset="0"/>
              </a:rPr>
              <a:t>the order holds (proven in appendix)</a:t>
            </a:r>
            <a:endParaRPr lang="en-US" altLang="zh-CN" sz="2400">
              <a:latin typeface="Proxima Nova Rg" panose="02000506030000020004" charset="0"/>
              <a:cs typeface="Proxima Nova Rg" panose="0200050603000002000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518535" y="4184650"/>
            <a:ext cx="3001010" cy="459740"/>
            <a:chOff x="5541" y="6590"/>
            <a:chExt cx="4726" cy="724"/>
          </a:xfrm>
        </p:grpSpPr>
        <p:sp>
          <p:nvSpPr>
            <p:cNvPr id="9" name="文本框 8"/>
            <p:cNvSpPr txBox="1"/>
            <p:nvPr/>
          </p:nvSpPr>
          <p:spPr>
            <a:xfrm>
              <a:off x="5541" y="6590"/>
              <a:ext cx="472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>
                  <a:latin typeface="Proxima Nova Rg" panose="02000506030000020004" charset="0"/>
                  <a:cs typeface="Proxima Nova Rg" panose="02000506030000020004" charset="0"/>
                </a:rPr>
                <a:t>Informer: max - mean</a:t>
              </a:r>
              <a:endParaRPr lang="en-US" altLang="zh-CN" sz="2400">
                <a:latin typeface="Proxima Nova Rg" panose="02000506030000020004" charset="0"/>
                <a:cs typeface="Proxima Nova Rg" panose="02000506030000020004" charset="0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7595" y="6590"/>
              <a:ext cx="1043" cy="725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8920" y="6590"/>
              <a:ext cx="1233" cy="725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518535" y="4724400"/>
            <a:ext cx="3896360" cy="769620"/>
            <a:chOff x="5541" y="7440"/>
            <a:chExt cx="6136" cy="1212"/>
          </a:xfrm>
        </p:grpSpPr>
        <p:pic>
          <p:nvPicPr>
            <p:cNvPr id="8" name="图片 7" descr="informer_max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1" y="7441"/>
              <a:ext cx="6015" cy="1065"/>
            </a:xfrm>
            <a:prstGeom prst="rect">
              <a:avLst/>
            </a:prstGeom>
          </p:spPr>
        </p:pic>
        <p:sp>
          <p:nvSpPr>
            <p:cNvPr id="47" name="圆角矩形 46"/>
            <p:cNvSpPr/>
            <p:nvPr/>
          </p:nvSpPr>
          <p:spPr>
            <a:xfrm>
              <a:off x="7517" y="7441"/>
              <a:ext cx="1680" cy="1210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9525" y="7440"/>
              <a:ext cx="2152" cy="1212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9575" y="1192530"/>
            <a:ext cx="2288540" cy="842010"/>
            <a:chOff x="600" y="1818"/>
            <a:chExt cx="3604" cy="1326"/>
          </a:xfrm>
        </p:grpSpPr>
        <p:sp>
          <p:nvSpPr>
            <p:cNvPr id="18" name="Freeform: Shape 31"/>
            <p:cNvSpPr/>
            <p:nvPr/>
          </p:nvSpPr>
          <p:spPr>
            <a:xfrm>
              <a:off x="2386" y="1946"/>
              <a:ext cx="1818" cy="1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42" y="21600"/>
                  </a:moveTo>
                  <a:lnTo>
                    <a:pt x="9202" y="12826"/>
                  </a:lnTo>
                  <a:lnTo>
                    <a:pt x="0" y="12826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2826"/>
                  </a:lnTo>
                </a:path>
              </a:pathLst>
            </a:custGeom>
            <a:solidFill>
              <a:srgbClr val="E3CAB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sz="240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2" name="Freeform: Shape 32"/>
            <p:cNvSpPr/>
            <p:nvPr/>
          </p:nvSpPr>
          <p:spPr>
            <a:xfrm>
              <a:off x="2651" y="2117"/>
              <a:ext cx="280" cy="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8" h="21164" extrusionOk="0">
                  <a:moveTo>
                    <a:pt x="13691" y="4182"/>
                  </a:moveTo>
                  <a:cubicBezTo>
                    <a:pt x="12508" y="3546"/>
                    <a:pt x="11931" y="2543"/>
                    <a:pt x="12404" y="1937"/>
                  </a:cubicBezTo>
                  <a:cubicBezTo>
                    <a:pt x="12876" y="1334"/>
                    <a:pt x="14218" y="1362"/>
                    <a:pt x="15398" y="1998"/>
                  </a:cubicBezTo>
                  <a:cubicBezTo>
                    <a:pt x="16583" y="2634"/>
                    <a:pt x="17155" y="3639"/>
                    <a:pt x="16684" y="4242"/>
                  </a:cubicBezTo>
                  <a:cubicBezTo>
                    <a:pt x="16213" y="4845"/>
                    <a:pt x="14874" y="4818"/>
                    <a:pt x="13691" y="4182"/>
                  </a:cubicBezTo>
                  <a:close/>
                  <a:moveTo>
                    <a:pt x="14777" y="15159"/>
                  </a:moveTo>
                  <a:cubicBezTo>
                    <a:pt x="14795" y="15127"/>
                    <a:pt x="14807" y="15091"/>
                    <a:pt x="14825" y="15057"/>
                  </a:cubicBezTo>
                  <a:cubicBezTo>
                    <a:pt x="14896" y="14928"/>
                    <a:pt x="14958" y="14799"/>
                    <a:pt x="15009" y="14664"/>
                  </a:cubicBezTo>
                  <a:cubicBezTo>
                    <a:pt x="15017" y="14639"/>
                    <a:pt x="15021" y="14615"/>
                    <a:pt x="15030" y="14593"/>
                  </a:cubicBezTo>
                  <a:cubicBezTo>
                    <a:pt x="15082" y="14443"/>
                    <a:pt x="15126" y="14295"/>
                    <a:pt x="15161" y="14143"/>
                  </a:cubicBezTo>
                  <a:cubicBezTo>
                    <a:pt x="15161" y="14136"/>
                    <a:pt x="15161" y="14130"/>
                    <a:pt x="15161" y="14120"/>
                  </a:cubicBezTo>
                  <a:cubicBezTo>
                    <a:pt x="15421" y="12832"/>
                    <a:pt x="14968" y="11394"/>
                    <a:pt x="13930" y="10096"/>
                  </a:cubicBezTo>
                  <a:lnTo>
                    <a:pt x="15410" y="8206"/>
                  </a:lnTo>
                  <a:cubicBezTo>
                    <a:pt x="17115" y="8386"/>
                    <a:pt x="18589" y="8031"/>
                    <a:pt x="19298" y="7124"/>
                  </a:cubicBezTo>
                  <a:cubicBezTo>
                    <a:pt x="20528" y="5555"/>
                    <a:pt x="19031" y="2944"/>
                    <a:pt x="15959" y="1289"/>
                  </a:cubicBezTo>
                  <a:cubicBezTo>
                    <a:pt x="12884" y="-367"/>
                    <a:pt x="9398" y="-436"/>
                    <a:pt x="8170" y="1130"/>
                  </a:cubicBezTo>
                  <a:cubicBezTo>
                    <a:pt x="7458" y="2039"/>
                    <a:pt x="7666" y="3299"/>
                    <a:pt x="8560" y="4518"/>
                  </a:cubicBezTo>
                  <a:lnTo>
                    <a:pt x="7078" y="6407"/>
                  </a:lnTo>
                  <a:cubicBezTo>
                    <a:pt x="5227" y="6150"/>
                    <a:pt x="3458" y="6390"/>
                    <a:pt x="2143" y="7113"/>
                  </a:cubicBezTo>
                  <a:cubicBezTo>
                    <a:pt x="2135" y="7115"/>
                    <a:pt x="2126" y="7117"/>
                    <a:pt x="2120" y="7122"/>
                  </a:cubicBezTo>
                  <a:cubicBezTo>
                    <a:pt x="1967" y="7208"/>
                    <a:pt x="1817" y="7302"/>
                    <a:pt x="1677" y="7402"/>
                  </a:cubicBezTo>
                  <a:cubicBezTo>
                    <a:pt x="1655" y="7417"/>
                    <a:pt x="1628" y="7431"/>
                    <a:pt x="1610" y="7447"/>
                  </a:cubicBezTo>
                  <a:cubicBezTo>
                    <a:pt x="1479" y="7539"/>
                    <a:pt x="1362" y="7643"/>
                    <a:pt x="1249" y="7747"/>
                  </a:cubicBezTo>
                  <a:cubicBezTo>
                    <a:pt x="1222" y="7773"/>
                    <a:pt x="1185" y="7796"/>
                    <a:pt x="1159" y="7824"/>
                  </a:cubicBezTo>
                  <a:cubicBezTo>
                    <a:pt x="1018" y="7957"/>
                    <a:pt x="887" y="8098"/>
                    <a:pt x="773" y="8248"/>
                  </a:cubicBezTo>
                  <a:cubicBezTo>
                    <a:pt x="-1072" y="10599"/>
                    <a:pt x="502" y="14158"/>
                    <a:pt x="4282" y="16195"/>
                  </a:cubicBezTo>
                  <a:cubicBezTo>
                    <a:pt x="8065" y="18232"/>
                    <a:pt x="12626" y="17974"/>
                    <a:pt x="14466" y="15623"/>
                  </a:cubicBezTo>
                  <a:cubicBezTo>
                    <a:pt x="14582" y="15474"/>
                    <a:pt x="14689" y="15318"/>
                    <a:pt x="14777" y="15159"/>
                  </a:cubicBezTo>
                  <a:close/>
                  <a:moveTo>
                    <a:pt x="2898" y="16410"/>
                  </a:moveTo>
                  <a:lnTo>
                    <a:pt x="93" y="19992"/>
                  </a:lnTo>
                  <a:lnTo>
                    <a:pt x="391" y="21164"/>
                  </a:lnTo>
                  <a:lnTo>
                    <a:pt x="1804" y="20914"/>
                  </a:lnTo>
                  <a:lnTo>
                    <a:pt x="4609" y="17333"/>
                  </a:lnTo>
                  <a:cubicBezTo>
                    <a:pt x="4310" y="17201"/>
                    <a:pt x="4014" y="17060"/>
                    <a:pt x="3727" y="16904"/>
                  </a:cubicBezTo>
                  <a:cubicBezTo>
                    <a:pt x="3437" y="16748"/>
                    <a:pt x="3160" y="16582"/>
                    <a:pt x="2898" y="1641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sz="240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7" name="Rectangle 41"/>
            <p:cNvSpPr/>
            <p:nvPr/>
          </p:nvSpPr>
          <p:spPr>
            <a:xfrm>
              <a:off x="600" y="1818"/>
              <a:ext cx="1745" cy="436"/>
            </a:xfrm>
            <a:prstGeom prst="rect">
              <a:avLst/>
            </a:prstGeom>
          </p:spPr>
          <p:txBody>
            <a:bodyPr wrap="none"/>
            <a:lstStyle/>
            <a:p>
              <a:pPr algn="ctr"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Rg" panose="02000506030000020004" charset="0"/>
                  <a:ea typeface="字魂58号-创中黑" panose="00000500000000000000" pitchFamily="2" charset="-122"/>
                  <a:cs typeface="Proxima Nova Rg" panose="02000506030000020004" charset="0"/>
                  <a:sym typeface="字魂58号-创中黑" panose="00000500000000000000" pitchFamily="2" charset="-122"/>
                </a:rPr>
                <a:t>2. Global and 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endParaRPr>
            </a:p>
            <a:p>
              <a:pPr algn="ctr"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Rg" panose="02000506030000020004" charset="0"/>
                  <a:ea typeface="字魂58号-创中黑" panose="00000500000000000000" pitchFamily="2" charset="-122"/>
                  <a:cs typeface="Proxima Nova Rg" panose="02000506030000020004" charset="0"/>
                  <a:sym typeface="字魂58号-创中黑" panose="00000500000000000000" pitchFamily="2" charset="-122"/>
                </a:rPr>
                <a:t>local 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endParaRPr>
            </a:p>
            <a:p>
              <a:pPr algn="ctr"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Rg" panose="02000506030000020004" charset="0"/>
                  <a:ea typeface="字魂58号-创中黑" panose="00000500000000000000" pitchFamily="2" charset="-122"/>
                  <a:cs typeface="Proxima Nova Rg" panose="02000506030000020004" charset="0"/>
                  <a:sym typeface="字魂58号-创中黑" panose="00000500000000000000" pitchFamily="2" charset="-122"/>
                </a:rPr>
                <a:t>timestamps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683766" y="345292"/>
            <a:ext cx="2824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Miscellaneous</a:t>
            </a:r>
            <a:endParaRPr lang="en-US" altLang="zh-CN" sz="3200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pic>
        <p:nvPicPr>
          <p:cNvPr id="3" name="图片 2" descr="informer_timestam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6150" y="1955165"/>
            <a:ext cx="5219700" cy="4048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9575" y="1192530"/>
            <a:ext cx="2288540" cy="842010"/>
            <a:chOff x="600" y="1818"/>
            <a:chExt cx="3604" cy="1326"/>
          </a:xfrm>
        </p:grpSpPr>
        <p:sp>
          <p:nvSpPr>
            <p:cNvPr id="18" name="Freeform: Shape 31"/>
            <p:cNvSpPr/>
            <p:nvPr/>
          </p:nvSpPr>
          <p:spPr>
            <a:xfrm>
              <a:off x="2386" y="1946"/>
              <a:ext cx="1818" cy="1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42" y="21600"/>
                  </a:moveTo>
                  <a:lnTo>
                    <a:pt x="9202" y="12826"/>
                  </a:lnTo>
                  <a:lnTo>
                    <a:pt x="0" y="12826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2826"/>
                  </a:lnTo>
                </a:path>
              </a:pathLst>
            </a:custGeom>
            <a:solidFill>
              <a:srgbClr val="E3CAB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sz="240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2" name="Freeform: Shape 32"/>
            <p:cNvSpPr/>
            <p:nvPr/>
          </p:nvSpPr>
          <p:spPr>
            <a:xfrm>
              <a:off x="2651" y="2117"/>
              <a:ext cx="280" cy="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8" h="21164" extrusionOk="0">
                  <a:moveTo>
                    <a:pt x="13691" y="4182"/>
                  </a:moveTo>
                  <a:cubicBezTo>
                    <a:pt x="12508" y="3546"/>
                    <a:pt x="11931" y="2543"/>
                    <a:pt x="12404" y="1937"/>
                  </a:cubicBezTo>
                  <a:cubicBezTo>
                    <a:pt x="12876" y="1334"/>
                    <a:pt x="14218" y="1362"/>
                    <a:pt x="15398" y="1998"/>
                  </a:cubicBezTo>
                  <a:cubicBezTo>
                    <a:pt x="16583" y="2634"/>
                    <a:pt x="17155" y="3639"/>
                    <a:pt x="16684" y="4242"/>
                  </a:cubicBezTo>
                  <a:cubicBezTo>
                    <a:pt x="16213" y="4845"/>
                    <a:pt x="14874" y="4818"/>
                    <a:pt x="13691" y="4182"/>
                  </a:cubicBezTo>
                  <a:close/>
                  <a:moveTo>
                    <a:pt x="14777" y="15159"/>
                  </a:moveTo>
                  <a:cubicBezTo>
                    <a:pt x="14795" y="15127"/>
                    <a:pt x="14807" y="15091"/>
                    <a:pt x="14825" y="15057"/>
                  </a:cubicBezTo>
                  <a:cubicBezTo>
                    <a:pt x="14896" y="14928"/>
                    <a:pt x="14958" y="14799"/>
                    <a:pt x="15009" y="14664"/>
                  </a:cubicBezTo>
                  <a:cubicBezTo>
                    <a:pt x="15017" y="14639"/>
                    <a:pt x="15021" y="14615"/>
                    <a:pt x="15030" y="14593"/>
                  </a:cubicBezTo>
                  <a:cubicBezTo>
                    <a:pt x="15082" y="14443"/>
                    <a:pt x="15126" y="14295"/>
                    <a:pt x="15161" y="14143"/>
                  </a:cubicBezTo>
                  <a:cubicBezTo>
                    <a:pt x="15161" y="14136"/>
                    <a:pt x="15161" y="14130"/>
                    <a:pt x="15161" y="14120"/>
                  </a:cubicBezTo>
                  <a:cubicBezTo>
                    <a:pt x="15421" y="12832"/>
                    <a:pt x="14968" y="11394"/>
                    <a:pt x="13930" y="10096"/>
                  </a:cubicBezTo>
                  <a:lnTo>
                    <a:pt x="15410" y="8206"/>
                  </a:lnTo>
                  <a:cubicBezTo>
                    <a:pt x="17115" y="8386"/>
                    <a:pt x="18589" y="8031"/>
                    <a:pt x="19298" y="7124"/>
                  </a:cubicBezTo>
                  <a:cubicBezTo>
                    <a:pt x="20528" y="5555"/>
                    <a:pt x="19031" y="2944"/>
                    <a:pt x="15959" y="1289"/>
                  </a:cubicBezTo>
                  <a:cubicBezTo>
                    <a:pt x="12884" y="-367"/>
                    <a:pt x="9398" y="-436"/>
                    <a:pt x="8170" y="1130"/>
                  </a:cubicBezTo>
                  <a:cubicBezTo>
                    <a:pt x="7458" y="2039"/>
                    <a:pt x="7666" y="3299"/>
                    <a:pt x="8560" y="4518"/>
                  </a:cubicBezTo>
                  <a:lnTo>
                    <a:pt x="7078" y="6407"/>
                  </a:lnTo>
                  <a:cubicBezTo>
                    <a:pt x="5227" y="6150"/>
                    <a:pt x="3458" y="6390"/>
                    <a:pt x="2143" y="7113"/>
                  </a:cubicBezTo>
                  <a:cubicBezTo>
                    <a:pt x="2135" y="7115"/>
                    <a:pt x="2126" y="7117"/>
                    <a:pt x="2120" y="7122"/>
                  </a:cubicBezTo>
                  <a:cubicBezTo>
                    <a:pt x="1967" y="7208"/>
                    <a:pt x="1817" y="7302"/>
                    <a:pt x="1677" y="7402"/>
                  </a:cubicBezTo>
                  <a:cubicBezTo>
                    <a:pt x="1655" y="7417"/>
                    <a:pt x="1628" y="7431"/>
                    <a:pt x="1610" y="7447"/>
                  </a:cubicBezTo>
                  <a:cubicBezTo>
                    <a:pt x="1479" y="7539"/>
                    <a:pt x="1362" y="7643"/>
                    <a:pt x="1249" y="7747"/>
                  </a:cubicBezTo>
                  <a:cubicBezTo>
                    <a:pt x="1222" y="7773"/>
                    <a:pt x="1185" y="7796"/>
                    <a:pt x="1159" y="7824"/>
                  </a:cubicBezTo>
                  <a:cubicBezTo>
                    <a:pt x="1018" y="7957"/>
                    <a:pt x="887" y="8098"/>
                    <a:pt x="773" y="8248"/>
                  </a:cubicBezTo>
                  <a:cubicBezTo>
                    <a:pt x="-1072" y="10599"/>
                    <a:pt x="502" y="14158"/>
                    <a:pt x="4282" y="16195"/>
                  </a:cubicBezTo>
                  <a:cubicBezTo>
                    <a:pt x="8065" y="18232"/>
                    <a:pt x="12626" y="17974"/>
                    <a:pt x="14466" y="15623"/>
                  </a:cubicBezTo>
                  <a:cubicBezTo>
                    <a:pt x="14582" y="15474"/>
                    <a:pt x="14689" y="15318"/>
                    <a:pt x="14777" y="15159"/>
                  </a:cubicBezTo>
                  <a:close/>
                  <a:moveTo>
                    <a:pt x="2898" y="16410"/>
                  </a:moveTo>
                  <a:lnTo>
                    <a:pt x="93" y="19992"/>
                  </a:lnTo>
                  <a:lnTo>
                    <a:pt x="391" y="21164"/>
                  </a:lnTo>
                  <a:lnTo>
                    <a:pt x="1804" y="20914"/>
                  </a:lnTo>
                  <a:lnTo>
                    <a:pt x="4609" y="17333"/>
                  </a:lnTo>
                  <a:cubicBezTo>
                    <a:pt x="4310" y="17201"/>
                    <a:pt x="4014" y="17060"/>
                    <a:pt x="3727" y="16904"/>
                  </a:cubicBezTo>
                  <a:cubicBezTo>
                    <a:pt x="3437" y="16748"/>
                    <a:pt x="3160" y="16582"/>
                    <a:pt x="2898" y="1641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sz="240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7" name="Rectangle 41"/>
            <p:cNvSpPr/>
            <p:nvPr/>
          </p:nvSpPr>
          <p:spPr>
            <a:xfrm>
              <a:off x="600" y="1818"/>
              <a:ext cx="1745" cy="436"/>
            </a:xfrm>
            <a:prstGeom prst="rect">
              <a:avLst/>
            </a:prstGeom>
          </p:spPr>
          <p:txBody>
            <a:bodyPr wrap="none"/>
            <a:lstStyle/>
            <a:p>
              <a:pPr algn="ctr"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Rg" panose="02000506030000020004" charset="0"/>
                  <a:ea typeface="字魂58号-创中黑" panose="00000500000000000000" pitchFamily="2" charset="-122"/>
                  <a:cs typeface="Proxima Nova Rg" panose="02000506030000020004" charset="0"/>
                  <a:sym typeface="字魂58号-创中黑" panose="00000500000000000000" pitchFamily="2" charset="-122"/>
                </a:rPr>
                <a:t>3. Half-slice 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endParaRPr>
            </a:p>
            <a:p>
              <a:pPr algn="ctr"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Rg" panose="02000506030000020004" charset="0"/>
                  <a:ea typeface="字魂58号-创中黑" panose="00000500000000000000" pitchFamily="2" charset="-122"/>
                  <a:cs typeface="Proxima Nova Rg" panose="02000506030000020004" charset="0"/>
                  <a:sym typeface="字魂58号-创中黑" panose="00000500000000000000" pitchFamily="2" charset="-122"/>
                </a:rPr>
                <a:t>replicas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683766" y="345292"/>
            <a:ext cx="2824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Miscellaneous</a:t>
            </a:r>
            <a:endParaRPr lang="en-US" altLang="zh-CN" sz="3200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pic>
        <p:nvPicPr>
          <p:cNvPr id="4" name="图片 3" descr="informer_encoder_3d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3115" y="1348105"/>
            <a:ext cx="10607675" cy="5505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16200000" flipV="1">
            <a:off x="-1099284" y="1444859"/>
            <a:ext cx="6166851" cy="3968283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7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78217" y="4767072"/>
            <a:ext cx="1156115" cy="958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0859" y="1970901"/>
            <a:ext cx="305117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PART 04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0859" y="3038719"/>
            <a:ext cx="29387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Experiments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27812" y="6378595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7669421" flipV="1">
            <a:off x="-2913889" y="1427018"/>
            <a:ext cx="5406735" cy="3664518"/>
          </a:xfrm>
          <a:prstGeom prst="rtTriangle">
            <a:avLst/>
          </a:prstGeom>
          <a:solidFill>
            <a:srgbClr val="E3CAB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+mj-ea"/>
              <a:ea typeface="+mj-ea"/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167" y="2054088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7E7182"/>
                </a:solidFill>
                <a:latin typeface="+mj-ea"/>
                <a:ea typeface="+mj-ea"/>
              </a:rPr>
              <a:t>Contents</a:t>
            </a:r>
            <a:endParaRPr kumimoji="1" lang="en-US" altLang="zh-CN" sz="3600">
              <a:solidFill>
                <a:srgbClr val="7E7182"/>
              </a:solidFill>
              <a:latin typeface="+mj-ea"/>
              <a:ea typeface="+mj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873395" y="701675"/>
            <a:ext cx="3326130" cy="565150"/>
            <a:chOff x="7476" y="2858"/>
            <a:chExt cx="5238" cy="890"/>
          </a:xfrm>
        </p:grpSpPr>
        <p:sp>
          <p:nvSpPr>
            <p:cNvPr id="8" name="椭圆 7"/>
            <p:cNvSpPr/>
            <p:nvPr/>
          </p:nvSpPr>
          <p:spPr>
            <a:xfrm>
              <a:off x="7476" y="2858"/>
              <a:ext cx="891" cy="891"/>
            </a:xfrm>
            <a:prstGeom prst="ellipse">
              <a:avLst/>
            </a:prstGeom>
            <a:solidFill>
              <a:srgbClr val="E3C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+mn-lt"/>
                </a:rPr>
                <a:t>1</a:t>
              </a:r>
              <a:endPara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786" y="2858"/>
              <a:ext cx="39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rgbClr val="7E7182"/>
                  </a:solidFill>
                  <a:latin typeface="+mj-ea"/>
                  <a:ea typeface="+mj-ea"/>
                </a:rPr>
                <a:t>Why Informer?</a:t>
              </a:r>
              <a:endParaRPr kumimoji="1" lang="en-US" altLang="zh-CN" sz="2800">
                <a:solidFill>
                  <a:srgbClr val="7E718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873395" y="1917065"/>
            <a:ext cx="4392930" cy="578485"/>
            <a:chOff x="7476" y="4748"/>
            <a:chExt cx="6918" cy="911"/>
          </a:xfrm>
        </p:grpSpPr>
        <p:sp>
          <p:nvSpPr>
            <p:cNvPr id="9" name="椭圆 8"/>
            <p:cNvSpPr/>
            <p:nvPr/>
          </p:nvSpPr>
          <p:spPr>
            <a:xfrm>
              <a:off x="7476" y="4769"/>
              <a:ext cx="891" cy="891"/>
            </a:xfrm>
            <a:prstGeom prst="ellipse">
              <a:avLst/>
            </a:prstGeom>
            <a:solidFill>
              <a:srgbClr val="E3C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+mn-lt"/>
                </a:rPr>
                <a:t>2</a:t>
              </a:r>
              <a:endPara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786" y="4748"/>
              <a:ext cx="560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rgbClr val="7E7182"/>
                  </a:solidFill>
                  <a:latin typeface="+mj-ea"/>
                  <a:ea typeface="+mj-ea"/>
                </a:rPr>
                <a:t>3 Main Improvements</a:t>
              </a:r>
              <a:endParaRPr kumimoji="1" lang="en-US" altLang="zh-CN" sz="2800">
                <a:solidFill>
                  <a:srgbClr val="7E718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873395" y="4375150"/>
            <a:ext cx="2970530" cy="565150"/>
            <a:chOff x="7476" y="6681"/>
            <a:chExt cx="4678" cy="890"/>
          </a:xfrm>
        </p:grpSpPr>
        <p:sp>
          <p:nvSpPr>
            <p:cNvPr id="10" name="椭圆 9"/>
            <p:cNvSpPr/>
            <p:nvPr/>
          </p:nvSpPr>
          <p:spPr>
            <a:xfrm>
              <a:off x="7476" y="6681"/>
              <a:ext cx="891" cy="891"/>
            </a:xfrm>
            <a:prstGeom prst="ellipse">
              <a:avLst/>
            </a:prstGeom>
            <a:solidFill>
              <a:srgbClr val="E3C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+mn-lt"/>
                </a:rPr>
                <a:t>4</a:t>
              </a:r>
              <a:endPara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786" y="6681"/>
              <a:ext cx="33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rgbClr val="7E7182"/>
                  </a:solidFill>
                  <a:latin typeface="+mj-ea"/>
                  <a:ea typeface="+mj-ea"/>
                </a:rPr>
                <a:t>Experiments</a:t>
              </a:r>
              <a:endParaRPr kumimoji="1" lang="en-US" altLang="zh-CN" sz="2800">
                <a:solidFill>
                  <a:srgbClr val="7E718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73395" y="3145790"/>
            <a:ext cx="3326360" cy="579120"/>
            <a:chOff x="7676" y="4948"/>
            <a:chExt cx="5238" cy="913"/>
          </a:xfrm>
        </p:grpSpPr>
        <p:sp>
          <p:nvSpPr>
            <p:cNvPr id="3" name="椭圆 2"/>
            <p:cNvSpPr/>
            <p:nvPr/>
          </p:nvSpPr>
          <p:spPr>
            <a:xfrm>
              <a:off x="7676" y="4969"/>
              <a:ext cx="891" cy="891"/>
            </a:xfrm>
            <a:prstGeom prst="ellipse">
              <a:avLst/>
            </a:prstGeom>
            <a:solidFill>
              <a:srgbClr val="E3C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sz="200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+mn-lt"/>
                </a:rPr>
                <a:t>3</a:t>
              </a:r>
              <a:endPara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986" y="4948"/>
              <a:ext cx="3928" cy="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kumimoji="1" lang="en-US" altLang="zh-CN" sz="2800">
                  <a:solidFill>
                    <a:srgbClr val="7E7182"/>
                  </a:solidFill>
                  <a:latin typeface="+mj-ea"/>
                  <a:ea typeface="+mj-ea"/>
                </a:rPr>
                <a:t>Miscellaneous</a:t>
              </a:r>
              <a:endParaRPr kumimoji="1" lang="en-US" altLang="zh-CN" sz="2800">
                <a:solidFill>
                  <a:srgbClr val="7E718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73395" y="5590540"/>
            <a:ext cx="2259330" cy="565785"/>
            <a:chOff x="7476" y="6681"/>
            <a:chExt cx="3558" cy="891"/>
          </a:xfrm>
        </p:grpSpPr>
        <p:sp>
          <p:nvSpPr>
            <p:cNvPr id="24" name="椭圆 23"/>
            <p:cNvSpPr/>
            <p:nvPr/>
          </p:nvSpPr>
          <p:spPr>
            <a:xfrm>
              <a:off x="7476" y="6681"/>
              <a:ext cx="891" cy="891"/>
            </a:xfrm>
            <a:prstGeom prst="ellipse">
              <a:avLst/>
            </a:prstGeom>
            <a:solidFill>
              <a:srgbClr val="E3C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sz="200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+mn-lt"/>
                </a:rPr>
                <a:t>5</a:t>
              </a:r>
              <a:endPara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786" y="6681"/>
              <a:ext cx="224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en-US" altLang="zh-CN" sz="2800">
                  <a:solidFill>
                    <a:srgbClr val="7E7182"/>
                  </a:solidFill>
                  <a:latin typeface="+mj-ea"/>
                  <a:ea typeface="+mj-ea"/>
                </a:rPr>
                <a:t>Unclear</a:t>
              </a:r>
              <a:endParaRPr kumimoji="1" lang="en-US" altLang="zh-CN" sz="2800">
                <a:solidFill>
                  <a:srgbClr val="7E7182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直接连接符 114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5657218" y="345292"/>
            <a:ext cx="877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ETT</a:t>
            </a:r>
            <a:endParaRPr lang="en-US" altLang="zh-CN" sz="3200" dirty="0"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2514599" y="875975"/>
            <a:ext cx="7188203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Electricity Transformer Temperature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" y="2028825"/>
            <a:ext cx="12169140" cy="3827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直接连接符 114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4711386" y="345292"/>
            <a:ext cx="276923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Ablation Study</a:t>
            </a:r>
            <a:endParaRPr lang="en-US" altLang="zh-CN" sz="3200" dirty="0"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pic>
        <p:nvPicPr>
          <p:cNvPr id="3" name="图片 2" descr="informer_ablation"/>
          <p:cNvPicPr>
            <a:picLocks noChangeAspect="1"/>
          </p:cNvPicPr>
          <p:nvPr/>
        </p:nvPicPr>
        <p:blipFill>
          <a:blip r:embed="rId1"/>
          <a:srcRect b="63249"/>
          <a:stretch>
            <a:fillRect/>
          </a:stretch>
        </p:blipFill>
        <p:spPr>
          <a:xfrm>
            <a:off x="-60960" y="1120775"/>
            <a:ext cx="6131560" cy="3040380"/>
          </a:xfrm>
          <a:prstGeom prst="rect">
            <a:avLst/>
          </a:prstGeom>
        </p:spPr>
      </p:pic>
      <p:pic>
        <p:nvPicPr>
          <p:cNvPr id="5" name="图片 4" descr="informer_ablation"/>
          <p:cNvPicPr>
            <a:picLocks noChangeAspect="1"/>
          </p:cNvPicPr>
          <p:nvPr/>
        </p:nvPicPr>
        <p:blipFill>
          <a:blip r:embed="rId1"/>
          <a:srcRect t="42053"/>
          <a:stretch>
            <a:fillRect/>
          </a:stretch>
        </p:blipFill>
        <p:spPr>
          <a:xfrm>
            <a:off x="6077585" y="1257935"/>
            <a:ext cx="6114415" cy="4780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直接连接符 114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5564509" y="345292"/>
            <a:ext cx="106299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Time</a:t>
            </a:r>
            <a:endParaRPr lang="en-US" altLang="zh-CN" sz="3200" dirty="0"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pic>
        <p:nvPicPr>
          <p:cNvPr id="2" name="图片 1" descr="informer_time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36115" y="440055"/>
            <a:ext cx="8201660" cy="6417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16200000" flipV="1">
            <a:off x="-1099284" y="1444859"/>
            <a:ext cx="6166851" cy="3968283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7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78217" y="4767072"/>
            <a:ext cx="1156115" cy="958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0859" y="1970901"/>
            <a:ext cx="307530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PART 0</a:t>
            </a: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5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0859" y="3038719"/>
            <a:ext cx="190563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Unclear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27812" y="6378595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直接连接符 114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5315589" y="345292"/>
            <a:ext cx="156083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Unclear</a:t>
            </a:r>
            <a:endParaRPr lang="en-US" altLang="zh-CN" sz="3200" dirty="0"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4805" y="929005"/>
            <a:ext cx="5419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Proxima Nova Rg" panose="02000506030000020004" charset="0"/>
                <a:cs typeface="Proxima Nova Rg" panose="02000506030000020004" charset="0"/>
              </a:rPr>
              <a:t>The precondition of using max-mean instead of KLD:</a:t>
            </a:r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5095" y="1731010"/>
            <a:ext cx="940181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Proxima Nova Rg" panose="02000506030000020004" charset="0"/>
                <a:cs typeface="Proxima Nova Rg" panose="02000506030000020004" charset="0"/>
              </a:rPr>
              <a:t>1. assume all keys are IID follow</a:t>
            </a:r>
            <a:r>
              <a:rPr lang="en-US" altLang="zh-CN" sz="2400">
                <a:latin typeface="Proxima Nova Rg" panose="02000506030000020004" charset="0"/>
                <a:cs typeface="Proxima Nova Rg" panose="02000506030000020004" charset="0"/>
              </a:rPr>
              <a:t>ing</a:t>
            </a:r>
            <a:r>
              <a:rPr lang="zh-CN" altLang="en-US" sz="2400">
                <a:latin typeface="Proxima Nova Rg" panose="02000506030000020004" charset="0"/>
                <a:cs typeface="Proxima Nova Rg" panose="02000506030000020004" charset="0"/>
              </a:rPr>
              <a:t> some Gaussian distributions </a:t>
            </a:r>
            <a:r>
              <a:rPr lang="en-US" altLang="zh-CN" sz="2400" b="1">
                <a:latin typeface="Proxima Nova Rg" panose="02000506030000020004" charset="0"/>
                <a:cs typeface="Proxima Nova Rg" panose="02000506030000020004" charset="0"/>
              </a:rPr>
              <a:t>(basic assumption)</a:t>
            </a:r>
            <a:endParaRPr lang="en-US" altLang="zh-CN" sz="2400">
              <a:latin typeface="Proxima Nova Rg" panose="02000506030000020004" charset="0"/>
              <a:cs typeface="Proxima Nova Rg" panose="02000506030000020004" charset="0"/>
            </a:endParaRPr>
          </a:p>
          <a:p>
            <a:endParaRPr lang="zh-CN" altLang="en-US" sz="2400">
              <a:latin typeface="Proxima Nova Rg" panose="02000506030000020004" charset="0"/>
              <a:cs typeface="Proxima Nova Rg" panose="02000506030000020004" charset="0"/>
            </a:endParaRPr>
          </a:p>
          <a:p>
            <a:r>
              <a:rPr lang="zh-CN" altLang="en-US" sz="2400">
                <a:latin typeface="Proxima Nova Rg" panose="02000506030000020004" charset="0"/>
                <a:cs typeface="Proxima Nova Rg" panose="02000506030000020004" charset="0"/>
              </a:rPr>
              <a:t>2. It holds </a:t>
            </a:r>
            <a:r>
              <a:rPr lang="en-US" altLang="zh-CN" sz="2400">
                <a:latin typeface="Proxima Nova Rg" panose="02000506030000020004" charset="0"/>
                <a:cs typeface="Proxima Nova Rg" panose="02000506030000020004" charset="0"/>
              </a:rPr>
              <a:t>only</a:t>
            </a:r>
            <a:r>
              <a:rPr lang="zh-CN" altLang="en-US" sz="2400">
                <a:latin typeface="Proxima Nova Rg" panose="02000506030000020004" charset="0"/>
                <a:cs typeface="Proxima Nova Rg" panose="02000506030000020004" charset="0"/>
              </a:rPr>
              <a:t> for queries </a:t>
            </a:r>
            <a:r>
              <a:rPr lang="en-US" altLang="zh-CN" sz="2400">
                <a:latin typeface="Proxima Nova Rg" panose="02000506030000020004" charset="0"/>
                <a:cs typeface="Proxima Nova Rg" panose="02000506030000020004" charset="0"/>
              </a:rPr>
              <a:t>resulting </a:t>
            </a:r>
            <a:r>
              <a:rPr lang="zh-CN" altLang="en-US" sz="2400">
                <a:latin typeface="Proxima Nova Rg" panose="02000506030000020004" charset="0"/>
                <a:cs typeface="Proxima Nova Rg" panose="02000506030000020004" charset="0"/>
              </a:rPr>
              <a:t>in top</a:t>
            </a:r>
            <a:r>
              <a:rPr lang="en-US" altLang="zh-CN" sz="2400">
                <a:latin typeface="Proxima Nova Rg" panose="02000506030000020004" charset="0"/>
                <a:cs typeface="Proxima Nova Rg" panose="02000506030000020004" charset="0"/>
              </a:rPr>
              <a:t>-u</a:t>
            </a:r>
            <a:r>
              <a:rPr lang="zh-CN" altLang="en-US" sz="2400">
                <a:latin typeface="Proxima Nova Rg" panose="02000506030000020004" charset="0"/>
                <a:cs typeface="Proxima Nova Rg" panose="02000506030000020004" charset="0"/>
              </a:rPr>
              <a:t> KLDs </a:t>
            </a:r>
            <a:r>
              <a:rPr lang="en-US" altLang="zh-CN" sz="2400" b="1">
                <a:latin typeface="Proxima Nova Rg" panose="02000506030000020004" charset="0"/>
                <a:cs typeface="Proxima Nova Rg" panose="02000506030000020004" charset="0"/>
              </a:rPr>
              <a:t>(conition)</a:t>
            </a:r>
            <a:r>
              <a:rPr lang="en-US" altLang="zh-CN" sz="2400">
                <a:latin typeface="Proxima Nova Rg" panose="02000506030000020004" charset="0"/>
                <a:cs typeface="Proxima Nova Rg" panose="02000506030000020004" charset="0"/>
              </a:rPr>
              <a:t>.</a:t>
            </a:r>
            <a:endParaRPr lang="zh-CN" altLang="en-US" sz="2400">
              <a:latin typeface="Proxima Nova Rg" panose="02000506030000020004" charset="0"/>
              <a:cs typeface="Proxima Nova Rg" panose="02000506030000020004" charset="0"/>
            </a:endParaRPr>
          </a:p>
          <a:p>
            <a:endParaRPr lang="zh-CN" altLang="en-US" sz="2400">
              <a:latin typeface="Proxima Nova Rg" panose="02000506030000020004" charset="0"/>
              <a:cs typeface="Proxima Nova Rg" panose="02000506030000020004" charset="0"/>
            </a:endParaRPr>
          </a:p>
          <a:p>
            <a:r>
              <a:rPr lang="zh-CN" altLang="en-US" sz="2400">
                <a:latin typeface="Proxima Nova Rg" panose="02000506030000020004" charset="0"/>
                <a:cs typeface="Proxima Nova Rg" panose="02000506030000020004" charset="0"/>
              </a:rPr>
              <a:t>3. The attention values are long-tail distributed </a:t>
            </a:r>
            <a:r>
              <a:rPr lang="en-US" altLang="zh-CN" sz="2400" b="1">
                <a:solidFill>
                  <a:schemeClr val="tx1"/>
                </a:solidFill>
                <a:latin typeface="Proxima Nova Rg" panose="02000506030000020004" charset="0"/>
                <a:cs typeface="Proxima Nova Rg" panose="02000506030000020004" charset="0"/>
              </a:rPr>
              <a:t>(verified, but on </a:t>
            </a:r>
            <a:r>
              <a:rPr lang="en-US" altLang="zh-CN" sz="2400" b="1">
                <a:solidFill>
                  <a:srgbClr val="FFC000"/>
                </a:solidFill>
                <a:latin typeface="Proxima Nova Rg" panose="02000506030000020004" charset="0"/>
                <a:cs typeface="Proxima Nova Rg" panose="02000506030000020004" charset="0"/>
              </a:rPr>
              <a:t>one </a:t>
            </a:r>
            <a:r>
              <a:rPr lang="en-US" altLang="zh-CN" sz="2400" b="1">
                <a:solidFill>
                  <a:schemeClr val="tx1"/>
                </a:solidFill>
                <a:latin typeface="Proxima Nova Rg" panose="02000506030000020004" charset="0"/>
                <a:cs typeface="Proxima Nova Rg" panose="02000506030000020004" charset="0"/>
              </a:rPr>
              <a:t>dataset only)</a:t>
            </a:r>
            <a:r>
              <a:rPr lang="en-US" altLang="zh-CN" sz="2400">
                <a:solidFill>
                  <a:schemeClr val="tx1"/>
                </a:solidFill>
                <a:latin typeface="Proxima Nova Rg" panose="02000506030000020004" charset="0"/>
                <a:cs typeface="Proxima Nova Rg" panose="02000506030000020004" charset="0"/>
              </a:rPr>
              <a:t>.</a:t>
            </a:r>
            <a:endParaRPr lang="zh-CN" altLang="en-US" sz="2400" b="1">
              <a:solidFill>
                <a:schemeClr val="tx1"/>
              </a:solidFill>
              <a:latin typeface="Proxima Nova Rg" panose="02000506030000020004" charset="0"/>
              <a:cs typeface="Proxima Nova Rg" panose="02000506030000020004" charset="0"/>
            </a:endParaRPr>
          </a:p>
          <a:p>
            <a:endParaRPr lang="zh-CN" altLang="en-US" sz="2400">
              <a:latin typeface="Proxima Nova Rg" panose="02000506030000020004" charset="0"/>
              <a:cs typeface="Proxima Nova Rg" panose="02000506030000020004" charset="0"/>
            </a:endParaRPr>
          </a:p>
          <a:p>
            <a:r>
              <a:rPr lang="zh-CN" altLang="en-US" sz="2400">
                <a:latin typeface="Proxima Nova Rg" panose="02000506030000020004" charset="0"/>
                <a:cs typeface="Proxima Nova Rg" panose="02000506030000020004" charset="0"/>
              </a:rPr>
              <a:t>4. The variance of query-key dot product</a:t>
            </a:r>
            <a:r>
              <a:rPr lang="en-US" altLang="zh-CN" sz="2400">
                <a:latin typeface="Proxima Nova Rg" panose="02000506030000020004" charset="0"/>
                <a:cs typeface="Proxima Nova Rg" panose="02000506030000020004" charset="0"/>
              </a:rPr>
              <a:t>s</a:t>
            </a:r>
            <a:r>
              <a:rPr lang="zh-CN" altLang="en-US" sz="2400">
                <a:latin typeface="Proxima Nova Rg" panose="02000506030000020004" charset="0"/>
                <a:cs typeface="Proxima Nova Rg" panose="02000506030000020004" charset="0"/>
              </a:rPr>
              <a:t> also decreases along with the KLD </a:t>
            </a:r>
            <a:r>
              <a:rPr lang="en-US" altLang="zh-CN" sz="2400" b="1">
                <a:solidFill>
                  <a:srgbClr val="FF0000"/>
                </a:solidFill>
                <a:latin typeface="Proxima Nova Rg" panose="02000506030000020004" charset="0"/>
                <a:cs typeface="Proxima Nova Rg" panose="02000506030000020004" charset="0"/>
              </a:rPr>
              <a:t>(Alert, comes from no where)</a:t>
            </a:r>
            <a:r>
              <a:rPr lang="en-US" altLang="zh-CN" sz="2400">
                <a:solidFill>
                  <a:schemeClr val="tx1"/>
                </a:solidFill>
                <a:latin typeface="Proxima Nova Rg" panose="02000506030000020004" charset="0"/>
                <a:cs typeface="Proxima Nova Rg" panose="02000506030000020004" charset="0"/>
              </a:rPr>
              <a:t>.</a:t>
            </a:r>
            <a:endParaRPr lang="en-US" altLang="zh-CN" sz="2400">
              <a:solidFill>
                <a:schemeClr val="tx1"/>
              </a:solidFill>
              <a:latin typeface="Proxima Nova Rg" panose="02000506030000020004" charset="0"/>
              <a:cs typeface="Proxima Nova Rg" panose="0200050603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直接连接符 114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5315589" y="345292"/>
            <a:ext cx="156083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Unclear</a:t>
            </a:r>
            <a:endParaRPr lang="en-US" altLang="zh-CN" sz="3200" dirty="0"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5095" y="1731010"/>
            <a:ext cx="94018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Proxima Nova Rg" panose="02000506030000020004" charset="0"/>
                <a:cs typeface="Proxima Nova Rg" panose="02000506030000020004" charset="0"/>
              </a:rPr>
              <a:t>Need to know the length of the prediction, but one can use spaceholders.</a:t>
            </a:r>
            <a:endParaRPr lang="en-US" altLang="zh-CN" sz="2400">
              <a:solidFill>
                <a:schemeClr val="tx1"/>
              </a:solidFill>
              <a:latin typeface="Proxima Nova Rg" panose="02000506030000020004" charset="0"/>
              <a:cs typeface="Proxima Nova Rg" panose="0200050603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4400000">
            <a:off x="-3647980" y="619468"/>
            <a:ext cx="6200603" cy="5073221"/>
          </a:xfrm>
          <a:prstGeom prst="rtTriangle">
            <a:avLst/>
          </a:prstGeom>
          <a:solidFill>
            <a:srgbClr val="E3CAB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3CAB4"/>
              </a:solidFill>
              <a:cs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40047" y="4163617"/>
            <a:ext cx="699071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000">
                <a:solidFill>
                  <a:srgbClr val="7E7182"/>
                </a:solidFill>
                <a:latin typeface="Proxima Nova Rg" panose="02000506030000020004" charset="0"/>
                <a:cs typeface="Proxima Nova Rg" panose="02000506030000020004" charset="0"/>
              </a:rPr>
              <a:t>THANKS FOR YOUR</a:t>
            </a:r>
            <a:endParaRPr kumimoji="1" lang="en-US" altLang="zh-CN" sz="6000">
              <a:solidFill>
                <a:srgbClr val="7E7182"/>
              </a:solidFill>
              <a:latin typeface="Proxima Nova Rg" panose="02000506030000020004" charset="0"/>
              <a:cs typeface="Proxima Nova Rg" panose="02000506030000020004" charset="0"/>
            </a:endParaRPr>
          </a:p>
          <a:p>
            <a:pPr algn="ctr"/>
            <a:r>
              <a:rPr kumimoji="1" lang="en-US" altLang="zh-CN" sz="6000">
                <a:solidFill>
                  <a:srgbClr val="7E7182"/>
                </a:solidFill>
                <a:latin typeface="Proxima Nova Rg" panose="02000506030000020004" charset="0"/>
                <a:cs typeface="Proxima Nova Rg" panose="02000506030000020004" charset="0"/>
              </a:rPr>
              <a:t>ATTENTION</a:t>
            </a:r>
            <a:endParaRPr kumimoji="1" lang="en-US" altLang="zh-CN" sz="6000">
              <a:solidFill>
                <a:srgbClr val="7E7182"/>
              </a:solidFill>
              <a:latin typeface="Proxima Nova Rg" panose="02000506030000020004" charset="0"/>
              <a:cs typeface="Proxima Nova Rg" panose="02000506030000020004" charset="0"/>
            </a:endParaRPr>
          </a:p>
        </p:txBody>
      </p:sp>
      <p:sp>
        <p:nvSpPr>
          <p:cNvPr id="15" name="等腰三角形 14"/>
          <p:cNvSpPr/>
          <p:nvPr/>
        </p:nvSpPr>
        <p:spPr>
          <a:xfrm flipV="1">
            <a:off x="11176820" y="-62"/>
            <a:ext cx="1015660" cy="653564"/>
          </a:xfrm>
          <a:prstGeom prst="triangle">
            <a:avLst/>
          </a:prstGeom>
          <a:solidFill>
            <a:srgbClr val="CD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16200000" flipV="1">
            <a:off x="-1099284" y="1444859"/>
            <a:ext cx="6166851" cy="3968283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7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78217" y="4767072"/>
            <a:ext cx="1156115" cy="958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0859" y="1970901"/>
            <a:ext cx="288417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PART 01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0859" y="3038719"/>
            <a:ext cx="339344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Why Informer?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27812" y="6378595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72014" y="345292"/>
            <a:ext cx="284797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Why Informer?</a:t>
            </a:r>
            <a:endParaRPr lang="en-US" altLang="zh-CN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9450" y="1376680"/>
            <a:ext cx="1888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Transformer cell: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107565" y="2000250"/>
            <a:ext cx="3585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High 1. Space-2. Time complexity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7565" y="2607310"/>
            <a:ext cx="8505825" cy="3324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72014" y="345292"/>
            <a:ext cx="284797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Why Informer?</a:t>
            </a:r>
            <a:endParaRPr lang="en-US" altLang="zh-CN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9450" y="1376680"/>
            <a:ext cx="237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Attention mechanism: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107565" y="2000250"/>
            <a:ext cx="334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 Predicts one output at a time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07565" y="2607310"/>
            <a:ext cx="5010150" cy="3876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72014" y="345292"/>
            <a:ext cx="284797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Why Informer?</a:t>
            </a:r>
            <a:endParaRPr lang="en-US" altLang="zh-CN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9450" y="13766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Informer: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127250" y="1980565"/>
            <a:ext cx="911098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  <a:sym typeface="+mn-ea"/>
              </a:rPr>
              <a:t>1. </a:t>
            </a:r>
            <a:r>
              <a:rPr lang="en-US" altLang="zh-CN" sz="2800" b="1">
                <a:latin typeface="Proxima Nova Rg" panose="02000506030000020004" charset="0"/>
                <a:cs typeface="Proxima Nova Rg" panose="02000506030000020004" charset="0"/>
                <a:sym typeface="+mn-ea"/>
              </a:rPr>
              <a:t>Query sparcity</a:t>
            </a:r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  <a:sym typeface="+mn-ea"/>
              </a:rPr>
              <a:t> Measurement lowers </a:t>
            </a:r>
            <a:r>
              <a:rPr lang="en-US" altLang="zh-CN" sz="2800" b="1">
                <a:latin typeface="Proxima Nova Rg" panose="02000506030000020004" charset="0"/>
                <a:cs typeface="Proxima Nova Rg" panose="02000506030000020004" charset="0"/>
                <a:sym typeface="+mn-ea"/>
              </a:rPr>
              <a:t>Space</a:t>
            </a:r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  <a:sym typeface="+mn-ea"/>
              </a:rPr>
              <a:t> complexity</a:t>
            </a:r>
            <a:endParaRPr lang="en-US" altLang="zh-CN" sz="2800">
              <a:solidFill>
                <a:schemeClr val="tx1"/>
              </a:solidFill>
              <a:latin typeface="Proxima Nova Rg" panose="02000506030000020004" charset="0"/>
              <a:cs typeface="Proxima Nova Rg" panose="02000506030000020004" charset="0"/>
            </a:endParaRPr>
          </a:p>
          <a:p>
            <a:endParaRPr lang="en-US" altLang="zh-CN" sz="2800">
              <a:solidFill>
                <a:schemeClr val="tx1"/>
              </a:solidFill>
              <a:latin typeface="Proxima Nova Rg" panose="02000506030000020004" charset="0"/>
              <a:cs typeface="Proxima Nova Rg" panose="02000506030000020004" charset="0"/>
            </a:endParaRPr>
          </a:p>
          <a:p>
            <a:endParaRPr lang="en-US" altLang="zh-CN" sz="2800">
              <a:solidFill>
                <a:schemeClr val="tx1"/>
              </a:solidFill>
              <a:latin typeface="Proxima Nova Rg" panose="02000506030000020004" charset="0"/>
              <a:cs typeface="Proxima Nova Rg" panose="02000506030000020004" charset="0"/>
            </a:endParaRPr>
          </a:p>
          <a:p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  <a:sym typeface="+mn-ea"/>
              </a:rPr>
              <a:t>2. </a:t>
            </a:r>
            <a:r>
              <a:rPr lang="en-US" altLang="zh-CN" sz="2800" b="1">
                <a:latin typeface="Proxima Nova Rg" panose="02000506030000020004" charset="0"/>
                <a:cs typeface="Proxima Nova Rg" panose="02000506030000020004" charset="0"/>
                <a:sym typeface="+mn-ea"/>
              </a:rPr>
              <a:t>ProbSparse</a:t>
            </a:r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  <a:sym typeface="+mn-ea"/>
              </a:rPr>
              <a:t> lowers </a:t>
            </a:r>
            <a:r>
              <a:rPr lang="en-US" altLang="zh-CN" sz="2800" b="1">
                <a:latin typeface="Proxima Nova Rg" panose="02000506030000020004" charset="0"/>
                <a:cs typeface="Proxima Nova Rg" panose="02000506030000020004" charset="0"/>
                <a:sym typeface="+mn-ea"/>
              </a:rPr>
              <a:t>Time</a:t>
            </a:r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  <a:sym typeface="+mn-ea"/>
              </a:rPr>
              <a:t> Complexity</a:t>
            </a:r>
            <a:endParaRPr lang="en-US" altLang="zh-CN" sz="2800">
              <a:solidFill>
                <a:schemeClr val="tx1"/>
              </a:solidFill>
              <a:latin typeface="Proxima Nova Rg" panose="02000506030000020004" charset="0"/>
              <a:cs typeface="Proxima Nova Rg" panose="02000506030000020004" charset="0"/>
            </a:endParaRPr>
          </a:p>
          <a:p>
            <a:endParaRPr lang="en-US" altLang="zh-CN" sz="2800">
              <a:latin typeface="Proxima Nova Rg" panose="02000506030000020004" charset="0"/>
              <a:cs typeface="Proxima Nova Rg" panose="02000506030000020004" charset="0"/>
            </a:endParaRPr>
          </a:p>
          <a:p>
            <a:endParaRPr lang="en-US" altLang="zh-CN" sz="2800">
              <a:latin typeface="Proxima Nova Rg" panose="02000506030000020004" charset="0"/>
              <a:cs typeface="Proxima Nova Rg" panose="02000506030000020004" charset="0"/>
            </a:endParaRPr>
          </a:p>
          <a:p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</a:rPr>
              <a:t>3. Predicts </a:t>
            </a:r>
            <a:r>
              <a:rPr lang="en-US" altLang="zh-CN" sz="2800" b="1">
                <a:latin typeface="Proxima Nova Rg" panose="02000506030000020004" charset="0"/>
                <a:cs typeface="Proxima Nova Rg" panose="02000506030000020004" charset="0"/>
              </a:rPr>
              <a:t>sequence </a:t>
            </a:r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</a:rPr>
              <a:t>in one batch (Generative Style Decoder)</a:t>
            </a:r>
            <a:endParaRPr lang="en-US" altLang="zh-CN" sz="2800">
              <a:solidFill>
                <a:schemeClr val="tx1"/>
              </a:solidFill>
              <a:latin typeface="Proxima Nova Rg" panose="02000506030000020004" charset="0"/>
              <a:cs typeface="Proxima Nova Rg" panose="0200050603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16200000" flipV="1">
            <a:off x="-1099284" y="1444859"/>
            <a:ext cx="6166851" cy="3968283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7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78217" y="4767072"/>
            <a:ext cx="1156115" cy="958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0859" y="1970901"/>
            <a:ext cx="307403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PART 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0859" y="3038719"/>
            <a:ext cx="468503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3 Main improvments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27812" y="6378595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7"/>
          <p:cNvGrpSpPr/>
          <p:nvPr/>
        </p:nvGrpSpPr>
        <p:grpSpPr>
          <a:xfrm>
            <a:off x="188832" y="1479980"/>
            <a:ext cx="1589476" cy="1077672"/>
            <a:chOff x="5155735" y="2183152"/>
            <a:chExt cx="1589476" cy="1077672"/>
          </a:xfrm>
        </p:grpSpPr>
        <p:sp>
          <p:nvSpPr>
            <p:cNvPr id="45" name="Freeform 6"/>
            <p:cNvSpPr/>
            <p:nvPr/>
          </p:nvSpPr>
          <p:spPr bwMode="auto">
            <a:xfrm>
              <a:off x="5155735" y="2183152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5226619" y="2234814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rgbClr val="7E7182"/>
                  </a:solidFill>
                  <a:latin typeface="Proxima Nova Rg" panose="02000506030000020004" charset="0"/>
                  <a:ea typeface="字魂58号-创中黑" panose="00000500000000000000" pitchFamily="2" charset="-122"/>
                  <a:cs typeface="Proxima Nova Rg" panose="02000506030000020004" charset="0"/>
                  <a:sym typeface="字魂58号-创中黑" panose="00000500000000000000" pitchFamily="2" charset="-122"/>
                </a:rPr>
                <a:t>1</a:t>
              </a:r>
              <a:endParaRPr lang="en-US" sz="2400" b="1" dirty="0">
                <a:solidFill>
                  <a:srgbClr val="7E7182"/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86546" y="345292"/>
            <a:ext cx="401891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3 Main Improvements</a:t>
            </a:r>
            <a:endParaRPr lang="en-US" altLang="zh-CN" sz="3200" dirty="0"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0" y="2482215"/>
            <a:ext cx="3874770" cy="40690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15735" y="3913505"/>
            <a:ext cx="210883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Proxima Nova Rg" panose="02000506030000020004" charset="0"/>
                <a:cs typeface="Proxima Nova Rg" panose="02000506030000020004" charset="0"/>
              </a:rPr>
              <a:t>long-tail distributed</a:t>
            </a:r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  <a:p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  <a:p>
            <a:r>
              <a:rPr lang="en-US" altLang="zh-CN">
                <a:latin typeface="Proxima Nova Rg" panose="02000506030000020004" charset="0"/>
                <a:cs typeface="Proxima Nova Rg" panose="02000506030000020004" charset="0"/>
              </a:rPr>
              <a:t>Therefore:</a:t>
            </a:r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  <a:p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  <a:p>
            <a:r>
              <a:rPr lang="en-US" altLang="zh-CN">
                <a:latin typeface="Proxima Nova Rg" panose="02000506030000020004" charset="0"/>
                <a:cs typeface="Proxima Nova Rg" panose="02000506030000020004" charset="0"/>
              </a:rPr>
              <a:t>Prune needed.</a:t>
            </a:r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5500" y="1702435"/>
            <a:ext cx="27781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</a:rPr>
              <a:t>Attention values:</a:t>
            </a:r>
            <a:endParaRPr lang="en-US" altLang="zh-CN" sz="2800">
              <a:latin typeface="Proxima Nova Rg" panose="02000506030000020004" charset="0"/>
              <a:cs typeface="Proxima Nova Rg" panose="0200050603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7"/>
          <p:cNvGrpSpPr/>
          <p:nvPr/>
        </p:nvGrpSpPr>
        <p:grpSpPr>
          <a:xfrm>
            <a:off x="188832" y="1479980"/>
            <a:ext cx="1589476" cy="1077672"/>
            <a:chOff x="5155735" y="2183152"/>
            <a:chExt cx="1589476" cy="1077672"/>
          </a:xfrm>
        </p:grpSpPr>
        <p:sp>
          <p:nvSpPr>
            <p:cNvPr id="45" name="Freeform 6"/>
            <p:cNvSpPr/>
            <p:nvPr/>
          </p:nvSpPr>
          <p:spPr bwMode="auto">
            <a:xfrm>
              <a:off x="5155735" y="2183152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5226619" y="2234814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rgbClr val="7E7182"/>
                  </a:solidFill>
                  <a:latin typeface="Proxima Nova Rg" panose="02000506030000020004" charset="0"/>
                  <a:ea typeface="字魂58号-创中黑" panose="00000500000000000000" pitchFamily="2" charset="-122"/>
                  <a:cs typeface="Proxima Nova Rg" panose="02000506030000020004" charset="0"/>
                  <a:sym typeface="字魂58号-创中黑" panose="00000500000000000000" pitchFamily="2" charset="-122"/>
                </a:rPr>
                <a:t>1</a:t>
              </a:r>
              <a:endParaRPr lang="en-US" sz="2400" b="1" dirty="0">
                <a:solidFill>
                  <a:srgbClr val="7E7182"/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86546" y="345292"/>
            <a:ext cx="401891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3 Main Improvements</a:t>
            </a:r>
            <a:endParaRPr lang="en-US" altLang="zh-CN" sz="3200" dirty="0"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0" y="2274570"/>
            <a:ext cx="8505825" cy="3324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84630" y="6015355"/>
            <a:ext cx="92341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Proxima Nova Rg" panose="02000506030000020004" charset="0"/>
                <a:cs typeface="Proxima Nova Rg" panose="02000506030000020004" charset="0"/>
              </a:rPr>
              <a:t>It upweights the most important values, only when the exp(q_i k_j^T) is away from constant</a:t>
            </a:r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  <a:p>
            <a:r>
              <a:rPr lang="en-US" altLang="zh-CN">
                <a:latin typeface="Proxima Nova Rg" panose="02000506030000020004" charset="0"/>
                <a:cs typeface="Proxima Nova Rg" panose="02000506030000020004" charset="0"/>
              </a:rPr>
              <a:t>i.e. KLD to the constant distribution is large</a:t>
            </a:r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95500" y="1702435"/>
            <a:ext cx="27781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</a:rPr>
              <a:t>Attention values:</a:t>
            </a:r>
            <a:endParaRPr lang="en-US" altLang="zh-CN" sz="2800">
              <a:latin typeface="Proxima Nova Rg" panose="02000506030000020004" charset="0"/>
              <a:cs typeface="Proxima Nova Rg" panose="0200050603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105,&quot;width&quot;:7890}"/>
</p:tagLst>
</file>

<file path=ppt/tags/tag2.xml><?xml version="1.0" encoding="utf-8"?>
<p:tagLst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2176</Words>
  <Application>WPS 演示</Application>
  <PresentationFormat>宽屏</PresentationFormat>
  <Paragraphs>191</Paragraphs>
  <Slides>26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Wingdings</vt:lpstr>
      <vt:lpstr>Arial</vt:lpstr>
      <vt:lpstr>Proxima Nova Rg</vt:lpstr>
      <vt:lpstr>字魂58号-创中黑</vt:lpstr>
      <vt:lpstr>黑体</vt:lpstr>
      <vt:lpstr>微软雅黑</vt:lpstr>
      <vt:lpstr>Arial Unicode MS</vt:lpstr>
      <vt:lpstr>等线</vt:lpstr>
      <vt:lpstr>思源黑体 CN Regular</vt:lpstr>
      <vt:lpstr>思源黑体 CN 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韩光的智商是硬伤</cp:lastModifiedBy>
  <cp:revision>652</cp:revision>
  <dcterms:created xsi:type="dcterms:W3CDTF">2018-06-17T04:53:00Z</dcterms:created>
  <dcterms:modified xsi:type="dcterms:W3CDTF">2021-02-18T07:28:41Z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