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handoutMasterIdLst>
    <p:handoutMasterId r:id="rId27"/>
  </p:handoutMasterIdLst>
  <p:sldIdLst>
    <p:sldId id="256" r:id="rId4"/>
    <p:sldId id="266" r:id="rId5"/>
    <p:sldId id="257" r:id="rId6"/>
    <p:sldId id="285" r:id="rId7"/>
    <p:sldId id="258" r:id="rId8"/>
    <p:sldId id="265" r:id="rId9"/>
    <p:sldId id="283" r:id="rId11"/>
    <p:sldId id="286" r:id="rId12"/>
    <p:sldId id="259" r:id="rId13"/>
    <p:sldId id="296" r:id="rId14"/>
    <p:sldId id="297" r:id="rId15"/>
    <p:sldId id="299" r:id="rId16"/>
    <p:sldId id="300" r:id="rId17"/>
    <p:sldId id="301" r:id="rId18"/>
    <p:sldId id="302" r:id="rId19"/>
    <p:sldId id="303" r:id="rId20"/>
    <p:sldId id="304" r:id="rId21"/>
    <p:sldId id="260" r:id="rId22"/>
    <p:sldId id="287" r:id="rId23"/>
    <p:sldId id="288" r:id="rId24"/>
    <p:sldId id="264" r:id="rId25"/>
    <p:sldId id="27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20D"/>
    <a:srgbClr val="868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en-US" altLang="zh-CN"/>
              <a:t>Final Task Performance (F1 score)</a:t>
            </a:r>
            <a:endParaRPr lang="en-US" altLang="zh-CN"/>
          </a:p>
        </c:rich>
      </c:tx>
      <c:layout>
        <c:manualLayout>
          <c:xMode val="edge"/>
          <c:yMode val="edge"/>
          <c:x val="0.347555712233247"/>
          <c:y val="0.031667078743122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82721493039166"/>
          <c:y val="0.251837049437508"/>
          <c:w val="0.815236857307915"/>
          <c:h val="0.6928322112628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DeYoung et al.</c:v>
                </c:pt>
              </c:strCache>
            </c:strRef>
          </c:tx>
          <c:spPr>
            <a:pattFill prst="dkDnDiag">
              <a:fgClr>
                <a:srgbClr val="2CB288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Movie Reviews</c:v>
                </c:pt>
                <c:pt idx="1">
                  <c:v>FEVER</c:v>
                </c:pt>
                <c:pt idx="2">
                  <c:v>MultiRC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0.914</c:v>
                </c:pt>
                <c:pt idx="1">
                  <c:v>0.719</c:v>
                </c:pt>
                <c:pt idx="2">
                  <c:v>0.655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Lei et al.</c:v>
                </c:pt>
              </c:strCache>
            </c:strRef>
          </c:tx>
          <c:spPr>
            <a:pattFill prst="dkDnDiag">
              <a:fgClr>
                <a:srgbClr val="DC3A4A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Movie Reviews</c:v>
                </c:pt>
                <c:pt idx="1">
                  <c:v>FEVER</c:v>
                </c:pt>
                <c:pt idx="2">
                  <c:v>MultiRC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0.92</c:v>
                </c:pt>
                <c:pt idx="1">
                  <c:v>0.718</c:v>
                </c:pt>
                <c:pt idx="2">
                  <c:v>0.648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Lehman et al.</c:v>
                </c:pt>
              </c:strCache>
            </c:strRef>
          </c:tx>
          <c:spPr>
            <a:pattFill prst="dkDnDiag">
              <a:fgClr>
                <a:srgbClr val="EE822B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Movie Reviews</c:v>
                </c:pt>
                <c:pt idx="1">
                  <c:v>FEVER</c:v>
                </c:pt>
                <c:pt idx="2">
                  <c:v>MultiRC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0.75</c:v>
                </c:pt>
                <c:pt idx="1">
                  <c:v>0.691</c:v>
                </c:pt>
                <c:pt idx="2">
                  <c:v>0.614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BERT-to-BERT</c:v>
                </c:pt>
              </c:strCache>
            </c:strRef>
          </c:tx>
          <c:spPr>
            <a:pattFill prst="dkDnDiag">
              <a:fgClr>
                <a:srgbClr val="FFC000"/>
              </a:fgClr>
              <a:bgClr>
                <a:sysClr val="window" lastClr="FFFFFF"/>
              </a:bgClr>
            </a:patt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Movie Reviews</c:v>
                </c:pt>
                <c:pt idx="1">
                  <c:v>FEVER</c:v>
                </c:pt>
                <c:pt idx="2">
                  <c:v>MultiRC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0.86</c:v>
                </c:pt>
                <c:pt idx="1">
                  <c:v>0.877</c:v>
                </c:pt>
                <c:pt idx="2">
                  <c:v>0.633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ExPred-Stage-1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Movie Reviews</c:v>
                </c:pt>
                <c:pt idx="1">
                  <c:v>FEVER</c:v>
                </c:pt>
                <c:pt idx="2">
                  <c:v>MultiRC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0.884</c:v>
                </c:pt>
                <c:pt idx="1">
                  <c:v>0.907</c:v>
                </c:pt>
                <c:pt idx="2">
                  <c:v>0.718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ExPred(W/O Task Sup.)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Movie Reviews</c:v>
                </c:pt>
                <c:pt idx="1">
                  <c:v>FEVER</c:v>
                </c:pt>
                <c:pt idx="2">
                  <c:v>MultiRC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0.814</c:v>
                </c:pt>
                <c:pt idx="1">
                  <c:v>0.795</c:v>
                </c:pt>
                <c:pt idx="2">
                  <c:v>0.725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ExPred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Movie Reviews</c:v>
                </c:pt>
                <c:pt idx="1">
                  <c:v>FEVER</c:v>
                </c:pt>
                <c:pt idx="2">
                  <c:v>MultiRC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0.915</c:v>
                </c:pt>
                <c:pt idx="1">
                  <c:v>0.894</c:v>
                </c:pt>
                <c:pt idx="2">
                  <c:v>0.698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6296201"/>
        <c:axId val="570994192"/>
      </c:barChart>
      <c:catAx>
        <c:axId val="4062962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570994192"/>
        <c:crosses val="autoZero"/>
        <c:auto val="1"/>
        <c:lblAlgn val="ctr"/>
        <c:lblOffset val="100"/>
        <c:noMultiLvlLbl val="0"/>
      </c:catAx>
      <c:valAx>
        <c:axId val="570994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40629620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00521657745046015"/>
          <c:y val="0.61337067104396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chemeClr val="bg1">
          <a:lumMod val="9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en-US" altLang="zh-CN"/>
              <a:t>Explanation Performance (Token-wise F1 score)</a:t>
            </a:r>
            <a:endParaRPr lang="en-US" altLang="zh-CN"/>
          </a:p>
        </c:rich>
      </c:tx>
      <c:layout>
        <c:manualLayout>
          <c:xMode val="edge"/>
          <c:yMode val="edge"/>
          <c:x val="0.347555712233247"/>
          <c:y val="0.031667078743122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82721493039166"/>
          <c:y val="0.251837049437508"/>
          <c:w val="0.815236857307915"/>
          <c:h val="0.6928322112628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DeYoung et al.</c:v>
                </c:pt>
              </c:strCache>
            </c:strRef>
          </c:tx>
          <c:spPr>
            <a:pattFill prst="dkDnDiag">
              <a:fgClr>
                <a:srgbClr val="2CB288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Movie Reviews</c:v>
                </c:pt>
                <c:pt idx="1">
                  <c:v>FEVER</c:v>
                </c:pt>
                <c:pt idx="2">
                  <c:v>MultiRC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0.285</c:v>
                </c:pt>
                <c:pt idx="1">
                  <c:v>0.234</c:v>
                </c:pt>
                <c:pt idx="2">
                  <c:v>0.456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Lei et al.</c:v>
                </c:pt>
              </c:strCache>
            </c:strRef>
          </c:tx>
          <c:spPr>
            <a:pattFill prst="dkDnDiag">
              <a:fgClr>
                <a:srgbClr val="DC3A4A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Movie Reviews</c:v>
                </c:pt>
                <c:pt idx="1">
                  <c:v>FEVER</c:v>
                </c:pt>
                <c:pt idx="2">
                  <c:v>MultiRC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0.322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Lehman et al.</c:v>
                </c:pt>
              </c:strCache>
            </c:strRef>
          </c:tx>
          <c:spPr>
            <a:pattFill prst="dkDnDiag">
              <a:fgClr>
                <a:srgbClr val="EE822B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Movie Reviews</c:v>
                </c:pt>
                <c:pt idx="1">
                  <c:v>FEVER</c:v>
                </c:pt>
                <c:pt idx="2">
                  <c:v>MultiRC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0.139</c:v>
                </c:pt>
                <c:pt idx="1">
                  <c:v>0.523</c:v>
                </c:pt>
                <c:pt idx="2">
                  <c:v>0.14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BERT-to-BERT</c:v>
                </c:pt>
              </c:strCache>
            </c:strRef>
          </c:tx>
          <c:spPr>
            <a:pattFill prst="dkDnDiag">
              <a:fgClr>
                <a:srgbClr val="FFC000"/>
              </a:fgClr>
              <a:bgClr>
                <a:sysClr val="window" lastClr="FFFFFF"/>
              </a:bgClr>
            </a:patt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Movie Reviews</c:v>
                </c:pt>
                <c:pt idx="1">
                  <c:v>FEVER</c:v>
                </c:pt>
                <c:pt idx="2">
                  <c:v>MultiRC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0.145</c:v>
                </c:pt>
                <c:pt idx="1">
                  <c:v>0.812</c:v>
                </c:pt>
                <c:pt idx="2">
                  <c:v>0.412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ExPred(W/O Task Sup.)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Movie Reviews</c:v>
                </c:pt>
                <c:pt idx="1">
                  <c:v>FEVER</c:v>
                </c:pt>
                <c:pt idx="2">
                  <c:v>MultiRC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0.142</c:v>
                </c:pt>
                <c:pt idx="1">
                  <c:v>0.801</c:v>
                </c:pt>
                <c:pt idx="2">
                  <c:v>0.609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ExPred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Movie Reviews</c:v>
                </c:pt>
                <c:pt idx="1">
                  <c:v>FEVER</c:v>
                </c:pt>
                <c:pt idx="2">
                  <c:v>MultiRC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0.348</c:v>
                </c:pt>
                <c:pt idx="1">
                  <c:v>0.837</c:v>
                </c:pt>
                <c:pt idx="2">
                  <c:v>0.64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6296201"/>
        <c:axId val="570994192"/>
      </c:barChart>
      <c:catAx>
        <c:axId val="4062962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570994192"/>
        <c:crosses val="autoZero"/>
        <c:auto val="1"/>
        <c:lblAlgn val="ctr"/>
        <c:lblOffset val="100"/>
        <c:noMultiLvlLbl val="0"/>
      </c:catAx>
      <c:valAx>
        <c:axId val="570994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40629620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00521657745046015"/>
          <c:y val="0.61337067104396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chemeClr val="bg1">
          <a:lumMod val="9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7226E-0FA6-4678-96AF-686998D0C1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A0741-1869-4D42-9938-BC7C11F51E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5.png"/><Relationship Id="rId2" Type="http://schemas.openxmlformats.org/officeDocument/2006/relationships/tags" Target="../tags/tag1.xml"/><Relationship Id="rId1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50778" y="2136042"/>
            <a:ext cx="589044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Pristina" panose="03060402040406080204" charset="0"/>
                <a:cs typeface="Pristina" panose="03060402040406080204" charset="0"/>
              </a:rPr>
              <a:t>ExPred</a:t>
            </a:r>
            <a:endParaRPr lang="en-US" sz="7200" b="1" dirty="0">
              <a:latin typeface="Pristina" panose="03060402040406080204" charset="0"/>
              <a:cs typeface="Pristina" panose="0306040204040608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457" y="-380130"/>
            <a:ext cx="3747426" cy="32549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24818" y="3254928"/>
            <a:ext cx="6942364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Pristina" panose="03060402040406080204" charset="0"/>
              </a:rPr>
              <a:t>Explain and Predict, and then Predict Again</a:t>
            </a:r>
            <a:endParaRPr lang="en-US" sz="4400" dirty="0">
              <a:latin typeface="思源黑体 CN Bold" panose="020B0800000000000000" pitchFamily="34" charset="-122"/>
              <a:ea typeface="思源黑体 CN Bold" panose="020B0800000000000000" pitchFamily="34" charset="-122"/>
              <a:cs typeface="Pristina" panose="030604020404060802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49609" y="3801576"/>
            <a:ext cx="3747426" cy="32549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00905" y="4700270"/>
            <a:ext cx="2790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Presented by Zhang, Zijian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0" y="6129655"/>
            <a:ext cx="479107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Explain and Predict, and then Predict Again</a:t>
            </a:r>
            <a:endParaRPr lang="en-US" altLang="zh-CN" sz="1400"/>
          </a:p>
          <a:p>
            <a:r>
              <a:rPr lang="en-US" altLang="zh-CN" sz="1400"/>
              <a:t>Zijian Zhang, Koustav Rudra and Avishek Anand</a:t>
            </a:r>
            <a:endParaRPr lang="en-US" altLang="zh-CN" sz="1400"/>
          </a:p>
          <a:p>
            <a:r>
              <a:rPr lang="en-US" altLang="zh-CN" sz="1400"/>
              <a:t>L3S Research Centre, Leibniz Universi</a:t>
            </a:r>
            <a:r>
              <a:rPr lang="de-DE" altLang="zh-CN" sz="1400"/>
              <a:t>tät Hannover, Germany</a:t>
            </a:r>
            <a:endParaRPr lang="de-DE" altLang="zh-CN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207770" y="1889125"/>
            <a:ext cx="4907915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/>
              <a:t>TL; DR:</a:t>
            </a:r>
            <a:endParaRPr lang="en-US" altLang="zh-CN" sz="2800" dirty="0"/>
          </a:p>
          <a:p>
            <a:pPr>
              <a:lnSpc>
                <a:spcPct val="130000"/>
              </a:lnSpc>
            </a:pPr>
            <a:r>
              <a:rPr lang="en-US" altLang="zh-CN" sz="2800" dirty="0"/>
              <a:t>Pipeline + Multi-Task Learning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877" y="5236191"/>
            <a:ext cx="4255621" cy="4002533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871671" y="1267984"/>
            <a:ext cx="0" cy="2538101"/>
          </a:xfrm>
          <a:prstGeom prst="line">
            <a:avLst/>
          </a:prstGeom>
          <a:ln w="28575">
            <a:solidFill>
              <a:srgbClr val="868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297305" y="846455"/>
            <a:ext cx="2887345" cy="849630"/>
            <a:chOff x="13713" y="5042"/>
            <a:chExt cx="4547" cy="1338"/>
          </a:xfrm>
        </p:grpSpPr>
        <p:sp>
          <p:nvSpPr>
            <p:cNvPr id="24" name="îšľïḋê"/>
            <p:cNvSpPr txBox="1"/>
            <p:nvPr/>
          </p:nvSpPr>
          <p:spPr>
            <a:xfrm>
              <a:off x="15166" y="5276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Our Approach</a:t>
              </a:r>
              <a:endPara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3713" y="5042"/>
              <a:ext cx="1338" cy="1338"/>
              <a:chOff x="13713" y="5042"/>
              <a:chExt cx="1338" cy="133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3" y="5042"/>
                <a:ext cx="1339" cy="1339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>
                <a:off x="13896" y="5450"/>
                <a:ext cx="974" cy="653"/>
                <a:chOff x="13896" y="5450"/>
                <a:chExt cx="974" cy="653"/>
              </a:xfrm>
            </p:grpSpPr>
            <p:sp>
              <p:nvSpPr>
                <p:cNvPr id="4" name="梯形 3"/>
                <p:cNvSpPr/>
                <p:nvPr/>
              </p:nvSpPr>
              <p:spPr>
                <a:xfrm>
                  <a:off x="13896" y="5763"/>
                  <a:ext cx="974" cy="341"/>
                </a:xfrm>
                <a:prstGeom prst="trapezoid">
                  <a:avLst>
                    <a:gd name="adj" fmla="val 32071"/>
                  </a:avLst>
                </a:prstGeom>
                <a:noFill/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5" name="组合 4"/>
                <p:cNvGrpSpPr/>
                <p:nvPr/>
              </p:nvGrpSpPr>
              <p:grpSpPr>
                <a:xfrm>
                  <a:off x="14065" y="5450"/>
                  <a:ext cx="656" cy="526"/>
                  <a:chOff x="13893" y="3966"/>
                  <a:chExt cx="656" cy="526"/>
                </a:xfrm>
                <a:solidFill>
                  <a:schemeClr val="tx1"/>
                </a:solidFill>
              </p:grpSpPr>
              <p:sp>
                <p:nvSpPr>
                  <p:cNvPr id="7" name="矩形 6"/>
                  <p:cNvSpPr/>
                  <p:nvPr/>
                </p:nvSpPr>
                <p:spPr>
                  <a:xfrm>
                    <a:off x="13947" y="4110"/>
                    <a:ext cx="525" cy="383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14138" y="4222"/>
                    <a:ext cx="142" cy="158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" name="直接连接符 8"/>
                  <p:cNvCxnSpPr>
                    <a:stCxn id="8" idx="1"/>
                    <a:endCxn id="8" idx="3"/>
                  </p:cNvCxnSpPr>
                  <p:nvPr/>
                </p:nvCxnSpPr>
                <p:spPr>
                  <a:xfrm>
                    <a:off x="14138" y="4301"/>
                    <a:ext cx="142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>
                    <a:stCxn id="8" idx="0"/>
                    <a:endCxn id="8" idx="2"/>
                  </p:cNvCxnSpPr>
                  <p:nvPr/>
                </p:nvCxnSpPr>
                <p:spPr>
                  <a:xfrm>
                    <a:off x="14209" y="4222"/>
                    <a:ext cx="0" cy="158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梯形 12"/>
                  <p:cNvSpPr/>
                  <p:nvPr/>
                </p:nvSpPr>
                <p:spPr>
                  <a:xfrm>
                    <a:off x="13893" y="3966"/>
                    <a:ext cx="656" cy="142"/>
                  </a:xfrm>
                  <a:prstGeom prst="trapezoid">
                    <a:avLst>
                      <a:gd name="adj" fmla="val 78169"/>
                    </a:avLst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5623" y="4856461"/>
            <a:ext cx="4255621" cy="4002533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871671" y="1267984"/>
            <a:ext cx="0" cy="2538101"/>
          </a:xfrm>
          <a:prstGeom prst="line">
            <a:avLst/>
          </a:prstGeom>
          <a:ln w="28575">
            <a:solidFill>
              <a:srgbClr val="868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297305" y="846455"/>
            <a:ext cx="2887345" cy="849630"/>
            <a:chOff x="13713" y="5042"/>
            <a:chExt cx="4547" cy="1338"/>
          </a:xfrm>
        </p:grpSpPr>
        <p:sp>
          <p:nvSpPr>
            <p:cNvPr id="24" name="îšľïḋê"/>
            <p:cNvSpPr txBox="1"/>
            <p:nvPr/>
          </p:nvSpPr>
          <p:spPr>
            <a:xfrm>
              <a:off x="15166" y="5276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Our Approach</a:t>
              </a:r>
              <a:endPara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3713" y="5042"/>
              <a:ext cx="1338" cy="1338"/>
              <a:chOff x="13713" y="5042"/>
              <a:chExt cx="1338" cy="133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3" y="5042"/>
                <a:ext cx="1339" cy="1339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>
                <a:off x="13896" y="5450"/>
                <a:ext cx="974" cy="653"/>
                <a:chOff x="13896" y="5450"/>
                <a:chExt cx="974" cy="653"/>
              </a:xfrm>
            </p:grpSpPr>
            <p:sp>
              <p:nvSpPr>
                <p:cNvPr id="4" name="梯形 3"/>
                <p:cNvSpPr/>
                <p:nvPr/>
              </p:nvSpPr>
              <p:spPr>
                <a:xfrm>
                  <a:off x="13896" y="5763"/>
                  <a:ext cx="974" cy="341"/>
                </a:xfrm>
                <a:prstGeom prst="trapezoid">
                  <a:avLst>
                    <a:gd name="adj" fmla="val 32071"/>
                  </a:avLst>
                </a:prstGeom>
                <a:noFill/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5" name="组合 4"/>
                <p:cNvGrpSpPr/>
                <p:nvPr/>
              </p:nvGrpSpPr>
              <p:grpSpPr>
                <a:xfrm>
                  <a:off x="14065" y="5450"/>
                  <a:ext cx="656" cy="526"/>
                  <a:chOff x="13893" y="3966"/>
                  <a:chExt cx="656" cy="526"/>
                </a:xfrm>
                <a:solidFill>
                  <a:schemeClr val="tx1"/>
                </a:solidFill>
              </p:grpSpPr>
              <p:sp>
                <p:nvSpPr>
                  <p:cNvPr id="7" name="矩形 6"/>
                  <p:cNvSpPr/>
                  <p:nvPr/>
                </p:nvSpPr>
                <p:spPr>
                  <a:xfrm>
                    <a:off x="13947" y="4110"/>
                    <a:ext cx="525" cy="383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14138" y="4222"/>
                    <a:ext cx="142" cy="158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" name="直接连接符 8"/>
                  <p:cNvCxnSpPr>
                    <a:stCxn id="8" idx="1"/>
                    <a:endCxn id="8" idx="3"/>
                  </p:cNvCxnSpPr>
                  <p:nvPr/>
                </p:nvCxnSpPr>
                <p:spPr>
                  <a:xfrm>
                    <a:off x="14138" y="4301"/>
                    <a:ext cx="142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>
                    <a:stCxn id="8" idx="0"/>
                    <a:endCxn id="8" idx="2"/>
                  </p:cNvCxnSpPr>
                  <p:nvPr/>
                </p:nvCxnSpPr>
                <p:spPr>
                  <a:xfrm>
                    <a:off x="14209" y="4222"/>
                    <a:ext cx="0" cy="158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梯形 12"/>
                  <p:cNvSpPr/>
                  <p:nvPr/>
                </p:nvSpPr>
                <p:spPr>
                  <a:xfrm>
                    <a:off x="13893" y="3966"/>
                    <a:ext cx="656" cy="142"/>
                  </a:xfrm>
                  <a:prstGeom prst="trapezoid">
                    <a:avLst>
                      <a:gd name="adj" fmla="val 78169"/>
                    </a:avLst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pic>
        <p:nvPicPr>
          <p:cNvPr id="3" name="图片 2" descr="pipeline_end2e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840" y="2315845"/>
            <a:ext cx="6624320" cy="42983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07770" y="1889125"/>
            <a:ext cx="49079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/>
              <a:t>Pipeline model: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831828" y="-2001539"/>
            <a:ext cx="4255621" cy="4002533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871671" y="1267984"/>
            <a:ext cx="0" cy="2538101"/>
          </a:xfrm>
          <a:prstGeom prst="line">
            <a:avLst/>
          </a:prstGeom>
          <a:ln w="28575">
            <a:solidFill>
              <a:srgbClr val="868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297305" y="846455"/>
            <a:ext cx="2887345" cy="849630"/>
            <a:chOff x="13713" y="5042"/>
            <a:chExt cx="4547" cy="1338"/>
          </a:xfrm>
        </p:grpSpPr>
        <p:sp>
          <p:nvSpPr>
            <p:cNvPr id="24" name="îšľïḋê"/>
            <p:cNvSpPr txBox="1"/>
            <p:nvPr/>
          </p:nvSpPr>
          <p:spPr>
            <a:xfrm>
              <a:off x="15166" y="5276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Our Approach</a:t>
              </a:r>
              <a:endPara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3713" y="5042"/>
              <a:ext cx="1338" cy="1338"/>
              <a:chOff x="13713" y="5042"/>
              <a:chExt cx="1338" cy="133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3" y="5042"/>
                <a:ext cx="1339" cy="1339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>
                <a:off x="13896" y="5450"/>
                <a:ext cx="974" cy="653"/>
                <a:chOff x="13896" y="5450"/>
                <a:chExt cx="974" cy="653"/>
              </a:xfrm>
            </p:grpSpPr>
            <p:sp>
              <p:nvSpPr>
                <p:cNvPr id="4" name="梯形 3"/>
                <p:cNvSpPr/>
                <p:nvPr/>
              </p:nvSpPr>
              <p:spPr>
                <a:xfrm>
                  <a:off x="13896" y="5763"/>
                  <a:ext cx="974" cy="341"/>
                </a:xfrm>
                <a:prstGeom prst="trapezoid">
                  <a:avLst>
                    <a:gd name="adj" fmla="val 32071"/>
                  </a:avLst>
                </a:prstGeom>
                <a:noFill/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5" name="组合 4"/>
                <p:cNvGrpSpPr/>
                <p:nvPr/>
              </p:nvGrpSpPr>
              <p:grpSpPr>
                <a:xfrm>
                  <a:off x="14065" y="5450"/>
                  <a:ext cx="656" cy="526"/>
                  <a:chOff x="13893" y="3966"/>
                  <a:chExt cx="656" cy="526"/>
                </a:xfrm>
                <a:solidFill>
                  <a:schemeClr val="tx1"/>
                </a:solidFill>
              </p:grpSpPr>
              <p:sp>
                <p:nvSpPr>
                  <p:cNvPr id="7" name="矩形 6"/>
                  <p:cNvSpPr/>
                  <p:nvPr/>
                </p:nvSpPr>
                <p:spPr>
                  <a:xfrm>
                    <a:off x="13947" y="4110"/>
                    <a:ext cx="525" cy="383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14138" y="4222"/>
                    <a:ext cx="142" cy="158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" name="直接连接符 8"/>
                  <p:cNvCxnSpPr>
                    <a:stCxn id="8" idx="1"/>
                    <a:endCxn id="8" idx="3"/>
                  </p:cNvCxnSpPr>
                  <p:nvPr/>
                </p:nvCxnSpPr>
                <p:spPr>
                  <a:xfrm>
                    <a:off x="14138" y="4301"/>
                    <a:ext cx="142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>
                    <a:stCxn id="8" idx="0"/>
                    <a:endCxn id="8" idx="2"/>
                  </p:cNvCxnSpPr>
                  <p:nvPr/>
                </p:nvCxnSpPr>
                <p:spPr>
                  <a:xfrm>
                    <a:off x="14209" y="4222"/>
                    <a:ext cx="0" cy="158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梯形 12"/>
                  <p:cNvSpPr/>
                  <p:nvPr/>
                </p:nvSpPr>
                <p:spPr>
                  <a:xfrm>
                    <a:off x="13893" y="3966"/>
                    <a:ext cx="656" cy="142"/>
                  </a:xfrm>
                  <a:prstGeom prst="trapezoid">
                    <a:avLst>
                      <a:gd name="adj" fmla="val 78169"/>
                    </a:avLst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0" name="文本框 9"/>
          <p:cNvSpPr txBox="1"/>
          <p:nvPr/>
        </p:nvSpPr>
        <p:spPr>
          <a:xfrm>
            <a:off x="1207770" y="1889125"/>
            <a:ext cx="49079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/>
              <a:t>ExPred:</a:t>
            </a:r>
            <a:endParaRPr lang="en-US" altLang="zh-CN" sz="2000" dirty="0"/>
          </a:p>
        </p:txBody>
      </p:sp>
      <p:pic>
        <p:nvPicPr>
          <p:cNvPr id="14" name="图片 13" descr="expr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840" y="2315845"/>
            <a:ext cx="6624320" cy="42983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57278" y="5186661"/>
            <a:ext cx="4255621" cy="4002533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871671" y="1267984"/>
            <a:ext cx="0" cy="2538101"/>
          </a:xfrm>
          <a:prstGeom prst="line">
            <a:avLst/>
          </a:prstGeom>
          <a:ln w="28575">
            <a:solidFill>
              <a:srgbClr val="868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297305" y="846455"/>
            <a:ext cx="2887345" cy="849630"/>
            <a:chOff x="13713" y="5042"/>
            <a:chExt cx="4547" cy="1338"/>
          </a:xfrm>
        </p:grpSpPr>
        <p:sp>
          <p:nvSpPr>
            <p:cNvPr id="24" name="îšľïḋê"/>
            <p:cNvSpPr txBox="1"/>
            <p:nvPr/>
          </p:nvSpPr>
          <p:spPr>
            <a:xfrm>
              <a:off x="15166" y="5276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Our Approach</a:t>
              </a:r>
              <a:endPara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3713" y="5042"/>
              <a:ext cx="1338" cy="1338"/>
              <a:chOff x="13713" y="5042"/>
              <a:chExt cx="1338" cy="133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3" y="5042"/>
                <a:ext cx="1339" cy="1339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>
                <a:off x="13896" y="5450"/>
                <a:ext cx="974" cy="653"/>
                <a:chOff x="13896" y="5450"/>
                <a:chExt cx="974" cy="653"/>
              </a:xfrm>
            </p:grpSpPr>
            <p:sp>
              <p:nvSpPr>
                <p:cNvPr id="4" name="梯形 3"/>
                <p:cNvSpPr/>
                <p:nvPr/>
              </p:nvSpPr>
              <p:spPr>
                <a:xfrm>
                  <a:off x="13896" y="5763"/>
                  <a:ext cx="974" cy="341"/>
                </a:xfrm>
                <a:prstGeom prst="trapezoid">
                  <a:avLst>
                    <a:gd name="adj" fmla="val 32071"/>
                  </a:avLst>
                </a:prstGeom>
                <a:noFill/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5" name="组合 4"/>
                <p:cNvGrpSpPr/>
                <p:nvPr/>
              </p:nvGrpSpPr>
              <p:grpSpPr>
                <a:xfrm>
                  <a:off x="14065" y="5450"/>
                  <a:ext cx="656" cy="526"/>
                  <a:chOff x="13893" y="3966"/>
                  <a:chExt cx="656" cy="526"/>
                </a:xfrm>
                <a:solidFill>
                  <a:schemeClr val="tx1"/>
                </a:solidFill>
              </p:grpSpPr>
              <p:sp>
                <p:nvSpPr>
                  <p:cNvPr id="7" name="矩形 6"/>
                  <p:cNvSpPr/>
                  <p:nvPr/>
                </p:nvSpPr>
                <p:spPr>
                  <a:xfrm>
                    <a:off x="13947" y="4110"/>
                    <a:ext cx="525" cy="383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14138" y="4222"/>
                    <a:ext cx="142" cy="158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" name="直接连接符 8"/>
                  <p:cNvCxnSpPr>
                    <a:stCxn id="8" idx="1"/>
                    <a:endCxn id="8" idx="3"/>
                  </p:cNvCxnSpPr>
                  <p:nvPr/>
                </p:nvCxnSpPr>
                <p:spPr>
                  <a:xfrm>
                    <a:off x="14138" y="4301"/>
                    <a:ext cx="142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>
                    <a:stCxn id="8" idx="0"/>
                    <a:endCxn id="8" idx="2"/>
                  </p:cNvCxnSpPr>
                  <p:nvPr/>
                </p:nvCxnSpPr>
                <p:spPr>
                  <a:xfrm>
                    <a:off x="14209" y="4222"/>
                    <a:ext cx="0" cy="158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梯形 12"/>
                  <p:cNvSpPr/>
                  <p:nvPr/>
                </p:nvSpPr>
                <p:spPr>
                  <a:xfrm>
                    <a:off x="13893" y="3966"/>
                    <a:ext cx="656" cy="142"/>
                  </a:xfrm>
                  <a:prstGeom prst="trapezoid">
                    <a:avLst>
                      <a:gd name="adj" fmla="val 78169"/>
                    </a:avLst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0" name="文本框 9"/>
          <p:cNvSpPr txBox="1"/>
          <p:nvPr/>
        </p:nvSpPr>
        <p:spPr>
          <a:xfrm>
            <a:off x="1207770" y="1889125"/>
            <a:ext cx="49079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/>
              <a:t>MTL Evidence Selector:</a:t>
            </a:r>
            <a:endParaRPr lang="en-US" altLang="zh-CN" sz="2000" dirty="0"/>
          </a:p>
        </p:txBody>
      </p:sp>
      <p:pic>
        <p:nvPicPr>
          <p:cNvPr id="14" name="图片 13" descr="expr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840" y="2315845"/>
            <a:ext cx="6624320" cy="42983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50490" y="4532630"/>
            <a:ext cx="6891655" cy="232537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61393" y="-1646574"/>
            <a:ext cx="4255621" cy="4002533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871671" y="1267984"/>
            <a:ext cx="0" cy="2538101"/>
          </a:xfrm>
          <a:prstGeom prst="line">
            <a:avLst/>
          </a:prstGeom>
          <a:ln w="28575">
            <a:solidFill>
              <a:srgbClr val="868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297305" y="846455"/>
            <a:ext cx="2887345" cy="849630"/>
            <a:chOff x="13713" y="5042"/>
            <a:chExt cx="4547" cy="1338"/>
          </a:xfrm>
        </p:grpSpPr>
        <p:sp>
          <p:nvSpPr>
            <p:cNvPr id="24" name="îšľïḋê"/>
            <p:cNvSpPr txBox="1"/>
            <p:nvPr/>
          </p:nvSpPr>
          <p:spPr>
            <a:xfrm>
              <a:off x="15166" y="5276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Our Approach</a:t>
              </a:r>
              <a:endPara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3713" y="5042"/>
              <a:ext cx="1338" cy="1338"/>
              <a:chOff x="13713" y="5042"/>
              <a:chExt cx="1338" cy="133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3" y="5042"/>
                <a:ext cx="1339" cy="1339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>
                <a:off x="13896" y="5450"/>
                <a:ext cx="974" cy="653"/>
                <a:chOff x="13896" y="5450"/>
                <a:chExt cx="974" cy="653"/>
              </a:xfrm>
            </p:grpSpPr>
            <p:sp>
              <p:nvSpPr>
                <p:cNvPr id="4" name="梯形 3"/>
                <p:cNvSpPr/>
                <p:nvPr/>
              </p:nvSpPr>
              <p:spPr>
                <a:xfrm>
                  <a:off x="13896" y="5763"/>
                  <a:ext cx="974" cy="341"/>
                </a:xfrm>
                <a:prstGeom prst="trapezoid">
                  <a:avLst>
                    <a:gd name="adj" fmla="val 32071"/>
                  </a:avLst>
                </a:prstGeom>
                <a:noFill/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5" name="组合 4"/>
                <p:cNvGrpSpPr/>
                <p:nvPr/>
              </p:nvGrpSpPr>
              <p:grpSpPr>
                <a:xfrm>
                  <a:off x="14065" y="5450"/>
                  <a:ext cx="656" cy="526"/>
                  <a:chOff x="13893" y="3966"/>
                  <a:chExt cx="656" cy="526"/>
                </a:xfrm>
                <a:solidFill>
                  <a:schemeClr val="tx1"/>
                </a:solidFill>
              </p:grpSpPr>
              <p:sp>
                <p:nvSpPr>
                  <p:cNvPr id="7" name="矩形 6"/>
                  <p:cNvSpPr/>
                  <p:nvPr/>
                </p:nvSpPr>
                <p:spPr>
                  <a:xfrm>
                    <a:off x="13947" y="4110"/>
                    <a:ext cx="525" cy="383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14138" y="4222"/>
                    <a:ext cx="142" cy="158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" name="直接连接符 8"/>
                  <p:cNvCxnSpPr>
                    <a:stCxn id="8" idx="1"/>
                    <a:endCxn id="8" idx="3"/>
                  </p:cNvCxnSpPr>
                  <p:nvPr/>
                </p:nvCxnSpPr>
                <p:spPr>
                  <a:xfrm>
                    <a:off x="14138" y="4301"/>
                    <a:ext cx="142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>
                    <a:stCxn id="8" idx="0"/>
                    <a:endCxn id="8" idx="2"/>
                  </p:cNvCxnSpPr>
                  <p:nvPr/>
                </p:nvCxnSpPr>
                <p:spPr>
                  <a:xfrm>
                    <a:off x="14209" y="4222"/>
                    <a:ext cx="0" cy="158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梯形 12"/>
                  <p:cNvSpPr/>
                  <p:nvPr/>
                </p:nvSpPr>
                <p:spPr>
                  <a:xfrm>
                    <a:off x="13893" y="3966"/>
                    <a:ext cx="656" cy="142"/>
                  </a:xfrm>
                  <a:prstGeom prst="trapezoid">
                    <a:avLst>
                      <a:gd name="adj" fmla="val 78169"/>
                    </a:avLst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0" name="文本框 9"/>
          <p:cNvSpPr txBox="1"/>
          <p:nvPr/>
        </p:nvSpPr>
        <p:spPr>
          <a:xfrm>
            <a:off x="1207770" y="1889125"/>
            <a:ext cx="49079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/>
              <a:t>MTL Evidence Selector:</a:t>
            </a:r>
            <a:endParaRPr lang="en-US" altLang="zh-CN" sz="2000" dirty="0"/>
          </a:p>
        </p:txBody>
      </p:sp>
      <p:pic>
        <p:nvPicPr>
          <p:cNvPr id="16" name="图片 15" descr="evidence_select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670" y="2380615"/>
            <a:ext cx="4010025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444603" y="1737976"/>
            <a:ext cx="4255621" cy="4002533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871671" y="1267984"/>
            <a:ext cx="0" cy="2538101"/>
          </a:xfrm>
          <a:prstGeom prst="line">
            <a:avLst/>
          </a:prstGeom>
          <a:ln w="28575">
            <a:solidFill>
              <a:srgbClr val="868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297305" y="846455"/>
            <a:ext cx="2887345" cy="849630"/>
            <a:chOff x="13713" y="5042"/>
            <a:chExt cx="4547" cy="1338"/>
          </a:xfrm>
        </p:grpSpPr>
        <p:sp>
          <p:nvSpPr>
            <p:cNvPr id="24" name="îšľïḋê"/>
            <p:cNvSpPr txBox="1"/>
            <p:nvPr/>
          </p:nvSpPr>
          <p:spPr>
            <a:xfrm>
              <a:off x="15166" y="5276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Our Approach</a:t>
              </a:r>
              <a:endPara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3713" y="5042"/>
              <a:ext cx="1338" cy="1338"/>
              <a:chOff x="13713" y="5042"/>
              <a:chExt cx="1338" cy="133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3" y="5042"/>
                <a:ext cx="1339" cy="1339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>
                <a:off x="13896" y="5450"/>
                <a:ext cx="974" cy="653"/>
                <a:chOff x="13896" y="5450"/>
                <a:chExt cx="974" cy="653"/>
              </a:xfrm>
            </p:grpSpPr>
            <p:sp>
              <p:nvSpPr>
                <p:cNvPr id="4" name="梯形 3"/>
                <p:cNvSpPr/>
                <p:nvPr/>
              </p:nvSpPr>
              <p:spPr>
                <a:xfrm>
                  <a:off x="13896" y="5763"/>
                  <a:ext cx="974" cy="341"/>
                </a:xfrm>
                <a:prstGeom prst="trapezoid">
                  <a:avLst>
                    <a:gd name="adj" fmla="val 32071"/>
                  </a:avLst>
                </a:prstGeom>
                <a:noFill/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5" name="组合 4"/>
                <p:cNvGrpSpPr/>
                <p:nvPr/>
              </p:nvGrpSpPr>
              <p:grpSpPr>
                <a:xfrm>
                  <a:off x="14065" y="5450"/>
                  <a:ext cx="656" cy="526"/>
                  <a:chOff x="13893" y="3966"/>
                  <a:chExt cx="656" cy="526"/>
                </a:xfrm>
                <a:solidFill>
                  <a:schemeClr val="tx1"/>
                </a:solidFill>
              </p:grpSpPr>
              <p:sp>
                <p:nvSpPr>
                  <p:cNvPr id="7" name="矩形 6"/>
                  <p:cNvSpPr/>
                  <p:nvPr/>
                </p:nvSpPr>
                <p:spPr>
                  <a:xfrm>
                    <a:off x="13947" y="4110"/>
                    <a:ext cx="525" cy="383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14138" y="4222"/>
                    <a:ext cx="142" cy="158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" name="直接连接符 8"/>
                  <p:cNvCxnSpPr>
                    <a:stCxn id="8" idx="1"/>
                    <a:endCxn id="8" idx="3"/>
                  </p:cNvCxnSpPr>
                  <p:nvPr/>
                </p:nvCxnSpPr>
                <p:spPr>
                  <a:xfrm>
                    <a:off x="14138" y="4301"/>
                    <a:ext cx="142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>
                    <a:stCxn id="8" idx="0"/>
                    <a:endCxn id="8" idx="2"/>
                  </p:cNvCxnSpPr>
                  <p:nvPr/>
                </p:nvCxnSpPr>
                <p:spPr>
                  <a:xfrm>
                    <a:off x="14209" y="4222"/>
                    <a:ext cx="0" cy="158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梯形 12"/>
                  <p:cNvSpPr/>
                  <p:nvPr/>
                </p:nvSpPr>
                <p:spPr>
                  <a:xfrm>
                    <a:off x="13893" y="3966"/>
                    <a:ext cx="656" cy="142"/>
                  </a:xfrm>
                  <a:prstGeom prst="trapezoid">
                    <a:avLst>
                      <a:gd name="adj" fmla="val 78169"/>
                    </a:avLst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0" name="文本框 9"/>
          <p:cNvSpPr txBox="1"/>
          <p:nvPr/>
        </p:nvSpPr>
        <p:spPr>
          <a:xfrm>
            <a:off x="1207770" y="1889125"/>
            <a:ext cx="49079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/>
              <a:t>ExPred:</a:t>
            </a:r>
            <a:endParaRPr lang="en-US" altLang="zh-CN" sz="2000" dirty="0"/>
          </a:p>
        </p:txBody>
      </p:sp>
      <p:pic>
        <p:nvPicPr>
          <p:cNvPr id="14" name="图片 13" descr="expr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840" y="2315845"/>
            <a:ext cx="6624320" cy="42983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452733" y="6012796"/>
            <a:ext cx="4255621" cy="4002533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871671" y="1267984"/>
            <a:ext cx="0" cy="2538101"/>
          </a:xfrm>
          <a:prstGeom prst="line">
            <a:avLst/>
          </a:prstGeom>
          <a:ln w="28575">
            <a:solidFill>
              <a:srgbClr val="868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297305" y="846455"/>
            <a:ext cx="2887345" cy="849630"/>
            <a:chOff x="13713" y="5042"/>
            <a:chExt cx="4547" cy="1338"/>
          </a:xfrm>
        </p:grpSpPr>
        <p:sp>
          <p:nvSpPr>
            <p:cNvPr id="24" name="îšľïḋê"/>
            <p:cNvSpPr txBox="1"/>
            <p:nvPr/>
          </p:nvSpPr>
          <p:spPr>
            <a:xfrm>
              <a:off x="15166" y="5276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Our Approach</a:t>
              </a:r>
              <a:endPara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3713" y="5042"/>
              <a:ext cx="1338" cy="1338"/>
              <a:chOff x="13713" y="5042"/>
              <a:chExt cx="1338" cy="133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3" y="5042"/>
                <a:ext cx="1339" cy="1339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>
                <a:off x="13896" y="5450"/>
                <a:ext cx="974" cy="653"/>
                <a:chOff x="13896" y="5450"/>
                <a:chExt cx="974" cy="653"/>
              </a:xfrm>
            </p:grpSpPr>
            <p:sp>
              <p:nvSpPr>
                <p:cNvPr id="4" name="梯形 3"/>
                <p:cNvSpPr/>
                <p:nvPr/>
              </p:nvSpPr>
              <p:spPr>
                <a:xfrm>
                  <a:off x="13896" y="5763"/>
                  <a:ext cx="974" cy="341"/>
                </a:xfrm>
                <a:prstGeom prst="trapezoid">
                  <a:avLst>
                    <a:gd name="adj" fmla="val 32071"/>
                  </a:avLst>
                </a:prstGeom>
                <a:noFill/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5" name="组合 4"/>
                <p:cNvGrpSpPr/>
                <p:nvPr/>
              </p:nvGrpSpPr>
              <p:grpSpPr>
                <a:xfrm>
                  <a:off x="14065" y="5450"/>
                  <a:ext cx="656" cy="526"/>
                  <a:chOff x="13893" y="3966"/>
                  <a:chExt cx="656" cy="526"/>
                </a:xfrm>
                <a:solidFill>
                  <a:schemeClr val="tx1"/>
                </a:solidFill>
              </p:grpSpPr>
              <p:sp>
                <p:nvSpPr>
                  <p:cNvPr id="7" name="矩形 6"/>
                  <p:cNvSpPr/>
                  <p:nvPr/>
                </p:nvSpPr>
                <p:spPr>
                  <a:xfrm>
                    <a:off x="13947" y="4110"/>
                    <a:ext cx="525" cy="383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14138" y="4222"/>
                    <a:ext cx="142" cy="158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" name="直接连接符 8"/>
                  <p:cNvCxnSpPr>
                    <a:stCxn id="8" idx="1"/>
                    <a:endCxn id="8" idx="3"/>
                  </p:cNvCxnSpPr>
                  <p:nvPr/>
                </p:nvCxnSpPr>
                <p:spPr>
                  <a:xfrm>
                    <a:off x="14138" y="4301"/>
                    <a:ext cx="142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>
                    <a:stCxn id="8" idx="0"/>
                    <a:endCxn id="8" idx="2"/>
                  </p:cNvCxnSpPr>
                  <p:nvPr/>
                </p:nvCxnSpPr>
                <p:spPr>
                  <a:xfrm>
                    <a:off x="14209" y="4222"/>
                    <a:ext cx="0" cy="158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梯形 12"/>
                  <p:cNvSpPr/>
                  <p:nvPr/>
                </p:nvSpPr>
                <p:spPr>
                  <a:xfrm>
                    <a:off x="13893" y="3966"/>
                    <a:ext cx="656" cy="142"/>
                  </a:xfrm>
                  <a:prstGeom prst="trapezoid">
                    <a:avLst>
                      <a:gd name="adj" fmla="val 78169"/>
                    </a:avLst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0" name="文本框 9"/>
          <p:cNvSpPr txBox="1"/>
          <p:nvPr/>
        </p:nvSpPr>
        <p:spPr>
          <a:xfrm>
            <a:off x="1207770" y="1889125"/>
            <a:ext cx="49079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/>
              <a:t>Interpretable Classifier:</a:t>
            </a:r>
            <a:endParaRPr lang="en-US" altLang="zh-CN" sz="2000" dirty="0"/>
          </a:p>
        </p:txBody>
      </p:sp>
      <p:pic>
        <p:nvPicPr>
          <p:cNvPr id="14" name="图片 13" descr="expr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840" y="2315845"/>
            <a:ext cx="6624320" cy="42983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49855" y="2266315"/>
            <a:ext cx="6891655" cy="232537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3608" y="-2001539"/>
            <a:ext cx="4255621" cy="4002533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871671" y="1267984"/>
            <a:ext cx="0" cy="2538101"/>
          </a:xfrm>
          <a:prstGeom prst="line">
            <a:avLst/>
          </a:prstGeom>
          <a:ln w="28575">
            <a:solidFill>
              <a:srgbClr val="868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297305" y="846455"/>
            <a:ext cx="2887345" cy="849630"/>
            <a:chOff x="13713" y="5042"/>
            <a:chExt cx="4547" cy="1338"/>
          </a:xfrm>
        </p:grpSpPr>
        <p:sp>
          <p:nvSpPr>
            <p:cNvPr id="24" name="îšľïḋê"/>
            <p:cNvSpPr txBox="1"/>
            <p:nvPr/>
          </p:nvSpPr>
          <p:spPr>
            <a:xfrm>
              <a:off x="15166" y="5276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Our Approach</a:t>
              </a:r>
              <a:endPara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3713" y="5042"/>
              <a:ext cx="1338" cy="1338"/>
              <a:chOff x="13713" y="5042"/>
              <a:chExt cx="1338" cy="133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3" y="5042"/>
                <a:ext cx="1339" cy="1339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>
                <a:off x="13896" y="5450"/>
                <a:ext cx="974" cy="653"/>
                <a:chOff x="13896" y="5450"/>
                <a:chExt cx="974" cy="653"/>
              </a:xfrm>
            </p:grpSpPr>
            <p:sp>
              <p:nvSpPr>
                <p:cNvPr id="4" name="梯形 3"/>
                <p:cNvSpPr/>
                <p:nvPr/>
              </p:nvSpPr>
              <p:spPr>
                <a:xfrm>
                  <a:off x="13896" y="5763"/>
                  <a:ext cx="974" cy="341"/>
                </a:xfrm>
                <a:prstGeom prst="trapezoid">
                  <a:avLst>
                    <a:gd name="adj" fmla="val 32071"/>
                  </a:avLst>
                </a:prstGeom>
                <a:noFill/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5" name="组合 4"/>
                <p:cNvGrpSpPr/>
                <p:nvPr/>
              </p:nvGrpSpPr>
              <p:grpSpPr>
                <a:xfrm>
                  <a:off x="14065" y="5450"/>
                  <a:ext cx="656" cy="526"/>
                  <a:chOff x="13893" y="3966"/>
                  <a:chExt cx="656" cy="526"/>
                </a:xfrm>
                <a:solidFill>
                  <a:schemeClr val="tx1"/>
                </a:solidFill>
              </p:grpSpPr>
              <p:sp>
                <p:nvSpPr>
                  <p:cNvPr id="7" name="矩形 6"/>
                  <p:cNvSpPr/>
                  <p:nvPr/>
                </p:nvSpPr>
                <p:spPr>
                  <a:xfrm>
                    <a:off x="13947" y="4110"/>
                    <a:ext cx="525" cy="383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14138" y="4222"/>
                    <a:ext cx="142" cy="158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" name="直接连接符 8"/>
                  <p:cNvCxnSpPr>
                    <a:stCxn id="8" idx="1"/>
                    <a:endCxn id="8" idx="3"/>
                  </p:cNvCxnSpPr>
                  <p:nvPr/>
                </p:nvCxnSpPr>
                <p:spPr>
                  <a:xfrm>
                    <a:off x="14138" y="4301"/>
                    <a:ext cx="142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>
                    <a:stCxn id="8" idx="0"/>
                    <a:endCxn id="8" idx="2"/>
                  </p:cNvCxnSpPr>
                  <p:nvPr/>
                </p:nvCxnSpPr>
                <p:spPr>
                  <a:xfrm>
                    <a:off x="14209" y="4222"/>
                    <a:ext cx="0" cy="158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梯形 12"/>
                  <p:cNvSpPr/>
                  <p:nvPr/>
                </p:nvSpPr>
                <p:spPr>
                  <a:xfrm>
                    <a:off x="13893" y="3966"/>
                    <a:ext cx="656" cy="142"/>
                  </a:xfrm>
                  <a:prstGeom prst="trapezoid">
                    <a:avLst>
                      <a:gd name="adj" fmla="val 78169"/>
                    </a:avLst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0" name="文本框 9"/>
          <p:cNvSpPr txBox="1"/>
          <p:nvPr/>
        </p:nvSpPr>
        <p:spPr>
          <a:xfrm>
            <a:off x="1207770" y="1889125"/>
            <a:ext cx="49079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/>
              <a:t>Interpretable Classifier:</a:t>
            </a:r>
            <a:endParaRPr lang="en-US" altLang="zh-CN" sz="2000" dirty="0"/>
          </a:p>
        </p:txBody>
      </p:sp>
      <p:pic>
        <p:nvPicPr>
          <p:cNvPr id="16" name="图片 15" descr="classifi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520" y="2894965"/>
            <a:ext cx="641032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434915" y="572876"/>
            <a:ext cx="39596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charset="-128"/>
              </a:rPr>
              <a:t>Main Results 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  <a:cs typeface="Meiryo UI" panose="020B060403050404020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068" y="4268263"/>
            <a:ext cx="5289476" cy="528947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34975" y="1622425"/>
            <a:ext cx="9330690" cy="4895850"/>
            <a:chOff x="685" y="2555"/>
            <a:chExt cx="14694" cy="7710"/>
          </a:xfrm>
        </p:grpSpPr>
        <p:graphicFrame>
          <p:nvGraphicFramePr>
            <p:cNvPr id="3" name="图表 2"/>
            <p:cNvGraphicFramePr/>
            <p:nvPr/>
          </p:nvGraphicFramePr>
          <p:xfrm>
            <a:off x="685" y="2555"/>
            <a:ext cx="14694" cy="77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pSp>
          <p:nvGrpSpPr>
            <p:cNvPr id="7" name="组合 6"/>
            <p:cNvGrpSpPr/>
            <p:nvPr/>
          </p:nvGrpSpPr>
          <p:grpSpPr>
            <a:xfrm>
              <a:off x="5568" y="3804"/>
              <a:ext cx="1352" cy="710"/>
              <a:chOff x="5568" y="3804"/>
              <a:chExt cx="1352" cy="710"/>
            </a:xfrm>
          </p:grpSpPr>
          <p:sp>
            <p:nvSpPr>
              <p:cNvPr id="5" name="左大括号 4"/>
              <p:cNvSpPr/>
              <p:nvPr/>
            </p:nvSpPr>
            <p:spPr>
              <a:xfrm rot="5400000">
                <a:off x="6154" y="3748"/>
                <a:ext cx="180" cy="1353"/>
              </a:xfrm>
              <a:prstGeom prst="leftBrace">
                <a:avLst>
                  <a:gd name="adj1" fmla="val 103610"/>
                  <a:gd name="adj2" fmla="val 50010"/>
                </a:avLst>
              </a:prstGeom>
              <a:ln w="28575" cmpd="sng">
                <a:solidFill>
                  <a:srgbClr val="1E120D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854" y="3804"/>
                <a:ext cx="80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 b="1"/>
                  <a:t>Ours</a:t>
                </a:r>
                <a:endParaRPr lang="en-US" altLang="zh-CN" sz="1200" b="1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4" y="3804"/>
              <a:ext cx="1352" cy="710"/>
              <a:chOff x="5568" y="3804"/>
              <a:chExt cx="1352" cy="710"/>
            </a:xfrm>
          </p:grpSpPr>
          <p:sp>
            <p:nvSpPr>
              <p:cNvPr id="9" name="左大括号 8"/>
              <p:cNvSpPr/>
              <p:nvPr/>
            </p:nvSpPr>
            <p:spPr>
              <a:xfrm rot="5400000">
                <a:off x="6154" y="3748"/>
                <a:ext cx="180" cy="1353"/>
              </a:xfrm>
              <a:prstGeom prst="leftBrace">
                <a:avLst>
                  <a:gd name="adj1" fmla="val 103610"/>
                  <a:gd name="adj2" fmla="val 50010"/>
                </a:avLst>
              </a:prstGeom>
              <a:ln w="28575" cmpd="sng">
                <a:solidFill>
                  <a:srgbClr val="1E120D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854" y="3804"/>
                <a:ext cx="80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 b="1"/>
                  <a:t>Ours</a:t>
                </a:r>
                <a:endParaRPr lang="en-US" altLang="zh-CN" sz="1200" b="1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3592" y="3804"/>
              <a:ext cx="1352" cy="710"/>
              <a:chOff x="5568" y="3804"/>
              <a:chExt cx="1352" cy="710"/>
            </a:xfrm>
          </p:grpSpPr>
          <p:sp>
            <p:nvSpPr>
              <p:cNvPr id="12" name="左大括号 11"/>
              <p:cNvSpPr/>
              <p:nvPr/>
            </p:nvSpPr>
            <p:spPr>
              <a:xfrm rot="5400000">
                <a:off x="6154" y="3748"/>
                <a:ext cx="180" cy="1353"/>
              </a:xfrm>
              <a:prstGeom prst="leftBrace">
                <a:avLst>
                  <a:gd name="adj1" fmla="val 103610"/>
                  <a:gd name="adj2" fmla="val 50010"/>
                </a:avLst>
              </a:prstGeom>
              <a:ln w="28575" cmpd="sng">
                <a:solidFill>
                  <a:srgbClr val="1E120D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854" y="3804"/>
                <a:ext cx="80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 b="1"/>
                  <a:t>Ours</a:t>
                </a:r>
                <a:endParaRPr lang="en-US" altLang="zh-CN" sz="1200" b="1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434915" y="572876"/>
            <a:ext cx="39596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charset="-128"/>
              </a:rPr>
              <a:t>Main Results 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  <a:cs typeface="Meiryo UI" panose="020B060403050404020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818" y="-4285187"/>
            <a:ext cx="5289476" cy="5289476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434975" y="1622425"/>
            <a:ext cx="9330690" cy="4895850"/>
            <a:chOff x="685" y="2555"/>
            <a:chExt cx="14694" cy="7710"/>
          </a:xfrm>
        </p:grpSpPr>
        <p:graphicFrame>
          <p:nvGraphicFramePr>
            <p:cNvPr id="39" name="图表 38"/>
            <p:cNvGraphicFramePr/>
            <p:nvPr/>
          </p:nvGraphicFramePr>
          <p:xfrm>
            <a:off x="685" y="2555"/>
            <a:ext cx="14694" cy="77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pSp>
          <p:nvGrpSpPr>
            <p:cNvPr id="40" name="组合 39"/>
            <p:cNvGrpSpPr/>
            <p:nvPr/>
          </p:nvGrpSpPr>
          <p:grpSpPr>
            <a:xfrm>
              <a:off x="5856" y="3804"/>
              <a:ext cx="1065" cy="712"/>
              <a:chOff x="5856" y="3804"/>
              <a:chExt cx="1065" cy="712"/>
            </a:xfrm>
          </p:grpSpPr>
          <p:sp>
            <p:nvSpPr>
              <p:cNvPr id="41" name="左大括号 40"/>
              <p:cNvSpPr/>
              <p:nvPr/>
            </p:nvSpPr>
            <p:spPr>
              <a:xfrm rot="5400000">
                <a:off x="6298" y="3893"/>
                <a:ext cx="180" cy="1065"/>
              </a:xfrm>
              <a:prstGeom prst="leftBrace">
                <a:avLst>
                  <a:gd name="adj1" fmla="val 103610"/>
                  <a:gd name="adj2" fmla="val 50010"/>
                </a:avLst>
              </a:prstGeom>
              <a:ln w="28575" cmpd="sng">
                <a:solidFill>
                  <a:srgbClr val="1E120D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5986" y="3804"/>
                <a:ext cx="80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 b="1"/>
                  <a:t>Ours</a:t>
                </a:r>
                <a:endParaRPr lang="en-US" altLang="zh-CN" sz="1200" b="1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9871" y="3804"/>
              <a:ext cx="983" cy="712"/>
              <a:chOff x="5855" y="3804"/>
              <a:chExt cx="983" cy="712"/>
            </a:xfrm>
          </p:grpSpPr>
          <p:sp>
            <p:nvSpPr>
              <p:cNvPr id="44" name="左大括号 43"/>
              <p:cNvSpPr/>
              <p:nvPr/>
            </p:nvSpPr>
            <p:spPr>
              <a:xfrm rot="5400000">
                <a:off x="6256" y="3934"/>
                <a:ext cx="181" cy="983"/>
              </a:xfrm>
              <a:prstGeom prst="leftBrace">
                <a:avLst>
                  <a:gd name="adj1" fmla="val 103610"/>
                  <a:gd name="adj2" fmla="val 50010"/>
                </a:avLst>
              </a:prstGeom>
              <a:ln w="28575" cmpd="sng">
                <a:solidFill>
                  <a:srgbClr val="1E120D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5938" y="3804"/>
                <a:ext cx="80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 b="1"/>
                  <a:t>Ours</a:t>
                </a:r>
                <a:endParaRPr lang="en-US" altLang="zh-CN" sz="1200" b="1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3796" y="3804"/>
              <a:ext cx="1041" cy="713"/>
              <a:chOff x="5772" y="3804"/>
              <a:chExt cx="1041" cy="713"/>
            </a:xfrm>
          </p:grpSpPr>
          <p:sp>
            <p:nvSpPr>
              <p:cNvPr id="47" name="左大括号 46"/>
              <p:cNvSpPr/>
              <p:nvPr/>
            </p:nvSpPr>
            <p:spPr>
              <a:xfrm rot="5400000">
                <a:off x="6201" y="3905"/>
                <a:ext cx="182" cy="1041"/>
              </a:xfrm>
              <a:prstGeom prst="leftBrace">
                <a:avLst>
                  <a:gd name="adj1" fmla="val 103610"/>
                  <a:gd name="adj2" fmla="val 50010"/>
                </a:avLst>
              </a:prstGeom>
              <a:ln w="28575" cmpd="sng">
                <a:solidFill>
                  <a:srgbClr val="1E120D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5890" y="3804"/>
                <a:ext cx="80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 b="1"/>
                  <a:t>Ours</a:t>
                </a:r>
                <a:endParaRPr lang="en-US" altLang="zh-CN" sz="1200" b="1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26" y="1752600"/>
            <a:ext cx="45719" cy="33528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910555" y="3105834"/>
            <a:ext cx="395960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charset="-128"/>
              </a:rPr>
              <a:t>Content(draft, delete when finished)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  <a:cs typeface="Meiryo UI" panose="020B0604030504040204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00320" y="2244090"/>
            <a:ext cx="569912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424242"/>
                </a:solidFill>
              </a:rPr>
              <a:t>A. Background</a:t>
            </a:r>
            <a:endParaRPr lang="en-US" sz="2000" dirty="0">
              <a:solidFill>
                <a:srgbClr val="42424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424242"/>
                </a:solidFill>
              </a:rPr>
              <a:t>1) Background</a:t>
            </a:r>
            <a:endParaRPr lang="en-US" sz="2000" dirty="0">
              <a:solidFill>
                <a:srgbClr val="42424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424242"/>
                </a:solidFill>
              </a:rPr>
              <a:t>2) Related works (1 for pipeline, 1 for end to end)</a:t>
            </a:r>
            <a:endParaRPr lang="en-US" sz="2000" dirty="0">
              <a:solidFill>
                <a:srgbClr val="42424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424242"/>
                </a:solidFill>
              </a:rPr>
              <a:t>3) Problems of approaches ↑</a:t>
            </a:r>
            <a:endParaRPr lang="en-US" sz="2000" dirty="0">
              <a:solidFill>
                <a:srgbClr val="42424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424242"/>
                </a:solidFill>
              </a:rPr>
              <a:t>B. Approach</a:t>
            </a:r>
            <a:endParaRPr lang="en-US" sz="2000" dirty="0">
              <a:solidFill>
                <a:srgbClr val="42424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424242"/>
                </a:solidFill>
              </a:rPr>
              <a:t>3) our approach and its benefit (1 image)</a:t>
            </a:r>
            <a:endParaRPr lang="en-US" sz="2000" dirty="0">
              <a:solidFill>
                <a:srgbClr val="42424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424242"/>
                </a:solidFill>
              </a:rPr>
              <a:t>4) Benefit of MTL (social attribute related?)</a:t>
            </a:r>
            <a:endParaRPr lang="en-US" sz="2000" dirty="0">
              <a:solidFill>
                <a:srgbClr val="42424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424242"/>
                </a:solidFill>
              </a:rPr>
              <a:t>5) Hard results as bar image</a:t>
            </a:r>
            <a:endParaRPr lang="en-US" sz="2000" dirty="0">
              <a:solidFill>
                <a:srgbClr val="42424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424242"/>
                </a:solidFill>
              </a:rPr>
              <a:t>6) Anecdotal examples</a:t>
            </a:r>
            <a:endParaRPr lang="en-US" sz="2000" dirty="0">
              <a:solidFill>
                <a:srgbClr val="42424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424242"/>
                </a:solidFill>
              </a:rPr>
              <a:t>C. Next steps</a:t>
            </a:r>
            <a:endParaRPr lang="en-US" sz="2000" dirty="0">
              <a:solidFill>
                <a:srgbClr val="42424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58567" y="4602412"/>
            <a:ext cx="2596877" cy="2255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54045" y="-138219"/>
            <a:ext cx="1873713" cy="162746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76" y="0"/>
            <a:ext cx="4356847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74" y="0"/>
            <a:ext cx="4378851" cy="6858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0" y="2060593"/>
            <a:ext cx="45719" cy="33528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99772" y="635854"/>
            <a:ext cx="39596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charset="-128"/>
              </a:rPr>
              <a:t>Overview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  <a:cs typeface="Meiryo UI" panose="020B0604030504040204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84245" y="2468612"/>
            <a:ext cx="1951887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rgbClr val="424242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rgbClr val="424242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8707755" y="2976880"/>
            <a:ext cx="2887345" cy="849630"/>
            <a:chOff x="13713" y="1643"/>
            <a:chExt cx="4547" cy="13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3" y="1643"/>
              <a:ext cx="1339" cy="1339"/>
            </a:xfrm>
            <a:prstGeom prst="rect">
              <a:avLst/>
            </a:prstGeom>
          </p:spPr>
        </p:pic>
        <p:sp>
          <p:nvSpPr>
            <p:cNvPr id="23" name="îšľïḋê"/>
            <p:cNvSpPr txBox="1"/>
            <p:nvPr/>
          </p:nvSpPr>
          <p:spPr>
            <a:xfrm>
              <a:off x="15166" y="1877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Background</a:t>
              </a:r>
              <a:endPara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sp>
          <p:nvSpPr>
            <p:cNvPr id="3" name="梯形 2"/>
            <p:cNvSpPr/>
            <p:nvPr/>
          </p:nvSpPr>
          <p:spPr>
            <a:xfrm>
              <a:off x="13895" y="2258"/>
              <a:ext cx="974" cy="399"/>
            </a:xfrm>
            <a:prstGeom prst="trapezoid">
              <a:avLst>
                <a:gd name="adj" fmla="val 32071"/>
              </a:avLst>
            </a:prstGeom>
            <a:noFill/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707755" y="4168775"/>
            <a:ext cx="2887345" cy="849630"/>
            <a:chOff x="13713" y="5042"/>
            <a:chExt cx="4547" cy="1338"/>
          </a:xfrm>
        </p:grpSpPr>
        <p:sp>
          <p:nvSpPr>
            <p:cNvPr id="24" name="îšľïḋê"/>
            <p:cNvSpPr txBox="1"/>
            <p:nvPr/>
          </p:nvSpPr>
          <p:spPr>
            <a:xfrm>
              <a:off x="15166" y="5276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Our Approach</a:t>
              </a:r>
              <a:endPara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3713" y="5042"/>
              <a:ext cx="1338" cy="1338"/>
              <a:chOff x="13713" y="5042"/>
              <a:chExt cx="1338" cy="1338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3" y="5042"/>
                <a:ext cx="1339" cy="1339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>
                <a:off x="13896" y="5450"/>
                <a:ext cx="974" cy="653"/>
                <a:chOff x="13896" y="5450"/>
                <a:chExt cx="974" cy="653"/>
              </a:xfrm>
            </p:grpSpPr>
            <p:sp>
              <p:nvSpPr>
                <p:cNvPr id="2" name="梯形 1"/>
                <p:cNvSpPr/>
                <p:nvPr/>
              </p:nvSpPr>
              <p:spPr>
                <a:xfrm>
                  <a:off x="13896" y="5763"/>
                  <a:ext cx="974" cy="341"/>
                </a:xfrm>
                <a:prstGeom prst="trapezoid">
                  <a:avLst>
                    <a:gd name="adj" fmla="val 32071"/>
                  </a:avLst>
                </a:prstGeom>
                <a:noFill/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14065" y="5450"/>
                  <a:ext cx="656" cy="526"/>
                  <a:chOff x="13893" y="3966"/>
                  <a:chExt cx="656" cy="526"/>
                </a:xfrm>
                <a:solidFill>
                  <a:schemeClr val="tx1"/>
                </a:solidFill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13947" y="4110"/>
                    <a:ext cx="525" cy="383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>
                    <a:off x="14138" y="4222"/>
                    <a:ext cx="142" cy="158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6" name="直接连接符 5"/>
                  <p:cNvCxnSpPr>
                    <a:stCxn id="5" idx="1"/>
                    <a:endCxn id="5" idx="3"/>
                  </p:cNvCxnSpPr>
                  <p:nvPr/>
                </p:nvCxnSpPr>
                <p:spPr>
                  <a:xfrm>
                    <a:off x="14138" y="4301"/>
                    <a:ext cx="142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接连接符 7"/>
                  <p:cNvCxnSpPr>
                    <a:stCxn id="5" idx="0"/>
                    <a:endCxn id="5" idx="2"/>
                  </p:cNvCxnSpPr>
                  <p:nvPr/>
                </p:nvCxnSpPr>
                <p:spPr>
                  <a:xfrm>
                    <a:off x="14209" y="4222"/>
                    <a:ext cx="0" cy="158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梯形 8"/>
                  <p:cNvSpPr/>
                  <p:nvPr/>
                </p:nvSpPr>
                <p:spPr>
                  <a:xfrm>
                    <a:off x="13893" y="3966"/>
                    <a:ext cx="656" cy="142"/>
                  </a:xfrm>
                  <a:prstGeom prst="trapezoid">
                    <a:avLst>
                      <a:gd name="adj" fmla="val 78169"/>
                    </a:avLst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6" name="组合 35"/>
          <p:cNvGrpSpPr/>
          <p:nvPr/>
        </p:nvGrpSpPr>
        <p:grpSpPr>
          <a:xfrm>
            <a:off x="8707755" y="5360670"/>
            <a:ext cx="2887345" cy="849630"/>
            <a:chOff x="13713" y="8442"/>
            <a:chExt cx="4547" cy="133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3" y="8442"/>
              <a:ext cx="1339" cy="1339"/>
            </a:xfrm>
            <a:prstGeom prst="rect">
              <a:avLst/>
            </a:prstGeom>
          </p:spPr>
        </p:pic>
        <p:sp>
          <p:nvSpPr>
            <p:cNvPr id="25" name="îšľïḋê"/>
            <p:cNvSpPr txBox="1"/>
            <p:nvPr/>
          </p:nvSpPr>
          <p:spPr>
            <a:xfrm>
              <a:off x="15166" y="8676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On-going Works</a:t>
              </a:r>
              <a:endPara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3908" y="8854"/>
              <a:ext cx="974" cy="653"/>
              <a:chOff x="13896" y="5450"/>
              <a:chExt cx="974" cy="653"/>
            </a:xfrm>
          </p:grpSpPr>
          <p:sp>
            <p:nvSpPr>
              <p:cNvPr id="17" name="梯形 16"/>
              <p:cNvSpPr/>
              <p:nvPr/>
            </p:nvSpPr>
            <p:spPr>
              <a:xfrm>
                <a:off x="13896" y="5763"/>
                <a:ext cx="974" cy="341"/>
              </a:xfrm>
              <a:prstGeom prst="trapezoid">
                <a:avLst>
                  <a:gd name="adj" fmla="val 32071"/>
                </a:avLst>
              </a:prstGeom>
              <a:noFill/>
              <a:ln w="539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14065" y="5450"/>
                <a:ext cx="656" cy="526"/>
                <a:chOff x="13893" y="3966"/>
                <a:chExt cx="656" cy="526"/>
              </a:xfrm>
              <a:solidFill>
                <a:schemeClr val="tx1"/>
              </a:solidFill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13947" y="4110"/>
                  <a:ext cx="525" cy="383"/>
                </a:xfrm>
                <a:prstGeom prst="rect">
                  <a:avLst/>
                </a:prstGeom>
                <a:grpFill/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14138" y="4222"/>
                  <a:ext cx="142" cy="158"/>
                </a:xfrm>
                <a:prstGeom prst="rect">
                  <a:avLst/>
                </a:prstGeom>
                <a:grpFill/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0" name="直接连接符 29"/>
                <p:cNvCxnSpPr>
                  <a:stCxn id="29" idx="1"/>
                  <a:endCxn id="29" idx="3"/>
                </p:cNvCxnSpPr>
                <p:nvPr/>
              </p:nvCxnSpPr>
              <p:spPr>
                <a:xfrm>
                  <a:off x="14138" y="4301"/>
                  <a:ext cx="142" cy="0"/>
                </a:xfrm>
                <a:prstGeom prst="line">
                  <a:avLst/>
                </a:prstGeom>
                <a:grpFill/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29" idx="0"/>
                  <a:endCxn id="29" idx="2"/>
                </p:cNvCxnSpPr>
                <p:nvPr/>
              </p:nvCxnSpPr>
              <p:spPr>
                <a:xfrm>
                  <a:off x="14209" y="4222"/>
                  <a:ext cx="0" cy="158"/>
                </a:xfrm>
                <a:prstGeom prst="line">
                  <a:avLst/>
                </a:prstGeom>
                <a:grpFill/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梯形 31"/>
                <p:cNvSpPr/>
                <p:nvPr/>
              </p:nvSpPr>
              <p:spPr>
                <a:xfrm>
                  <a:off x="13893" y="3966"/>
                  <a:ext cx="656" cy="142"/>
                </a:xfrm>
                <a:prstGeom prst="trapezoid">
                  <a:avLst>
                    <a:gd name="adj" fmla="val 78169"/>
                  </a:avLst>
                </a:prstGeom>
                <a:grpFill/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3" name="五角星 32"/>
            <p:cNvSpPr/>
            <p:nvPr/>
          </p:nvSpPr>
          <p:spPr>
            <a:xfrm>
              <a:off x="14275" y="8525"/>
              <a:ext cx="236" cy="236"/>
            </a:xfrm>
            <a:prstGeom prst="star5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左箭头 17"/>
          <p:cNvSpPr/>
          <p:nvPr/>
        </p:nvSpPr>
        <p:spPr>
          <a:xfrm>
            <a:off x="11595735" y="5712460"/>
            <a:ext cx="466725" cy="235585"/>
          </a:xfrm>
          <a:prstGeom prst="leftArrow">
            <a:avLst/>
          </a:prstGeom>
          <a:noFill/>
          <a:ln w="31750">
            <a:solidFill>
              <a:srgbClr val="1E1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804" y="0"/>
            <a:ext cx="4516391" cy="424779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83" y="1708443"/>
            <a:ext cx="7646613" cy="113944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642256" y="1954997"/>
            <a:ext cx="659554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charset="-128"/>
              </a:rPr>
              <a:t>On-going works</a:t>
            </a:r>
            <a:endParaRPr lang="en-US" altLang="zh-CN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Meiryo UI" panose="020B0604030504040204" charset="-128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25957" y="3582284"/>
            <a:ext cx="393662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1E120D"/>
                </a:solidFill>
              </a:rPr>
              <a:t>Data:</a:t>
            </a:r>
            <a:endParaRPr lang="en-US" altLang="zh-CN" sz="1600" dirty="0">
              <a:solidFill>
                <a:srgbClr val="1E120D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1E120D"/>
                </a:solidFill>
              </a:rPr>
              <a:t>More efficient way of collecting rational data</a:t>
            </a:r>
            <a:endParaRPr lang="en-US" altLang="zh-CN" sz="1600" dirty="0">
              <a:solidFill>
                <a:srgbClr val="1E120D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427148" y="3505912"/>
            <a:ext cx="0" cy="1765761"/>
          </a:xfrm>
          <a:prstGeom prst="line">
            <a:avLst/>
          </a:prstGeom>
          <a:ln w="28575">
            <a:solidFill>
              <a:srgbClr val="868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211369" y="3505912"/>
            <a:ext cx="0" cy="1765761"/>
          </a:xfrm>
          <a:prstGeom prst="line">
            <a:avLst/>
          </a:prstGeom>
          <a:ln w="28575">
            <a:solidFill>
              <a:srgbClr val="868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510177" y="3582284"/>
            <a:ext cx="393662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1E120D"/>
                </a:solidFill>
              </a:rPr>
              <a:t>Model:</a:t>
            </a:r>
            <a:endParaRPr lang="en-US" altLang="zh-CN" sz="1600" dirty="0">
              <a:solidFill>
                <a:srgbClr val="1E120D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1E120D"/>
                </a:solidFill>
              </a:rPr>
              <a:t>Long-document support</a:t>
            </a:r>
            <a:endParaRPr lang="en-US" altLang="zh-CN" sz="1600" dirty="0">
              <a:solidFill>
                <a:srgbClr val="1E120D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1E120D"/>
                </a:solidFill>
              </a:rPr>
              <a:t>End-to-end version of ExPred</a:t>
            </a:r>
            <a:endParaRPr lang="en-US" altLang="zh-CN" sz="1600" dirty="0">
              <a:solidFill>
                <a:srgbClr val="1E120D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674" y="-695234"/>
            <a:ext cx="4516391" cy="424779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607339" y="1475070"/>
            <a:ext cx="6601206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b="1" dirty="0">
                <a:solidFill>
                  <a:srgbClr val="1E12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charset="-128"/>
              </a:rPr>
              <a:t>Thank You for Your Attention</a:t>
            </a:r>
            <a:endParaRPr lang="zh-CN" altLang="en-US" sz="8800" b="1" dirty="0">
              <a:solidFill>
                <a:srgbClr val="1E120D"/>
              </a:solidFill>
              <a:latin typeface="黑体" panose="02010609060101010101" pitchFamily="49" charset="-122"/>
              <a:ea typeface="黑体" panose="02010609060101010101" pitchFamily="49" charset="-122"/>
              <a:cs typeface="Meiryo UI" panose="020B060403050404020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76" y="0"/>
            <a:ext cx="4356847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74" y="0"/>
            <a:ext cx="4378851" cy="6858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0" y="2060593"/>
            <a:ext cx="45719" cy="33528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99772" y="635854"/>
            <a:ext cx="39596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charset="-128"/>
              </a:rPr>
              <a:t>Overview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  <a:cs typeface="Meiryo UI" panose="020B0604030504040204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84245" y="2468612"/>
            <a:ext cx="1951887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rgbClr val="424242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rgbClr val="424242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8707755" y="2976880"/>
            <a:ext cx="2887345" cy="849630"/>
            <a:chOff x="13713" y="1643"/>
            <a:chExt cx="4547" cy="13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3" y="1643"/>
              <a:ext cx="1339" cy="1339"/>
            </a:xfrm>
            <a:prstGeom prst="rect">
              <a:avLst/>
            </a:prstGeom>
          </p:spPr>
        </p:pic>
        <p:sp>
          <p:nvSpPr>
            <p:cNvPr id="23" name="îšľïḋê"/>
            <p:cNvSpPr txBox="1"/>
            <p:nvPr/>
          </p:nvSpPr>
          <p:spPr>
            <a:xfrm>
              <a:off x="15166" y="1877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Background</a:t>
              </a:r>
              <a:endPara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sp>
          <p:nvSpPr>
            <p:cNvPr id="3" name="梯形 2"/>
            <p:cNvSpPr/>
            <p:nvPr/>
          </p:nvSpPr>
          <p:spPr>
            <a:xfrm>
              <a:off x="13895" y="2258"/>
              <a:ext cx="974" cy="399"/>
            </a:xfrm>
            <a:prstGeom prst="trapezoid">
              <a:avLst>
                <a:gd name="adj" fmla="val 32071"/>
              </a:avLst>
            </a:prstGeom>
            <a:noFill/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707755" y="4168775"/>
            <a:ext cx="2887345" cy="849630"/>
            <a:chOff x="13713" y="5042"/>
            <a:chExt cx="4547" cy="1338"/>
          </a:xfrm>
        </p:grpSpPr>
        <p:sp>
          <p:nvSpPr>
            <p:cNvPr id="24" name="îšľïḋê"/>
            <p:cNvSpPr txBox="1"/>
            <p:nvPr/>
          </p:nvSpPr>
          <p:spPr>
            <a:xfrm>
              <a:off x="15166" y="5276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Our Approach</a:t>
              </a:r>
              <a:endPara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3713" y="5042"/>
              <a:ext cx="1338" cy="1338"/>
              <a:chOff x="13713" y="5042"/>
              <a:chExt cx="1338" cy="1338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3" y="5042"/>
                <a:ext cx="1339" cy="1339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>
                <a:off x="13896" y="5450"/>
                <a:ext cx="974" cy="653"/>
                <a:chOff x="13896" y="5450"/>
                <a:chExt cx="974" cy="653"/>
              </a:xfrm>
            </p:grpSpPr>
            <p:sp>
              <p:nvSpPr>
                <p:cNvPr id="2" name="梯形 1"/>
                <p:cNvSpPr/>
                <p:nvPr/>
              </p:nvSpPr>
              <p:spPr>
                <a:xfrm>
                  <a:off x="13896" y="5763"/>
                  <a:ext cx="974" cy="341"/>
                </a:xfrm>
                <a:prstGeom prst="trapezoid">
                  <a:avLst>
                    <a:gd name="adj" fmla="val 32071"/>
                  </a:avLst>
                </a:prstGeom>
                <a:noFill/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14065" y="5450"/>
                  <a:ext cx="656" cy="526"/>
                  <a:chOff x="13893" y="3966"/>
                  <a:chExt cx="656" cy="526"/>
                </a:xfrm>
                <a:solidFill>
                  <a:schemeClr val="tx1"/>
                </a:solidFill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13947" y="4110"/>
                    <a:ext cx="525" cy="383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>
                    <a:off x="14138" y="4222"/>
                    <a:ext cx="142" cy="158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6" name="直接连接符 5"/>
                  <p:cNvCxnSpPr>
                    <a:stCxn id="5" idx="1"/>
                    <a:endCxn id="5" idx="3"/>
                  </p:cNvCxnSpPr>
                  <p:nvPr/>
                </p:nvCxnSpPr>
                <p:spPr>
                  <a:xfrm>
                    <a:off x="14138" y="4301"/>
                    <a:ext cx="142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接连接符 7"/>
                  <p:cNvCxnSpPr>
                    <a:stCxn id="5" idx="0"/>
                    <a:endCxn id="5" idx="2"/>
                  </p:cNvCxnSpPr>
                  <p:nvPr/>
                </p:nvCxnSpPr>
                <p:spPr>
                  <a:xfrm>
                    <a:off x="14209" y="4222"/>
                    <a:ext cx="0" cy="158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梯形 8"/>
                  <p:cNvSpPr/>
                  <p:nvPr/>
                </p:nvSpPr>
                <p:spPr>
                  <a:xfrm>
                    <a:off x="13893" y="3966"/>
                    <a:ext cx="656" cy="142"/>
                  </a:xfrm>
                  <a:prstGeom prst="trapezoid">
                    <a:avLst>
                      <a:gd name="adj" fmla="val 78169"/>
                    </a:avLst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6" name="组合 35"/>
          <p:cNvGrpSpPr/>
          <p:nvPr/>
        </p:nvGrpSpPr>
        <p:grpSpPr>
          <a:xfrm>
            <a:off x="8707755" y="5360670"/>
            <a:ext cx="2887345" cy="849630"/>
            <a:chOff x="13713" y="8442"/>
            <a:chExt cx="4547" cy="133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3" y="8442"/>
              <a:ext cx="1339" cy="1339"/>
            </a:xfrm>
            <a:prstGeom prst="rect">
              <a:avLst/>
            </a:prstGeom>
          </p:spPr>
        </p:pic>
        <p:sp>
          <p:nvSpPr>
            <p:cNvPr id="25" name="îšľïḋê"/>
            <p:cNvSpPr txBox="1"/>
            <p:nvPr/>
          </p:nvSpPr>
          <p:spPr>
            <a:xfrm>
              <a:off x="15166" y="8676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On-going Works</a:t>
              </a:r>
              <a:endPara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3908" y="8854"/>
              <a:ext cx="974" cy="653"/>
              <a:chOff x="13896" y="5450"/>
              <a:chExt cx="974" cy="653"/>
            </a:xfrm>
          </p:grpSpPr>
          <p:sp>
            <p:nvSpPr>
              <p:cNvPr id="17" name="梯形 16"/>
              <p:cNvSpPr/>
              <p:nvPr/>
            </p:nvSpPr>
            <p:spPr>
              <a:xfrm>
                <a:off x="13896" y="5763"/>
                <a:ext cx="974" cy="341"/>
              </a:xfrm>
              <a:prstGeom prst="trapezoid">
                <a:avLst>
                  <a:gd name="adj" fmla="val 32071"/>
                </a:avLst>
              </a:prstGeom>
              <a:noFill/>
              <a:ln w="539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14065" y="5450"/>
                <a:ext cx="656" cy="526"/>
                <a:chOff x="13893" y="3966"/>
                <a:chExt cx="656" cy="526"/>
              </a:xfrm>
              <a:solidFill>
                <a:schemeClr val="tx1"/>
              </a:solidFill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13947" y="4110"/>
                  <a:ext cx="525" cy="383"/>
                </a:xfrm>
                <a:prstGeom prst="rect">
                  <a:avLst/>
                </a:prstGeom>
                <a:grpFill/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14138" y="4222"/>
                  <a:ext cx="142" cy="158"/>
                </a:xfrm>
                <a:prstGeom prst="rect">
                  <a:avLst/>
                </a:prstGeom>
                <a:grpFill/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0" name="直接连接符 29"/>
                <p:cNvCxnSpPr>
                  <a:stCxn id="29" idx="1"/>
                  <a:endCxn id="29" idx="3"/>
                </p:cNvCxnSpPr>
                <p:nvPr/>
              </p:nvCxnSpPr>
              <p:spPr>
                <a:xfrm>
                  <a:off x="14138" y="4301"/>
                  <a:ext cx="142" cy="0"/>
                </a:xfrm>
                <a:prstGeom prst="line">
                  <a:avLst/>
                </a:prstGeom>
                <a:grpFill/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29" idx="0"/>
                  <a:endCxn id="29" idx="2"/>
                </p:cNvCxnSpPr>
                <p:nvPr/>
              </p:nvCxnSpPr>
              <p:spPr>
                <a:xfrm>
                  <a:off x="14209" y="4222"/>
                  <a:ext cx="0" cy="158"/>
                </a:xfrm>
                <a:prstGeom prst="line">
                  <a:avLst/>
                </a:prstGeom>
                <a:grpFill/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梯形 31"/>
                <p:cNvSpPr/>
                <p:nvPr/>
              </p:nvSpPr>
              <p:spPr>
                <a:xfrm>
                  <a:off x="13893" y="3966"/>
                  <a:ext cx="656" cy="142"/>
                </a:xfrm>
                <a:prstGeom prst="trapezoid">
                  <a:avLst>
                    <a:gd name="adj" fmla="val 78169"/>
                  </a:avLst>
                </a:prstGeom>
                <a:grpFill/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3" name="五角星 32"/>
            <p:cNvSpPr/>
            <p:nvPr/>
          </p:nvSpPr>
          <p:spPr>
            <a:xfrm>
              <a:off x="14275" y="8525"/>
              <a:ext cx="236" cy="236"/>
            </a:xfrm>
            <a:prstGeom prst="star5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76" y="0"/>
            <a:ext cx="4356847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74" y="0"/>
            <a:ext cx="4378851" cy="6858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0" y="2060593"/>
            <a:ext cx="45719" cy="33528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99772" y="635854"/>
            <a:ext cx="39596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charset="-128"/>
              </a:rPr>
              <a:t>Overview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  <a:cs typeface="Meiryo UI" panose="020B0604030504040204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84245" y="2468612"/>
            <a:ext cx="1951887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rgbClr val="424242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rgbClr val="424242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8707755" y="2976880"/>
            <a:ext cx="2887345" cy="849630"/>
            <a:chOff x="13713" y="1643"/>
            <a:chExt cx="4547" cy="13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3" y="1643"/>
              <a:ext cx="1339" cy="1339"/>
            </a:xfrm>
            <a:prstGeom prst="rect">
              <a:avLst/>
            </a:prstGeom>
          </p:spPr>
        </p:pic>
        <p:sp>
          <p:nvSpPr>
            <p:cNvPr id="23" name="îšľïḋê"/>
            <p:cNvSpPr txBox="1"/>
            <p:nvPr/>
          </p:nvSpPr>
          <p:spPr>
            <a:xfrm>
              <a:off x="15166" y="1877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Background</a:t>
              </a:r>
              <a:endPara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sp>
          <p:nvSpPr>
            <p:cNvPr id="3" name="梯形 2"/>
            <p:cNvSpPr/>
            <p:nvPr/>
          </p:nvSpPr>
          <p:spPr>
            <a:xfrm>
              <a:off x="13895" y="2258"/>
              <a:ext cx="974" cy="399"/>
            </a:xfrm>
            <a:prstGeom prst="trapezoid">
              <a:avLst>
                <a:gd name="adj" fmla="val 32071"/>
              </a:avLst>
            </a:prstGeom>
            <a:noFill/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707755" y="4168775"/>
            <a:ext cx="2887345" cy="849630"/>
            <a:chOff x="13713" y="5042"/>
            <a:chExt cx="4547" cy="1338"/>
          </a:xfrm>
        </p:grpSpPr>
        <p:sp>
          <p:nvSpPr>
            <p:cNvPr id="24" name="îšľïḋê"/>
            <p:cNvSpPr txBox="1"/>
            <p:nvPr/>
          </p:nvSpPr>
          <p:spPr>
            <a:xfrm>
              <a:off x="15166" y="5276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Our Approach</a:t>
              </a:r>
              <a:endPara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3713" y="5042"/>
              <a:ext cx="1338" cy="1338"/>
              <a:chOff x="13713" y="5042"/>
              <a:chExt cx="1338" cy="1338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3" y="5042"/>
                <a:ext cx="1339" cy="1339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>
                <a:off x="13896" y="5450"/>
                <a:ext cx="974" cy="653"/>
                <a:chOff x="13896" y="5450"/>
                <a:chExt cx="974" cy="653"/>
              </a:xfrm>
            </p:grpSpPr>
            <p:sp>
              <p:nvSpPr>
                <p:cNvPr id="2" name="梯形 1"/>
                <p:cNvSpPr/>
                <p:nvPr/>
              </p:nvSpPr>
              <p:spPr>
                <a:xfrm>
                  <a:off x="13896" y="5763"/>
                  <a:ext cx="974" cy="341"/>
                </a:xfrm>
                <a:prstGeom prst="trapezoid">
                  <a:avLst>
                    <a:gd name="adj" fmla="val 32071"/>
                  </a:avLst>
                </a:prstGeom>
                <a:noFill/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14065" y="5450"/>
                  <a:ext cx="656" cy="526"/>
                  <a:chOff x="13893" y="3966"/>
                  <a:chExt cx="656" cy="526"/>
                </a:xfrm>
                <a:solidFill>
                  <a:schemeClr val="tx1"/>
                </a:solidFill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13947" y="4110"/>
                    <a:ext cx="525" cy="383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>
                    <a:off x="14138" y="4222"/>
                    <a:ext cx="142" cy="158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6" name="直接连接符 5"/>
                  <p:cNvCxnSpPr>
                    <a:stCxn id="5" idx="1"/>
                    <a:endCxn id="5" idx="3"/>
                  </p:cNvCxnSpPr>
                  <p:nvPr/>
                </p:nvCxnSpPr>
                <p:spPr>
                  <a:xfrm>
                    <a:off x="14138" y="4301"/>
                    <a:ext cx="142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接连接符 7"/>
                  <p:cNvCxnSpPr>
                    <a:stCxn id="5" idx="0"/>
                    <a:endCxn id="5" idx="2"/>
                  </p:cNvCxnSpPr>
                  <p:nvPr/>
                </p:nvCxnSpPr>
                <p:spPr>
                  <a:xfrm>
                    <a:off x="14209" y="4222"/>
                    <a:ext cx="0" cy="158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梯形 8"/>
                  <p:cNvSpPr/>
                  <p:nvPr/>
                </p:nvSpPr>
                <p:spPr>
                  <a:xfrm>
                    <a:off x="13893" y="3966"/>
                    <a:ext cx="656" cy="142"/>
                  </a:xfrm>
                  <a:prstGeom prst="trapezoid">
                    <a:avLst>
                      <a:gd name="adj" fmla="val 78169"/>
                    </a:avLst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6" name="组合 35"/>
          <p:cNvGrpSpPr/>
          <p:nvPr/>
        </p:nvGrpSpPr>
        <p:grpSpPr>
          <a:xfrm>
            <a:off x="8707755" y="5360670"/>
            <a:ext cx="2887345" cy="849630"/>
            <a:chOff x="13713" y="8442"/>
            <a:chExt cx="4547" cy="133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3" y="8442"/>
              <a:ext cx="1339" cy="1339"/>
            </a:xfrm>
            <a:prstGeom prst="rect">
              <a:avLst/>
            </a:prstGeom>
          </p:spPr>
        </p:pic>
        <p:sp>
          <p:nvSpPr>
            <p:cNvPr id="25" name="îšľïḋê"/>
            <p:cNvSpPr txBox="1"/>
            <p:nvPr/>
          </p:nvSpPr>
          <p:spPr>
            <a:xfrm>
              <a:off x="15166" y="8676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On-going Works</a:t>
              </a:r>
              <a:endPara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3908" y="8854"/>
              <a:ext cx="974" cy="653"/>
              <a:chOff x="13896" y="5450"/>
              <a:chExt cx="974" cy="653"/>
            </a:xfrm>
          </p:grpSpPr>
          <p:sp>
            <p:nvSpPr>
              <p:cNvPr id="17" name="梯形 16"/>
              <p:cNvSpPr/>
              <p:nvPr/>
            </p:nvSpPr>
            <p:spPr>
              <a:xfrm>
                <a:off x="13896" y="5763"/>
                <a:ext cx="974" cy="341"/>
              </a:xfrm>
              <a:prstGeom prst="trapezoid">
                <a:avLst>
                  <a:gd name="adj" fmla="val 32071"/>
                </a:avLst>
              </a:prstGeom>
              <a:noFill/>
              <a:ln w="539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14065" y="5450"/>
                <a:ext cx="656" cy="526"/>
                <a:chOff x="13893" y="3966"/>
                <a:chExt cx="656" cy="526"/>
              </a:xfrm>
              <a:solidFill>
                <a:schemeClr val="tx1"/>
              </a:solidFill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13947" y="4110"/>
                  <a:ext cx="525" cy="383"/>
                </a:xfrm>
                <a:prstGeom prst="rect">
                  <a:avLst/>
                </a:prstGeom>
                <a:grpFill/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14138" y="4222"/>
                  <a:ext cx="142" cy="158"/>
                </a:xfrm>
                <a:prstGeom prst="rect">
                  <a:avLst/>
                </a:prstGeom>
                <a:grpFill/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0" name="直接连接符 29"/>
                <p:cNvCxnSpPr>
                  <a:stCxn id="29" idx="1"/>
                  <a:endCxn id="29" idx="3"/>
                </p:cNvCxnSpPr>
                <p:nvPr/>
              </p:nvCxnSpPr>
              <p:spPr>
                <a:xfrm>
                  <a:off x="14138" y="4301"/>
                  <a:ext cx="142" cy="0"/>
                </a:xfrm>
                <a:prstGeom prst="line">
                  <a:avLst/>
                </a:prstGeom>
                <a:grpFill/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29" idx="0"/>
                  <a:endCxn id="29" idx="2"/>
                </p:cNvCxnSpPr>
                <p:nvPr/>
              </p:nvCxnSpPr>
              <p:spPr>
                <a:xfrm>
                  <a:off x="14209" y="4222"/>
                  <a:ext cx="0" cy="158"/>
                </a:xfrm>
                <a:prstGeom prst="line">
                  <a:avLst/>
                </a:prstGeom>
                <a:grpFill/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梯形 31"/>
                <p:cNvSpPr/>
                <p:nvPr/>
              </p:nvSpPr>
              <p:spPr>
                <a:xfrm>
                  <a:off x="13893" y="3966"/>
                  <a:ext cx="656" cy="142"/>
                </a:xfrm>
                <a:prstGeom prst="trapezoid">
                  <a:avLst>
                    <a:gd name="adj" fmla="val 78169"/>
                  </a:avLst>
                </a:prstGeom>
                <a:grpFill/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3" name="五角星 32"/>
            <p:cNvSpPr/>
            <p:nvPr/>
          </p:nvSpPr>
          <p:spPr>
            <a:xfrm>
              <a:off x="14275" y="8525"/>
              <a:ext cx="236" cy="236"/>
            </a:xfrm>
            <a:prstGeom prst="star5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左箭头 17"/>
          <p:cNvSpPr/>
          <p:nvPr/>
        </p:nvSpPr>
        <p:spPr>
          <a:xfrm>
            <a:off x="11595735" y="3310890"/>
            <a:ext cx="466725" cy="235585"/>
          </a:xfrm>
          <a:prstGeom prst="leftArrow">
            <a:avLst/>
          </a:prstGeom>
          <a:noFill/>
          <a:ln w="31750">
            <a:solidFill>
              <a:srgbClr val="1E1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5770245" y="1755775"/>
            <a:ext cx="374396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424242"/>
                </a:solidFill>
              </a:rPr>
              <a:t>We need </a:t>
            </a:r>
            <a:endParaRPr lang="en-US" sz="2000" dirty="0">
              <a:solidFill>
                <a:srgbClr val="42424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424242"/>
                </a:solidFill>
              </a:rPr>
              <a:t>interpretable-by-design models</a:t>
            </a:r>
            <a:endParaRPr lang="en-US" sz="2000" dirty="0">
              <a:solidFill>
                <a:srgbClr val="424242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82" y="1006979"/>
            <a:ext cx="4374812" cy="507559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60" y="1592729"/>
            <a:ext cx="210992" cy="21099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60" y="3154418"/>
            <a:ext cx="210992" cy="21099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60" y="4716107"/>
            <a:ext cx="210992" cy="210992"/>
          </a:xfrm>
          <a:prstGeom prst="rect">
            <a:avLst/>
          </a:prstGeom>
        </p:spPr>
      </p:pic>
      <p:sp>
        <p:nvSpPr>
          <p:cNvPr id="30" name="文本框 48"/>
          <p:cNvSpPr txBox="1"/>
          <p:nvPr/>
        </p:nvSpPr>
        <p:spPr>
          <a:xfrm>
            <a:off x="1698601" y="1489534"/>
            <a:ext cx="2521972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Machine Learining models, emnipresent, however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31" name="文本框 48"/>
          <p:cNvSpPr txBox="1"/>
          <p:nvPr/>
        </p:nvSpPr>
        <p:spPr>
          <a:xfrm>
            <a:off x="1698601" y="3033509"/>
            <a:ext cx="2521972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Models are used opaquely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32" name="文本框 48"/>
          <p:cNvSpPr txBox="1"/>
          <p:nvPr/>
        </p:nvSpPr>
        <p:spPr>
          <a:xfrm>
            <a:off x="1698601" y="4574852"/>
            <a:ext cx="2521972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Post-hoc approaches emits </a:t>
            </a:r>
            <a:r>
              <a:rPr lang="en-US" altLang="zh-CN" sz="1600" b="1" dirty="0">
                <a:solidFill>
                  <a:schemeClr val="bg1"/>
                </a:solidFill>
              </a:rPr>
              <a:t>An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Explanation</a:t>
            </a:r>
            <a:r>
              <a:rPr lang="en-US" altLang="zh-CN" sz="1600" dirty="0">
                <a:solidFill>
                  <a:schemeClr val="bg1"/>
                </a:solidFill>
              </a:rPr>
              <a:t> instead of </a:t>
            </a:r>
            <a:r>
              <a:rPr lang="en-US" altLang="zh-CN" sz="1600" b="1" dirty="0">
                <a:solidFill>
                  <a:schemeClr val="bg1"/>
                </a:solidFill>
              </a:rPr>
              <a:t>the reason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671185" y="616585"/>
            <a:ext cx="2887345" cy="849630"/>
            <a:chOff x="13713" y="1643"/>
            <a:chExt cx="4547" cy="13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3" y="1643"/>
              <a:ext cx="1339" cy="1339"/>
            </a:xfrm>
            <a:prstGeom prst="rect">
              <a:avLst/>
            </a:prstGeom>
          </p:spPr>
        </p:pic>
        <p:sp>
          <p:nvSpPr>
            <p:cNvPr id="23" name="îšľïḋê"/>
            <p:cNvSpPr txBox="1"/>
            <p:nvPr/>
          </p:nvSpPr>
          <p:spPr>
            <a:xfrm>
              <a:off x="15166" y="1877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Background</a:t>
              </a:r>
              <a:endPara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sp>
          <p:nvSpPr>
            <p:cNvPr id="3" name="梯形 2"/>
            <p:cNvSpPr/>
            <p:nvPr/>
          </p:nvSpPr>
          <p:spPr>
            <a:xfrm>
              <a:off x="13895" y="2258"/>
              <a:ext cx="974" cy="399"/>
            </a:xfrm>
            <a:prstGeom prst="trapezoid">
              <a:avLst>
                <a:gd name="adj" fmla="val 32071"/>
              </a:avLst>
            </a:prstGeom>
            <a:noFill/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1580" y="152082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33805" y="3077210"/>
            <a:ext cx="283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47140" y="4641850"/>
            <a:ext cx="247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!</a:t>
            </a:r>
            <a:endParaRPr lang="en-US" altLang="zh-CN"/>
          </a:p>
        </p:txBody>
      </p:sp>
      <p:pic>
        <p:nvPicPr>
          <p:cNvPr id="6" name="图片 5" descr="interpretable by desig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365" y="3229610"/>
            <a:ext cx="3282315" cy="2367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77053" y="5604664"/>
            <a:ext cx="4255621" cy="400253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72159" y="782373"/>
            <a:ext cx="39596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charset="-128"/>
              </a:rPr>
              <a:t>Related Works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  <a:cs typeface="Meiryo UI" panose="020B0604030504040204" charset="-128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647190" y="1486535"/>
            <a:ext cx="3498215" cy="426720"/>
            <a:chOff x="2594" y="2911"/>
            <a:chExt cx="5509" cy="672"/>
          </a:xfrm>
        </p:grpSpPr>
        <p:sp>
          <p:nvSpPr>
            <p:cNvPr id="30" name="文本框 48"/>
            <p:cNvSpPr txBox="1"/>
            <p:nvPr/>
          </p:nvSpPr>
          <p:spPr>
            <a:xfrm>
              <a:off x="3323" y="2937"/>
              <a:ext cx="4781" cy="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600" dirty="0"/>
                <a:t>Inspective interpretable models</a:t>
              </a:r>
              <a:endParaRPr lang="en-US" altLang="zh-CN" sz="1600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2594" y="3008"/>
              <a:ext cx="501" cy="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文本框 48"/>
            <p:cNvSpPr txBox="1"/>
            <p:nvPr/>
          </p:nvSpPr>
          <p:spPr>
            <a:xfrm>
              <a:off x="2597" y="2911"/>
              <a:ext cx="374" cy="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</a:rPr>
                <a:t>A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7502525" y="4152265"/>
            <a:ext cx="3768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 No additional structures, faithful to the model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</a:t>
            </a:r>
            <a:r>
              <a:rPr lang="en-US" altLang="zh-CN">
                <a:solidFill>
                  <a:schemeClr val="tx1"/>
                </a:solidFill>
              </a:rPr>
              <a:t> Attention is (sometimes) not 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/>
              <a:t>   explanation</a:t>
            </a:r>
            <a:r>
              <a:rPr lang="en-US" altLang="zh-CN" baseline="30000"/>
              <a:t>1</a:t>
            </a:r>
            <a:endParaRPr lang="en-US" altLang="zh-CN" baseline="30000"/>
          </a:p>
          <a:p>
            <a:r>
              <a:rPr lang="en-US" altLang="zh-CN"/>
              <a:t>- Nor is attention </a:t>
            </a:r>
            <a:r>
              <a:rPr lang="en-US" altLang="zh-CN" b="1"/>
              <a:t>the reason</a:t>
            </a:r>
            <a:endParaRPr lang="en-US" altLang="zh-CN" b="1"/>
          </a:p>
        </p:txBody>
      </p:sp>
      <p:sp>
        <p:nvSpPr>
          <p:cNvPr id="39" name="文本框 38"/>
          <p:cNvSpPr txBox="1"/>
          <p:nvPr/>
        </p:nvSpPr>
        <p:spPr>
          <a:xfrm>
            <a:off x="0" y="6551295"/>
            <a:ext cx="5479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 baseline="30000"/>
              <a:t>1</a:t>
            </a:r>
            <a:r>
              <a:rPr lang="en-US" altLang="zh-CN" sz="1400"/>
              <a:t>:Wiegreffe S, Pinter Y. Attention is not not explanation (EMNLP 2019)</a:t>
            </a:r>
            <a:endParaRPr lang="en-US" altLang="zh-CN" sz="1400"/>
          </a:p>
        </p:txBody>
      </p:sp>
      <p:pic>
        <p:nvPicPr>
          <p:cNvPr id="7" name="图片 6" descr="atten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90" y="2021840"/>
            <a:ext cx="5855970" cy="33293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36108" y="-2448406"/>
            <a:ext cx="4255621" cy="400253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72159" y="782373"/>
            <a:ext cx="39596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charset="-128"/>
              </a:rPr>
              <a:t>Related Works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  <a:cs typeface="Meiryo UI" panose="020B060403050404020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33005" y="4149090"/>
            <a:ext cx="45573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 The evidence found is the evidencebased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Task-irrelevant selection tends to overfit (pipeline)</a:t>
            </a:r>
            <a:endParaRPr lang="en-US" altLang="zh-CN"/>
          </a:p>
          <a:p>
            <a:r>
              <a:rPr lang="en-US" altLang="zh-CN"/>
              <a:t>- Classifier train and inferences on different </a:t>
            </a:r>
            <a:endParaRPr lang="en-US" altLang="zh-CN"/>
          </a:p>
          <a:p>
            <a:r>
              <a:rPr lang="en-US" altLang="zh-CN"/>
              <a:t>   distributions (pipeline)</a:t>
            </a:r>
            <a:endParaRPr lang="en-US" altLang="zh-CN"/>
          </a:p>
          <a:p>
            <a:r>
              <a:rPr lang="en-US" altLang="zh-CN"/>
              <a:t>- Classifier misled by glitches of evidence finder</a:t>
            </a:r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1647190" y="1500505"/>
            <a:ext cx="2985135" cy="413385"/>
            <a:chOff x="2594" y="4401"/>
            <a:chExt cx="4701" cy="651"/>
          </a:xfrm>
        </p:grpSpPr>
        <p:sp>
          <p:nvSpPr>
            <p:cNvPr id="31" name="文本框 48"/>
            <p:cNvSpPr txBox="1"/>
            <p:nvPr/>
          </p:nvSpPr>
          <p:spPr>
            <a:xfrm>
              <a:off x="3323" y="4405"/>
              <a:ext cx="3972" cy="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600" dirty="0"/>
                <a:t>End-to End models</a:t>
              </a:r>
              <a:endParaRPr lang="en-US" altLang="zh-CN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594" y="4498"/>
              <a:ext cx="501" cy="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文本框 48"/>
            <p:cNvSpPr txBox="1"/>
            <p:nvPr/>
          </p:nvSpPr>
          <p:spPr>
            <a:xfrm>
              <a:off x="2597" y="4401"/>
              <a:ext cx="374" cy="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</a:rPr>
                <a:t>B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84115" y="1475105"/>
            <a:ext cx="2985135" cy="467360"/>
            <a:chOff x="2594" y="5962"/>
            <a:chExt cx="4701" cy="736"/>
          </a:xfrm>
        </p:grpSpPr>
        <p:sp>
          <p:nvSpPr>
            <p:cNvPr id="13" name="文本框 48"/>
            <p:cNvSpPr txBox="1"/>
            <p:nvPr/>
          </p:nvSpPr>
          <p:spPr>
            <a:xfrm>
              <a:off x="3323" y="5988"/>
              <a:ext cx="3972" cy="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600" dirty="0"/>
                <a:t>Pipine models</a:t>
              </a:r>
              <a:endParaRPr lang="en-US" altLang="zh-CN" sz="1600" dirty="0"/>
            </a:p>
          </p:txBody>
        </p:sp>
        <p:sp>
          <p:nvSpPr>
            <p:cNvPr id="35" name="文本框 48"/>
            <p:cNvSpPr txBox="1"/>
            <p:nvPr/>
          </p:nvSpPr>
          <p:spPr>
            <a:xfrm>
              <a:off x="2733" y="6051"/>
              <a:ext cx="362" cy="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</a:rPr>
                <a:t>C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94" y="6059"/>
              <a:ext cx="501" cy="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文本框 48"/>
            <p:cNvSpPr txBox="1"/>
            <p:nvPr/>
          </p:nvSpPr>
          <p:spPr>
            <a:xfrm>
              <a:off x="2597" y="5962"/>
              <a:ext cx="374" cy="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</a:rPr>
                <a:t>C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图片 1" descr="pipeline_end2e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90" y="2075815"/>
            <a:ext cx="5828030" cy="3781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8620" y="1538605"/>
            <a:ext cx="433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Or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76" y="0"/>
            <a:ext cx="4356847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74" y="0"/>
            <a:ext cx="4378851" cy="6858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0" y="2060593"/>
            <a:ext cx="45719" cy="33528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99772" y="635854"/>
            <a:ext cx="39596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charset="-128"/>
              </a:rPr>
              <a:t>Overview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  <a:cs typeface="Meiryo UI" panose="020B0604030504040204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84245" y="2468612"/>
            <a:ext cx="1951887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rgbClr val="424242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rgbClr val="424242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8707755" y="2976880"/>
            <a:ext cx="2887345" cy="849630"/>
            <a:chOff x="13713" y="1643"/>
            <a:chExt cx="4547" cy="13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3" y="1643"/>
              <a:ext cx="1339" cy="1339"/>
            </a:xfrm>
            <a:prstGeom prst="rect">
              <a:avLst/>
            </a:prstGeom>
          </p:spPr>
        </p:pic>
        <p:sp>
          <p:nvSpPr>
            <p:cNvPr id="23" name="îšľïḋê"/>
            <p:cNvSpPr txBox="1"/>
            <p:nvPr/>
          </p:nvSpPr>
          <p:spPr>
            <a:xfrm>
              <a:off x="15166" y="1877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Background</a:t>
              </a:r>
              <a:endPara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sp>
          <p:nvSpPr>
            <p:cNvPr id="3" name="梯形 2"/>
            <p:cNvSpPr/>
            <p:nvPr/>
          </p:nvSpPr>
          <p:spPr>
            <a:xfrm>
              <a:off x="13895" y="2258"/>
              <a:ext cx="974" cy="399"/>
            </a:xfrm>
            <a:prstGeom prst="trapezoid">
              <a:avLst>
                <a:gd name="adj" fmla="val 32071"/>
              </a:avLst>
            </a:prstGeom>
            <a:noFill/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707755" y="4168775"/>
            <a:ext cx="2887345" cy="849630"/>
            <a:chOff x="13713" y="5042"/>
            <a:chExt cx="4547" cy="1338"/>
          </a:xfrm>
        </p:grpSpPr>
        <p:sp>
          <p:nvSpPr>
            <p:cNvPr id="24" name="îšľïḋê"/>
            <p:cNvSpPr txBox="1"/>
            <p:nvPr/>
          </p:nvSpPr>
          <p:spPr>
            <a:xfrm>
              <a:off x="15166" y="5276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Our Approach</a:t>
              </a:r>
              <a:endPara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3713" y="5042"/>
              <a:ext cx="1338" cy="1338"/>
              <a:chOff x="13713" y="5042"/>
              <a:chExt cx="1338" cy="1338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3" y="5042"/>
                <a:ext cx="1339" cy="1339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>
                <a:off x="13896" y="5450"/>
                <a:ext cx="974" cy="653"/>
                <a:chOff x="13896" y="5450"/>
                <a:chExt cx="974" cy="653"/>
              </a:xfrm>
            </p:grpSpPr>
            <p:sp>
              <p:nvSpPr>
                <p:cNvPr id="2" name="梯形 1"/>
                <p:cNvSpPr/>
                <p:nvPr/>
              </p:nvSpPr>
              <p:spPr>
                <a:xfrm>
                  <a:off x="13896" y="5763"/>
                  <a:ext cx="974" cy="341"/>
                </a:xfrm>
                <a:prstGeom prst="trapezoid">
                  <a:avLst>
                    <a:gd name="adj" fmla="val 32071"/>
                  </a:avLst>
                </a:prstGeom>
                <a:noFill/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14065" y="5450"/>
                  <a:ext cx="656" cy="526"/>
                  <a:chOff x="13893" y="3966"/>
                  <a:chExt cx="656" cy="526"/>
                </a:xfrm>
                <a:solidFill>
                  <a:schemeClr val="tx1"/>
                </a:solidFill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13947" y="4110"/>
                    <a:ext cx="525" cy="383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>
                    <a:off x="14138" y="4222"/>
                    <a:ext cx="142" cy="158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6" name="直接连接符 5"/>
                  <p:cNvCxnSpPr>
                    <a:stCxn id="5" idx="1"/>
                    <a:endCxn id="5" idx="3"/>
                  </p:cNvCxnSpPr>
                  <p:nvPr/>
                </p:nvCxnSpPr>
                <p:spPr>
                  <a:xfrm>
                    <a:off x="14138" y="4301"/>
                    <a:ext cx="142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接连接符 7"/>
                  <p:cNvCxnSpPr>
                    <a:stCxn id="5" idx="0"/>
                    <a:endCxn id="5" idx="2"/>
                  </p:cNvCxnSpPr>
                  <p:nvPr/>
                </p:nvCxnSpPr>
                <p:spPr>
                  <a:xfrm>
                    <a:off x="14209" y="4222"/>
                    <a:ext cx="0" cy="158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梯形 8"/>
                  <p:cNvSpPr/>
                  <p:nvPr/>
                </p:nvSpPr>
                <p:spPr>
                  <a:xfrm>
                    <a:off x="13893" y="3966"/>
                    <a:ext cx="656" cy="142"/>
                  </a:xfrm>
                  <a:prstGeom prst="trapezoid">
                    <a:avLst>
                      <a:gd name="adj" fmla="val 78169"/>
                    </a:avLst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6" name="组合 35"/>
          <p:cNvGrpSpPr/>
          <p:nvPr/>
        </p:nvGrpSpPr>
        <p:grpSpPr>
          <a:xfrm>
            <a:off x="8707755" y="5360670"/>
            <a:ext cx="2887345" cy="849630"/>
            <a:chOff x="13713" y="8442"/>
            <a:chExt cx="4547" cy="133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3" y="8442"/>
              <a:ext cx="1339" cy="1339"/>
            </a:xfrm>
            <a:prstGeom prst="rect">
              <a:avLst/>
            </a:prstGeom>
          </p:spPr>
        </p:pic>
        <p:sp>
          <p:nvSpPr>
            <p:cNvPr id="25" name="îšľïḋê"/>
            <p:cNvSpPr txBox="1"/>
            <p:nvPr/>
          </p:nvSpPr>
          <p:spPr>
            <a:xfrm>
              <a:off x="15166" y="8676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On-going Works</a:t>
              </a:r>
              <a:endPara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3908" y="8854"/>
              <a:ext cx="974" cy="653"/>
              <a:chOff x="13896" y="5450"/>
              <a:chExt cx="974" cy="653"/>
            </a:xfrm>
          </p:grpSpPr>
          <p:sp>
            <p:nvSpPr>
              <p:cNvPr id="17" name="梯形 16"/>
              <p:cNvSpPr/>
              <p:nvPr/>
            </p:nvSpPr>
            <p:spPr>
              <a:xfrm>
                <a:off x="13896" y="5763"/>
                <a:ext cx="974" cy="341"/>
              </a:xfrm>
              <a:prstGeom prst="trapezoid">
                <a:avLst>
                  <a:gd name="adj" fmla="val 32071"/>
                </a:avLst>
              </a:prstGeom>
              <a:noFill/>
              <a:ln w="539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14065" y="5450"/>
                <a:ext cx="656" cy="526"/>
                <a:chOff x="13893" y="3966"/>
                <a:chExt cx="656" cy="526"/>
              </a:xfrm>
              <a:solidFill>
                <a:schemeClr val="tx1"/>
              </a:solidFill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13947" y="4110"/>
                  <a:ext cx="525" cy="383"/>
                </a:xfrm>
                <a:prstGeom prst="rect">
                  <a:avLst/>
                </a:prstGeom>
                <a:grpFill/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14138" y="4222"/>
                  <a:ext cx="142" cy="158"/>
                </a:xfrm>
                <a:prstGeom prst="rect">
                  <a:avLst/>
                </a:prstGeom>
                <a:grpFill/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0" name="直接连接符 29"/>
                <p:cNvCxnSpPr>
                  <a:stCxn id="29" idx="1"/>
                  <a:endCxn id="29" idx="3"/>
                </p:cNvCxnSpPr>
                <p:nvPr/>
              </p:nvCxnSpPr>
              <p:spPr>
                <a:xfrm>
                  <a:off x="14138" y="4301"/>
                  <a:ext cx="142" cy="0"/>
                </a:xfrm>
                <a:prstGeom prst="line">
                  <a:avLst/>
                </a:prstGeom>
                <a:grpFill/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29" idx="0"/>
                  <a:endCxn id="29" idx="2"/>
                </p:cNvCxnSpPr>
                <p:nvPr/>
              </p:nvCxnSpPr>
              <p:spPr>
                <a:xfrm>
                  <a:off x="14209" y="4222"/>
                  <a:ext cx="0" cy="158"/>
                </a:xfrm>
                <a:prstGeom prst="line">
                  <a:avLst/>
                </a:prstGeom>
                <a:grpFill/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梯形 31"/>
                <p:cNvSpPr/>
                <p:nvPr/>
              </p:nvSpPr>
              <p:spPr>
                <a:xfrm>
                  <a:off x="13893" y="3966"/>
                  <a:ext cx="656" cy="142"/>
                </a:xfrm>
                <a:prstGeom prst="trapezoid">
                  <a:avLst>
                    <a:gd name="adj" fmla="val 78169"/>
                  </a:avLst>
                </a:prstGeom>
                <a:grpFill/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3" name="五角星 32"/>
            <p:cNvSpPr/>
            <p:nvPr/>
          </p:nvSpPr>
          <p:spPr>
            <a:xfrm>
              <a:off x="14275" y="8525"/>
              <a:ext cx="236" cy="236"/>
            </a:xfrm>
            <a:prstGeom prst="star5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左箭头 17"/>
          <p:cNvSpPr/>
          <p:nvPr/>
        </p:nvSpPr>
        <p:spPr>
          <a:xfrm>
            <a:off x="11595735" y="4519295"/>
            <a:ext cx="466725" cy="235585"/>
          </a:xfrm>
          <a:prstGeom prst="leftArrow">
            <a:avLst/>
          </a:prstGeom>
          <a:noFill/>
          <a:ln w="31750">
            <a:solidFill>
              <a:srgbClr val="1E1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207770" y="1889125"/>
            <a:ext cx="4907915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/>
              <a:t>TL; DR</a:t>
            </a:r>
            <a:endParaRPr lang="en-US" altLang="zh-CN" sz="2800" dirty="0"/>
          </a:p>
          <a:p>
            <a:pPr>
              <a:lnSpc>
                <a:spcPct val="130000"/>
              </a:lnSpc>
            </a:pPr>
            <a:r>
              <a:rPr lang="en-US" altLang="zh-CN" sz="2800" dirty="0"/>
              <a:t>Pipeline + Multi-Task Learning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5127" y="4629131"/>
            <a:ext cx="4255621" cy="4002533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871671" y="1267984"/>
            <a:ext cx="0" cy="2538101"/>
          </a:xfrm>
          <a:prstGeom prst="line">
            <a:avLst/>
          </a:prstGeom>
          <a:ln w="28575">
            <a:solidFill>
              <a:srgbClr val="868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297305" y="846455"/>
            <a:ext cx="2887345" cy="849630"/>
            <a:chOff x="13713" y="5042"/>
            <a:chExt cx="4547" cy="1338"/>
          </a:xfrm>
        </p:grpSpPr>
        <p:sp>
          <p:nvSpPr>
            <p:cNvPr id="24" name="îšľïḋê"/>
            <p:cNvSpPr txBox="1"/>
            <p:nvPr/>
          </p:nvSpPr>
          <p:spPr>
            <a:xfrm>
              <a:off x="15166" y="5276"/>
              <a:ext cx="3095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汉仪旗黑X1-55W" panose="00020600040101010101" pitchFamily="18" charset="-122"/>
                  <a:ea typeface="汉仪旗黑X1-55W" panose="00020600040101010101" pitchFamily="18" charset="-122"/>
                </a:rPr>
                <a:t>Our Approach</a:t>
              </a:r>
              <a:endPara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汉仪旗黑X1-55W" panose="00020600040101010101" pitchFamily="18" charset="-122"/>
                <a:ea typeface="汉仪旗黑X1-55W" panose="00020600040101010101" pitchFamily="18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3713" y="5042"/>
              <a:ext cx="1338" cy="1338"/>
              <a:chOff x="13713" y="5042"/>
              <a:chExt cx="1338" cy="133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3" y="5042"/>
                <a:ext cx="1339" cy="1339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>
                <a:off x="13896" y="5450"/>
                <a:ext cx="974" cy="653"/>
                <a:chOff x="13896" y="5450"/>
                <a:chExt cx="974" cy="653"/>
              </a:xfrm>
            </p:grpSpPr>
            <p:sp>
              <p:nvSpPr>
                <p:cNvPr id="4" name="梯形 3"/>
                <p:cNvSpPr/>
                <p:nvPr/>
              </p:nvSpPr>
              <p:spPr>
                <a:xfrm>
                  <a:off x="13896" y="5763"/>
                  <a:ext cx="974" cy="341"/>
                </a:xfrm>
                <a:prstGeom prst="trapezoid">
                  <a:avLst>
                    <a:gd name="adj" fmla="val 32071"/>
                  </a:avLst>
                </a:prstGeom>
                <a:noFill/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5" name="组合 4"/>
                <p:cNvGrpSpPr/>
                <p:nvPr/>
              </p:nvGrpSpPr>
              <p:grpSpPr>
                <a:xfrm>
                  <a:off x="14065" y="5450"/>
                  <a:ext cx="656" cy="526"/>
                  <a:chOff x="13893" y="3966"/>
                  <a:chExt cx="656" cy="526"/>
                </a:xfrm>
                <a:solidFill>
                  <a:schemeClr val="tx1"/>
                </a:solidFill>
              </p:grpSpPr>
              <p:sp>
                <p:nvSpPr>
                  <p:cNvPr id="7" name="矩形 6"/>
                  <p:cNvSpPr/>
                  <p:nvPr/>
                </p:nvSpPr>
                <p:spPr>
                  <a:xfrm>
                    <a:off x="13947" y="4110"/>
                    <a:ext cx="525" cy="383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14138" y="4222"/>
                    <a:ext cx="142" cy="158"/>
                  </a:xfrm>
                  <a:prstGeom prst="rect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" name="直接连接符 8"/>
                  <p:cNvCxnSpPr>
                    <a:stCxn id="8" idx="1"/>
                    <a:endCxn id="8" idx="3"/>
                  </p:cNvCxnSpPr>
                  <p:nvPr/>
                </p:nvCxnSpPr>
                <p:spPr>
                  <a:xfrm>
                    <a:off x="14138" y="4301"/>
                    <a:ext cx="142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>
                    <a:stCxn id="8" idx="0"/>
                    <a:endCxn id="8" idx="2"/>
                  </p:cNvCxnSpPr>
                  <p:nvPr/>
                </p:nvCxnSpPr>
                <p:spPr>
                  <a:xfrm>
                    <a:off x="14209" y="4222"/>
                    <a:ext cx="0" cy="158"/>
                  </a:xfrm>
                  <a:prstGeom prst="line">
                    <a:avLst/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梯形 12"/>
                  <p:cNvSpPr/>
                  <p:nvPr/>
                </p:nvSpPr>
                <p:spPr>
                  <a:xfrm>
                    <a:off x="13893" y="3966"/>
                    <a:ext cx="656" cy="142"/>
                  </a:xfrm>
                  <a:prstGeom prst="trapezoid">
                    <a:avLst>
                      <a:gd name="adj" fmla="val 78169"/>
                    </a:avLst>
                  </a:prstGeom>
                  <a:grpFill/>
                  <a:ln w="222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4" name="文本框 13"/>
          <p:cNvSpPr txBox="1"/>
          <p:nvPr/>
        </p:nvSpPr>
        <p:spPr>
          <a:xfrm>
            <a:off x="6809105" y="2914650"/>
            <a:ext cx="4816475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diagram of expred, split into 2+2 pages,</a:t>
            </a:r>
            <a:endParaRPr lang="en-US" altLang="zh-CN"/>
          </a:p>
          <a:p>
            <a:r>
              <a:rPr lang="en-US" altLang="zh-CN"/>
              <a:t>1. highlight the mtl evidence finder, zoom in,</a:t>
            </a:r>
            <a:endParaRPr lang="en-US" altLang="zh-CN"/>
          </a:p>
          <a:p>
            <a:r>
              <a:rPr lang="en-US" altLang="zh-CN"/>
              <a:t>    use the simplified mtl image and explain </a:t>
            </a:r>
            <a:endParaRPr lang="en-US" altLang="zh-CN"/>
          </a:p>
          <a:p>
            <a:r>
              <a:rPr lang="en-US" altLang="zh-CN"/>
              <a:t>    the benefit of mtl</a:t>
            </a:r>
            <a:endParaRPr lang="en-US" altLang="zh-CN"/>
          </a:p>
          <a:p>
            <a:r>
              <a:rPr lang="en-US" altLang="zh-CN"/>
              <a:t>2. highlight the classifier and explain that</a:t>
            </a:r>
            <a:endParaRPr lang="en-US" altLang="zh-CN"/>
          </a:p>
          <a:p>
            <a:r>
              <a:rPr lang="en-US" altLang="zh-CN"/>
              <a:t>    it's trained on those instances, where</a:t>
            </a:r>
            <a:endParaRPr lang="en-US" altLang="zh-CN"/>
          </a:p>
          <a:p>
            <a:r>
              <a:rPr lang="en-US" altLang="zh-CN"/>
              <a:t>    the aux cls is correct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+1. (if asked) explain the lambda and searching</a:t>
            </a:r>
            <a:endParaRPr lang="en-US" altLang="zh-CN"/>
          </a:p>
          <a:p>
            <a:r>
              <a:rPr lang="en-US" altLang="zh-CN"/>
              <a:t>     of the sweet point (figure 4)</a:t>
            </a:r>
            <a:endParaRPr lang="en-US" altLang="zh-CN"/>
          </a:p>
          <a:p>
            <a:r>
              <a:rPr lang="en-US" altLang="zh-CN"/>
              <a:t>+2. (if asked) explain the re-balancing of </a:t>
            </a:r>
            <a:endParaRPr lang="en-US" altLang="zh-CN"/>
          </a:p>
          <a:p>
            <a:r>
              <a:rPr lang="en-US" altLang="zh-CN"/>
              <a:t>      rationale data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329.8834645669285,&quot;width&quot;:8329.883464566928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2301</Words>
  <Application>WPS 演示</Application>
  <PresentationFormat>宽屏</PresentationFormat>
  <Paragraphs>193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Arial</vt:lpstr>
      <vt:lpstr>宋体</vt:lpstr>
      <vt:lpstr>Wingdings</vt:lpstr>
      <vt:lpstr>Poppins</vt:lpstr>
      <vt:lpstr>Segoe Print</vt:lpstr>
      <vt:lpstr>思源黑体 CN Bold</vt:lpstr>
      <vt:lpstr>黑体</vt:lpstr>
      <vt:lpstr>Heiti SC</vt:lpstr>
      <vt:lpstr>Vrinda</vt:lpstr>
      <vt:lpstr>汉仪旗黑X1-55W</vt:lpstr>
      <vt:lpstr>等线</vt:lpstr>
      <vt:lpstr>微软雅黑</vt:lpstr>
      <vt:lpstr>Arial Unicode MS</vt:lpstr>
      <vt:lpstr>等线 Light</vt:lpstr>
      <vt:lpstr>Calibri</vt:lpstr>
      <vt:lpstr>Meiryo UI</vt:lpstr>
      <vt:lpstr>Pristina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Assassin</cp:lastModifiedBy>
  <cp:revision>35</cp:revision>
  <dcterms:created xsi:type="dcterms:W3CDTF">2020-12-07T13:45:00Z</dcterms:created>
  <dcterms:modified xsi:type="dcterms:W3CDTF">2021-01-27T19:27:25Z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