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Average"/>
      <p:regular r:id="rId43"/>
    </p:embeddedFont>
    <p:embeddedFont>
      <p:font typeface="Oswald"/>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Oswald-regular.fntdata"/><Relationship Id="rId21" Type="http://schemas.openxmlformats.org/officeDocument/2006/relationships/slide" Target="slides/slide16.xml"/><Relationship Id="rId43" Type="http://schemas.openxmlformats.org/officeDocument/2006/relationships/font" Target="fonts/Average-regular.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07fd4c52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07fd4c52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NYPD is the most common across all boroughs because it is the most common agency in the data. Interestingly, the Bronx has more complaints handled by the HPD compared to the other boroughs.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07fd4c52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07fd4c52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complaint type breakdown by borough, it is easy to see why the HPD is so common in the Bronx - they have a high Building Complaint rate which is mainly handled by the HPD. Traffic and Parking are most common in Queens and Brooklyn, which explains the ultra high NYPD rate for those boroughs.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07fd4c52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07fd4c52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75% of complaints were resolved in 24 hours, and 94% in the first month. 98.5% were resolved in 3 months. We decided not to remove the "outliers" above because there were enough of them that they seemed to be legitimate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07fd4c52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07fd4c52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NYPD has a very fast resolution time, usually under 1 day. Other agencies, like the DPR or DOB take much longer to resolve their requests.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07fd4c52a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07fd4c52a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of the Agencies had high resolution rates (&gt;94%), but two agencies in particular are not as efficient in solving their requests: DHS (Homeless Services) at 46%, and DPR (Parks and Recreation) at 67%.</a:t>
            </a:r>
            <a:endParaRPr/>
          </a:p>
          <a:p>
            <a:pPr indent="0" lvl="0" marL="0" rtl="0" algn="l">
              <a:spcBef>
                <a:spcPts val="0"/>
              </a:spcBef>
              <a:spcAft>
                <a:spcPts val="0"/>
              </a:spcAft>
              <a:buNone/>
            </a:pPr>
            <a:r>
              <a:rPr lang="en"/>
              <a:t>Note that a request was considered resolved if completed in 2024, so requests made near the end of the year are more likely to be counted as unresolved.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07fd4c52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07fd4c52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Most complaints happen during business hours, with much fewer happening during the night (12:00AM to 5:59AM).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07fd4c52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07fd4c52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NYPD is the only agency with significant activity during the night (12:00AM to 5:59AM), which makes sense as they are available 24/7, while most of the other agencies operate only during business hours.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07fd4c52a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07fd4c52a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computed the chi-squared statistic between all of the categorical columns to check for correlation. All of the columns had p-values of effectively 0, meaning all of the columns were related with each other. We use the normalized Chi-Squared value to get a sense of the strength of the correlation between columns. Normalized values are used instead of raw values because columns with many different categories inflate the Chi-squared statistic. The best columns for predicting Agency are Complaint Type and Location Type, followed by Time of Day and Borough. Although Day of Week, Incident ZIP, and Month are related, they have much weaker correlation.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07fd4c52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07fd4c52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07fd4c52a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07fd4c52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07fd4c52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07fd4c52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07fd4c52a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07fd4c52a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07fd4c52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07fd4c52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07fd4c52a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07fd4c52a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07fd4c52a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07fd4c52a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07fd4c52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07fd4c52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07fd4c52a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07fd4c52a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07fd4c52a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07fd4c52a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07fd4c52a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07fd4c52a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07fd4c52a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07fd4c52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07fd4c52a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07fd4c52a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07fd4c52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07fd4c52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Date and Closed Date were dropped after using them to create other time-based features</a:t>
            </a:r>
            <a:endParaRPr/>
          </a:p>
          <a:p>
            <a:pPr indent="0" lvl="0" marL="0" rtl="0" algn="l">
              <a:spcBef>
                <a:spcPts val="0"/>
              </a:spcBef>
              <a:spcAft>
                <a:spcPts val="0"/>
              </a:spcAft>
              <a:buNone/>
            </a:pPr>
            <a:r>
              <a:rPr lang="en"/>
              <a:t>Only ~700 rows had negative resolution time when dropped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07fd4c52a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07fd4c52a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507fd4c52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507fd4c52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07fd4c52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07fd4c52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07fd4c52a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07fd4c52a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07fd4c52a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07fd4c52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07fd4c5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07fd4c5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07fd4c52a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07fd4c52a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07fd4c52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07fd4c52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07fd4c52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07fd4c52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agencies with &lt;1% representation were: Taxi and Limousine Commission, Economic Development Corporation, Department of Consumer and Worker Protection, Department of Education, Office of Technology and Innovation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07fd4c52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07fd4c52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all of these mappings are perfect, as there was some human error trying to </a:t>
            </a:r>
            <a:r>
              <a:rPr lang="en"/>
              <a:t>manually</a:t>
            </a:r>
            <a:r>
              <a:rPr lang="en"/>
              <a:t> assign this many types to categories.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07fd4c52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07fd4c52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ZIP codes not in NYC were converted to NaN and then </a:t>
            </a:r>
            <a:r>
              <a:rPr lang="en"/>
              <a:t>imputed</a:t>
            </a:r>
            <a:r>
              <a:rPr lang="en"/>
              <a:t>, rather than being dropped entirely. There are a total of 283 ZIP codes in the 5 boroughs of NYC, according to Zillow, which is what we used to verify the NYC ZIP codes.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07fd4c5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07fd4c5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NYPD comprises ~46% of the data and the HPD ~21%, with a big drop-off of the DSNY at ~9% of the data. This shows large class imbalances that we need to be aware of when modeling.</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07fd4c5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07fd4c5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Complaint type does a good job at distinguishing classes. NYPD mostly deals with Noise Complaints and Traffic &amp; Parking. HPD (Housing Preservation &amp; Development) mostly deals with Building Complaints. The DHS (Homeless Services) mostly deals with Community Service, and the DEP (Environmental Protection) and DPR (Parks and Recreation) mainly deal with Environmental Complaints.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07fd4c52a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07fd4c52a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Type also does a fairly good job at distinguishing classes. HPD is almost entirely Residential, which makes sense as Building complaints are more likely to happen in Residential locations. DPR is almost entirely outdoor, which again makes sense because Parks are outdoor. Many Street and Residential locations are handled by the NYPD, which makes sense as Noise Complaints are usually Residential and Traffic Complaints are usually on the Street.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ortal.311.nyc.gov/about-nyc-311/" TargetMode="External"/><Relationship Id="rId4" Type="http://schemas.openxmlformats.org/officeDocument/2006/relationships/hyperlink" Target="https://data.cityofnewyork.us/Social-Services/311-Service-Requests-from-2010-to-Present/erm2-nwe9/about_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2.census.gov/geo/tiger/TIGER2023/ZCTA52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311 Automatic Agency Detection</a:t>
            </a:r>
            <a:endParaRPr/>
          </a:p>
        </p:txBody>
      </p:sp>
      <p:sp>
        <p:nvSpPr>
          <p:cNvPr id="60" name="Google Shape;60;p13"/>
          <p:cNvSpPr txBox="1"/>
          <p:nvPr>
            <p:ph idx="1" type="subTitle"/>
          </p:nvPr>
        </p:nvSpPr>
        <p:spPr>
          <a:xfrm>
            <a:off x="671250" y="3174874"/>
            <a:ext cx="7801500" cy="14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CS 677 - Machine Learning - Final Project - </a:t>
            </a:r>
            <a:r>
              <a:rPr lang="en"/>
              <a:t>Pace University</a:t>
            </a:r>
            <a:endParaRPr/>
          </a:p>
          <a:p>
            <a:pPr indent="0" lvl="0" marL="0" rtl="0" algn="l">
              <a:spcBef>
                <a:spcPts val="0"/>
              </a:spcBef>
              <a:spcAft>
                <a:spcPts val="0"/>
              </a:spcAft>
              <a:buNone/>
            </a:pPr>
            <a:r>
              <a:rPr lang="en"/>
              <a:t> </a:t>
            </a:r>
            <a:endParaRPr/>
          </a:p>
          <a:p>
            <a:pPr indent="0" lvl="0" marL="0" rtl="0" algn="ctr">
              <a:spcBef>
                <a:spcPts val="0"/>
              </a:spcBef>
              <a:spcAft>
                <a:spcPts val="0"/>
              </a:spcAft>
              <a:buNone/>
            </a:pPr>
            <a:r>
              <a:rPr lang="en"/>
              <a:t>Joshua Gottlieb, Alex Yoo, Aryan Lagalwar, Jinhwi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Agency Distribution by Borough</a:t>
            </a:r>
            <a:endParaRPr/>
          </a:p>
        </p:txBody>
      </p:sp>
      <p:pic>
        <p:nvPicPr>
          <p:cNvPr id="114" name="Google Shape;114;p22" title="borough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 Type Distribution by Borough</a:t>
            </a:r>
            <a:endParaRPr/>
          </a:p>
        </p:txBody>
      </p:sp>
      <p:pic>
        <p:nvPicPr>
          <p:cNvPr id="120" name="Google Shape;120;p23" title="complaint_type_by_borough.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Resolution Time Distribution (Resolved Complaints Only)</a:t>
            </a:r>
            <a:endParaRPr/>
          </a:p>
        </p:txBody>
      </p:sp>
      <p:pic>
        <p:nvPicPr>
          <p:cNvPr id="126" name="Google Shape;126;p24" title="resolution_time_distribution_resolved.png"/>
          <p:cNvPicPr preferRelativeResize="0"/>
          <p:nvPr/>
        </p:nvPicPr>
        <p:blipFill>
          <a:blip r:embed="rId3">
            <a:alphaModFix/>
          </a:blip>
          <a:stretch>
            <a:fillRect/>
          </a:stretch>
        </p:blipFill>
        <p:spPr>
          <a:xfrm>
            <a:off x="311701" y="1504950"/>
            <a:ext cx="5486403" cy="2743201"/>
          </a:xfrm>
          <a:prstGeom prst="rect">
            <a:avLst/>
          </a:prstGeom>
          <a:noFill/>
          <a:ln>
            <a:noFill/>
          </a:ln>
        </p:spPr>
      </p:pic>
      <p:sp>
        <p:nvSpPr>
          <p:cNvPr id="127" name="Google Shape;127;p24"/>
          <p:cNvSpPr txBox="1"/>
          <p:nvPr/>
        </p:nvSpPr>
        <p:spPr>
          <a:xfrm>
            <a:off x="6016625" y="1504950"/>
            <a:ext cx="2815500" cy="2743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accent3"/>
                </a:solidFill>
                <a:latin typeface="Average"/>
                <a:ea typeface="Average"/>
                <a:cs typeface="Average"/>
                <a:sym typeface="Average"/>
              </a:rPr>
              <a:t>Complaint Completion Rate:</a:t>
            </a:r>
            <a:endParaRPr sz="1600">
              <a:solidFill>
                <a:schemeClr val="accent3"/>
              </a:solidFill>
              <a:latin typeface="Average"/>
              <a:ea typeface="Average"/>
              <a:cs typeface="Average"/>
              <a:sym typeface="Average"/>
            </a:endParaRPr>
          </a:p>
          <a:p>
            <a:pPr indent="-330200" lvl="0" marL="457200" rtl="0" algn="l">
              <a:lnSpc>
                <a:spcPct val="150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75% in 24 hours</a:t>
            </a:r>
            <a:endParaRPr sz="1600">
              <a:solidFill>
                <a:schemeClr val="accent3"/>
              </a:solidFill>
              <a:latin typeface="Average"/>
              <a:ea typeface="Average"/>
              <a:cs typeface="Average"/>
              <a:sym typeface="Average"/>
            </a:endParaRPr>
          </a:p>
          <a:p>
            <a:pPr indent="-330200" lvl="0" marL="457200" rtl="0" algn="l">
              <a:lnSpc>
                <a:spcPct val="150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94% in 1 month</a:t>
            </a:r>
            <a:endParaRPr sz="1600">
              <a:solidFill>
                <a:schemeClr val="accent3"/>
              </a:solidFill>
              <a:latin typeface="Average"/>
              <a:ea typeface="Average"/>
              <a:cs typeface="Average"/>
              <a:sym typeface="Average"/>
            </a:endParaRPr>
          </a:p>
          <a:p>
            <a:pPr indent="-330200" lvl="0" marL="457200" rtl="0" algn="l">
              <a:lnSpc>
                <a:spcPct val="150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98.5% in 3 months</a:t>
            </a:r>
            <a:endParaRPr sz="1600">
              <a:solidFill>
                <a:schemeClr val="accent3"/>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Resolution Time Distribution by Agency</a:t>
            </a:r>
            <a:endParaRPr/>
          </a:p>
        </p:txBody>
      </p:sp>
      <p:pic>
        <p:nvPicPr>
          <p:cNvPr id="133" name="Google Shape;133;p25" title="resolution_time_by_agency_resolved.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Resolution Ratio by Agency</a:t>
            </a:r>
            <a:endParaRPr/>
          </a:p>
        </p:txBody>
      </p:sp>
      <p:pic>
        <p:nvPicPr>
          <p:cNvPr id="139" name="Google Shape;139;p26" title="resolved_ratio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Time of Day</a:t>
            </a:r>
            <a:endParaRPr/>
          </a:p>
        </p:txBody>
      </p:sp>
      <p:pic>
        <p:nvPicPr>
          <p:cNvPr id="145" name="Google Shape;145;p27" title="complaints_by_time_of_da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Time of Day by Agency</a:t>
            </a:r>
            <a:endParaRPr/>
          </a:p>
        </p:txBody>
      </p:sp>
      <p:pic>
        <p:nvPicPr>
          <p:cNvPr id="151" name="Google Shape;151;p28" title="complaints_by_time_of_day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Chi-Squared Correlation Heatmap</a:t>
            </a:r>
            <a:endParaRPr/>
          </a:p>
        </p:txBody>
      </p:sp>
      <p:pic>
        <p:nvPicPr>
          <p:cNvPr id="157" name="Google Shape;157;p29" title="chi_squared_correlations.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Final Features, X and y Variables</a:t>
            </a:r>
            <a:endParaRPr/>
          </a:p>
        </p:txBody>
      </p:sp>
      <p:sp>
        <p:nvSpPr>
          <p:cNvPr id="163" name="Google Shape;163;p30"/>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final features that were used for modeling were:</a:t>
            </a:r>
            <a:endParaRPr sz="1600"/>
          </a:p>
          <a:p>
            <a:pPr indent="-330200" lvl="0" marL="457200" rtl="0" algn="l">
              <a:spcBef>
                <a:spcPts val="1200"/>
              </a:spcBef>
              <a:spcAft>
                <a:spcPts val="0"/>
              </a:spcAft>
              <a:buSzPts val="1600"/>
              <a:buChar char="●"/>
            </a:pPr>
            <a:r>
              <a:rPr lang="en" sz="1600"/>
              <a:t>X: Borough, Complaint Type, Location Type, Time of Day, Incident ZIP</a:t>
            </a:r>
            <a:endParaRPr sz="1600"/>
          </a:p>
          <a:p>
            <a:pPr indent="-330200" lvl="0" marL="457200" rtl="0" algn="l">
              <a:spcBef>
                <a:spcPts val="0"/>
              </a:spcBef>
              <a:spcAft>
                <a:spcPts val="0"/>
              </a:spcAft>
              <a:buSzPts val="1600"/>
              <a:buChar char="●"/>
            </a:pPr>
            <a:r>
              <a:rPr lang="en" sz="1600"/>
              <a:t>y: Agency Acronym</a:t>
            </a:r>
            <a:endParaRPr sz="1600"/>
          </a:p>
          <a:p>
            <a:pPr indent="0" lvl="0" marL="0" rtl="0" algn="l">
              <a:spcBef>
                <a:spcPts val="1200"/>
              </a:spcBef>
              <a:spcAft>
                <a:spcPts val="0"/>
              </a:spcAft>
              <a:buNone/>
            </a:pPr>
            <a:r>
              <a:rPr lang="en" sz="1600"/>
              <a:t>The data was split into 80% train (2,692,501 instances) and 20% test (673,126 instances).</a:t>
            </a:r>
            <a:endParaRPr sz="1600"/>
          </a:p>
          <a:p>
            <a:pPr indent="0" lvl="0" marL="0" rtl="0" algn="l">
              <a:spcBef>
                <a:spcPts val="1200"/>
              </a:spcBef>
              <a:spcAft>
                <a:spcPts val="0"/>
              </a:spcAft>
              <a:buNone/>
            </a:pPr>
            <a:r>
              <a:rPr lang="en" sz="1600"/>
              <a:t>The X data is all categorical, so each of the features was one-hot encoded using sklearn's OneHotEncoder(), leading to a total of 268 features. We did not drop any columns when performing one-hot encoding, as the problems of multicollinearity were handled using regularization in the models.</a:t>
            </a:r>
            <a:endParaRPr sz="1600"/>
          </a:p>
          <a:p>
            <a:pPr indent="0" lvl="0" marL="0" rtl="0" algn="l">
              <a:spcBef>
                <a:spcPts val="1200"/>
              </a:spcBef>
              <a:spcAft>
                <a:spcPts val="1200"/>
              </a:spcAft>
              <a:buNone/>
            </a:pPr>
            <a:r>
              <a:rPr lang="en" sz="1600"/>
              <a:t>The y column was label encoded using sklearn's LabelEncoder(), with a total of 10 classes.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Key Scoring Metric</a:t>
            </a:r>
            <a:endParaRPr/>
          </a:p>
        </p:txBody>
      </p:sp>
      <p:sp>
        <p:nvSpPr>
          <p:cNvPr id="169" name="Google Shape;169;p31"/>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Our problem is a multi-class classification problem, so the main metrics we considered were Accuracy, Precision, Recall, and F1-Score. The data exhibits heavy class imbalances (NYPD is 46% of the data, HPD 21%, and DSNY is only 9% of the data), so Accuracy is not a reliable metric.</a:t>
            </a:r>
            <a:endParaRPr sz="1600"/>
          </a:p>
          <a:p>
            <a:pPr indent="0" lvl="0" marL="0" rtl="0" algn="l">
              <a:spcBef>
                <a:spcPts val="1200"/>
              </a:spcBef>
              <a:spcAft>
                <a:spcPts val="0"/>
              </a:spcAft>
              <a:buNone/>
            </a:pPr>
            <a:r>
              <a:rPr lang="en" sz="1600"/>
              <a:t>Precision measures the ability of the model to correctly direct the caller to the correct agency. A low Precision means that callers are erroneously directed to that agency and represents wasted time and manpower. Recall measures the ability of the model to correctly capture all of the callers that should be directed to the correct agency. A low Recall means that the callers that should be directed to a given agency are not being directed there and represents low resolution rates and a lack of effectiveness. Thus, both Precision and Recall are important.</a:t>
            </a:r>
            <a:endParaRPr sz="1600"/>
          </a:p>
          <a:p>
            <a:pPr indent="0" lvl="0" marL="0" rtl="0" algn="l">
              <a:spcBef>
                <a:spcPts val="1200"/>
              </a:spcBef>
              <a:spcAft>
                <a:spcPts val="1200"/>
              </a:spcAft>
              <a:buNone/>
            </a:pPr>
            <a:r>
              <a:rPr lang="en" sz="1600"/>
              <a:t>Since both Precision and Recall are important, the metric we chose to maximize was the Macro F1-Score. Macro F1-Score is used over Weighted F1-Score because it treats each class as equally important, which is necessary because of the large class imbalances.</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6" name="Google Shape;66;p14"/>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In New York City, 311 is a non-emergency phone number for access to government services and information. </a:t>
            </a:r>
            <a:r>
              <a:rPr lang="en" sz="1600" u="sng">
                <a:solidFill>
                  <a:schemeClr val="hlink"/>
                </a:solidFill>
                <a:hlinkClick r:id="rId3"/>
              </a:rPr>
              <a:t>https://portal.311.nyc.gov/about-nyc-311/</a:t>
            </a:r>
            <a:endParaRPr sz="1600"/>
          </a:p>
          <a:p>
            <a:pPr indent="0" lvl="0" marL="0" rtl="0" algn="l">
              <a:spcBef>
                <a:spcPts val="1200"/>
              </a:spcBef>
              <a:spcAft>
                <a:spcPts val="0"/>
              </a:spcAft>
              <a:buNone/>
            </a:pPr>
            <a:r>
              <a:rPr lang="en" sz="1600"/>
              <a:t>Unlike 911, 311 is not meant to report crimes and can be redirected to a number of agencies. This project aims to use the 311 service data for the year of 2024 to create a machine learning model to automatically predict which agency should handle an incoming request. </a:t>
            </a:r>
            <a:r>
              <a:rPr lang="en" sz="1600" u="sng">
                <a:solidFill>
                  <a:schemeClr val="hlink"/>
                </a:solidFill>
                <a:hlinkClick r:id="rId4"/>
              </a:rPr>
              <a:t>https://data.cityofnewyork.us/Social-Services/311-Service-Requests-from-2010-to-Present/erm2-nwe9/about_data</a:t>
            </a:r>
            <a:endParaRPr sz="1600"/>
          </a:p>
          <a:p>
            <a:pPr indent="0" lvl="0" marL="0" rtl="0" algn="l">
              <a:spcBef>
                <a:spcPts val="1200"/>
              </a:spcBef>
              <a:spcAft>
                <a:spcPts val="0"/>
              </a:spcAft>
              <a:buNone/>
            </a:pPr>
            <a:r>
              <a:rPr lang="en" sz="1600"/>
              <a:t>This corresponds to a multiclass classification problem. Correct assignments to agencies is important to make sure requests are resolved properly and to prevent wasted time and resources.</a:t>
            </a:r>
            <a:endParaRPr sz="1600"/>
          </a:p>
          <a:p>
            <a:pPr indent="0" lvl="0" marL="0" rtl="0" algn="l">
              <a:spcBef>
                <a:spcPts val="1200"/>
              </a:spcBef>
              <a:spcAft>
                <a:spcPts val="1200"/>
              </a:spcAft>
              <a:buNone/>
            </a:pPr>
            <a:r>
              <a:rPr lang="en" sz="1600"/>
              <a:t>The 311 data for 2024 contains over 3 million records, representing a robust dataset.</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Hyperparameter Tuning and Cross-Validation</a:t>
            </a:r>
            <a:endParaRPr/>
          </a:p>
        </p:txBody>
      </p:sp>
      <p:sp>
        <p:nvSpPr>
          <p:cNvPr id="175" name="Google Shape;175;p32"/>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Four different models were tested:</a:t>
            </a:r>
            <a:endParaRPr sz="1600"/>
          </a:p>
          <a:p>
            <a:pPr indent="-330200" lvl="0" marL="457200" rtl="0" algn="l">
              <a:spcBef>
                <a:spcPts val="1200"/>
              </a:spcBef>
              <a:spcAft>
                <a:spcPts val="0"/>
              </a:spcAft>
              <a:buSzPts val="1600"/>
              <a:buChar char="●"/>
            </a:pPr>
            <a:r>
              <a:rPr lang="en" sz="1600"/>
              <a:t>Logistic Regression (implemented via SGDClassifier)</a:t>
            </a:r>
            <a:endParaRPr sz="1600"/>
          </a:p>
          <a:p>
            <a:pPr indent="-330200" lvl="0" marL="457200" rtl="0" algn="l">
              <a:spcBef>
                <a:spcPts val="0"/>
              </a:spcBef>
              <a:spcAft>
                <a:spcPts val="0"/>
              </a:spcAft>
              <a:buSzPts val="1600"/>
              <a:buChar char="●"/>
            </a:pPr>
            <a:r>
              <a:rPr lang="en" sz="1600"/>
              <a:t>Decision Tree</a:t>
            </a:r>
            <a:endParaRPr sz="1600"/>
          </a:p>
          <a:p>
            <a:pPr indent="-330200" lvl="0" marL="457200" rtl="0" algn="l">
              <a:spcBef>
                <a:spcPts val="0"/>
              </a:spcBef>
              <a:spcAft>
                <a:spcPts val="0"/>
              </a:spcAft>
              <a:buSzPts val="1600"/>
              <a:buChar char="●"/>
            </a:pPr>
            <a:r>
              <a:rPr lang="en" sz="1600"/>
              <a:t>Random Forest</a:t>
            </a:r>
            <a:endParaRPr sz="1600"/>
          </a:p>
          <a:p>
            <a:pPr indent="-330200" lvl="0" marL="457200" rtl="0" algn="l">
              <a:spcBef>
                <a:spcPts val="0"/>
              </a:spcBef>
              <a:spcAft>
                <a:spcPts val="0"/>
              </a:spcAft>
              <a:buSzPts val="1600"/>
              <a:buChar char="●"/>
            </a:pPr>
            <a:r>
              <a:rPr lang="en" sz="1600"/>
              <a:t>XGBoost</a:t>
            </a:r>
            <a:endParaRPr sz="1600"/>
          </a:p>
          <a:p>
            <a:pPr indent="0" lvl="0" marL="0" rtl="0" algn="l">
              <a:spcBef>
                <a:spcPts val="1200"/>
              </a:spcBef>
              <a:spcAft>
                <a:spcPts val="0"/>
              </a:spcAft>
              <a:buNone/>
            </a:pPr>
            <a:r>
              <a:rPr lang="en" sz="1600"/>
              <a:t>Each model was tested with a hyperparameter grid using 3-fold cross validation using the GridSearchCV class in sklearn. 3-fold cross validation was used due to the size of the data.</a:t>
            </a:r>
            <a:endParaRPr sz="1600"/>
          </a:p>
          <a:p>
            <a:pPr indent="0" lvl="0" marL="0" rtl="0" algn="l">
              <a:spcBef>
                <a:spcPts val="1200"/>
              </a:spcBef>
              <a:spcAft>
                <a:spcPts val="1200"/>
              </a:spcAft>
              <a:buNone/>
            </a:pPr>
            <a:r>
              <a:rPr lang="en" sz="1600"/>
              <a:t>Each model was trained and timed on a Google Colab instance using high memory. The Logistic Regression, Decision Tree, and Random Forest were able to use only the CPU acceleration, but XGBoost supports GPU acceleration and was trained using the A100 GPU. Each model required between 30-60 minutes to fully train using Google Colab, and the best hyperparameters </a:t>
            </a:r>
            <a:r>
              <a:rPr lang="en" sz="1600"/>
              <a:t>via cross-validation</a:t>
            </a:r>
            <a:r>
              <a:rPr lang="en" sz="1600"/>
              <a:t> for each of the model types were saved as pickle files to be loaded locally.</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Logistic Regression (via SGDClassifier)</a:t>
            </a:r>
            <a:endParaRPr/>
          </a:p>
        </p:txBody>
      </p:sp>
      <p:sp>
        <p:nvSpPr>
          <p:cNvPr id="181" name="Google Shape;181;p33"/>
          <p:cNvSpPr txBox="1"/>
          <p:nvPr>
            <p:ph idx="1" type="body"/>
          </p:nvPr>
        </p:nvSpPr>
        <p:spPr>
          <a:xfrm>
            <a:off x="311700" y="3527425"/>
            <a:ext cx="8520600" cy="1406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Model Hyperparameters and Statistics:</a:t>
            </a:r>
            <a:endParaRPr/>
          </a:p>
          <a:p>
            <a:pPr indent="-342900" lvl="0" marL="457200" rtl="0" algn="l">
              <a:spcBef>
                <a:spcPts val="1200"/>
              </a:spcBef>
              <a:spcAft>
                <a:spcPts val="0"/>
              </a:spcAft>
              <a:buSzPts val="1800"/>
              <a:buChar char="●"/>
            </a:pPr>
            <a:r>
              <a:rPr lang="en"/>
              <a:t>L1 Ratio: 0.85, Regularization Strength: 0.0001, Initial Learning Rate: 0.1</a:t>
            </a:r>
            <a:endParaRPr/>
          </a:p>
          <a:p>
            <a:pPr indent="-342900" lvl="0" marL="457200" rtl="0" algn="l">
              <a:spcBef>
                <a:spcPts val="0"/>
              </a:spcBef>
              <a:spcAft>
                <a:spcPts val="0"/>
              </a:spcAft>
              <a:buSzPts val="1800"/>
              <a:buChar char="●"/>
            </a:pPr>
            <a:r>
              <a:rPr lang="en"/>
              <a:t>27 Models with 3-fold cross-validation (81 models total)</a:t>
            </a:r>
            <a:endParaRPr/>
          </a:p>
          <a:p>
            <a:pPr indent="-342900" lvl="0" marL="457200" rtl="0" algn="l">
              <a:spcBef>
                <a:spcPts val="0"/>
              </a:spcBef>
              <a:spcAft>
                <a:spcPts val="0"/>
              </a:spcAft>
              <a:buSzPts val="1800"/>
              <a:buChar char="●"/>
            </a:pPr>
            <a:r>
              <a:rPr lang="en"/>
              <a:t>Fit Time (Best Model): 387 seconds (~6.5 minutes)</a:t>
            </a:r>
            <a:endParaRPr/>
          </a:p>
        </p:txBody>
      </p:sp>
      <p:pic>
        <p:nvPicPr>
          <p:cNvPr id="182" name="Google Shape;182;p33"/>
          <p:cNvPicPr preferRelativeResize="0"/>
          <p:nvPr/>
        </p:nvPicPr>
        <p:blipFill>
          <a:blip r:embed="rId3">
            <a:alphaModFix/>
          </a:blip>
          <a:stretch>
            <a:fillRect/>
          </a:stretch>
        </p:blipFill>
        <p:spPr>
          <a:xfrm>
            <a:off x="152400" y="1170125"/>
            <a:ext cx="8839199" cy="22004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Decision Tree</a:t>
            </a:r>
            <a:endParaRPr/>
          </a:p>
        </p:txBody>
      </p:sp>
      <p:pic>
        <p:nvPicPr>
          <p:cNvPr id="188" name="Google Shape;188;p34"/>
          <p:cNvPicPr preferRelativeResize="0"/>
          <p:nvPr/>
        </p:nvPicPr>
        <p:blipFill>
          <a:blip r:embed="rId3">
            <a:alphaModFix/>
          </a:blip>
          <a:stretch>
            <a:fillRect/>
          </a:stretch>
        </p:blipFill>
        <p:spPr>
          <a:xfrm>
            <a:off x="152400" y="1170125"/>
            <a:ext cx="8839200" cy="1356467"/>
          </a:xfrm>
          <a:prstGeom prst="rect">
            <a:avLst/>
          </a:prstGeom>
          <a:noFill/>
          <a:ln>
            <a:noFill/>
          </a:ln>
        </p:spPr>
      </p:pic>
      <p:sp>
        <p:nvSpPr>
          <p:cNvPr id="189" name="Google Shape;189;p34"/>
          <p:cNvSpPr txBox="1"/>
          <p:nvPr>
            <p:ph idx="1" type="body"/>
          </p:nvPr>
        </p:nvSpPr>
        <p:spPr>
          <a:xfrm>
            <a:off x="311700" y="2679000"/>
            <a:ext cx="8520600" cy="22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Model Hyperparameters and Statistics:</a:t>
            </a:r>
            <a:endParaRPr/>
          </a:p>
          <a:p>
            <a:pPr indent="-342900" lvl="0" marL="457200" rtl="0" algn="l">
              <a:spcBef>
                <a:spcPts val="1200"/>
              </a:spcBef>
              <a:spcAft>
                <a:spcPts val="0"/>
              </a:spcAft>
              <a:buSzPts val="1800"/>
              <a:buChar char="●"/>
            </a:pPr>
            <a:r>
              <a:rPr lang="en"/>
              <a:t>Max Depth: None, Minimum Samples Split: 2</a:t>
            </a:r>
            <a:endParaRPr/>
          </a:p>
          <a:p>
            <a:pPr indent="-342900" lvl="0" marL="457200" rtl="0" algn="l">
              <a:spcBef>
                <a:spcPts val="0"/>
              </a:spcBef>
              <a:spcAft>
                <a:spcPts val="0"/>
              </a:spcAft>
              <a:buSzPts val="1800"/>
              <a:buChar char="●"/>
            </a:pPr>
            <a:r>
              <a:rPr lang="en"/>
              <a:t>Minimum Samples Leaf: 4, Class Weight: None</a:t>
            </a:r>
            <a:endParaRPr/>
          </a:p>
          <a:p>
            <a:pPr indent="-342900" lvl="0" marL="457200" rtl="0" algn="l">
              <a:spcBef>
                <a:spcPts val="0"/>
              </a:spcBef>
              <a:spcAft>
                <a:spcPts val="0"/>
              </a:spcAft>
              <a:buSzPts val="1800"/>
              <a:buChar char="●"/>
            </a:pPr>
            <a:r>
              <a:rPr lang="en"/>
              <a:t>24 Models with 3-fold cross-validation (72 models total)</a:t>
            </a:r>
            <a:endParaRPr/>
          </a:p>
          <a:p>
            <a:pPr indent="-342900" lvl="0" marL="457200" rtl="0" algn="l">
              <a:spcBef>
                <a:spcPts val="0"/>
              </a:spcBef>
              <a:spcAft>
                <a:spcPts val="0"/>
              </a:spcAft>
              <a:buSzPts val="1800"/>
              <a:buChar char="●"/>
            </a:pPr>
            <a:r>
              <a:rPr lang="en"/>
              <a:t>Fit Time (Best Model): 195 seconds (3.25 minutes)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Random Forest</a:t>
            </a:r>
            <a:endParaRPr/>
          </a:p>
        </p:txBody>
      </p:sp>
      <p:pic>
        <p:nvPicPr>
          <p:cNvPr id="195" name="Google Shape;195;p35"/>
          <p:cNvPicPr preferRelativeResize="0"/>
          <p:nvPr/>
        </p:nvPicPr>
        <p:blipFill>
          <a:blip r:embed="rId3">
            <a:alphaModFix/>
          </a:blip>
          <a:stretch>
            <a:fillRect/>
          </a:stretch>
        </p:blipFill>
        <p:spPr>
          <a:xfrm>
            <a:off x="152400" y="1398725"/>
            <a:ext cx="8839201" cy="1126396"/>
          </a:xfrm>
          <a:prstGeom prst="rect">
            <a:avLst/>
          </a:prstGeom>
          <a:noFill/>
          <a:ln>
            <a:noFill/>
          </a:ln>
        </p:spPr>
      </p:pic>
      <p:sp>
        <p:nvSpPr>
          <p:cNvPr id="196" name="Google Shape;196;p35"/>
          <p:cNvSpPr txBox="1"/>
          <p:nvPr>
            <p:ph idx="1" type="body"/>
          </p:nvPr>
        </p:nvSpPr>
        <p:spPr>
          <a:xfrm>
            <a:off x="311700" y="2679000"/>
            <a:ext cx="8520600" cy="225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Model Hyperparameters and Statistics:</a:t>
            </a:r>
            <a:endParaRPr/>
          </a:p>
          <a:p>
            <a:pPr indent="-342900" lvl="0" marL="457200" rtl="0" algn="l">
              <a:spcBef>
                <a:spcPts val="1200"/>
              </a:spcBef>
              <a:spcAft>
                <a:spcPts val="0"/>
              </a:spcAft>
              <a:buSzPts val="1800"/>
              <a:buChar char="●"/>
            </a:pPr>
            <a:r>
              <a:rPr lang="en"/>
              <a:t>Max Depth: 10, Number of Trees: 200, Minimum Samples Split: 2</a:t>
            </a:r>
            <a:endParaRPr/>
          </a:p>
          <a:p>
            <a:pPr indent="-342900" lvl="0" marL="457200" rtl="0" algn="l">
              <a:spcBef>
                <a:spcPts val="0"/>
              </a:spcBef>
              <a:spcAft>
                <a:spcPts val="0"/>
              </a:spcAft>
              <a:buSzPts val="1800"/>
              <a:buChar char="●"/>
            </a:pPr>
            <a:r>
              <a:rPr lang="en"/>
              <a:t>8 Models with 3-fold cross-validation (24 models total)</a:t>
            </a:r>
            <a:endParaRPr/>
          </a:p>
          <a:p>
            <a:pPr indent="-342900" lvl="0" marL="457200" rtl="0" algn="l">
              <a:spcBef>
                <a:spcPts val="0"/>
              </a:spcBef>
              <a:spcAft>
                <a:spcPts val="0"/>
              </a:spcAft>
              <a:buSzPts val="1800"/>
              <a:buChar char="●"/>
            </a:pPr>
            <a:r>
              <a:rPr lang="en"/>
              <a:t>Fit Time (Best Model): 673 seconds (~11 minutes)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 XGBoost</a:t>
            </a:r>
            <a:endParaRPr/>
          </a:p>
        </p:txBody>
      </p:sp>
      <p:pic>
        <p:nvPicPr>
          <p:cNvPr id="202" name="Google Shape;202;p36"/>
          <p:cNvPicPr preferRelativeResize="0"/>
          <p:nvPr/>
        </p:nvPicPr>
        <p:blipFill>
          <a:blip r:embed="rId3">
            <a:alphaModFix/>
          </a:blip>
          <a:stretch>
            <a:fillRect/>
          </a:stretch>
        </p:blipFill>
        <p:spPr>
          <a:xfrm>
            <a:off x="152400" y="1017725"/>
            <a:ext cx="8839201" cy="1751421"/>
          </a:xfrm>
          <a:prstGeom prst="rect">
            <a:avLst/>
          </a:prstGeom>
          <a:noFill/>
          <a:ln>
            <a:noFill/>
          </a:ln>
        </p:spPr>
      </p:pic>
      <p:sp>
        <p:nvSpPr>
          <p:cNvPr id="203" name="Google Shape;203;p36"/>
          <p:cNvSpPr txBox="1"/>
          <p:nvPr>
            <p:ph idx="1" type="body"/>
          </p:nvPr>
        </p:nvSpPr>
        <p:spPr>
          <a:xfrm>
            <a:off x="311700" y="2888800"/>
            <a:ext cx="8520600" cy="2121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Best Model Hyperparameters and Statistics:</a:t>
            </a:r>
            <a:endParaRPr/>
          </a:p>
          <a:p>
            <a:pPr indent="-342900" lvl="0" marL="457200" rtl="0" algn="l">
              <a:spcBef>
                <a:spcPts val="1200"/>
              </a:spcBef>
              <a:spcAft>
                <a:spcPts val="0"/>
              </a:spcAft>
              <a:buSzPts val="1800"/>
              <a:buChar char="●"/>
            </a:pPr>
            <a:r>
              <a:rPr lang="en"/>
              <a:t>Max Depth: 6, Subsample Rate: 0.8, Number of Boosting Rounds: 200</a:t>
            </a:r>
            <a:endParaRPr/>
          </a:p>
          <a:p>
            <a:pPr indent="-342900" lvl="0" marL="457200" rtl="0" algn="l">
              <a:spcBef>
                <a:spcPts val="0"/>
              </a:spcBef>
              <a:spcAft>
                <a:spcPts val="0"/>
              </a:spcAft>
              <a:buSzPts val="1800"/>
              <a:buChar char="●"/>
            </a:pPr>
            <a:r>
              <a:rPr lang="en"/>
              <a:t>Learning Rate: 0.1, L1 Regularization: 0.01, L2 Regularization: 1.0</a:t>
            </a:r>
            <a:endParaRPr/>
          </a:p>
          <a:p>
            <a:pPr indent="-342900" lvl="0" marL="457200" rtl="0" algn="l">
              <a:spcBef>
                <a:spcPts val="0"/>
              </a:spcBef>
              <a:spcAft>
                <a:spcPts val="0"/>
              </a:spcAft>
              <a:buSzPts val="1800"/>
              <a:buChar char="●"/>
            </a:pPr>
            <a:r>
              <a:rPr lang="en"/>
              <a:t>64 Models with 3-fold cross-validation (192 models total)</a:t>
            </a:r>
            <a:endParaRPr/>
          </a:p>
          <a:p>
            <a:pPr indent="-342900" lvl="0" marL="457200" rtl="0" algn="l">
              <a:spcBef>
                <a:spcPts val="0"/>
              </a:spcBef>
              <a:spcAft>
                <a:spcPts val="0"/>
              </a:spcAft>
              <a:buSzPts val="1800"/>
              <a:buChar char="●"/>
            </a:pPr>
            <a:r>
              <a:rPr lang="en"/>
              <a:t>Fit Time (Best Model): 167 (~2.75 minutes) [Able to use GPU Acceleration]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Learning Curves</a:t>
            </a:r>
            <a:endParaRPr/>
          </a:p>
        </p:txBody>
      </p:sp>
      <p:sp>
        <p:nvSpPr>
          <p:cNvPr id="209" name="Google Shape;209;p37"/>
          <p:cNvSpPr txBox="1"/>
          <p:nvPr/>
        </p:nvSpPr>
        <p:spPr>
          <a:xfrm>
            <a:off x="311700" y="3094200"/>
            <a:ext cx="8679900" cy="1930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Flatness of the learning curve indicates that the models are unlikely to learn using more data. Low differences in the training and validation curve indicate low variance in the model. The Logistic Regression and Random Forest are very low variance, while the Decision Tree has moderately high variance. The XGBoost model is in between but has relatively low variance after convergence.</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All of the models appear to have converged under these</a:t>
            </a:r>
            <a:r>
              <a:rPr lang="en" sz="1600">
                <a:solidFill>
                  <a:schemeClr val="accent3"/>
                </a:solidFill>
                <a:latin typeface="Average"/>
                <a:ea typeface="Average"/>
                <a:cs typeface="Average"/>
                <a:sym typeface="Average"/>
              </a:rPr>
              <a:t> current </a:t>
            </a:r>
            <a:r>
              <a:rPr lang="en" sz="1600">
                <a:solidFill>
                  <a:schemeClr val="accent3"/>
                </a:solidFill>
                <a:latin typeface="Average"/>
                <a:ea typeface="Average"/>
                <a:cs typeface="Average"/>
                <a:sym typeface="Average"/>
              </a:rPr>
              <a:t>hyperparameters, except perhaps the Random Forest, which has the lowest overall Macro F1-Score.</a:t>
            </a:r>
            <a:endParaRPr sz="1600">
              <a:solidFill>
                <a:schemeClr val="accent3"/>
              </a:solidFill>
              <a:latin typeface="Average"/>
              <a:ea typeface="Average"/>
              <a:cs typeface="Average"/>
              <a:sym typeface="Average"/>
            </a:endParaRPr>
          </a:p>
        </p:txBody>
      </p:sp>
      <p:pic>
        <p:nvPicPr>
          <p:cNvPr id="210" name="Google Shape;210;p37" title="learning_curves.png"/>
          <p:cNvPicPr preferRelativeResize="0"/>
          <p:nvPr/>
        </p:nvPicPr>
        <p:blipFill>
          <a:blip r:embed="rId3">
            <a:alphaModFix/>
          </a:blip>
          <a:stretch>
            <a:fillRect/>
          </a:stretch>
        </p:blipFill>
        <p:spPr>
          <a:xfrm>
            <a:off x="152400" y="1170125"/>
            <a:ext cx="8839204" cy="184293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Overall Performance Metrics</a:t>
            </a:r>
            <a:endParaRPr/>
          </a:p>
        </p:txBody>
      </p:sp>
      <p:pic>
        <p:nvPicPr>
          <p:cNvPr id="216" name="Google Shape;216;p38"/>
          <p:cNvPicPr preferRelativeResize="0"/>
          <p:nvPr/>
        </p:nvPicPr>
        <p:blipFill>
          <a:blip r:embed="rId3">
            <a:alphaModFix/>
          </a:blip>
          <a:stretch>
            <a:fillRect/>
          </a:stretch>
        </p:blipFill>
        <p:spPr>
          <a:xfrm>
            <a:off x="876300" y="1093925"/>
            <a:ext cx="7391400" cy="1943100"/>
          </a:xfrm>
          <a:prstGeom prst="rect">
            <a:avLst/>
          </a:prstGeom>
          <a:noFill/>
          <a:ln>
            <a:noFill/>
          </a:ln>
        </p:spPr>
      </p:pic>
      <p:sp>
        <p:nvSpPr>
          <p:cNvPr id="217" name="Google Shape;217;p38"/>
          <p:cNvSpPr txBox="1"/>
          <p:nvPr/>
        </p:nvSpPr>
        <p:spPr>
          <a:xfrm>
            <a:off x="311700" y="3094200"/>
            <a:ext cx="8679900" cy="19431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Decision Tree and XGBoost models were the best with similar performance.</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XGBoost had the fastest fit time with nearly identical performance as the Decision Tree.</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Logistic Regression lagged slightly behind and took 2x longer to fit than the Decision Tree.</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Random Forest performed the worst in both metrics and fit time, at over 11 minutes to fit.</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All models outperformed a baseline that randomly predicted based on class probabilities. The baseline model shows the difficulty of the task and how much the other models learned.</a:t>
            </a:r>
            <a:endParaRPr sz="1600">
              <a:solidFill>
                <a:schemeClr val="accent3"/>
              </a:solidFill>
              <a:latin typeface="Average"/>
              <a:ea typeface="Average"/>
              <a:cs typeface="Average"/>
              <a:sym typeface="Averag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a:t>
            </a:r>
            <a:r>
              <a:rPr lang="en"/>
              <a:t>Training</a:t>
            </a:r>
            <a:r>
              <a:rPr lang="en"/>
              <a:t> versus Testing Scores</a:t>
            </a:r>
            <a:endParaRPr/>
          </a:p>
        </p:txBody>
      </p:sp>
      <p:pic>
        <p:nvPicPr>
          <p:cNvPr id="223" name="Google Shape;223;p39"/>
          <p:cNvPicPr preferRelativeResize="0"/>
          <p:nvPr/>
        </p:nvPicPr>
        <p:blipFill>
          <a:blip r:embed="rId3">
            <a:alphaModFix/>
          </a:blip>
          <a:stretch>
            <a:fillRect/>
          </a:stretch>
        </p:blipFill>
        <p:spPr>
          <a:xfrm>
            <a:off x="152400" y="1170125"/>
            <a:ext cx="8839199" cy="1839534"/>
          </a:xfrm>
          <a:prstGeom prst="rect">
            <a:avLst/>
          </a:prstGeom>
          <a:noFill/>
          <a:ln>
            <a:noFill/>
          </a:ln>
        </p:spPr>
      </p:pic>
      <p:sp>
        <p:nvSpPr>
          <p:cNvPr id="224" name="Google Shape;224;p39"/>
          <p:cNvSpPr txBox="1"/>
          <p:nvPr/>
        </p:nvSpPr>
        <p:spPr>
          <a:xfrm>
            <a:off x="311700" y="3094200"/>
            <a:ext cx="8679900" cy="19431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There appears to be no evidence of overfitting in any of the models, as the training and testing scores are nearly identical across metrics.</a:t>
            </a:r>
            <a:endParaRPr sz="1600">
              <a:solidFill>
                <a:schemeClr val="accent3"/>
              </a:solidFill>
              <a:latin typeface="Average"/>
              <a:ea typeface="Average"/>
              <a:cs typeface="Average"/>
              <a:sym typeface="Average"/>
            </a:endParaRPr>
          </a:p>
          <a:p>
            <a:pPr indent="0" lvl="0" marL="0" rtl="0" algn="l">
              <a:lnSpc>
                <a:spcPct val="115000"/>
              </a:lnSpc>
              <a:spcBef>
                <a:spcPts val="0"/>
              </a:spcBef>
              <a:spcAft>
                <a:spcPts val="0"/>
              </a:spcAft>
              <a:buNone/>
            </a:pPr>
            <a:r>
              <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Considering the extremely poor performance of a baseline model that randomly predicts according to class probabilities, it seems safe to say that the models are not underfitting.</a:t>
            </a:r>
            <a:endParaRPr sz="1600">
              <a:solidFill>
                <a:schemeClr val="accent3"/>
              </a:solidFill>
              <a:latin typeface="Average"/>
              <a:ea typeface="Average"/>
              <a:cs typeface="Average"/>
              <a:sym typeface="Averag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Per Class Precision</a:t>
            </a:r>
            <a:endParaRPr/>
          </a:p>
        </p:txBody>
      </p:sp>
      <p:pic>
        <p:nvPicPr>
          <p:cNvPr id="230" name="Google Shape;230;p40"/>
          <p:cNvPicPr preferRelativeResize="0"/>
          <p:nvPr/>
        </p:nvPicPr>
        <p:blipFill>
          <a:blip r:embed="rId3">
            <a:alphaModFix/>
          </a:blip>
          <a:stretch>
            <a:fillRect/>
          </a:stretch>
        </p:blipFill>
        <p:spPr>
          <a:xfrm>
            <a:off x="311700" y="1170125"/>
            <a:ext cx="5486400" cy="3657600"/>
          </a:xfrm>
          <a:prstGeom prst="rect">
            <a:avLst/>
          </a:prstGeom>
          <a:noFill/>
          <a:ln>
            <a:noFill/>
          </a:ln>
        </p:spPr>
      </p:pic>
      <p:sp>
        <p:nvSpPr>
          <p:cNvPr id="231" name="Google Shape;231;p40"/>
          <p:cNvSpPr txBox="1"/>
          <p:nvPr/>
        </p:nvSpPr>
        <p:spPr>
          <a:xfrm>
            <a:off x="5921375" y="1170125"/>
            <a:ext cx="3127500" cy="3657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Random Forest had highest Precision, especially on low frequency classes. Random Forest performs poorly on the majority class NYPD.</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XGBoost has the best precision on the majority class NYPD.</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All classes struggled with precision on DOB and DPR.</a:t>
            </a:r>
            <a:endParaRPr>
              <a:solidFill>
                <a:schemeClr val="accent3"/>
              </a:solidFill>
              <a:latin typeface="Average"/>
              <a:ea typeface="Average"/>
              <a:cs typeface="Average"/>
              <a:sym typeface="Averag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Per Class Recall</a:t>
            </a:r>
            <a:endParaRPr/>
          </a:p>
        </p:txBody>
      </p:sp>
      <p:pic>
        <p:nvPicPr>
          <p:cNvPr id="237" name="Google Shape;237;p41"/>
          <p:cNvPicPr preferRelativeResize="0"/>
          <p:nvPr/>
        </p:nvPicPr>
        <p:blipFill>
          <a:blip r:embed="rId3">
            <a:alphaModFix/>
          </a:blip>
          <a:stretch>
            <a:fillRect/>
          </a:stretch>
        </p:blipFill>
        <p:spPr>
          <a:xfrm>
            <a:off x="310896" y="1170432"/>
            <a:ext cx="5486400" cy="3657600"/>
          </a:xfrm>
          <a:prstGeom prst="rect">
            <a:avLst/>
          </a:prstGeom>
          <a:noFill/>
          <a:ln>
            <a:noFill/>
          </a:ln>
        </p:spPr>
      </p:pic>
      <p:sp>
        <p:nvSpPr>
          <p:cNvPr id="238" name="Google Shape;238;p41"/>
          <p:cNvSpPr txBox="1"/>
          <p:nvPr/>
        </p:nvSpPr>
        <p:spPr>
          <a:xfrm>
            <a:off x="5921375" y="1170125"/>
            <a:ext cx="3127500" cy="3657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Random Forest attains nearly perfect recall on the NYPD and HPD, which is bad because of the low precision on these majority classes.</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XGBoost has the best overall recall on all classes, especially on DHS.</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All classes struggled with recall on DOT, DHS, and Other.</a:t>
            </a:r>
            <a:endParaRPr>
              <a:solidFill>
                <a:schemeClr val="accent3"/>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Feature Elimination and Engineering</a:t>
            </a:r>
            <a:endParaRPr/>
          </a:p>
        </p:txBody>
      </p:sp>
      <p:sp>
        <p:nvSpPr>
          <p:cNvPr id="72" name="Google Shape;72;p15"/>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311 data had 41 columns. Most of these columns are not relevant to the problem or only apply to a limited number of requests (e.g. Vehicle Type, Taxi Pickup Location).</a:t>
            </a:r>
            <a:endParaRPr sz="1600"/>
          </a:p>
          <a:p>
            <a:pPr indent="0" lvl="0" marL="0" rtl="0" algn="l">
              <a:spcBef>
                <a:spcPts val="1200"/>
              </a:spcBef>
              <a:spcAft>
                <a:spcPts val="0"/>
              </a:spcAft>
              <a:buNone/>
            </a:pPr>
            <a:r>
              <a:rPr lang="en" sz="1600"/>
              <a:t>The first step we performed was to narrow the list of features substantially to 10 features:</a:t>
            </a:r>
            <a:endParaRPr sz="1600"/>
          </a:p>
          <a:p>
            <a:pPr indent="-330200" lvl="0" marL="457200" rtl="0" algn="l">
              <a:spcBef>
                <a:spcPts val="1200"/>
              </a:spcBef>
              <a:spcAft>
                <a:spcPts val="0"/>
              </a:spcAft>
              <a:buSzPts val="1600"/>
              <a:buChar char="●"/>
            </a:pPr>
            <a:r>
              <a:rPr lang="en" sz="1600"/>
              <a:t>Created Date, Closed Date, Agency Name, Complaint Type, Location Type, Incident Zip, City, Borough, Latitude, and Longitude</a:t>
            </a:r>
            <a:endParaRPr sz="1600"/>
          </a:p>
          <a:p>
            <a:pPr indent="0" lvl="0" marL="0" rtl="0" algn="l">
              <a:spcBef>
                <a:spcPts val="1200"/>
              </a:spcBef>
              <a:spcAft>
                <a:spcPts val="0"/>
              </a:spcAft>
              <a:buNone/>
            </a:pPr>
            <a:r>
              <a:rPr lang="en" sz="1600"/>
              <a:t>We then engineered some features using the time columns for the purposes of EDA:</a:t>
            </a:r>
            <a:endParaRPr sz="1600"/>
          </a:p>
          <a:p>
            <a:pPr indent="-330200" lvl="0" marL="457200" rtl="0" algn="l">
              <a:spcBef>
                <a:spcPts val="1200"/>
              </a:spcBef>
              <a:spcAft>
                <a:spcPts val="0"/>
              </a:spcAft>
              <a:buSzPts val="1600"/>
              <a:buChar char="●"/>
            </a:pPr>
            <a:r>
              <a:rPr lang="en" sz="1600"/>
              <a:t>Time of Day (Day, Afternoon, Evening, Night in 6 hour increments)</a:t>
            </a:r>
            <a:endParaRPr sz="1600"/>
          </a:p>
          <a:p>
            <a:pPr indent="-330200" lvl="0" marL="457200" rtl="0" algn="l">
              <a:spcBef>
                <a:spcPts val="0"/>
              </a:spcBef>
              <a:spcAft>
                <a:spcPts val="0"/>
              </a:spcAft>
              <a:buSzPts val="1600"/>
              <a:buChar char="●"/>
            </a:pPr>
            <a:r>
              <a:rPr lang="en" sz="1600"/>
              <a:t>Day of Week and Month</a:t>
            </a:r>
            <a:endParaRPr sz="1600"/>
          </a:p>
          <a:p>
            <a:pPr indent="-330200" lvl="0" marL="457200" rtl="0" algn="l">
              <a:spcBef>
                <a:spcPts val="0"/>
              </a:spcBef>
              <a:spcAft>
                <a:spcPts val="0"/>
              </a:spcAft>
              <a:buSzPts val="1600"/>
              <a:buChar char="●"/>
            </a:pPr>
            <a:r>
              <a:rPr lang="en" sz="1600"/>
              <a:t>Resolution Time [hours]</a:t>
            </a:r>
            <a:endParaRPr sz="1600"/>
          </a:p>
          <a:p>
            <a:pPr indent="-330200" lvl="1" marL="914400" rtl="0" algn="l">
              <a:spcBef>
                <a:spcPts val="0"/>
              </a:spcBef>
              <a:spcAft>
                <a:spcPts val="0"/>
              </a:spcAft>
              <a:buSzPts val="1600"/>
              <a:buChar char="○"/>
            </a:pPr>
            <a:r>
              <a:rPr lang="en" sz="1600"/>
              <a:t>(Closed Date - Created Date, rows with negative resolution time were dropped)</a:t>
            </a:r>
            <a:endParaRPr sz="1600"/>
          </a:p>
          <a:p>
            <a:pPr indent="-330200" lvl="0" marL="457200" rtl="0" algn="l">
              <a:spcBef>
                <a:spcPts val="0"/>
              </a:spcBef>
              <a:spcAft>
                <a:spcPts val="0"/>
              </a:spcAft>
              <a:buSzPts val="1600"/>
              <a:buChar char="●"/>
            </a:pPr>
            <a:r>
              <a:rPr lang="en" sz="1600"/>
              <a:t>Resolution Status (Whether the complaint was resolved within the 2024 data)</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 Per Class F1-Scores</a:t>
            </a:r>
            <a:endParaRPr/>
          </a:p>
        </p:txBody>
      </p:sp>
      <p:pic>
        <p:nvPicPr>
          <p:cNvPr id="244" name="Google Shape;244;p42"/>
          <p:cNvPicPr preferRelativeResize="0"/>
          <p:nvPr/>
        </p:nvPicPr>
        <p:blipFill>
          <a:blip r:embed="rId3">
            <a:alphaModFix/>
          </a:blip>
          <a:stretch>
            <a:fillRect/>
          </a:stretch>
        </p:blipFill>
        <p:spPr>
          <a:xfrm>
            <a:off x="310896" y="1170432"/>
            <a:ext cx="5486400" cy="3657600"/>
          </a:xfrm>
          <a:prstGeom prst="rect">
            <a:avLst/>
          </a:prstGeom>
          <a:noFill/>
          <a:ln>
            <a:noFill/>
          </a:ln>
        </p:spPr>
      </p:pic>
      <p:sp>
        <p:nvSpPr>
          <p:cNvPr id="245" name="Google Shape;245;p42"/>
          <p:cNvSpPr txBox="1"/>
          <p:nvPr/>
        </p:nvSpPr>
        <p:spPr>
          <a:xfrm>
            <a:off x="5921375" y="1170125"/>
            <a:ext cx="3127500" cy="3657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The Decision Tree has the best F1-score across classes, followed closely by XGBoost. However, they both have effectively the same performance.</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t/>
            </a:r>
            <a:endParaRPr>
              <a:solidFill>
                <a:schemeClr val="accent3"/>
              </a:solidFill>
              <a:latin typeface="Average"/>
              <a:ea typeface="Average"/>
              <a:cs typeface="Average"/>
              <a:sym typeface="Average"/>
            </a:endParaRPr>
          </a:p>
          <a:p>
            <a:pPr indent="0" lvl="0" marL="0" rtl="0" algn="l">
              <a:lnSpc>
                <a:spcPct val="150000"/>
              </a:lnSpc>
              <a:spcBef>
                <a:spcPts val="0"/>
              </a:spcBef>
              <a:spcAft>
                <a:spcPts val="0"/>
              </a:spcAft>
              <a:buNone/>
            </a:pPr>
            <a:r>
              <a:rPr lang="en">
                <a:solidFill>
                  <a:schemeClr val="accent3"/>
                </a:solidFill>
                <a:latin typeface="Average"/>
                <a:ea typeface="Average"/>
                <a:cs typeface="Average"/>
                <a:sym typeface="Average"/>
              </a:rPr>
              <a:t>Random Forest lags significantly behind all of the other models.</a:t>
            </a:r>
            <a:endParaRPr>
              <a:solidFill>
                <a:schemeClr val="accent3"/>
              </a:solidFill>
              <a:latin typeface="Average"/>
              <a:ea typeface="Average"/>
              <a:cs typeface="Average"/>
              <a:sym typeface="Averag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51" name="Google Shape;251;p43"/>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purpose of this project was to create a model that had the best macro F1-score for predicting which agency should handle a 311 request based on only a few carefully curated features: borough, zip code, location type, complaint type, and time of day. </a:t>
            </a:r>
            <a:r>
              <a:rPr lang="en" sz="1600"/>
              <a:t>Careful feature selection and cleaning greatly reduced the dimensionality of the data, leading to shorter training times, less overfitting, and higher interpretability of features.</a:t>
            </a:r>
            <a:endParaRPr sz="1600"/>
          </a:p>
          <a:p>
            <a:pPr indent="0" lvl="0" marL="0" rtl="0" algn="l">
              <a:spcBef>
                <a:spcPts val="1200"/>
              </a:spcBef>
              <a:spcAft>
                <a:spcPts val="0"/>
              </a:spcAft>
              <a:buNone/>
            </a:pPr>
            <a:r>
              <a:rPr lang="en" sz="1600"/>
              <a:t>The best model to satisfy the purpose of the project is the XGBoost model, as it shows very little variance and boasts very high metrics. </a:t>
            </a:r>
            <a:r>
              <a:rPr lang="en" sz="1600"/>
              <a:t>The XGBoost model was able to attain an impressive 82.33% macro F1-score, including a 93.52% F1-score on the most common and most important agency in the dataset: the New York Police Department.</a:t>
            </a:r>
            <a:endParaRPr sz="1600"/>
          </a:p>
          <a:p>
            <a:pPr indent="0" lvl="0" marL="0" rtl="0" algn="l">
              <a:spcBef>
                <a:spcPts val="1200"/>
              </a:spcBef>
              <a:spcAft>
                <a:spcPts val="1200"/>
              </a:spcAft>
              <a:buNone/>
            </a:pPr>
            <a:r>
              <a:rPr lang="en" sz="1600"/>
              <a:t>The XGBoost model was also the most </a:t>
            </a:r>
            <a:r>
              <a:rPr lang="en" sz="1600"/>
              <a:t>efficient model to train, an important trait for providing scalability of the model into the future, as there are millions of 311 requests every year.</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THANK YOU FOR LISTENING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EXTRA SLIDES PAST HERE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Day of Week</a:t>
            </a:r>
            <a:endParaRPr/>
          </a:p>
        </p:txBody>
      </p:sp>
      <p:pic>
        <p:nvPicPr>
          <p:cNvPr id="267" name="Google Shape;267;p46" title="complaints_by_day_of_week.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Day of Week by Agency</a:t>
            </a:r>
            <a:endParaRPr/>
          </a:p>
        </p:txBody>
      </p:sp>
      <p:pic>
        <p:nvPicPr>
          <p:cNvPr id="273" name="Google Shape;273;p47" title="complaints_by_day_of_week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Month</a:t>
            </a:r>
            <a:endParaRPr/>
          </a:p>
        </p:txBody>
      </p:sp>
      <p:pic>
        <p:nvPicPr>
          <p:cNvPr id="279" name="Google Shape;279;p48" title="complaints_by_month.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Month by Agency</a:t>
            </a:r>
            <a:endParaRPr/>
          </a:p>
        </p:txBody>
      </p:sp>
      <p:pic>
        <p:nvPicPr>
          <p:cNvPr id="285" name="Google Shape;285;p49" title="complaints_by_month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Feature Cleaning (Agency Name)</a:t>
            </a:r>
            <a:endParaRPr/>
          </a:p>
        </p:txBody>
      </p:sp>
      <p:sp>
        <p:nvSpPr>
          <p:cNvPr id="78" name="Google Shape;78;p16"/>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 target variable (Agency Name) contained a number of agencies with low representation, so agencies with less than 1% representation were grouped together into a single category of Other, giving the following agencies:</a:t>
            </a:r>
            <a:endParaRPr sz="1600"/>
          </a:p>
          <a:p>
            <a:pPr indent="-330200" lvl="0" marL="457200" rtl="0" algn="l">
              <a:spcBef>
                <a:spcPts val="1200"/>
              </a:spcBef>
              <a:spcAft>
                <a:spcPts val="0"/>
              </a:spcAft>
              <a:buSzPts val="1600"/>
              <a:buChar char="●"/>
            </a:pPr>
            <a:r>
              <a:rPr lang="en" sz="1600"/>
              <a:t>1. New York Police Department (NYPD), 2. Department of Housing Preservation and Development (HPD), 3. Department of Sanitation (DSNY), 4. Department of Transportation (DOT), 5. Department of Environmental Protection (DEP), 6. Department of Parks and Recreation (DPR), 7. Department of Buildings (DOB), 8. Department of Health and Mental Hygiene (DOHMH), 9. Department of Homeless Services (DHS), and 10. Other</a:t>
            </a:r>
            <a:endParaRPr sz="1600"/>
          </a:p>
          <a:p>
            <a:pPr indent="0" lvl="0" marL="0" rtl="0" algn="l">
              <a:spcBef>
                <a:spcPts val="1200"/>
              </a:spcBef>
              <a:spcAft>
                <a:spcPts val="1200"/>
              </a:spcAft>
              <a:buNone/>
            </a:pPr>
            <a:r>
              <a:rPr lang="en" sz="1600"/>
              <a:t>Low class representation causes problems for modeling as it causes large class imbalances. Agency names were replaced with their corresponding acronyms for brevity in display.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Feature Cleaning (Complaint and Location Types)</a:t>
            </a:r>
            <a:endParaRPr/>
          </a:p>
        </p:txBody>
      </p:sp>
      <p:sp>
        <p:nvSpPr>
          <p:cNvPr id="84" name="Google Shape;84;p17"/>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There were 191 unique complaint types. Many of these complaints could be grouped into similar categories, so we created 9 complaint type categories:</a:t>
            </a:r>
            <a:endParaRPr sz="1600"/>
          </a:p>
          <a:p>
            <a:pPr indent="-330200" lvl="0" marL="457200" rtl="0" algn="l">
              <a:spcBef>
                <a:spcPts val="1200"/>
              </a:spcBef>
              <a:spcAft>
                <a:spcPts val="0"/>
              </a:spcAft>
              <a:buSzPts val="1600"/>
              <a:buChar char="●"/>
            </a:pPr>
            <a:r>
              <a:rPr lang="en" sz="1600"/>
              <a:t>1. Noise Complaints, 2. Animal-Related Complaints, 3. Traffic &amp; Parking, 4. Building &amp; Facility Complaints, 5. Public Safety &amp; Legal Issues, 6. Environmental Complaints, 7. Health &amp; Food-Related, 8. Community Services &amp; Outreach, 9. Other</a:t>
            </a:r>
            <a:endParaRPr sz="1600"/>
          </a:p>
          <a:p>
            <a:pPr indent="0" lvl="0" marL="0" rtl="0" algn="l">
              <a:spcBef>
                <a:spcPts val="1200"/>
              </a:spcBef>
              <a:spcAft>
                <a:spcPts val="0"/>
              </a:spcAft>
              <a:buNone/>
            </a:pPr>
            <a:r>
              <a:rPr lang="en" sz="1600"/>
              <a:t>Similarly, there were 141 unique location types. We created 6 location type categories to sort these location types:</a:t>
            </a:r>
            <a:endParaRPr sz="1600"/>
          </a:p>
          <a:p>
            <a:pPr indent="-330200" lvl="0" marL="457200" rtl="0" algn="l">
              <a:spcBef>
                <a:spcPts val="1200"/>
              </a:spcBef>
              <a:spcAft>
                <a:spcPts val="0"/>
              </a:spcAft>
              <a:buSzPts val="1600"/>
              <a:buChar char="●"/>
            </a:pPr>
            <a:r>
              <a:rPr lang="en" sz="1600"/>
              <a:t>1. Street, 2. Residential, 3. </a:t>
            </a:r>
            <a:r>
              <a:rPr lang="en" sz="1600"/>
              <a:t>Commercial</a:t>
            </a:r>
            <a:r>
              <a:rPr lang="en" sz="1600"/>
              <a:t>, 4. Residential, 5. Outdoor, 6. Other</a:t>
            </a:r>
            <a:endParaRPr sz="1600"/>
          </a:p>
          <a:p>
            <a:pPr indent="0" lvl="0" marL="0" rtl="0" algn="l">
              <a:spcBef>
                <a:spcPts val="1200"/>
              </a:spcBef>
              <a:spcAft>
                <a:spcPts val="1200"/>
              </a:spcAft>
              <a:buNone/>
            </a:pPr>
            <a:r>
              <a:rPr lang="en" sz="1600"/>
              <a:t>This greatly reduces the dimensionality of our data and makes the data easier to interpret.</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 Feature Cleaning (Location Data)</a:t>
            </a:r>
            <a:endParaRPr/>
          </a:p>
        </p:txBody>
      </p:sp>
      <p:sp>
        <p:nvSpPr>
          <p:cNvPr id="90" name="Google Shape;90;p18"/>
          <p:cNvSpPr txBox="1"/>
          <p:nvPr>
            <p:ph idx="1" type="body"/>
          </p:nvPr>
        </p:nvSpPr>
        <p:spPr>
          <a:xfrm>
            <a:off x="311700" y="1152475"/>
            <a:ext cx="8520600" cy="3781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600"/>
              <a:t>City was used to filter out records outside of NYC. After doing so, it was found that most of the records in City corresponded to the same data as Borough, so the City column was dropped.</a:t>
            </a:r>
            <a:endParaRPr sz="1600"/>
          </a:p>
          <a:p>
            <a:pPr indent="0" lvl="0" marL="0" rtl="0" algn="l">
              <a:spcBef>
                <a:spcPts val="1200"/>
              </a:spcBef>
              <a:spcAft>
                <a:spcPts val="0"/>
              </a:spcAft>
              <a:buNone/>
            </a:pPr>
            <a:r>
              <a:rPr lang="en" sz="1600"/>
              <a:t>Missing ZIP codes were imputed where possible using Latitude and Longitude with the GeoPandas library and a ZCTA shapefile from the US Census (</a:t>
            </a:r>
            <a:r>
              <a:rPr lang="en" sz="1600" u="sng">
                <a:solidFill>
                  <a:schemeClr val="hlink"/>
                </a:solidFill>
                <a:hlinkClick r:id="rId3"/>
              </a:rPr>
              <a:t>https://www2.census.gov/geo/tiger/TIGER2023/ZCTA520/</a:t>
            </a:r>
            <a:r>
              <a:rPr lang="en" sz="1600"/>
              <a:t>).</a:t>
            </a:r>
            <a:endParaRPr sz="1600"/>
          </a:p>
          <a:p>
            <a:pPr indent="0" lvl="0" marL="0" rtl="0" algn="l">
              <a:spcBef>
                <a:spcPts val="1200"/>
              </a:spcBef>
              <a:spcAft>
                <a:spcPts val="1200"/>
              </a:spcAft>
              <a:buNone/>
            </a:pPr>
            <a:r>
              <a:rPr lang="en" sz="1600"/>
              <a:t>This meant location data could be used to get exact ZIP codes. Any remaining missing ZIP codes were imputed using the mode of ZIP codes from the same borough to try to preserve ZIP codes as close as possible to similar data points.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Complaints by Agency</a:t>
            </a:r>
            <a:endParaRPr/>
          </a:p>
        </p:txBody>
      </p:sp>
      <p:pic>
        <p:nvPicPr>
          <p:cNvPr id="96" name="Google Shape;96;p19" title="complaints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Complaint Type by Agency</a:t>
            </a:r>
            <a:endParaRPr/>
          </a:p>
        </p:txBody>
      </p:sp>
      <p:pic>
        <p:nvPicPr>
          <p:cNvPr id="102" name="Google Shape;102;p20" title="complaint_type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EDA - Location Type by Agency</a:t>
            </a:r>
            <a:endParaRPr/>
          </a:p>
        </p:txBody>
      </p:sp>
      <p:pic>
        <p:nvPicPr>
          <p:cNvPr id="108" name="Google Shape;108;p21" title="location_type_by_agency.png"/>
          <p:cNvPicPr preferRelativeResize="0"/>
          <p:nvPr/>
        </p:nvPicPr>
        <p:blipFill>
          <a:blip r:embed="rId3">
            <a:alphaModFix/>
          </a:blip>
          <a:stretch>
            <a:fillRect/>
          </a:stretch>
        </p:blipFill>
        <p:spPr>
          <a:xfrm>
            <a:off x="751023" y="1170125"/>
            <a:ext cx="7641953" cy="38209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