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5" r:id="rId13"/>
    <p:sldId id="270" r:id="rId14"/>
    <p:sldId id="269" r:id="rId15"/>
    <p:sldId id="271" r:id="rId16"/>
    <p:sldId id="272" r:id="rId17"/>
    <p:sldId id="279" r:id="rId18"/>
    <p:sldId id="280" r:id="rId19"/>
    <p:sldId id="278" r:id="rId20"/>
    <p:sldId id="281" r:id="rId21"/>
    <p:sldId id="282" r:id="rId22"/>
    <p:sldId id="283" r:id="rId23"/>
    <p:sldId id="284" r:id="rId24"/>
    <p:sldId id="274" r:id="rId25"/>
    <p:sldId id="286" r:id="rId26"/>
    <p:sldId id="287" r:id="rId27"/>
    <p:sldId id="288" r:id="rId28"/>
    <p:sldId id="289" r:id="rId29"/>
    <p:sldId id="290" r:id="rId30"/>
    <p:sldId id="293" r:id="rId31"/>
    <p:sldId id="294" r:id="rId32"/>
    <p:sldId id="285" r:id="rId33"/>
    <p:sldId id="295" r:id="rId34"/>
    <p:sldId id="296" r:id="rId35"/>
    <p:sldId id="297" r:id="rId36"/>
    <p:sldId id="299" r:id="rId37"/>
    <p:sldId id="298" r:id="rId38"/>
    <p:sldId id="301" r:id="rId39"/>
    <p:sldId id="306" r:id="rId40"/>
    <p:sldId id="303" r:id="rId41"/>
    <p:sldId id="304" r:id="rId42"/>
    <p:sldId id="305" r:id="rId43"/>
    <p:sldId id="307" r:id="rId4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0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-97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233D26B-DFC2-4248-8ED0-AD3E108CBDD7}" type="datetime1">
              <a:rPr lang="en-US" smtClean="0"/>
              <a:pPr/>
              <a:t>28.11.15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C75BE5FE-02EC-4141-BC3A-2BF62734FD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E5FE-02EC-4141-BC3A-2BF62734FD3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E5FE-02EC-4141-BC3A-2BF62734FD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E5FE-02EC-4141-BC3A-2BF62734FD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E5FE-02EC-4141-BC3A-2BF62734FD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E5FE-02EC-4141-BC3A-2BF62734FD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9C96367-2F2B-4F6E-ACF4-15FA13738E10}" type="datetime1">
              <a:rPr lang="en-US" smtClean="0"/>
              <a:pPr/>
              <a:t>28.11.15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E5FE-02EC-4141-BC3A-2BF62734FD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E5FE-02EC-4141-BC3A-2BF62734FD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E5FE-02EC-4141-BC3A-2BF62734FD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E5FE-02EC-4141-BC3A-2BF62734FD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DF71860-477D-3643-9EFD-D09CEC95CAD9}" type="datetimeFigureOut">
              <a:rPr lang="de-DE" smtClean="0"/>
              <a:t>28.11.15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75BE5FE-02EC-4141-BC3A-2BF62734FD3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OpenCV</a:t>
            </a:r>
            <a:r>
              <a:rPr lang="de-DE" dirty="0" smtClean="0"/>
              <a:t> 3.0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Joshua Hill - 28818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971748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3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de-DE" sz="4000" dirty="0" smtClean="0"/>
              <a:t>2 Bilder, Matrizen, Kamera 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4"/>
            <a:ext cx="6019971" cy="443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2.1 Bilder einladen und ausgeben </a:t>
            </a:r>
          </a:p>
          <a:p>
            <a:pPr marL="0" indent="0">
              <a:buNone/>
            </a:pPr>
            <a:r>
              <a:rPr lang="de-DE" dirty="0" smtClean="0"/>
              <a:t>2.2 Matrix- und Pixelmanipulation </a:t>
            </a:r>
          </a:p>
          <a:p>
            <a:pPr marL="0" indent="0">
              <a:buNone/>
            </a:pPr>
            <a:r>
              <a:rPr lang="de-DE" dirty="0" smtClean="0"/>
              <a:t>2.3 </a:t>
            </a:r>
            <a:r>
              <a:rPr lang="de-DE" dirty="0"/>
              <a:t>Videos abspielen und auf Kamera </a:t>
            </a:r>
            <a:r>
              <a:rPr lang="de-DE" dirty="0" smtClean="0"/>
              <a:t>zugreifen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sz="4000" dirty="0" smtClean="0"/>
              <a:t>2.1 Bilder einladen und ausgeben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3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 smtClean="0"/>
              <a:t>1 Klasse App</a:t>
            </a:r>
            <a:r>
              <a:rPr lang="de-DE" u="sng" dirty="0"/>
              <a:t/>
            </a:r>
            <a:br>
              <a:rPr lang="de-DE" u="sng" dirty="0"/>
            </a:br>
            <a:r>
              <a:rPr lang="de-DE" dirty="0" smtClean="0"/>
              <a:t>- lädt das Bild ein und speichert es in ein Matrixobjekt	</a:t>
            </a:r>
            <a:br>
              <a:rPr lang="de-DE" dirty="0" smtClean="0"/>
            </a:br>
            <a:r>
              <a:rPr lang="de-DE" dirty="0" smtClean="0"/>
              <a:t>- ruft die Klasse </a:t>
            </a:r>
            <a:r>
              <a:rPr lang="de-DE" dirty="0" err="1" smtClean="0"/>
              <a:t>ImageViewer</a:t>
            </a:r>
            <a:r>
              <a:rPr lang="de-DE" dirty="0" smtClean="0"/>
              <a:t> auf und übergibt das Bild an diese</a:t>
            </a:r>
            <a:br>
              <a:rPr lang="de-DE" dirty="0" smtClean="0"/>
            </a:br>
            <a:r>
              <a:rPr lang="de-DE" dirty="0" smtClean="0"/>
              <a:t>	verwendete Packages: </a:t>
            </a:r>
            <a:r>
              <a:rPr lang="de-DE" dirty="0" err="1" smtClean="0"/>
              <a:t>core</a:t>
            </a:r>
            <a:r>
              <a:rPr lang="de-DE" dirty="0" smtClean="0"/>
              <a:t>, </a:t>
            </a:r>
            <a:r>
              <a:rPr lang="de-DE" dirty="0" err="1" smtClean="0"/>
              <a:t>imgcodecs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u="sng" dirty="0" smtClean="0"/>
              <a:t>2 Klasse </a:t>
            </a:r>
            <a:r>
              <a:rPr lang="de-DE" u="sng" dirty="0" err="1" smtClean="0"/>
              <a:t>ImageViewer</a:t>
            </a:r>
            <a:r>
              <a:rPr lang="de-DE" u="sng" dirty="0" smtClean="0"/>
              <a:t/>
            </a:r>
            <a:br>
              <a:rPr lang="de-DE" u="sng" dirty="0" smtClean="0"/>
            </a:br>
            <a:r>
              <a:rPr lang="de-DE" dirty="0"/>
              <a:t>- </a:t>
            </a:r>
            <a:r>
              <a:rPr lang="de-DE" dirty="0" smtClean="0"/>
              <a:t>konvertiert </a:t>
            </a:r>
            <a:r>
              <a:rPr lang="de-DE" dirty="0"/>
              <a:t>Bildmatrix zu </a:t>
            </a:r>
            <a:r>
              <a:rPr lang="de-DE" dirty="0" err="1"/>
              <a:t>BufferedImage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	verwendete Packages: </a:t>
            </a:r>
            <a:r>
              <a:rPr lang="de-DE" dirty="0" err="1"/>
              <a:t>core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3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sz="4000" dirty="0" smtClean="0"/>
              <a:t>2.2 Matrixmanipulation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3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OpenCV</a:t>
            </a:r>
            <a:r>
              <a:rPr lang="de-DE" dirty="0" smtClean="0"/>
              <a:t> speichert Bilder als Matrizen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- Jeder </a:t>
            </a:r>
            <a:r>
              <a:rPr lang="de-DE" dirty="0" err="1" smtClean="0"/>
              <a:t>Tupel</a:t>
            </a:r>
            <a:r>
              <a:rPr lang="de-DE" dirty="0" smtClean="0"/>
              <a:t> der Matrix entspricht einem Pixel des Bildes</a:t>
            </a:r>
          </a:p>
          <a:p>
            <a:pPr marL="0" indent="0">
              <a:buNone/>
            </a:pPr>
            <a:r>
              <a:rPr lang="de-DE" dirty="0" smtClean="0"/>
              <a:t>- Bei Farbbildern müssen je </a:t>
            </a:r>
            <a:r>
              <a:rPr lang="de-DE" dirty="0" err="1" smtClean="0"/>
              <a:t>Tupel</a:t>
            </a:r>
            <a:r>
              <a:rPr lang="de-DE" dirty="0" smtClean="0"/>
              <a:t> 3 Werte vorliegen</a:t>
            </a:r>
          </a:p>
          <a:p>
            <a:pPr marL="0" indent="0">
              <a:buNone/>
            </a:pPr>
            <a:r>
              <a:rPr lang="de-DE" dirty="0" smtClean="0"/>
              <a:t>- Die Reihenfolge ist BGR (Blau, Grün, Rot)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724544" y="4515814"/>
            <a:ext cx="438975" cy="4389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724544" y="4954789"/>
            <a:ext cx="438975" cy="438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63519" y="4528560"/>
            <a:ext cx="438975" cy="438975"/>
          </a:xfrm>
          <a:prstGeom prst="rect">
            <a:avLst/>
          </a:prstGeom>
          <a:solidFill>
            <a:srgbClr val="41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163519" y="4967535"/>
            <a:ext cx="438975" cy="4389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99930" y="4631623"/>
            <a:ext cx="1994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[255, 0, 0, 0, 255, 0;</a:t>
            </a:r>
          </a:p>
          <a:p>
            <a:r>
              <a:rPr lang="de-DE" dirty="0" smtClean="0"/>
              <a:t>0, 0, 255, 255, 0, 0]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2774948" y="4907873"/>
            <a:ext cx="768206" cy="1538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7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2.3 Auf die Webcam zugreifen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1 Klasse App</a:t>
            </a:r>
            <a:br>
              <a:rPr lang="de-DE" u="sng" dirty="0" smtClean="0"/>
            </a:br>
            <a:r>
              <a:rPr lang="de-DE" dirty="0" smtClean="0"/>
              <a:t>- lädt das GUI</a:t>
            </a:r>
            <a:r>
              <a:rPr lang="de-DE" dirty="0"/>
              <a:t> </a:t>
            </a:r>
            <a:r>
              <a:rPr lang="de-DE" dirty="0" smtClean="0"/>
              <a:t>(Swing)</a:t>
            </a:r>
            <a:br>
              <a:rPr lang="de-DE" dirty="0" smtClean="0"/>
            </a:br>
            <a:r>
              <a:rPr lang="de-DE" dirty="0" smtClean="0"/>
              <a:t>- greift mit Hilfe der </a:t>
            </a:r>
            <a:r>
              <a:rPr lang="de-DE" dirty="0" err="1" smtClean="0"/>
              <a:t>VideoCapture</a:t>
            </a:r>
            <a:r>
              <a:rPr lang="de-DE" dirty="0" smtClean="0"/>
              <a:t> Klasse auf den Input zu</a:t>
            </a:r>
            <a:br>
              <a:rPr lang="de-DE" dirty="0" smtClean="0"/>
            </a:br>
            <a:r>
              <a:rPr lang="de-DE" dirty="0" smtClean="0"/>
              <a:t>- enthält eine Schleife die alle Frames an </a:t>
            </a:r>
            <a:r>
              <a:rPr lang="de-DE" dirty="0" err="1" smtClean="0"/>
              <a:t>ImageProcessor</a:t>
            </a:r>
            <a:r>
              <a:rPr lang="de-DE" dirty="0" smtClean="0"/>
              <a:t>  übergibt</a:t>
            </a:r>
            <a:br>
              <a:rPr lang="de-DE" dirty="0" smtClean="0"/>
            </a:br>
            <a:r>
              <a:rPr lang="de-DE" dirty="0" smtClean="0"/>
              <a:t>- übergibt die Frames ans GUI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u="sng" dirty="0" smtClean="0"/>
              <a:t>2 Klasse </a:t>
            </a:r>
            <a:r>
              <a:rPr lang="de-DE" u="sng" dirty="0" err="1" smtClean="0"/>
              <a:t>ImageProcessor</a:t>
            </a:r>
            <a:r>
              <a:rPr lang="de-DE" u="sng" dirty="0" smtClean="0"/>
              <a:t/>
            </a:r>
            <a:br>
              <a:rPr lang="de-DE" u="sng" dirty="0" smtClean="0"/>
            </a:br>
            <a:r>
              <a:rPr lang="de-DE" dirty="0" smtClean="0"/>
              <a:t>- konvertiert die Frames von Mat zu </a:t>
            </a:r>
            <a:r>
              <a:rPr lang="de-DE" dirty="0" err="1" smtClean="0"/>
              <a:t>BufferedImage</a:t>
            </a:r>
            <a:endParaRPr lang="de-DE" u="sng" dirty="0" smtClean="0"/>
          </a:p>
          <a:p>
            <a:pPr marL="0" indent="0">
              <a:buNone/>
            </a:pPr>
            <a:endParaRPr lang="de-DE" u="sng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2.3 Videos einladen und ausgeben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</a:t>
            </a:r>
            <a:r>
              <a:rPr lang="de-DE" dirty="0" smtClean="0"/>
              <a:t>unktioniert wie der Zugriff auf die Webcam, es muss lediglich die </a:t>
            </a:r>
            <a:r>
              <a:rPr lang="de-DE" dirty="0" err="1" smtClean="0"/>
              <a:t>VideoCapture</a:t>
            </a:r>
            <a:r>
              <a:rPr lang="de-DE" dirty="0"/>
              <a:t> </a:t>
            </a:r>
            <a:r>
              <a:rPr lang="de-DE" dirty="0" smtClean="0"/>
              <a:t>Klasse, statt mit dem Parameter 0, mit dem Dateipfad instanziiert werden.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5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 Filter und morphologische Operatoren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3.1 Weichzeichnungsfilter</a:t>
            </a:r>
            <a:br>
              <a:rPr lang="de-DE" dirty="0" smtClean="0"/>
            </a:br>
            <a:r>
              <a:rPr lang="de-DE" dirty="0" smtClean="0"/>
              <a:t>	3.1.1 </a:t>
            </a:r>
            <a:r>
              <a:rPr lang="de-DE" dirty="0" err="1" smtClean="0"/>
              <a:t>Averaging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3.1.2 Gauß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3.1.3 Median </a:t>
            </a:r>
            <a:br>
              <a:rPr lang="de-DE" dirty="0" smtClean="0"/>
            </a:br>
            <a:r>
              <a:rPr lang="de-DE" dirty="0" smtClean="0"/>
              <a:t>	3.1.4 Bilateral</a:t>
            </a:r>
          </a:p>
          <a:p>
            <a:pPr marL="0" indent="0">
              <a:buNone/>
            </a:pPr>
            <a:r>
              <a:rPr lang="de-DE" dirty="0" smtClean="0"/>
              <a:t>3.2 Morphologische Operatoren</a:t>
            </a:r>
            <a:br>
              <a:rPr lang="de-DE" dirty="0" smtClean="0"/>
            </a:br>
            <a:r>
              <a:rPr lang="de-DE" dirty="0" smtClean="0"/>
              <a:t>	3.2.1 Erosion</a:t>
            </a:r>
            <a:br>
              <a:rPr lang="de-DE" dirty="0" smtClean="0"/>
            </a:br>
            <a:r>
              <a:rPr lang="de-DE" dirty="0" smtClean="0"/>
              <a:t>	3.2.2 Dilation</a:t>
            </a:r>
            <a:br>
              <a:rPr lang="de-DE" dirty="0" smtClean="0"/>
            </a:br>
            <a:r>
              <a:rPr lang="de-DE" dirty="0" smtClean="0"/>
              <a:t>	3.2.3 Open</a:t>
            </a:r>
            <a:br>
              <a:rPr lang="de-DE" dirty="0" smtClean="0"/>
            </a:br>
            <a:r>
              <a:rPr lang="de-DE" dirty="0" smtClean="0"/>
              <a:t>	3.2.4 Close</a:t>
            </a:r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6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3.1 Weichzeichnungsfilter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4309"/>
            <a:ext cx="7583488" cy="263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- Es werden Blöcke gebildet z.B. 9 Pixel (3 x 3 Matrix)</a:t>
            </a:r>
          </a:p>
          <a:p>
            <a:pPr marL="0" indent="0">
              <a:buNone/>
            </a:pPr>
            <a:r>
              <a:rPr lang="de-DE" dirty="0" smtClean="0"/>
              <a:t>- Aus den Einzelwerten wird der Durchschnittswert ermittelt</a:t>
            </a:r>
          </a:p>
          <a:p>
            <a:pPr marL="0" indent="0">
              <a:buNone/>
            </a:pPr>
            <a:r>
              <a:rPr lang="de-DE" dirty="0" smtClean="0"/>
              <a:t>- Der ermittelte Durchschnitt wird auf jeden Pixel des Blocks übertragen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21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3.1.1 </a:t>
            </a:r>
            <a:r>
              <a:rPr lang="de-DE" sz="2400" dirty="0" err="1" smtClean="0"/>
              <a:t>Averaging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886037" y="4393867"/>
            <a:ext cx="6276478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blur</a:t>
            </a:r>
            <a:r>
              <a:rPr lang="de-DE" b="1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src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Size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ksize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1243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7060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3.1 Weichzeichnungsfilter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4309"/>
            <a:ext cx="7583488" cy="263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- Prinzip wie </a:t>
            </a:r>
            <a:r>
              <a:rPr lang="de-DE" dirty="0" err="1" smtClean="0"/>
              <a:t>Averaging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- aber: gewichteter Durchschnitt wird gebildet</a:t>
            </a:r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sigmaX</a:t>
            </a:r>
            <a:r>
              <a:rPr lang="de-DE" dirty="0" smtClean="0"/>
              <a:t> und </a:t>
            </a:r>
            <a:r>
              <a:rPr lang="de-DE" dirty="0" err="1" smtClean="0"/>
              <a:t>sigmaY</a:t>
            </a:r>
            <a:r>
              <a:rPr lang="de-DE" dirty="0" smtClean="0"/>
              <a:t> stellen die x- und </a:t>
            </a:r>
            <a:r>
              <a:rPr lang="de-DE" dirty="0" err="1" smtClean="0"/>
              <a:t>y</a:t>
            </a:r>
            <a:r>
              <a:rPr lang="de-DE" dirty="0" smtClean="0"/>
              <a:t>-Normalabweichung      dar (bei beiden Werten auf 0 wird sie automatisch ermittelt)	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153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3.1.2 Gauß 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886037" y="4393867"/>
            <a:ext cx="7291780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GaussianBlur</a:t>
            </a:r>
            <a:r>
              <a:rPr lang="de-DE" b="1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src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Size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ksize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</a:t>
            </a:r>
            <a:b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</a:b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     double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sigmaX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double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sigmaY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1243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4448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3.1 Weichzeichnungsfilter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4309"/>
            <a:ext cx="7583488" cy="263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- Statt des Durchschnitts wird der Median eines Pixelblocks ermittelt und allen Pixeln des Blocks zugewiesen</a:t>
            </a:r>
          </a:p>
          <a:p>
            <a:pPr marL="0" indent="0">
              <a:buNone/>
            </a:pPr>
            <a:r>
              <a:rPr lang="de-DE" dirty="0" smtClean="0"/>
              <a:t>- von Vorteil wenn Noise sehr hoch in einzelnen Punkten ist, da diese den Durchschnittswert stark erhöhen würde. Diese Extremwerte haben allerdings keine Auswirkung auf den Median.	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178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3.1.3 Median 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886037" y="4393867"/>
            <a:ext cx="6911041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medianBlur</a:t>
            </a:r>
            <a:r>
              <a:rPr lang="de-DE" b="1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src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int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ksize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1243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990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3.1 Weichzeichnungsfilter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Berücksichtigt nicht nur die Pixelintensitätsunterschiede, sondern überdies den </a:t>
            </a:r>
            <a:r>
              <a:rPr lang="de-DE" dirty="0" err="1" smtClean="0"/>
              <a:t>Spatial</a:t>
            </a:r>
            <a:r>
              <a:rPr lang="de-DE" dirty="0" smtClean="0"/>
              <a:t> Abstand. </a:t>
            </a:r>
          </a:p>
          <a:p>
            <a:pPr marL="0" indent="0">
              <a:buNone/>
            </a:pPr>
            <a:r>
              <a:rPr lang="de-DE" dirty="0" smtClean="0"/>
              <a:t>- Vorteil: Kanten bleiben erhalten (und scharf)</a:t>
            </a:r>
            <a:br>
              <a:rPr lang="de-DE" dirty="0" smtClean="0"/>
            </a:br>
            <a:r>
              <a:rPr lang="de-DE" dirty="0" smtClean="0"/>
              <a:t>-Nachteil: Verlust von Details in weichen Texturen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190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3.1.4 Bilateral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886037" y="4048907"/>
            <a:ext cx="7037954" cy="9233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bilateralFilter</a:t>
            </a:r>
            <a:r>
              <a:rPr lang="de-DE" b="1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src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int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d,</a:t>
            </a:r>
            <a:b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</a:b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	   double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sigmaColor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double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sigmaSpace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</a:t>
            </a:r>
            <a:b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</a:b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	  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int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borderType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1243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731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9970" y="1949823"/>
            <a:ext cx="8846626" cy="4714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300" dirty="0" smtClean="0"/>
              <a:t>1 Die </a:t>
            </a:r>
            <a:r>
              <a:rPr lang="de-DE" sz="3300" dirty="0" err="1" smtClean="0"/>
              <a:t>OpenCV</a:t>
            </a:r>
            <a:r>
              <a:rPr lang="de-DE" sz="3300" dirty="0" smtClean="0"/>
              <a:t> Bibliothek</a:t>
            </a:r>
          </a:p>
          <a:p>
            <a:pPr marL="0" indent="0">
              <a:buNone/>
            </a:pPr>
            <a:r>
              <a:rPr lang="de-DE" sz="3300" dirty="0" smtClean="0"/>
              <a:t>2 Bilder, Matrizen und Kamera</a:t>
            </a:r>
          </a:p>
          <a:p>
            <a:pPr marL="0" indent="0">
              <a:buNone/>
            </a:pPr>
            <a:r>
              <a:rPr lang="de-DE" sz="3300" dirty="0" smtClean="0"/>
              <a:t>3 Filter und</a:t>
            </a:r>
            <a:r>
              <a:rPr lang="de-DE" sz="3300" dirty="0"/>
              <a:t> </a:t>
            </a:r>
            <a:r>
              <a:rPr lang="de-DE" sz="3300" dirty="0" smtClean="0"/>
              <a:t>morphologische Operatoren</a:t>
            </a:r>
          </a:p>
          <a:p>
            <a:pPr marL="0" indent="0">
              <a:buNone/>
            </a:pPr>
            <a:r>
              <a:rPr lang="de-DE" sz="3300" dirty="0" smtClean="0"/>
              <a:t>4 </a:t>
            </a:r>
            <a:r>
              <a:rPr lang="de-DE" sz="3300" dirty="0" err="1" smtClean="0"/>
              <a:t>Tresholding</a:t>
            </a:r>
            <a:r>
              <a:rPr lang="de-DE" sz="3300" dirty="0"/>
              <a:t> </a:t>
            </a:r>
            <a:r>
              <a:rPr lang="de-DE" sz="3300" dirty="0" smtClean="0"/>
              <a:t>und Bildpyramiden </a:t>
            </a:r>
          </a:p>
          <a:p>
            <a:pPr marL="0" indent="0">
              <a:buNone/>
            </a:pPr>
            <a:r>
              <a:rPr lang="de-DE" sz="3300" dirty="0" smtClean="0"/>
              <a:t>5 Transformierungen und Histogramm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3.2 Morphologische Operatoren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248759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- verändert die Objektform, indem </a:t>
            </a:r>
            <a:r>
              <a:rPr lang="de-DE" b="1" dirty="0" smtClean="0"/>
              <a:t>dunkle</a:t>
            </a:r>
            <a:r>
              <a:rPr lang="de-DE" dirty="0" smtClean="0"/>
              <a:t> Bereiche vergrößert   werden</a:t>
            </a:r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1802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3.2.1 Erosion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886037" y="51243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86037" y="4629067"/>
            <a:ext cx="6530303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erode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src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element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1456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3.2 Morphologische Operatoren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verändert die Objektform, indem </a:t>
            </a:r>
            <a:r>
              <a:rPr lang="de-DE" b="1" dirty="0" smtClean="0"/>
              <a:t>helle</a:t>
            </a:r>
            <a:r>
              <a:rPr lang="de-DE" dirty="0" smtClean="0"/>
              <a:t> </a:t>
            </a:r>
            <a:r>
              <a:rPr lang="de-DE" dirty="0"/>
              <a:t>Bereiche vergrößert   werden</a:t>
            </a:r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1867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3.2.2 Dilation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886037" y="51243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86037" y="4629067"/>
            <a:ext cx="6657216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dilate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src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element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3760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3.2 Morphologische Operatoren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Erosion gefolgt von Dilation</a:t>
            </a:r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153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3.2.3 Open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886037" y="51243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86037" y="4048907"/>
            <a:ext cx="5895740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morphologyEx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src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</a:t>
            </a:r>
          </a:p>
          <a:p>
            <a:r>
              <a:rPr lang="de-DE" dirty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	 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 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Imgproc.MORPH_OPEN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element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376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3.2 Morphologische Operatoren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Dilation gefolgt von Erosion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3.2.4 Close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886037" y="4048907"/>
            <a:ext cx="5895740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morphologyEx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src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</a:t>
            </a:r>
          </a:p>
          <a:p>
            <a:r>
              <a:rPr lang="de-DE" dirty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	 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 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Imgproc.MORPH_CLOSE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element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1243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376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Thresholding</a:t>
            </a:r>
            <a:r>
              <a:rPr lang="de-DE" dirty="0"/>
              <a:t> </a:t>
            </a:r>
            <a:r>
              <a:rPr lang="de-DE" dirty="0" smtClean="0"/>
              <a:t>und Bildpyramiden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4</a:t>
            </a:r>
            <a:r>
              <a:rPr lang="de-DE" dirty="0" smtClean="0"/>
              <a:t>.1 </a:t>
            </a:r>
            <a:r>
              <a:rPr lang="de-DE" dirty="0" err="1" smtClean="0"/>
              <a:t>Thresholding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4.1.1 Basic </a:t>
            </a:r>
            <a:r>
              <a:rPr lang="de-DE" dirty="0" err="1" smtClean="0"/>
              <a:t>Thresholding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4.1.2 Adaptive </a:t>
            </a:r>
            <a:r>
              <a:rPr lang="de-DE" dirty="0" err="1" smtClean="0"/>
              <a:t>Thresholding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4.2 Bildpyramiden</a:t>
            </a:r>
            <a:br>
              <a:rPr lang="de-DE" dirty="0" smtClean="0"/>
            </a:br>
            <a:r>
              <a:rPr lang="de-DE" dirty="0" smtClean="0"/>
              <a:t>	4.2.1 </a:t>
            </a:r>
            <a:r>
              <a:rPr lang="de-DE" dirty="0" err="1" smtClean="0"/>
              <a:t>Pyramid</a:t>
            </a:r>
            <a:r>
              <a:rPr lang="de-DE" dirty="0" smtClean="0"/>
              <a:t> </a:t>
            </a:r>
            <a:r>
              <a:rPr lang="de-DE" dirty="0" err="1" smtClean="0"/>
              <a:t>Downsampling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4.2.2 </a:t>
            </a:r>
            <a:r>
              <a:rPr lang="de-DE" dirty="0" err="1" smtClean="0"/>
              <a:t>Pyramid</a:t>
            </a:r>
            <a:r>
              <a:rPr lang="de-DE" dirty="0" smtClean="0"/>
              <a:t> </a:t>
            </a:r>
            <a:r>
              <a:rPr lang="de-DE" dirty="0" err="1" smtClean="0"/>
              <a:t>Upsampling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4.2.3 Laplace Filter</a:t>
            </a:r>
          </a:p>
        </p:txBody>
      </p:sp>
    </p:spTree>
    <p:extLst>
      <p:ext uri="{BB962C8B-B14F-4D97-AF65-F5344CB8AC3E}">
        <p14:creationId xmlns:p14="http://schemas.microsoft.com/office/powerpoint/2010/main" val="87797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Thresholding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Methode um Bilder zu segmentieren</a:t>
            </a:r>
            <a:br>
              <a:rPr lang="de-DE" dirty="0" smtClean="0"/>
            </a:br>
            <a:r>
              <a:rPr lang="de-DE" dirty="0" smtClean="0"/>
              <a:t>- Pixelblöcke unterhalb eines gegebenen Werts werden dem Objekt von Interesse zugeordnet, Pixel oberhalb des Werts nicht</a:t>
            </a:r>
            <a:br>
              <a:rPr lang="de-DE" dirty="0" smtClean="0"/>
            </a:br>
            <a:r>
              <a:rPr lang="de-DE" dirty="0" smtClean="0"/>
              <a:t>	=&gt; kann für OCR verwendet werden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322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4.1.1 Basic </a:t>
            </a:r>
            <a:r>
              <a:rPr lang="de-DE" sz="2400" dirty="0" err="1" smtClean="0"/>
              <a:t>Thresholding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886037" y="4048907"/>
            <a:ext cx="6103579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threshold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src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</a:t>
            </a:r>
          </a:p>
          <a:p>
            <a:r>
              <a:rPr lang="de-DE" dirty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	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  double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thresh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double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maxval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int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type)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1243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92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Thresholding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322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4.1.1 Basic </a:t>
            </a:r>
            <a:r>
              <a:rPr lang="de-DE" sz="2400" dirty="0" err="1" smtClean="0"/>
              <a:t>Thresholding</a:t>
            </a:r>
            <a:endParaRPr lang="de-DE" sz="240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56126"/>
              </p:ext>
            </p:extLst>
          </p:nvPr>
        </p:nvGraphicFramePr>
        <p:xfrm>
          <a:off x="691073" y="2526758"/>
          <a:ext cx="6845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88"/>
                <a:gridCol w="1998011"/>
                <a:gridCol w="201349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Thresholding</a:t>
                      </a:r>
                      <a:r>
                        <a:rPr lang="de-DE" dirty="0" smtClean="0"/>
                        <a:t> 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Output </a:t>
                      </a:r>
                      <a:r>
                        <a:rPr lang="de-DE" dirty="0" err="1" smtClean="0"/>
                        <a:t>when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Output </a:t>
                      </a:r>
                      <a:r>
                        <a:rPr lang="de-DE" dirty="0" err="1" smtClean="0"/>
                        <a:t>when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false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CV_THRESH_BINARY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maxval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CV_THRESH_BINARY_INV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maxval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CV_THRESH_TRUNC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threshold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source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value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CV_TOZERO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source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CV_TOZERO_INV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source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value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51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Thresholding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322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4.1.1 Basic </a:t>
            </a:r>
            <a:r>
              <a:rPr lang="de-DE" sz="2400" dirty="0" err="1" smtClean="0"/>
              <a:t>Thresholding</a:t>
            </a:r>
            <a:endParaRPr lang="de-DE" sz="2400" dirty="0"/>
          </a:p>
        </p:txBody>
      </p:sp>
      <p:pic>
        <p:nvPicPr>
          <p:cNvPr id="9" name="Bild 8" descr="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04" y="1835096"/>
            <a:ext cx="33782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14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Thresholding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statt eines gegebenen </a:t>
            </a:r>
            <a:r>
              <a:rPr lang="de-DE" dirty="0" err="1" smtClean="0"/>
              <a:t>Schwellenwerts,wird</a:t>
            </a:r>
            <a:r>
              <a:rPr lang="de-DE" dirty="0" smtClean="0"/>
              <a:t> dieser aus dem Durchschnitt eines quadratischen Pixelblocks um jeden Pixel herum minus eine gegebene Konstante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Vorteil: funktioniert auch bei ungleichmäßiger Ausleuchtung 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371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4.1.2 Adaptive </a:t>
            </a:r>
            <a:r>
              <a:rPr lang="de-DE" sz="2400" dirty="0" err="1" smtClean="0"/>
              <a:t>Thresholding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886037" y="4048907"/>
            <a:ext cx="6611230" cy="9233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adaptiveThreshold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src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</a:t>
            </a:r>
          </a:p>
          <a:p>
            <a:r>
              <a:rPr lang="de-DE" dirty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	 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 double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maxVal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int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adaptiveMethod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int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type,</a:t>
            </a:r>
          </a:p>
          <a:p>
            <a:r>
              <a:rPr lang="de-DE" dirty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	 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int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blocksize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double C)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1243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2682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4.2 Bildpyramiden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Dient der Verkleinerung der Bildgröße, damit Algorithmen schneller ausgeführt werden können</a:t>
            </a:r>
          </a:p>
          <a:p>
            <a:pPr marL="0" indent="0">
              <a:buNone/>
            </a:pPr>
            <a:r>
              <a:rPr lang="de-DE" dirty="0" smtClean="0"/>
              <a:t>- Jede ungerade Reihe und Spalte wird entfernt, dadurch erhält man ein Bild, das ¼ des Originals entspricht</a:t>
            </a:r>
          </a:p>
          <a:p>
            <a:pPr marL="0" indent="0">
              <a:buNone/>
            </a:pPr>
            <a:r>
              <a:rPr lang="de-DE" dirty="0" smtClean="0"/>
              <a:t>- Um den Informationsverlust zu </a:t>
            </a:r>
            <a:r>
              <a:rPr lang="de-DE" dirty="0" err="1" smtClean="0"/>
              <a:t>reduzuieren</a:t>
            </a:r>
            <a:r>
              <a:rPr lang="de-DE" dirty="0" smtClean="0"/>
              <a:t>, wird vor der Verkleinerung ein </a:t>
            </a:r>
            <a:r>
              <a:rPr lang="de-DE" dirty="0" err="1" smtClean="0"/>
              <a:t>Averaging</a:t>
            </a:r>
            <a:r>
              <a:rPr lang="de-DE" dirty="0" smtClean="0"/>
              <a:t> Filter angewendet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4.2.1 </a:t>
            </a:r>
            <a:r>
              <a:rPr lang="de-DE" sz="2400" dirty="0" err="1" smtClean="0"/>
              <a:t>Pyramid</a:t>
            </a:r>
            <a:r>
              <a:rPr lang="de-DE" sz="2400" dirty="0" smtClean="0"/>
              <a:t> </a:t>
            </a:r>
            <a:r>
              <a:rPr lang="de-DE" sz="2400" dirty="0" err="1" smtClean="0"/>
              <a:t>Downsampling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886037" y="5024777"/>
            <a:ext cx="5134263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>
                <a:latin typeface="Consolas"/>
                <a:cs typeface="Consolas"/>
              </a:rPr>
              <a:t>Imgproc.</a:t>
            </a:r>
            <a:r>
              <a:rPr lang="de-DE" b="1" dirty="0" err="1">
                <a:latin typeface="Consolas"/>
                <a:cs typeface="Consolas"/>
              </a:rPr>
              <a:t>pyrDown</a:t>
            </a:r>
            <a:r>
              <a:rPr lang="de-DE" dirty="0">
                <a:latin typeface="Consolas"/>
                <a:cs typeface="Consolas"/>
              </a:rPr>
              <a:t>(Mat </a:t>
            </a:r>
            <a:r>
              <a:rPr lang="de-DE" dirty="0" err="1">
                <a:latin typeface="Consolas"/>
                <a:cs typeface="Consolas"/>
              </a:rPr>
              <a:t>src</a:t>
            </a:r>
            <a:r>
              <a:rPr lang="de-DE" dirty="0">
                <a:latin typeface="Consolas"/>
                <a:cs typeface="Consolas"/>
              </a:rPr>
              <a:t>, Mat </a:t>
            </a:r>
            <a:r>
              <a:rPr lang="de-DE" dirty="0" err="1">
                <a:latin typeface="Consolas"/>
                <a:cs typeface="Consolas"/>
              </a:rPr>
              <a:t>dst</a:t>
            </a:r>
            <a:r>
              <a:rPr lang="de-DE" dirty="0">
                <a:latin typeface="Consolas"/>
                <a:cs typeface="Consolas"/>
              </a:rPr>
              <a:t>, </a:t>
            </a:r>
          </a:p>
          <a:p>
            <a:r>
              <a:rPr lang="de-DE" dirty="0">
                <a:latin typeface="Consolas"/>
                <a:cs typeface="Consolas"/>
              </a:rPr>
              <a:t>	   </a:t>
            </a:r>
            <a:r>
              <a:rPr lang="de-DE" dirty="0" smtClean="0">
                <a:latin typeface="Consolas"/>
                <a:cs typeface="Consolas"/>
              </a:rPr>
              <a:t>[Size </a:t>
            </a:r>
            <a:r>
              <a:rPr lang="de-DE" dirty="0" err="1">
                <a:latin typeface="Consolas"/>
                <a:cs typeface="Consolas"/>
              </a:rPr>
              <a:t>dstsize</a:t>
            </a:r>
            <a:r>
              <a:rPr lang="de-DE" dirty="0">
                <a:latin typeface="Consolas"/>
                <a:cs typeface="Consolas"/>
              </a:rPr>
              <a:t>, </a:t>
            </a:r>
            <a:r>
              <a:rPr lang="de-DE" dirty="0" err="1">
                <a:latin typeface="Consolas"/>
                <a:cs typeface="Consolas"/>
              </a:rPr>
              <a:t>int</a:t>
            </a:r>
            <a:r>
              <a:rPr lang="de-DE" dirty="0"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borderType</a:t>
            </a:r>
            <a:r>
              <a:rPr lang="de-DE" dirty="0" smtClean="0">
                <a:latin typeface="Consolas"/>
                <a:cs typeface="Consolas"/>
              </a:rPr>
              <a:t>])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77497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142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sz="4000" dirty="0"/>
              <a:t>1 Die </a:t>
            </a:r>
            <a:r>
              <a:rPr lang="de-DE" sz="4000" dirty="0" err="1"/>
              <a:t>OpenCV</a:t>
            </a:r>
            <a:r>
              <a:rPr lang="de-DE" sz="4000" dirty="0"/>
              <a:t> Bibliothek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4"/>
            <a:ext cx="2395671" cy="443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1.1 calib3d</a:t>
            </a:r>
          </a:p>
          <a:p>
            <a:pPr marL="0" indent="0">
              <a:buNone/>
            </a:pPr>
            <a:r>
              <a:rPr lang="de-DE" b="1" dirty="0" smtClean="0"/>
              <a:t>1.2 </a:t>
            </a:r>
            <a:r>
              <a:rPr lang="de-DE" b="1" dirty="0" err="1" smtClean="0"/>
              <a:t>core</a:t>
            </a:r>
            <a:endParaRPr lang="de-DE" b="1" dirty="0"/>
          </a:p>
          <a:p>
            <a:pPr marL="0" indent="0">
              <a:buNone/>
            </a:pPr>
            <a:r>
              <a:rPr lang="de-DE" dirty="0" smtClean="0"/>
              <a:t>1.3 features2d</a:t>
            </a:r>
          </a:p>
          <a:p>
            <a:pPr marL="0" indent="0">
              <a:buNone/>
            </a:pPr>
            <a:r>
              <a:rPr lang="de-DE" b="1" dirty="0" smtClean="0"/>
              <a:t>1.4 </a:t>
            </a:r>
            <a:r>
              <a:rPr lang="de-DE" b="1" dirty="0" err="1" smtClean="0"/>
              <a:t>imgcodecs</a:t>
            </a: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1.5 </a:t>
            </a:r>
            <a:r>
              <a:rPr lang="de-DE" b="1" dirty="0" err="1" smtClean="0"/>
              <a:t>imgproc</a:t>
            </a:r>
            <a:endParaRPr lang="de-DE" b="1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024514" y="1949824"/>
            <a:ext cx="2395671" cy="443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DE" b="1" dirty="0" smtClean="0"/>
              <a:t>1.6 ml</a:t>
            </a:r>
          </a:p>
          <a:p>
            <a:pPr marL="0" indent="0">
              <a:buFont typeface="Wingdings 2" pitchFamily="18" charset="2"/>
              <a:buNone/>
            </a:pPr>
            <a:r>
              <a:rPr lang="de-DE" b="1" dirty="0" smtClean="0"/>
              <a:t>1.7 </a:t>
            </a:r>
            <a:r>
              <a:rPr lang="de-DE" b="1" dirty="0" err="1" smtClean="0"/>
              <a:t>objdetect</a:t>
            </a:r>
            <a:endParaRPr lang="de-DE" b="1" dirty="0" smtClean="0"/>
          </a:p>
          <a:p>
            <a:pPr marL="0" indent="0">
              <a:buFont typeface="Wingdings 2" pitchFamily="18" charset="2"/>
              <a:buNone/>
            </a:pPr>
            <a:r>
              <a:rPr lang="de-DE" dirty="0" smtClean="0"/>
              <a:t>1.8 </a:t>
            </a:r>
            <a:r>
              <a:rPr lang="de-DE" dirty="0" err="1" smtClean="0"/>
              <a:t>photo</a:t>
            </a:r>
            <a:endParaRPr lang="de-DE" dirty="0" smtClean="0"/>
          </a:p>
          <a:p>
            <a:pPr marL="0" indent="0">
              <a:buFont typeface="Wingdings 2" pitchFamily="18" charset="2"/>
              <a:buNone/>
            </a:pPr>
            <a:r>
              <a:rPr lang="de-DE" dirty="0" smtClean="0"/>
              <a:t>1.9 </a:t>
            </a:r>
            <a:r>
              <a:rPr lang="de-DE" dirty="0" err="1" smtClean="0"/>
              <a:t>utils</a:t>
            </a:r>
            <a:endParaRPr lang="de-DE" dirty="0" smtClean="0"/>
          </a:p>
          <a:p>
            <a:pPr marL="0" indent="0">
              <a:buFont typeface="Wingdings 2" pitchFamily="18" charset="2"/>
              <a:buNone/>
            </a:pPr>
            <a:r>
              <a:rPr lang="de-DE" dirty="0" smtClean="0"/>
              <a:t>1.10 </a:t>
            </a:r>
            <a:r>
              <a:rPr lang="de-DE" dirty="0" err="1" smtClean="0"/>
              <a:t>video</a:t>
            </a:r>
            <a:endParaRPr lang="de-DE" dirty="0" smtClean="0"/>
          </a:p>
          <a:p>
            <a:pPr marL="0" indent="0">
              <a:buFont typeface="Wingdings 2" pitchFamily="18" charset="2"/>
              <a:buNone/>
            </a:pPr>
            <a:r>
              <a:rPr lang="de-DE" b="1" dirty="0" smtClean="0"/>
              <a:t>1.11 </a:t>
            </a:r>
            <a:r>
              <a:rPr lang="de-DE" b="1" dirty="0" err="1" smtClean="0"/>
              <a:t>videoio</a:t>
            </a:r>
            <a:endParaRPr lang="de-DE" b="1" dirty="0" smtClean="0"/>
          </a:p>
          <a:p>
            <a:pPr marL="0" indent="0">
              <a:buFont typeface="Wingdings 2" pitchFamily="18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639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4.2 Bildpyramiden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Dient der Vergrößerung der Bildgröße</a:t>
            </a:r>
          </a:p>
          <a:p>
            <a:pPr marL="0" indent="0">
              <a:buNone/>
            </a:pPr>
            <a:r>
              <a:rPr lang="de-DE" dirty="0" smtClean="0"/>
              <a:t>- Jede gerade Reihe und Spalte wird mit 0 Werten eingefügt</a:t>
            </a:r>
          </a:p>
          <a:p>
            <a:pPr marL="0" indent="0">
              <a:buNone/>
            </a:pPr>
            <a:r>
              <a:rPr lang="de-DE" dirty="0" smtClean="0"/>
              <a:t>- Danach wird ein Gaußscher Weichzeichnungsfilter angewendet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353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4.2.2 </a:t>
            </a:r>
            <a:r>
              <a:rPr lang="de-DE" sz="2400" dirty="0" err="1" smtClean="0"/>
              <a:t>Pyramid</a:t>
            </a:r>
            <a:r>
              <a:rPr lang="de-DE" sz="2400" dirty="0" smtClean="0"/>
              <a:t> </a:t>
            </a:r>
            <a:r>
              <a:rPr lang="de-DE" sz="2400" dirty="0" err="1" smtClean="0"/>
              <a:t>Upsampling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886037" y="4482627"/>
            <a:ext cx="4880438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pyrUp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>
                <a:latin typeface="Consolas"/>
                <a:cs typeface="Consolas"/>
              </a:rPr>
              <a:t>Mat </a:t>
            </a:r>
            <a:r>
              <a:rPr lang="de-DE" dirty="0" err="1">
                <a:latin typeface="Consolas"/>
                <a:cs typeface="Consolas"/>
              </a:rPr>
              <a:t>src</a:t>
            </a:r>
            <a:r>
              <a:rPr lang="de-DE" dirty="0">
                <a:latin typeface="Consolas"/>
                <a:cs typeface="Consolas"/>
              </a:rPr>
              <a:t>, Mat </a:t>
            </a:r>
            <a:r>
              <a:rPr lang="de-DE" dirty="0" err="1" smtClean="0">
                <a:latin typeface="Consolas"/>
                <a:cs typeface="Consolas"/>
              </a:rPr>
              <a:t>dst</a:t>
            </a:r>
            <a:r>
              <a:rPr lang="de-DE" dirty="0" smtClean="0">
                <a:latin typeface="Consolas"/>
                <a:cs typeface="Consolas"/>
              </a:rPr>
              <a:t>)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23282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11716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/>
          <a:lstStyle/>
          <a:p>
            <a:r>
              <a:rPr lang="de-DE" dirty="0" smtClean="0"/>
              <a:t>4.2 Bildpyramiden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Dient der Kantenerkennung</a:t>
            </a:r>
          </a:p>
          <a:p>
            <a:pPr marL="0" indent="0">
              <a:buNone/>
            </a:pPr>
            <a:r>
              <a:rPr lang="de-DE" dirty="0" smtClean="0"/>
              <a:t>- Es wird zuerst down- dann </a:t>
            </a:r>
            <a:r>
              <a:rPr lang="de-DE" dirty="0" err="1" smtClean="0"/>
              <a:t>upsampling</a:t>
            </a:r>
            <a:r>
              <a:rPr lang="de-DE" dirty="0" smtClean="0"/>
              <a:t> angewandt, das erhaltene Bild wird dann von dem Original abgezogen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0902" y="972154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4.2.3 Laplace Filter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886037" y="4776937"/>
            <a:ext cx="4915378" cy="9233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	</a:t>
            </a:r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pyrDown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 err="1" smtClean="0">
                <a:latin typeface="Consolas"/>
                <a:cs typeface="Consolas"/>
              </a:rPr>
              <a:t>orig</a:t>
            </a:r>
            <a:r>
              <a:rPr lang="de-DE" dirty="0" smtClean="0">
                <a:latin typeface="Consolas"/>
                <a:cs typeface="Consolas"/>
              </a:rPr>
              <a:t>, gp1);</a:t>
            </a:r>
            <a:br>
              <a:rPr lang="de-DE" dirty="0" smtClean="0">
                <a:latin typeface="Consolas"/>
                <a:cs typeface="Consolas"/>
              </a:rPr>
            </a:br>
            <a:r>
              <a:rPr lang="de-DE" dirty="0" smtClean="0">
                <a:latin typeface="Consolas"/>
                <a:cs typeface="Consolas"/>
              </a:rPr>
              <a:t>		</a:t>
            </a:r>
            <a:r>
              <a:rPr lang="de-DE" dirty="0" err="1" smtClean="0">
                <a:latin typeface="Consolas"/>
                <a:cs typeface="Consolas"/>
              </a:rPr>
              <a:t>Imgproc.pyrUp</a:t>
            </a:r>
            <a:r>
              <a:rPr lang="de-DE" dirty="0" smtClean="0">
                <a:latin typeface="Consolas"/>
                <a:cs typeface="Consolas"/>
              </a:rPr>
              <a:t>(gp1, gp1);</a:t>
            </a:r>
            <a:br>
              <a:rPr lang="de-DE" dirty="0" smtClean="0">
                <a:latin typeface="Consolas"/>
                <a:cs typeface="Consolas"/>
              </a:rPr>
            </a:br>
            <a:r>
              <a:rPr lang="de-DE" dirty="0" smtClean="0">
                <a:latin typeface="Consolas"/>
                <a:cs typeface="Consolas"/>
              </a:rPr>
              <a:t>		</a:t>
            </a:r>
            <a:r>
              <a:rPr lang="de-DE" dirty="0" err="1" smtClean="0">
                <a:latin typeface="Consolas"/>
                <a:cs typeface="Consolas"/>
              </a:rPr>
              <a:t>Core.subtract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 err="1" smtClean="0">
                <a:latin typeface="Consolas"/>
                <a:cs typeface="Consolas"/>
              </a:rPr>
              <a:t>orig</a:t>
            </a:r>
            <a:r>
              <a:rPr lang="de-DE" dirty="0" smtClean="0">
                <a:latin typeface="Consolas"/>
                <a:cs typeface="Consolas"/>
              </a:rPr>
              <a:t>, gp1, gp1);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774976"/>
            <a:ext cx="2976746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Core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1823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587" y="667485"/>
            <a:ext cx="8398768" cy="771348"/>
          </a:xfrm>
        </p:spPr>
        <p:txBody>
          <a:bodyPr>
            <a:normAutofit/>
          </a:bodyPr>
          <a:lstStyle/>
          <a:p>
            <a:pPr marL="0" indent="0"/>
            <a:r>
              <a:rPr lang="de-DE" sz="4000" dirty="0"/>
              <a:t>5 </a:t>
            </a:r>
            <a:r>
              <a:rPr lang="de-DE" sz="4000" dirty="0" smtClean="0"/>
              <a:t>Transformierungen, Histogramm</a:t>
            </a:r>
            <a:endParaRPr lang="de-DE" sz="4000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09921" y="1826638"/>
            <a:ext cx="4736211" cy="485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5</a:t>
            </a:r>
            <a:r>
              <a:rPr lang="de-DE" dirty="0" smtClean="0"/>
              <a:t>.1 Transformierungen - Kantenfindung</a:t>
            </a:r>
            <a:br>
              <a:rPr lang="de-DE" dirty="0" smtClean="0"/>
            </a:br>
            <a:r>
              <a:rPr lang="de-DE" dirty="0" smtClean="0"/>
              <a:t>	5.1.1 Sobel Transform</a:t>
            </a:r>
            <a:br>
              <a:rPr lang="de-DE" dirty="0" smtClean="0"/>
            </a:br>
            <a:r>
              <a:rPr lang="de-DE" dirty="0" smtClean="0"/>
              <a:t>	5.1.2 Laplace Transform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5.1.3 </a:t>
            </a:r>
            <a:r>
              <a:rPr lang="de-DE" dirty="0" err="1" smtClean="0"/>
              <a:t>Canny</a:t>
            </a:r>
            <a:r>
              <a:rPr lang="de-DE" dirty="0" smtClean="0"/>
              <a:t> Transform</a:t>
            </a:r>
            <a:br>
              <a:rPr lang="de-DE" dirty="0" smtClean="0"/>
            </a:br>
            <a:r>
              <a:rPr lang="de-DE" dirty="0" smtClean="0"/>
              <a:t>	5.1.4 Hough Line Transform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5.2 Transformierungen - Geometrisch</a:t>
            </a:r>
            <a:br>
              <a:rPr lang="de-DE" dirty="0" smtClean="0"/>
            </a:br>
            <a:r>
              <a:rPr lang="de-DE" dirty="0" smtClean="0"/>
              <a:t>	5.2.1 </a:t>
            </a:r>
            <a:r>
              <a:rPr lang="de-DE" dirty="0" err="1" smtClean="0"/>
              <a:t>Warping</a:t>
            </a:r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233251" y="1818499"/>
            <a:ext cx="37414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5.3 </a:t>
            </a:r>
            <a:r>
              <a:rPr lang="de-DE" sz="2200" dirty="0" err="1"/>
              <a:t>Discrete</a:t>
            </a:r>
            <a:r>
              <a:rPr lang="de-DE" sz="2200" dirty="0"/>
              <a:t> Fourier </a:t>
            </a:r>
            <a:r>
              <a:rPr lang="de-DE" sz="2200" dirty="0" smtClean="0"/>
              <a:t>Transform</a:t>
            </a:r>
          </a:p>
          <a:p>
            <a:endParaRPr lang="de-DE" sz="2200" dirty="0"/>
          </a:p>
          <a:p>
            <a:r>
              <a:rPr lang="de-DE" sz="2200" dirty="0" smtClean="0"/>
              <a:t>5.4 </a:t>
            </a:r>
            <a:r>
              <a:rPr lang="de-DE" sz="2200" dirty="0" err="1"/>
              <a:t>Distance</a:t>
            </a:r>
            <a:r>
              <a:rPr lang="de-DE" sz="2200" dirty="0"/>
              <a:t> Transform</a:t>
            </a:r>
          </a:p>
          <a:p>
            <a:endParaRPr lang="de-DE" sz="2200" dirty="0" smtClean="0"/>
          </a:p>
          <a:p>
            <a:r>
              <a:rPr lang="de-DE" sz="2200" dirty="0" smtClean="0"/>
              <a:t>5.5 </a:t>
            </a:r>
            <a:r>
              <a:rPr lang="de-DE" sz="2200" dirty="0" err="1"/>
              <a:t>Histogram</a:t>
            </a:r>
            <a:r>
              <a:rPr lang="de-DE" sz="2200" dirty="0"/>
              <a:t> </a:t>
            </a:r>
            <a:r>
              <a:rPr lang="de-DE" sz="2200" dirty="0" err="1"/>
              <a:t>Equalization</a:t>
            </a:r>
            <a:r>
              <a:rPr lang="de-DE" sz="2200" dirty="0"/>
              <a:t>	</a:t>
            </a:r>
          </a:p>
          <a:p>
            <a:endParaRPr lang="de-DE" sz="2200" dirty="0" smtClean="0"/>
          </a:p>
          <a:p>
            <a:r>
              <a:rPr lang="de-DE" sz="2200" dirty="0" smtClean="0"/>
              <a:t>5.6 </a:t>
            </a:r>
            <a:r>
              <a:rPr lang="de-DE" sz="2200" dirty="0"/>
              <a:t>Integral Images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319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5.1 Transformierungen - Kantenfindung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Annäherung an Ableitung (zeigt Intensität) wird gebildet</a:t>
            </a:r>
          </a:p>
          <a:p>
            <a:pPr marL="0" indent="0">
              <a:buNone/>
            </a:pPr>
            <a:r>
              <a:rPr lang="de-DE" dirty="0" smtClean="0"/>
              <a:t>	-&gt; Horizontal, Vertikal und gemischt möglich</a:t>
            </a:r>
          </a:p>
          <a:p>
            <a:pPr marL="0" indent="0">
              <a:buNone/>
            </a:pPr>
            <a:r>
              <a:rPr lang="de-DE" dirty="0" smtClean="0"/>
              <a:t>- Lokale Maxima (=Kanten) werden gesucht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86037" y="4272137"/>
            <a:ext cx="4880438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Sobel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>
                <a:latin typeface="Consolas"/>
                <a:cs typeface="Consolas"/>
              </a:rPr>
              <a:t>Mat </a:t>
            </a:r>
            <a:r>
              <a:rPr lang="de-DE" dirty="0" err="1">
                <a:latin typeface="Consolas"/>
                <a:cs typeface="Consolas"/>
              </a:rPr>
              <a:t>src</a:t>
            </a:r>
            <a:r>
              <a:rPr lang="de-DE" dirty="0">
                <a:latin typeface="Consolas"/>
                <a:cs typeface="Consolas"/>
              </a:rPr>
              <a:t>, Mat </a:t>
            </a:r>
            <a:r>
              <a:rPr lang="de-DE" dirty="0" err="1">
                <a:latin typeface="Consolas"/>
                <a:cs typeface="Consolas"/>
              </a:rPr>
              <a:t>dst</a:t>
            </a:r>
            <a:r>
              <a:rPr lang="de-DE" dirty="0">
                <a:latin typeface="Consolas"/>
                <a:cs typeface="Consolas"/>
              </a:rPr>
              <a:t>, </a:t>
            </a:r>
          </a:p>
          <a:p>
            <a:r>
              <a:rPr lang="de-DE" dirty="0">
                <a:latin typeface="Consolas"/>
                <a:cs typeface="Consolas"/>
              </a:rPr>
              <a:t>	   </a:t>
            </a:r>
            <a:r>
              <a:rPr lang="de-DE" dirty="0" err="1" smtClean="0">
                <a:latin typeface="Consolas"/>
                <a:cs typeface="Consolas"/>
              </a:rPr>
              <a:t>int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ddepth</a:t>
            </a:r>
            <a:r>
              <a:rPr lang="de-DE" dirty="0" smtClean="0">
                <a:latin typeface="Consolas"/>
                <a:cs typeface="Consolas"/>
              </a:rPr>
              <a:t>, </a:t>
            </a:r>
            <a:r>
              <a:rPr lang="de-DE" dirty="0" err="1" smtClean="0">
                <a:latin typeface="Consolas"/>
                <a:cs typeface="Consolas"/>
              </a:rPr>
              <a:t>int</a:t>
            </a:r>
            <a:r>
              <a:rPr lang="de-DE" dirty="0" smtClean="0">
                <a:latin typeface="Consolas"/>
                <a:cs typeface="Consolas"/>
              </a:rPr>
              <a:t> dx, </a:t>
            </a:r>
            <a:r>
              <a:rPr lang="de-DE" dirty="0" err="1" smtClean="0">
                <a:latin typeface="Consolas"/>
                <a:cs typeface="Consolas"/>
              </a:rPr>
              <a:t>int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dy</a:t>
            </a:r>
            <a:r>
              <a:rPr lang="de-DE" dirty="0" smtClean="0">
                <a:latin typeface="Consolas"/>
                <a:cs typeface="Consolas"/>
              </a:rPr>
              <a:t>)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77497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86037" y="5031031"/>
            <a:ext cx="6403390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ddepth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=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output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depth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(-1 = same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as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source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</a:t>
            </a:r>
            <a:b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</a:b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dx,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dy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= Ableitungsgrad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0902" y="972154"/>
            <a:ext cx="2900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5.1.1 Sobel Transform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25673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5.1 Transformierungen - Kantenfindung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statt Ableitungen ersten Grades, wird ein diskreter Operator   eingesetzt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86037" y="3974217"/>
            <a:ext cx="5388089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Laplacian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>
                <a:latin typeface="Consolas"/>
                <a:cs typeface="Consolas"/>
              </a:rPr>
              <a:t>Mat </a:t>
            </a:r>
            <a:r>
              <a:rPr lang="de-DE" dirty="0" err="1">
                <a:latin typeface="Consolas"/>
                <a:cs typeface="Consolas"/>
              </a:rPr>
              <a:t>src</a:t>
            </a:r>
            <a:r>
              <a:rPr lang="de-DE" dirty="0">
                <a:latin typeface="Consolas"/>
                <a:cs typeface="Consolas"/>
              </a:rPr>
              <a:t>, Mat </a:t>
            </a:r>
            <a:r>
              <a:rPr lang="de-DE" dirty="0" err="1">
                <a:latin typeface="Consolas"/>
                <a:cs typeface="Consolas"/>
              </a:rPr>
              <a:t>dst</a:t>
            </a:r>
            <a:r>
              <a:rPr lang="de-DE" dirty="0">
                <a:latin typeface="Consolas"/>
                <a:cs typeface="Consolas"/>
              </a:rPr>
              <a:t>, </a:t>
            </a:r>
          </a:p>
          <a:p>
            <a:r>
              <a:rPr lang="de-DE" dirty="0">
                <a:latin typeface="Consolas"/>
                <a:cs typeface="Consolas"/>
              </a:rPr>
              <a:t>	   </a:t>
            </a:r>
            <a:r>
              <a:rPr lang="de-DE" dirty="0" err="1" smtClean="0">
                <a:latin typeface="Consolas"/>
                <a:cs typeface="Consolas"/>
              </a:rPr>
              <a:t>int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ddepth</a:t>
            </a:r>
            <a:r>
              <a:rPr lang="de-DE" dirty="0" smtClean="0">
                <a:latin typeface="Consolas"/>
                <a:cs typeface="Consolas"/>
              </a:rPr>
              <a:t>)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47400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0902" y="972154"/>
            <a:ext cx="31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5.1.2 Laplace Transform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10621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5.1 Transformierungen - Kantenfindung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Optimierter mehrstufiger Kantenfindungsalgorithmus</a:t>
            </a:r>
          </a:p>
          <a:p>
            <a:pPr marL="0" indent="0">
              <a:buNone/>
            </a:pPr>
            <a:r>
              <a:rPr lang="de-DE" dirty="0" smtClean="0"/>
              <a:t>	-&gt; Gaußscher Weichzeichner um Noise zu reduzieren</a:t>
            </a:r>
            <a:br>
              <a:rPr lang="de-DE" dirty="0" smtClean="0"/>
            </a:br>
            <a:r>
              <a:rPr lang="de-DE" dirty="0" smtClean="0"/>
              <a:t>	-&gt; Intensitätsverläufe mittels Sobel Transform </a:t>
            </a:r>
            <a:br>
              <a:rPr lang="de-DE" dirty="0" smtClean="0"/>
            </a:br>
            <a:r>
              <a:rPr lang="de-DE" dirty="0" smtClean="0"/>
              <a:t>	-&gt; Doppelter </a:t>
            </a:r>
            <a:r>
              <a:rPr lang="de-DE" dirty="0" err="1" smtClean="0"/>
              <a:t>Threshold</a:t>
            </a:r>
            <a:r>
              <a:rPr lang="de-DE" dirty="0" smtClean="0"/>
              <a:t> um schwache, nicht </a:t>
            </a:r>
            <a:br>
              <a:rPr lang="de-DE" dirty="0" smtClean="0"/>
            </a:br>
            <a:r>
              <a:rPr lang="de-DE" dirty="0" smtClean="0"/>
              <a:t>	     verbundene Kanten zu unterdrücken</a:t>
            </a:r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86037" y="4648457"/>
            <a:ext cx="5722841" cy="9233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Canny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>
                <a:latin typeface="Consolas"/>
                <a:cs typeface="Consolas"/>
              </a:rPr>
              <a:t>Mat </a:t>
            </a:r>
            <a:r>
              <a:rPr lang="de-DE" dirty="0" err="1">
                <a:latin typeface="Consolas"/>
                <a:cs typeface="Consolas"/>
              </a:rPr>
              <a:t>src</a:t>
            </a:r>
            <a:r>
              <a:rPr lang="de-DE" dirty="0">
                <a:latin typeface="Consolas"/>
                <a:cs typeface="Consolas"/>
              </a:rPr>
              <a:t>, Mat </a:t>
            </a:r>
            <a:r>
              <a:rPr lang="de-DE" dirty="0" err="1">
                <a:latin typeface="Consolas"/>
                <a:cs typeface="Consolas"/>
              </a:rPr>
              <a:t>dst</a:t>
            </a:r>
            <a:r>
              <a:rPr lang="de-DE" dirty="0" smtClean="0">
                <a:latin typeface="Consolas"/>
                <a:cs typeface="Consolas"/>
              </a:rPr>
              <a:t>, </a:t>
            </a:r>
            <a:br>
              <a:rPr lang="de-DE" dirty="0" smtClean="0">
                <a:latin typeface="Consolas"/>
                <a:cs typeface="Consolas"/>
              </a:rPr>
            </a:br>
            <a:r>
              <a:rPr lang="de-DE" dirty="0" smtClean="0">
                <a:latin typeface="Consolas"/>
                <a:cs typeface="Consolas"/>
              </a:rPr>
              <a:t>	   double threshold1, double threshold2, </a:t>
            </a:r>
            <a:br>
              <a:rPr lang="de-DE" dirty="0" smtClean="0">
                <a:latin typeface="Consolas"/>
                <a:cs typeface="Consolas"/>
              </a:rPr>
            </a:br>
            <a:r>
              <a:rPr lang="de-DE" dirty="0" smtClean="0">
                <a:latin typeface="Consolas"/>
                <a:cs typeface="Consolas"/>
              </a:rPr>
              <a:t>	   </a:t>
            </a:r>
            <a:r>
              <a:rPr lang="de-DE" dirty="0" err="1" smtClean="0">
                <a:latin typeface="Consolas"/>
                <a:cs typeface="Consolas"/>
              </a:rPr>
              <a:t>int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apertureSize</a:t>
            </a:r>
            <a:r>
              <a:rPr lang="de-DE" dirty="0" smtClean="0">
                <a:latin typeface="Consolas"/>
                <a:cs typeface="Consolas"/>
              </a:rPr>
              <a:t>, </a:t>
            </a:r>
            <a:r>
              <a:rPr lang="de-DE" dirty="0" err="1" smtClean="0">
                <a:latin typeface="Consolas"/>
                <a:cs typeface="Consolas"/>
              </a:rPr>
              <a:t>boolean</a:t>
            </a:r>
            <a:r>
              <a:rPr lang="de-DE" dirty="0" smtClean="0">
                <a:latin typeface="Consolas"/>
                <a:cs typeface="Consolas"/>
              </a:rPr>
              <a:t> L2gradient)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77497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0902" y="972154"/>
            <a:ext cx="287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5.1.3 </a:t>
            </a:r>
            <a:r>
              <a:rPr lang="de-DE" sz="2400" dirty="0" err="1" smtClean="0"/>
              <a:t>Canny</a:t>
            </a:r>
            <a:r>
              <a:rPr lang="de-DE" sz="2400" dirty="0" smtClean="0"/>
              <a:t> </a:t>
            </a:r>
            <a:r>
              <a:rPr lang="de-DE" sz="2400" dirty="0" err="1" smtClean="0"/>
              <a:t>Transfom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79113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5.1 Transformierungen - Kantenfindung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Dient der Findung von Geraden</a:t>
            </a:r>
          </a:p>
          <a:p>
            <a:pPr marL="0" indent="0">
              <a:buNone/>
            </a:pPr>
            <a:r>
              <a:rPr lang="de-DE" dirty="0" smtClean="0"/>
              <a:t>- Binärbild als Set aus Geraden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- Lokale Maxima von Steigung und Y-Achsenverschiebung, geben Hinweis auf vorhandene Geraden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86037" y="4140177"/>
            <a:ext cx="6103579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HoughLines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>
                <a:latin typeface="Consolas"/>
                <a:cs typeface="Consolas"/>
              </a:rPr>
              <a:t>Mat </a:t>
            </a:r>
            <a:r>
              <a:rPr lang="de-DE" dirty="0" err="1">
                <a:latin typeface="Consolas"/>
                <a:cs typeface="Consolas"/>
              </a:rPr>
              <a:t>src</a:t>
            </a:r>
            <a:r>
              <a:rPr lang="de-DE" dirty="0">
                <a:latin typeface="Consolas"/>
                <a:cs typeface="Consolas"/>
              </a:rPr>
              <a:t>, Mat </a:t>
            </a:r>
            <a:r>
              <a:rPr lang="de-DE" dirty="0" err="1">
                <a:latin typeface="Consolas"/>
                <a:cs typeface="Consolas"/>
              </a:rPr>
              <a:t>dst</a:t>
            </a:r>
            <a:r>
              <a:rPr lang="de-DE" dirty="0">
                <a:latin typeface="Consolas"/>
                <a:cs typeface="Consolas"/>
              </a:rPr>
              <a:t>, </a:t>
            </a:r>
          </a:p>
          <a:p>
            <a:r>
              <a:rPr lang="de-DE" dirty="0">
                <a:latin typeface="Consolas"/>
                <a:cs typeface="Consolas"/>
              </a:rPr>
              <a:t>	   </a:t>
            </a:r>
            <a:r>
              <a:rPr lang="de-DE" dirty="0" smtClean="0">
                <a:latin typeface="Consolas"/>
                <a:cs typeface="Consolas"/>
              </a:rPr>
              <a:t>double </a:t>
            </a:r>
            <a:r>
              <a:rPr lang="de-DE" dirty="0" err="1" smtClean="0">
                <a:latin typeface="Consolas"/>
                <a:cs typeface="Consolas"/>
              </a:rPr>
              <a:t>rho</a:t>
            </a:r>
            <a:r>
              <a:rPr lang="de-DE" dirty="0" smtClean="0">
                <a:latin typeface="Consolas"/>
                <a:cs typeface="Consolas"/>
              </a:rPr>
              <a:t>, double </a:t>
            </a:r>
            <a:r>
              <a:rPr lang="de-DE" dirty="0" err="1" smtClean="0">
                <a:latin typeface="Consolas"/>
                <a:cs typeface="Consolas"/>
              </a:rPr>
              <a:t>theta</a:t>
            </a:r>
            <a:r>
              <a:rPr lang="de-DE" dirty="0" smtClean="0">
                <a:latin typeface="Consolas"/>
                <a:cs typeface="Consolas"/>
              </a:rPr>
              <a:t>, </a:t>
            </a:r>
            <a:r>
              <a:rPr lang="de-DE" dirty="0" err="1" smtClean="0">
                <a:latin typeface="Consolas"/>
                <a:cs typeface="Consolas"/>
              </a:rPr>
              <a:t>int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threshold</a:t>
            </a:r>
            <a:r>
              <a:rPr lang="de-DE" dirty="0" smtClean="0">
                <a:latin typeface="Consolas"/>
                <a:cs typeface="Consolas"/>
              </a:rPr>
              <a:t>)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77497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86037" y="4983406"/>
            <a:ext cx="6103579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HoughLinesP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>
                <a:latin typeface="Consolas"/>
                <a:cs typeface="Consolas"/>
              </a:rPr>
              <a:t>Mat </a:t>
            </a:r>
            <a:r>
              <a:rPr lang="de-DE" dirty="0" err="1">
                <a:latin typeface="Consolas"/>
                <a:cs typeface="Consolas"/>
              </a:rPr>
              <a:t>src</a:t>
            </a:r>
            <a:r>
              <a:rPr lang="de-DE" dirty="0">
                <a:latin typeface="Consolas"/>
                <a:cs typeface="Consolas"/>
              </a:rPr>
              <a:t>, Mat </a:t>
            </a:r>
            <a:r>
              <a:rPr lang="de-DE" dirty="0" err="1">
                <a:latin typeface="Consolas"/>
                <a:cs typeface="Consolas"/>
              </a:rPr>
              <a:t>dst</a:t>
            </a:r>
            <a:r>
              <a:rPr lang="de-DE" dirty="0">
                <a:latin typeface="Consolas"/>
                <a:cs typeface="Consolas"/>
              </a:rPr>
              <a:t>, </a:t>
            </a:r>
          </a:p>
          <a:p>
            <a:r>
              <a:rPr lang="de-DE" dirty="0">
                <a:latin typeface="Consolas"/>
                <a:cs typeface="Consolas"/>
              </a:rPr>
              <a:t>	   double </a:t>
            </a:r>
            <a:r>
              <a:rPr lang="de-DE" dirty="0" err="1">
                <a:latin typeface="Consolas"/>
                <a:cs typeface="Consolas"/>
              </a:rPr>
              <a:t>rho</a:t>
            </a:r>
            <a:r>
              <a:rPr lang="de-DE" dirty="0">
                <a:latin typeface="Consolas"/>
                <a:cs typeface="Consolas"/>
              </a:rPr>
              <a:t>, double </a:t>
            </a:r>
            <a:r>
              <a:rPr lang="de-DE" dirty="0" err="1">
                <a:latin typeface="Consolas"/>
                <a:cs typeface="Consolas"/>
              </a:rPr>
              <a:t>theta</a:t>
            </a:r>
            <a:r>
              <a:rPr lang="de-DE" dirty="0">
                <a:latin typeface="Consolas"/>
                <a:cs typeface="Consolas"/>
              </a:rPr>
              <a:t>, </a:t>
            </a:r>
            <a:r>
              <a:rPr lang="de-DE" dirty="0" err="1">
                <a:latin typeface="Consolas"/>
                <a:cs typeface="Consolas"/>
              </a:rPr>
              <a:t>int</a:t>
            </a:r>
            <a:r>
              <a:rPr lang="de-DE" dirty="0">
                <a:latin typeface="Consolas"/>
                <a:cs typeface="Consolas"/>
              </a:rPr>
              <a:t> </a:t>
            </a:r>
            <a:r>
              <a:rPr lang="de-DE" dirty="0" err="1">
                <a:latin typeface="Consolas"/>
                <a:cs typeface="Consolas"/>
              </a:rPr>
              <a:t>threshold</a:t>
            </a:r>
            <a:r>
              <a:rPr lang="de-DE" dirty="0">
                <a:latin typeface="Consolas"/>
                <a:cs typeface="Consolas"/>
              </a:rPr>
              <a:t>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30902" y="972154"/>
            <a:ext cx="3670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5.1.4 Hough Line Transform</a:t>
            </a:r>
            <a:endParaRPr lang="de-DE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7111145" y="4265900"/>
            <a:ext cx="723087" cy="369332"/>
          </a:xfrm>
          <a:prstGeom prst="rect">
            <a:avLst/>
          </a:prstGeom>
          <a:solidFill>
            <a:srgbClr val="A9CBEF"/>
          </a:solidFill>
          <a:ln>
            <a:solidFill>
              <a:srgbClr val="103154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&lt;- </a:t>
            </a:r>
            <a:r>
              <a:rPr lang="de-DE" dirty="0" err="1" smtClean="0"/>
              <a:t>std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115099" y="5094595"/>
            <a:ext cx="1598064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&lt;- </a:t>
            </a:r>
            <a:r>
              <a:rPr lang="de-DE" dirty="0" err="1" smtClean="0"/>
              <a:t>probabilistic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944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>
            <a:normAutofit/>
          </a:bodyPr>
          <a:lstStyle/>
          <a:p>
            <a:r>
              <a:rPr lang="de-DE" dirty="0" smtClean="0"/>
              <a:t>5.2 Transformierungen - Geometrisch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Multiplikation von Punkten mit einer 3 x 3 Matrix</a:t>
            </a:r>
          </a:p>
          <a:p>
            <a:pPr marL="0" indent="0">
              <a:buNone/>
            </a:pPr>
            <a:r>
              <a:rPr lang="de-DE" dirty="0" smtClean="0"/>
              <a:t>- Beliebiges 4-Eck in anderes 4-Eck umwandeln</a:t>
            </a:r>
            <a:br>
              <a:rPr lang="de-DE" dirty="0" smtClean="0"/>
            </a:br>
            <a:r>
              <a:rPr lang="de-DE" dirty="0" smtClean="0"/>
              <a:t>  (Parallelogramm -&gt; Rechteck usw.)</a:t>
            </a:r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44403" y="4272137"/>
            <a:ext cx="6149565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warpPerspective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>
                <a:latin typeface="Consolas"/>
                <a:cs typeface="Consolas"/>
              </a:rPr>
              <a:t>Mat </a:t>
            </a:r>
            <a:r>
              <a:rPr lang="de-DE" dirty="0" err="1">
                <a:latin typeface="Consolas"/>
                <a:cs typeface="Consolas"/>
              </a:rPr>
              <a:t>src</a:t>
            </a:r>
            <a:r>
              <a:rPr lang="de-DE" dirty="0">
                <a:latin typeface="Consolas"/>
                <a:cs typeface="Consolas"/>
              </a:rPr>
              <a:t>, Mat </a:t>
            </a:r>
            <a:r>
              <a:rPr lang="de-DE" dirty="0" err="1">
                <a:latin typeface="Consolas"/>
                <a:cs typeface="Consolas"/>
              </a:rPr>
              <a:t>dst</a:t>
            </a:r>
            <a:r>
              <a:rPr lang="de-DE" dirty="0">
                <a:latin typeface="Consolas"/>
                <a:cs typeface="Consolas"/>
              </a:rPr>
              <a:t>, </a:t>
            </a:r>
          </a:p>
          <a:p>
            <a:r>
              <a:rPr lang="de-DE" dirty="0">
                <a:latin typeface="Consolas"/>
                <a:cs typeface="Consolas"/>
              </a:rPr>
              <a:t>	   </a:t>
            </a:r>
            <a:r>
              <a:rPr lang="de-DE" dirty="0" smtClean="0">
                <a:latin typeface="Consolas"/>
                <a:cs typeface="Consolas"/>
              </a:rPr>
              <a:t>Mat m, Size </a:t>
            </a:r>
            <a:r>
              <a:rPr lang="de-DE" dirty="0" err="1" smtClean="0">
                <a:latin typeface="Consolas"/>
                <a:cs typeface="Consolas"/>
              </a:rPr>
              <a:t>dsize</a:t>
            </a:r>
            <a:r>
              <a:rPr lang="de-DE" dirty="0" smtClean="0">
                <a:latin typeface="Consolas"/>
                <a:cs typeface="Consolas"/>
              </a:rPr>
              <a:t>)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44403" y="577497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44403" y="5031031"/>
            <a:ext cx="6911041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Mat m =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warping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Matrix</a:t>
            </a:r>
          </a:p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=&gt;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Imgproc.</a:t>
            </a:r>
            <a:r>
              <a:rPr lang="de-DE" b="1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getPerspectiveTransform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src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, Mat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dst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0902" y="972154"/>
            <a:ext cx="305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5.2.1 Warp </a:t>
            </a:r>
            <a:r>
              <a:rPr lang="de-DE" sz="2400" dirty="0" err="1" smtClean="0"/>
              <a:t>Perspective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56040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>
            <a:normAutofit/>
          </a:bodyPr>
          <a:lstStyle/>
          <a:p>
            <a:r>
              <a:rPr lang="de-DE" dirty="0" smtClean="0"/>
              <a:t>5.3 </a:t>
            </a:r>
            <a:r>
              <a:rPr lang="de-DE" dirty="0" err="1" smtClean="0"/>
              <a:t>Discrete</a:t>
            </a:r>
            <a:r>
              <a:rPr lang="de-DE" dirty="0" smtClean="0"/>
              <a:t> Fourier Transform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Dient der Umwandlung in Frequenzbild</a:t>
            </a:r>
          </a:p>
          <a:p>
            <a:pPr marL="0" indent="0">
              <a:buNone/>
            </a:pPr>
            <a:r>
              <a:rPr lang="de-DE" dirty="0" smtClean="0"/>
              <a:t>- kann für Kompression verwendet werden, da menschliches Auge hohe Frequenzbereiche nicht erfassen kann</a:t>
            </a:r>
          </a:p>
          <a:p>
            <a:pPr marL="0" indent="0">
              <a:buNone/>
            </a:pPr>
            <a:r>
              <a:rPr lang="de-DE" dirty="0" smtClean="0"/>
              <a:t>- DFT ist eine komplexe Funktion, daher muss das Bild in realen und imaginären Teil aufgeteilt werden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0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de-DE" dirty="0" smtClean="0"/>
              <a:t>Bild konvertieren: 3-Channel -&gt; </a:t>
            </a:r>
            <a:r>
              <a:rPr lang="de-DE" dirty="0" err="1" smtClean="0"/>
              <a:t>Grayscale</a:t>
            </a:r>
            <a:r>
              <a:rPr lang="de-DE" dirty="0" smtClean="0"/>
              <a:t> -&gt; 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br>
              <a:rPr lang="de-DE" dirty="0" smtClean="0"/>
            </a:br>
            <a:endParaRPr lang="de-DE" dirty="0" smtClean="0"/>
          </a:p>
          <a:p>
            <a:pPr marL="457200" indent="-457200">
              <a:buAutoNum type="arabicParenR"/>
            </a:pPr>
            <a:r>
              <a:rPr lang="de-DE" dirty="0" smtClean="0"/>
              <a:t>Konvertiertes Bild + leere Mat in Mat List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457200" indent="-457200">
              <a:buAutoNum type="arabicParenR"/>
            </a:pPr>
            <a:r>
              <a:rPr lang="de-DE" dirty="0" err="1" smtClean="0"/>
              <a:t>Matlist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457200" indent="-457200">
              <a:buAutoNum type="arabicParenR"/>
            </a:pPr>
            <a:r>
              <a:rPr lang="de-DE" dirty="0" smtClean="0"/>
              <a:t>DFT anwenden</a:t>
            </a:r>
            <a:endParaRPr lang="de-DE" dirty="0"/>
          </a:p>
          <a:p>
            <a:pPr marL="457200" indent="-457200">
              <a:buAutoNum type="arabicParenR"/>
            </a:pPr>
            <a:endParaRPr lang="de-DE" dirty="0" smtClean="0"/>
          </a:p>
          <a:p>
            <a:pPr marL="457200" indent="-457200">
              <a:buAutoNum type="arabicParenR"/>
            </a:pPr>
            <a:endParaRPr lang="de-DE" dirty="0" smtClean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86037" y="2448764"/>
            <a:ext cx="7775629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cvtColor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>
                <a:latin typeface="Consolas"/>
                <a:cs typeface="Consolas"/>
              </a:rPr>
              <a:t>Mat </a:t>
            </a:r>
            <a:r>
              <a:rPr lang="de-DE" dirty="0" err="1">
                <a:latin typeface="Consolas"/>
                <a:cs typeface="Consolas"/>
              </a:rPr>
              <a:t>src</a:t>
            </a:r>
            <a:r>
              <a:rPr lang="de-DE" dirty="0">
                <a:latin typeface="Consolas"/>
                <a:cs typeface="Consolas"/>
              </a:rPr>
              <a:t>, Mat </a:t>
            </a:r>
            <a:r>
              <a:rPr lang="de-DE" dirty="0" err="1">
                <a:latin typeface="Consolas"/>
                <a:cs typeface="Consolas"/>
              </a:rPr>
              <a:t>dst</a:t>
            </a:r>
            <a:r>
              <a:rPr lang="de-DE" dirty="0" smtClean="0">
                <a:latin typeface="Consolas"/>
                <a:cs typeface="Consolas"/>
              </a:rPr>
              <a:t>, Imgproc.COLOR_RGB2GRAY);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86037" y="3272782"/>
            <a:ext cx="5388089" cy="9233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List&lt;Mat&gt;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matList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=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new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ArrayList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&lt;Mat&gt;();</a:t>
            </a:r>
          </a:p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matList.add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floatGray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matList.add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zeroMat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);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86038" y="4603619"/>
            <a:ext cx="4503082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/>
                <a:cs typeface="Consolas"/>
              </a:rPr>
              <a:t>Core.</a:t>
            </a:r>
            <a:r>
              <a:rPr lang="de-DE" b="1" dirty="0" err="1" smtClean="0">
                <a:latin typeface="Consolas"/>
                <a:cs typeface="Consolas"/>
              </a:rPr>
              <a:t>merge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 err="1" smtClean="0">
                <a:latin typeface="Consolas"/>
                <a:cs typeface="Consolas"/>
              </a:rPr>
              <a:t>MatList</a:t>
            </a:r>
            <a:r>
              <a:rPr lang="de-DE" dirty="0" smtClean="0">
                <a:latin typeface="Consolas"/>
                <a:cs typeface="Consolas"/>
              </a:rPr>
              <a:t>, </a:t>
            </a:r>
            <a:r>
              <a:rPr lang="de-DE" dirty="0" err="1" smtClean="0">
                <a:latin typeface="Consolas"/>
                <a:cs typeface="Consolas"/>
              </a:rPr>
              <a:t>complexImage</a:t>
            </a:r>
            <a:r>
              <a:rPr lang="de-DE" dirty="0" smtClean="0">
                <a:latin typeface="Consolas"/>
                <a:cs typeface="Consolas"/>
              </a:rPr>
              <a:t>);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86038" y="5541100"/>
            <a:ext cx="484499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/>
                <a:cs typeface="Consolas"/>
              </a:rPr>
              <a:t>Core.</a:t>
            </a:r>
            <a:r>
              <a:rPr lang="de-DE" b="1" dirty="0" err="1" smtClean="0">
                <a:latin typeface="Consolas"/>
                <a:cs typeface="Consolas"/>
              </a:rPr>
              <a:t>dft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 err="1" smtClean="0">
                <a:latin typeface="Consolas"/>
                <a:cs typeface="Consolas"/>
              </a:rPr>
              <a:t>complexImage</a:t>
            </a:r>
            <a:r>
              <a:rPr lang="de-DE" dirty="0" smtClean="0">
                <a:latin typeface="Consolas"/>
                <a:cs typeface="Consolas"/>
              </a:rPr>
              <a:t>, </a:t>
            </a:r>
            <a:r>
              <a:rPr lang="de-DE" dirty="0" err="1" smtClean="0">
                <a:latin typeface="Consolas"/>
                <a:cs typeface="Consolas"/>
              </a:rPr>
              <a:t>complexImage</a:t>
            </a:r>
            <a:r>
              <a:rPr lang="de-DE" dirty="0" smtClean="0">
                <a:latin typeface="Consolas"/>
                <a:cs typeface="Consolas"/>
              </a:rPr>
              <a:t>);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>
            <a:normAutofit/>
          </a:bodyPr>
          <a:lstStyle/>
          <a:p>
            <a:r>
              <a:rPr lang="de-DE" dirty="0" smtClean="0"/>
              <a:t>5.3 </a:t>
            </a:r>
            <a:r>
              <a:rPr lang="de-DE" dirty="0" err="1" smtClean="0"/>
              <a:t>Discrete</a:t>
            </a:r>
            <a:r>
              <a:rPr lang="de-DE" dirty="0" smtClean="0"/>
              <a:t> Fourier Transform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828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sz="4000" dirty="0" smtClean="0"/>
              <a:t>1.2 </a:t>
            </a:r>
            <a:r>
              <a:rPr lang="de-DE" sz="4000" dirty="0" err="1" smtClean="0"/>
              <a:t>core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3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Beinhaltet Klassen zur Erstellung und Manipulation von Matrizen, Skalaren und geometrischen Figuren.</a:t>
            </a:r>
            <a:br>
              <a:rPr lang="de-DE" dirty="0" smtClean="0"/>
            </a:br>
            <a:r>
              <a:rPr lang="de-DE" dirty="0" smtClean="0"/>
              <a:t>Ist die Basis aller </a:t>
            </a:r>
            <a:r>
              <a:rPr lang="de-DE" dirty="0" err="1" smtClean="0"/>
              <a:t>OpenCV</a:t>
            </a:r>
            <a:r>
              <a:rPr lang="de-DE" dirty="0" smtClean="0"/>
              <a:t> Anwendungen.</a:t>
            </a:r>
          </a:p>
          <a:p>
            <a:pPr marL="0" indent="0">
              <a:buNone/>
            </a:pPr>
            <a:endParaRPr lang="de-DE" u="sng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71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>
            <a:normAutofit/>
          </a:bodyPr>
          <a:lstStyle/>
          <a:p>
            <a:r>
              <a:rPr lang="de-DE" dirty="0" smtClean="0"/>
              <a:t>5.4 </a:t>
            </a:r>
            <a:r>
              <a:rPr lang="de-DE" dirty="0" err="1" smtClean="0"/>
              <a:t>Distance</a:t>
            </a:r>
            <a:r>
              <a:rPr lang="de-DE" dirty="0" smtClean="0"/>
              <a:t> Transform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wird auf Binärbilder angewandt</a:t>
            </a:r>
          </a:p>
          <a:p>
            <a:pPr marL="0" indent="0">
              <a:buNone/>
            </a:pPr>
            <a:r>
              <a:rPr lang="de-DE" dirty="0" smtClean="0"/>
              <a:t>- Es entsteht ein Graustufenbild, das die Abstände eines Objekts zum Rand darstellt</a:t>
            </a:r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86037" y="4825657"/>
            <a:ext cx="6403390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distanceTransform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>
                <a:latin typeface="Consolas"/>
                <a:cs typeface="Consolas"/>
              </a:rPr>
              <a:t>Mat </a:t>
            </a:r>
            <a:r>
              <a:rPr lang="de-DE" dirty="0" err="1">
                <a:latin typeface="Consolas"/>
                <a:cs typeface="Consolas"/>
              </a:rPr>
              <a:t>src</a:t>
            </a:r>
            <a:r>
              <a:rPr lang="de-DE" dirty="0">
                <a:latin typeface="Consolas"/>
                <a:cs typeface="Consolas"/>
              </a:rPr>
              <a:t>, Mat </a:t>
            </a:r>
            <a:r>
              <a:rPr lang="de-DE" dirty="0" err="1">
                <a:latin typeface="Consolas"/>
                <a:cs typeface="Consolas"/>
              </a:rPr>
              <a:t>dst</a:t>
            </a:r>
            <a:r>
              <a:rPr lang="de-DE" dirty="0">
                <a:latin typeface="Consolas"/>
                <a:cs typeface="Consolas"/>
              </a:rPr>
              <a:t>, </a:t>
            </a:r>
          </a:p>
          <a:p>
            <a:r>
              <a:rPr lang="de-DE" dirty="0">
                <a:latin typeface="Consolas"/>
                <a:cs typeface="Consolas"/>
              </a:rPr>
              <a:t>	   </a:t>
            </a:r>
            <a:r>
              <a:rPr lang="de-DE" dirty="0" smtClean="0">
                <a:latin typeface="Consolas"/>
                <a:cs typeface="Consolas"/>
              </a:rPr>
              <a:t>Imgproc.CV_DIST_L2, 3)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600289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86037" y="5551991"/>
            <a:ext cx="2976746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CV_DIST_L2 =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Euclidean</a:t>
            </a:r>
            <a:endParaRPr lang="de-DE" dirty="0" smtClean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31460" y="3483989"/>
            <a:ext cx="1139693" cy="113969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2726836" y="3695631"/>
            <a:ext cx="716410" cy="7164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816714" y="3483990"/>
            <a:ext cx="1139693" cy="113969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5012090" y="3695632"/>
            <a:ext cx="716410" cy="71641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833966" y="4021233"/>
            <a:ext cx="8466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04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>
            <a:normAutofit/>
          </a:bodyPr>
          <a:lstStyle/>
          <a:p>
            <a:r>
              <a:rPr lang="de-DE" dirty="0" smtClean="0"/>
              <a:t>5.5 </a:t>
            </a:r>
            <a:r>
              <a:rPr lang="de-DE" dirty="0" err="1" smtClean="0"/>
              <a:t>Histogram</a:t>
            </a:r>
            <a:r>
              <a:rPr lang="de-DE" dirty="0" smtClean="0"/>
              <a:t> </a:t>
            </a:r>
            <a:r>
              <a:rPr lang="de-DE" dirty="0" err="1" smtClean="0"/>
              <a:t>Equalization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Histogramm zeigt die Lichtverteilung in einem Bild</a:t>
            </a:r>
          </a:p>
          <a:p>
            <a:pPr marL="0" indent="0">
              <a:buNone/>
            </a:pPr>
            <a:r>
              <a:rPr lang="de-DE" dirty="0" smtClean="0"/>
              <a:t>- Bei schlechter Ausleuchtung in Bildbereichen, ist es schwierig Details zu erkennen</a:t>
            </a:r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Histogram</a:t>
            </a:r>
            <a:r>
              <a:rPr lang="de-DE" dirty="0" smtClean="0"/>
              <a:t> </a:t>
            </a:r>
            <a:r>
              <a:rPr lang="de-DE" dirty="0" err="1" smtClean="0"/>
              <a:t>Equalization</a:t>
            </a:r>
            <a:r>
              <a:rPr lang="de-DE" dirty="0" smtClean="0"/>
              <a:t> gleicht extreme Frequenzunterschiede aus</a:t>
            </a:r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86037" y="4501168"/>
            <a:ext cx="5768827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equalizeHist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 err="1" smtClean="0">
                <a:latin typeface="Consolas"/>
                <a:cs typeface="Consolas"/>
              </a:rPr>
              <a:t>grayImage</a:t>
            </a:r>
            <a:r>
              <a:rPr lang="de-DE" dirty="0" smtClean="0">
                <a:latin typeface="Consolas"/>
                <a:cs typeface="Consolas"/>
              </a:rPr>
              <a:t>, </a:t>
            </a:r>
            <a:r>
              <a:rPr lang="de-DE" dirty="0" err="1" smtClean="0">
                <a:latin typeface="Consolas"/>
                <a:cs typeface="Consolas"/>
              </a:rPr>
              <a:t>image</a:t>
            </a:r>
            <a:r>
              <a:rPr lang="de-DE" dirty="0" smtClean="0">
                <a:latin typeface="Consolas"/>
                <a:cs typeface="Consolas"/>
              </a:rPr>
              <a:t>)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6037" y="5774976"/>
            <a:ext cx="2215270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package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Imgproc</a:t>
            </a:r>
            <a:endParaRPr lang="de-DE" dirty="0">
              <a:solidFill>
                <a:schemeClr val="accent4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86037" y="5010210"/>
            <a:ext cx="4499699" cy="64633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(für Farbbilder muss jeder Channel </a:t>
            </a:r>
            <a:b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</a:b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 einzeln behandelt werden)</a:t>
            </a:r>
            <a:endParaRPr lang="de-DE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700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>
            <a:normAutofit/>
          </a:bodyPr>
          <a:lstStyle/>
          <a:p>
            <a:r>
              <a:rPr lang="de-DE" dirty="0" smtClean="0"/>
              <a:t>5.6 Integral Images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5"/>
            <a:ext cx="7583488" cy="1680642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- Vorarbeit für Haar-</a:t>
            </a:r>
            <a:r>
              <a:rPr lang="de-DE" dirty="0" err="1" smtClean="0"/>
              <a:t>Classifier</a:t>
            </a:r>
            <a:r>
              <a:rPr lang="de-DE" dirty="0"/>
              <a:t> </a:t>
            </a:r>
            <a:r>
              <a:rPr lang="de-DE" dirty="0" smtClean="0"/>
              <a:t>-&gt; beschleunigt den Erkennungsprozess</a:t>
            </a:r>
          </a:p>
          <a:p>
            <a:pPr marL="0" indent="0">
              <a:buNone/>
            </a:pPr>
            <a:r>
              <a:rPr lang="de-DE" dirty="0" smtClean="0"/>
              <a:t>- Pixelwerte werden durch die Pixelsumme ersetzt</a:t>
            </a:r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18506" y="4375397"/>
            <a:ext cx="16659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0	   2	      4</a:t>
            </a:r>
          </a:p>
          <a:p>
            <a:pPr marL="342900" indent="-342900">
              <a:buAutoNum type="arabicPlain" startAt="6"/>
            </a:pPr>
            <a:r>
              <a:rPr lang="de-DE" sz="2400" dirty="0" smtClean="0"/>
              <a:t>     8	    10</a:t>
            </a:r>
          </a:p>
          <a:p>
            <a:r>
              <a:rPr lang="de-DE" sz="2400" dirty="0" smtClean="0"/>
              <a:t>12	  14     16</a:t>
            </a:r>
            <a:endParaRPr lang="de-DE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3797628" y="4428827"/>
            <a:ext cx="169495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0	   2	      6</a:t>
            </a:r>
          </a:p>
          <a:p>
            <a:pPr marL="342900" indent="-342900">
              <a:buAutoNum type="arabicPlain" startAt="6"/>
            </a:pPr>
            <a:r>
              <a:rPr lang="de-DE" sz="2400" dirty="0" smtClean="0"/>
              <a:t>    16	    30</a:t>
            </a:r>
          </a:p>
          <a:p>
            <a:r>
              <a:rPr lang="de-DE" sz="2400" dirty="0" smtClean="0"/>
              <a:t>18	  42    16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>
          <a:xfrm>
            <a:off x="1418506" y="4445322"/>
            <a:ext cx="1550459" cy="386249"/>
          </a:xfrm>
          <a:prstGeom prst="rect">
            <a:avLst/>
          </a:prstGeom>
          <a:solidFill>
            <a:schemeClr val="accent1">
              <a:shade val="80000"/>
              <a:lumMod val="90000"/>
              <a:alpha val="51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136444" y="4550544"/>
            <a:ext cx="224567" cy="281027"/>
          </a:xfrm>
          <a:prstGeom prst="rect">
            <a:avLst/>
          </a:prstGeom>
          <a:solidFill>
            <a:schemeClr val="accent1">
              <a:shade val="80000"/>
              <a:lumMod val="90000"/>
              <a:alpha val="51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18507" y="4445322"/>
            <a:ext cx="974848" cy="1130403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371294" y="5225921"/>
            <a:ext cx="518882" cy="370674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921197" y="5629155"/>
            <a:ext cx="0" cy="31309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921197" y="5942246"/>
            <a:ext cx="2702700" cy="0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623897" y="5629155"/>
            <a:ext cx="0" cy="313091"/>
          </a:xfrm>
          <a:prstGeom prst="straightConnector1">
            <a:avLst/>
          </a:prstGeom>
          <a:ln>
            <a:solidFill>
              <a:srgbClr val="009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246826" y="596352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</a:rPr>
              <a:t>0 + 2 + 6 + 8 + 12 + 14</a:t>
            </a:r>
            <a:endParaRPr lang="de-DE" dirty="0">
              <a:solidFill>
                <a:schemeClr val="bg2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 flipH="1" flipV="1">
            <a:off x="2246826" y="4151431"/>
            <a:ext cx="4640" cy="256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2246826" y="4151431"/>
            <a:ext cx="2979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5226306" y="4151431"/>
            <a:ext cx="0" cy="256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262100" y="3776698"/>
            <a:ext cx="96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0 + 2 + 4</a:t>
            </a:r>
            <a:endParaRPr lang="de-DE" dirty="0">
              <a:solidFill>
                <a:schemeClr val="accent2"/>
              </a:solidFill>
            </a:endParaRPr>
          </a:p>
        </p:txBody>
      </p:sp>
      <p:cxnSp>
        <p:nvCxnSpPr>
          <p:cNvPr id="36" name="Gerade Verbindung 35"/>
          <p:cNvCxnSpPr/>
          <p:nvPr/>
        </p:nvCxnSpPr>
        <p:spPr>
          <a:xfrm flipH="1">
            <a:off x="1293099" y="4515618"/>
            <a:ext cx="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1288394" y="5497225"/>
            <a:ext cx="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2962122" y="4515618"/>
            <a:ext cx="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3063257" y="4520259"/>
            <a:ext cx="0" cy="984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2957417" y="5504281"/>
            <a:ext cx="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300155" y="4508562"/>
            <a:ext cx="0" cy="984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3691988" y="4545903"/>
            <a:ext cx="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3687283" y="5527510"/>
            <a:ext cx="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5361011" y="4545903"/>
            <a:ext cx="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462146" y="4550544"/>
            <a:ext cx="0" cy="984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>
            <a:off x="5356306" y="5534566"/>
            <a:ext cx="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699044" y="4538847"/>
            <a:ext cx="0" cy="984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3196167" y="5009444"/>
            <a:ext cx="40922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26" grpId="0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770401"/>
          </a:xfrm>
        </p:spPr>
        <p:txBody>
          <a:bodyPr>
            <a:normAutofit/>
          </a:bodyPr>
          <a:lstStyle/>
          <a:p>
            <a:r>
              <a:rPr lang="de-DE" dirty="0" smtClean="0"/>
              <a:t>5.6 Integral Images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5"/>
            <a:ext cx="7583488" cy="96431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- Aus Performance Gründen wird in der Integralmatrix eine Null-Spalte und Null-Zeile ergänzt</a:t>
            </a:r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18506" y="2995158"/>
            <a:ext cx="16659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0	   2	      4</a:t>
            </a:r>
          </a:p>
          <a:p>
            <a:pPr marL="342900" indent="-342900">
              <a:buAutoNum type="arabicPlain" startAt="6"/>
            </a:pPr>
            <a:r>
              <a:rPr lang="de-DE" sz="2400" dirty="0" smtClean="0"/>
              <a:t>     8	    10</a:t>
            </a:r>
          </a:p>
          <a:p>
            <a:r>
              <a:rPr lang="de-DE" sz="2400" dirty="0" smtClean="0"/>
              <a:t>12	  14     16</a:t>
            </a:r>
            <a:endParaRPr lang="de-DE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3797628" y="2625826"/>
            <a:ext cx="2454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0	   0        0	  0</a:t>
            </a:r>
          </a:p>
          <a:p>
            <a:r>
              <a:rPr lang="de-DE" sz="2400" dirty="0" smtClean="0"/>
              <a:t>0	   0        2	  6</a:t>
            </a:r>
          </a:p>
          <a:p>
            <a:r>
              <a:rPr lang="de-DE" sz="2400" dirty="0" smtClean="0"/>
              <a:t>0	   6       16	 30</a:t>
            </a:r>
          </a:p>
          <a:p>
            <a:r>
              <a:rPr lang="de-DE" sz="2400" dirty="0" smtClean="0"/>
              <a:t>0	  18	     42      16</a:t>
            </a:r>
            <a:endParaRPr lang="de-DE" sz="2400" dirty="0"/>
          </a:p>
        </p:txBody>
      </p:sp>
      <p:cxnSp>
        <p:nvCxnSpPr>
          <p:cNvPr id="7" name="Gerade Verbindung 6"/>
          <p:cNvCxnSpPr/>
          <p:nvPr/>
        </p:nvCxnSpPr>
        <p:spPr>
          <a:xfrm flipH="1">
            <a:off x="1293099" y="3136263"/>
            <a:ext cx="116000" cy="0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1288394" y="4117870"/>
            <a:ext cx="116000" cy="0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2962122" y="3136263"/>
            <a:ext cx="116000" cy="0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063257" y="3140904"/>
            <a:ext cx="0" cy="984022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2957417" y="4124926"/>
            <a:ext cx="116000" cy="0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>
            <a:off x="3717666" y="2761372"/>
            <a:ext cx="116000" cy="0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3727073" y="2766013"/>
            <a:ext cx="0" cy="1365046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3720017" y="4131059"/>
            <a:ext cx="116000" cy="0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6085505" y="2761372"/>
            <a:ext cx="116000" cy="0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6186640" y="2766013"/>
            <a:ext cx="0" cy="1365046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6080800" y="4131059"/>
            <a:ext cx="116000" cy="0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300155" y="3129207"/>
            <a:ext cx="0" cy="984022"/>
          </a:xfrm>
          <a:prstGeom prst="line">
            <a:avLst/>
          </a:prstGeom>
          <a:ln>
            <a:solidFill>
              <a:srgbClr val="1031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3196167" y="3623033"/>
            <a:ext cx="40922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933037" y="5665325"/>
            <a:ext cx="4626612" cy="3693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code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dirty="0" err="1" smtClean="0">
                <a:latin typeface="Consolas"/>
                <a:cs typeface="Consolas"/>
              </a:rPr>
              <a:t>Imgproc.</a:t>
            </a:r>
            <a:r>
              <a:rPr lang="de-DE" b="1" dirty="0" err="1" smtClean="0">
                <a:latin typeface="Consolas"/>
                <a:cs typeface="Consolas"/>
              </a:rPr>
              <a:t>integral</a:t>
            </a:r>
            <a:r>
              <a:rPr lang="de-DE" dirty="0" smtClean="0">
                <a:latin typeface="Consolas"/>
                <a:cs typeface="Consolas"/>
              </a:rPr>
              <a:t>(</a:t>
            </a:r>
            <a:r>
              <a:rPr lang="de-DE" dirty="0" err="1" smtClean="0">
                <a:latin typeface="Consolas"/>
                <a:cs typeface="Consolas"/>
              </a:rPr>
              <a:t>image</a:t>
            </a:r>
            <a:r>
              <a:rPr lang="de-DE" dirty="0" smtClean="0">
                <a:latin typeface="Consolas"/>
                <a:cs typeface="Consolas"/>
              </a:rPr>
              <a:t>, </a:t>
            </a:r>
            <a:r>
              <a:rPr lang="de-DE" dirty="0" err="1" smtClean="0">
                <a:latin typeface="Consolas"/>
                <a:cs typeface="Consolas"/>
              </a:rPr>
              <a:t>sum</a:t>
            </a:r>
            <a:r>
              <a:rPr lang="de-DE" dirty="0" smtClean="0">
                <a:latin typeface="Consolas"/>
                <a:cs typeface="Consolas"/>
              </a:rPr>
              <a:t>);</a:t>
            </a:r>
            <a:endParaRPr lang="de-DE" dirty="0">
              <a:latin typeface="Consolas"/>
              <a:cs typeface="Consola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933037" y="4366459"/>
            <a:ext cx="5388089" cy="1200329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/>
                <a:cs typeface="Consolas"/>
              </a:rPr>
              <a:t>Mat </a:t>
            </a:r>
            <a:r>
              <a:rPr lang="de-DE" dirty="0" err="1" smtClean="0">
                <a:latin typeface="Consolas"/>
                <a:cs typeface="Consolas"/>
              </a:rPr>
              <a:t>image</a:t>
            </a:r>
            <a:r>
              <a:rPr lang="de-DE" dirty="0" smtClean="0">
                <a:latin typeface="Consolas"/>
                <a:cs typeface="Consolas"/>
              </a:rPr>
              <a:t> = </a:t>
            </a:r>
            <a:r>
              <a:rPr lang="de-DE" dirty="0" err="1" smtClean="0">
                <a:latin typeface="Consolas"/>
                <a:cs typeface="Consolas"/>
              </a:rPr>
              <a:t>new</a:t>
            </a:r>
            <a:r>
              <a:rPr lang="de-DE" dirty="0" smtClean="0">
                <a:latin typeface="Consolas"/>
                <a:cs typeface="Consolas"/>
              </a:rPr>
              <a:t> Mat(3,3 ,CvType.CV_8UC1);</a:t>
            </a:r>
          </a:p>
          <a:p>
            <a:r>
              <a:rPr lang="de-DE" dirty="0" smtClean="0">
                <a:latin typeface="Consolas"/>
                <a:cs typeface="Consolas"/>
              </a:rPr>
              <a:t>Mat </a:t>
            </a:r>
            <a:r>
              <a:rPr lang="de-DE" dirty="0" err="1" smtClean="0">
                <a:latin typeface="Consolas"/>
                <a:cs typeface="Consolas"/>
              </a:rPr>
              <a:t>sum</a:t>
            </a:r>
            <a:r>
              <a:rPr lang="de-DE" dirty="0" smtClean="0">
                <a:latin typeface="Consolas"/>
                <a:cs typeface="Consolas"/>
              </a:rPr>
              <a:t> = </a:t>
            </a:r>
            <a:r>
              <a:rPr lang="de-DE" dirty="0" err="1" smtClean="0">
                <a:latin typeface="Consolas"/>
                <a:cs typeface="Consolas"/>
              </a:rPr>
              <a:t>new</a:t>
            </a:r>
            <a:r>
              <a:rPr lang="de-DE" dirty="0" smtClean="0">
                <a:latin typeface="Consolas"/>
                <a:cs typeface="Consolas"/>
              </a:rPr>
              <a:t> Mat();</a:t>
            </a:r>
          </a:p>
          <a:p>
            <a:r>
              <a:rPr lang="de-DE" dirty="0" err="1" smtClean="0">
                <a:latin typeface="Consolas"/>
                <a:cs typeface="Consolas"/>
              </a:rPr>
              <a:t>byte</a:t>
            </a:r>
            <a:r>
              <a:rPr lang="de-DE" dirty="0" smtClean="0">
                <a:latin typeface="Consolas"/>
                <a:cs typeface="Consolas"/>
              </a:rPr>
              <a:t>[] </a:t>
            </a:r>
            <a:r>
              <a:rPr lang="de-DE" dirty="0" err="1" smtClean="0">
                <a:latin typeface="Consolas"/>
                <a:cs typeface="Consolas"/>
              </a:rPr>
              <a:t>buffer</a:t>
            </a:r>
            <a:r>
              <a:rPr lang="de-DE" dirty="0" smtClean="0">
                <a:latin typeface="Consolas"/>
                <a:cs typeface="Consolas"/>
              </a:rPr>
              <a:t> = {0,2,4,6,8,10,12,14,16};</a:t>
            </a:r>
          </a:p>
          <a:p>
            <a:r>
              <a:rPr lang="de-DE" dirty="0" err="1" smtClean="0">
                <a:latin typeface="Consolas"/>
                <a:cs typeface="Consolas"/>
              </a:rPr>
              <a:t>image.put</a:t>
            </a:r>
            <a:r>
              <a:rPr lang="de-DE" dirty="0" smtClean="0">
                <a:latin typeface="Consolas"/>
                <a:cs typeface="Consolas"/>
              </a:rPr>
              <a:t>(0,0,buffer);</a:t>
            </a:r>
            <a:endParaRPr lang="de-DE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63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sz="4000" dirty="0" smtClean="0"/>
              <a:t>1.4 </a:t>
            </a:r>
            <a:r>
              <a:rPr lang="de-DE" sz="4000" dirty="0" err="1" smtClean="0"/>
              <a:t>imgcodecs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3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Beinhaltet Codecs für unterschiedliche Bildformate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sz="4000" dirty="0" smtClean="0"/>
              <a:t>1.5 </a:t>
            </a:r>
            <a:r>
              <a:rPr lang="de-DE" sz="4000" dirty="0" err="1" smtClean="0"/>
              <a:t>imgproc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3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Beinhaltet Methoden zur Bildmanipulation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sz="4000" dirty="0" smtClean="0"/>
              <a:t>1.6 ml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3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Beinhaltet Klassen und Methoden für </a:t>
            </a:r>
            <a:r>
              <a:rPr lang="de-DE" dirty="0" err="1" smtClean="0"/>
              <a:t>Machine</a:t>
            </a:r>
            <a:r>
              <a:rPr lang="de-DE" dirty="0" smtClean="0"/>
              <a:t> Learning.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sz="4000" dirty="0" smtClean="0"/>
              <a:t>1.7 </a:t>
            </a:r>
            <a:r>
              <a:rPr lang="de-DE" sz="4000" dirty="0" err="1" smtClean="0"/>
              <a:t>objdetect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3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Beinhaltet zur Objekterkennung notwendigen </a:t>
            </a:r>
            <a:r>
              <a:rPr lang="de-DE" dirty="0" err="1" smtClean="0"/>
              <a:t>Classifier</a:t>
            </a:r>
            <a:r>
              <a:rPr lang="de-DE" dirty="0" smtClean="0"/>
              <a:t> und Methoden.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sz="4000" dirty="0" smtClean="0"/>
              <a:t>1.11 </a:t>
            </a:r>
            <a:r>
              <a:rPr lang="de-DE" sz="4000" dirty="0" err="1" smtClean="0"/>
              <a:t>videoio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3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Beinhaltet Methoden um Videos zu öffnen, aufnehmen und abspielen sowie zur Nutzung der Webcam.</a:t>
            </a:r>
            <a:endParaRPr lang="de-DE" dirty="0"/>
          </a:p>
        </p:txBody>
      </p:sp>
      <p:pic>
        <p:nvPicPr>
          <p:cNvPr id="4" name="Bild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5124396"/>
            <a:ext cx="104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7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0</TotalTime>
  <Words>1376</Words>
  <Application>Microsoft Macintosh PowerPoint</Application>
  <PresentationFormat>Bildschirmpräsentation (4:3)</PresentationFormat>
  <Paragraphs>267</Paragraphs>
  <Slides>43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Pixel</vt:lpstr>
      <vt:lpstr>OpenCV 3.0</vt:lpstr>
      <vt:lpstr>Übersicht</vt:lpstr>
      <vt:lpstr>1 Die OpenCV Bibliothek</vt:lpstr>
      <vt:lpstr>1.2 core</vt:lpstr>
      <vt:lpstr>1.4 imgcodecs</vt:lpstr>
      <vt:lpstr>1.5 imgproc</vt:lpstr>
      <vt:lpstr>1.6 ml</vt:lpstr>
      <vt:lpstr>1.7 objdetect</vt:lpstr>
      <vt:lpstr>1.11 videoio</vt:lpstr>
      <vt:lpstr>2 Bilder, Matrizen, Kamera </vt:lpstr>
      <vt:lpstr>2.1 Bilder einladen und ausgeben</vt:lpstr>
      <vt:lpstr>2.2 Matrixmanipulation</vt:lpstr>
      <vt:lpstr>2.3 Auf die Webcam zugreifen</vt:lpstr>
      <vt:lpstr>2.3 Videos einladen und ausgeben</vt:lpstr>
      <vt:lpstr>3 Filter und morphologische Operatoren</vt:lpstr>
      <vt:lpstr>3.1 Weichzeichnungsfilter</vt:lpstr>
      <vt:lpstr>3.1 Weichzeichnungsfilter</vt:lpstr>
      <vt:lpstr>3.1 Weichzeichnungsfilter</vt:lpstr>
      <vt:lpstr>3.1 Weichzeichnungsfilter</vt:lpstr>
      <vt:lpstr>3.2 Morphologische Operatoren</vt:lpstr>
      <vt:lpstr>3.2 Morphologische Operatoren</vt:lpstr>
      <vt:lpstr>3.2 Morphologische Operatoren</vt:lpstr>
      <vt:lpstr>3.2 Morphologische Operatoren</vt:lpstr>
      <vt:lpstr>4 Thresholding und Bildpyramiden</vt:lpstr>
      <vt:lpstr>4.1 Thresholding</vt:lpstr>
      <vt:lpstr>4.1 Thresholding</vt:lpstr>
      <vt:lpstr>4.1 Thresholding</vt:lpstr>
      <vt:lpstr>4.1 Thresholding</vt:lpstr>
      <vt:lpstr>4.2 Bildpyramiden</vt:lpstr>
      <vt:lpstr>4.2 Bildpyramiden</vt:lpstr>
      <vt:lpstr>4.2 Bildpyramiden</vt:lpstr>
      <vt:lpstr>5 Transformierungen, Histogramm</vt:lpstr>
      <vt:lpstr>5.1 Transformierungen - Kantenfindung</vt:lpstr>
      <vt:lpstr>5.1 Transformierungen - Kantenfindung</vt:lpstr>
      <vt:lpstr>5.1 Transformierungen - Kantenfindung</vt:lpstr>
      <vt:lpstr>5.1 Transformierungen - Kantenfindung</vt:lpstr>
      <vt:lpstr>5.2 Transformierungen - Geometrisch</vt:lpstr>
      <vt:lpstr>5.3 Discrete Fourier Transform</vt:lpstr>
      <vt:lpstr>5.3 Discrete Fourier Transform</vt:lpstr>
      <vt:lpstr>5.4 Distance Transform</vt:lpstr>
      <vt:lpstr>5.5 Histogram Equalization</vt:lpstr>
      <vt:lpstr>5.6 Integral Images</vt:lpstr>
      <vt:lpstr>5.6 Integral Images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3.0</dc:title>
  <dc:creator>Joshua</dc:creator>
  <cp:lastModifiedBy>Joshua</cp:lastModifiedBy>
  <cp:revision>88</cp:revision>
  <dcterms:created xsi:type="dcterms:W3CDTF">2015-10-26T16:21:19Z</dcterms:created>
  <dcterms:modified xsi:type="dcterms:W3CDTF">2015-11-28T14:16:21Z</dcterms:modified>
</cp:coreProperties>
</file>