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3B9D1-689C-435A-A68D-ABA5B9C126E1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B6DB2-C6AF-4405-9546-6DCDC7CA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B6DB2-C6AF-4405-9546-6DCDC7CAB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CD27-12CB-C4BD-664D-56AA44B91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B549-2A5F-FEB3-95BA-D0F2C2638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7042-F853-5BF7-B21D-5FD88087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8FA3-8D06-2C72-4E95-AB0420C1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17D3-E403-6F61-4512-4E06B645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004B-0C2B-3450-DB3E-8C6B9416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B9FB-68CF-9A3D-7904-F85F8977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4BEF-57A3-C1AD-2276-C6780796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B929-AAFA-6EBA-55CE-F64C5D25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B02A-E1E5-5862-C219-2F87A91D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2272A-3F5A-B5E8-A680-6DC154F07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45BEE-44D1-464A-A548-A8F78D11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EB12-DFA3-A0AA-84C4-C349ECC6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71A1-CC69-9419-2B80-EB03E831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ADEF-DB27-9B7D-9B59-02A95E3F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B384-75D4-2D11-652F-7445815C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EC43-8E10-D845-166D-8EF1A843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4E39-BEE6-528B-5CAA-6D59263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71DB-7A34-F37C-64DC-1F76CD3E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0A0A-D11C-620B-4C6B-724A39B3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91E7-2F01-E531-EC76-75FA5D3D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51BF-D4FB-3C63-FACF-2C859B65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17A1F-BDB6-AD45-1E39-4351A6A2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DDE-9AF5-919F-FC82-ACA94431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DDDF-6B15-798C-F7F6-B53017EF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C27-DA71-9583-1538-EB71BB13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9A68-38CD-C540-59AF-1E207860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1C1B0-159D-DD7D-3410-A81B7856A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4A965-4BD8-2F08-E366-DDDFCD84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B8A6-6F8B-2768-8DF7-C2812A8A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978C9-786B-BEB3-6142-B092947C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E91D-3530-9013-AC2F-3FC723E3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2D103-CC4A-F80A-BBD8-2DC0E8C7E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E0F9-3DF6-9E84-432F-96325C8F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4B3E4-B0FC-4CE2-699C-DD378F903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9B9B7-2CE7-B201-E568-245E2F3C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437EB-32A7-0DFA-E2A3-58BAF03B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B9347-F060-958C-7395-6C5A348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F94FE-13D2-7DCD-8508-1BA194CB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2DCD-10B3-E32C-F2AF-FE8EF607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E4EEE-4E72-BF52-82D1-4B5B21DD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00ECE-E856-70C1-F02F-C5CDA025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59AA-894A-EFF2-D0DF-0B0D7542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A3C87-CB09-5142-D929-5D042C87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1514A-A456-6B0D-0633-A4F84124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7BD2-EDBA-2222-5567-468FC592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ACA6-6A80-E725-ABB5-2BD73332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4196-5DCC-C747-8C4C-FFE8C8C8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24950-6605-2E38-EEBC-1FB433F3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E4DFD-DBC7-B181-FE08-307272E6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B3C0F-31D2-A465-E9E8-3AB8992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B5B29-87D9-D578-1F2F-ED79E3A9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0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BDF4-B820-7172-EB45-F0759EDE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2D8A7-6AE8-C098-44C4-0248DAD5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5F504-4BE0-023D-4FB4-F5305A07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A454B-53DF-B274-413B-D72038EE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26B9-F358-1A39-1E3B-184F40E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FE4A-1113-A084-B1E8-D9E42D6C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B7739-B5AC-8690-EE34-41D95B8B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E3099-424E-3DCF-BEBD-E8639196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9A36-6EB0-21B6-6BD9-8ED88A1CA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69C65-FEBA-4083-9228-E625A13F6AB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F70F-884E-558E-FD5A-287439222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3C5E-644A-AF67-78A0-F2731E1A5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5A68-F3FD-4C83-8B61-C0383BC1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io.apollographql.com/sandbox/explore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apollographql.com/docs/apollo-server/v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pollographql.com/docs/react/" TargetMode="External"/><Relationship Id="rId5" Type="http://schemas.openxmlformats.org/officeDocument/2006/relationships/hyperlink" Target="https://www.apollographql.com/tutorials/browse" TargetMode="External"/><Relationship Id="rId4" Type="http://schemas.openxmlformats.org/officeDocument/2006/relationships/hyperlink" Target="https://graphql.org/faq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raphql.com/basics/0-introduc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graphql/graphql_resolver.htm" TargetMode="External"/><Relationship Id="rId5" Type="http://schemas.openxmlformats.org/officeDocument/2006/relationships/hyperlink" Target="https://graphql.org/learn/schema/" TargetMode="External"/><Relationship Id="rId4" Type="http://schemas.openxmlformats.org/officeDocument/2006/relationships/hyperlink" Target="https://www.prisma.io/blog/graphql-server-basics-demystifying-the-info-argument-in-graphql-resolvers-6f26249f61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oshuaJDevine/gqlProject" TargetMode="External"/><Relationship Id="rId4" Type="http://schemas.openxmlformats.org/officeDocument/2006/relationships/hyperlink" Target="https://www.mobilelive.ca/blog/graphql-vs-rest-what-you-didnt-know#:~:text=GraphQL%20community%20is%20growing%20and,difficult%20and%20Rest%20are%20moderate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FBF455-ED52-3DB0-A043-FF73F4EB9B23}"/>
              </a:ext>
            </a:extLst>
          </p:cNvPr>
          <p:cNvSpPr/>
          <p:nvPr/>
        </p:nvSpPr>
        <p:spPr>
          <a:xfrm>
            <a:off x="263167" y="5502720"/>
            <a:ext cx="11505621" cy="918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1167ED-EA7D-8CDD-8D77-D7CB674B40B9}"/>
              </a:ext>
            </a:extLst>
          </p:cNvPr>
          <p:cNvSpPr/>
          <p:nvPr/>
        </p:nvSpPr>
        <p:spPr>
          <a:xfrm>
            <a:off x="263167" y="4147949"/>
            <a:ext cx="11505621" cy="619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2C6D3A-DF88-EAC9-1ECE-68FF6419DF31}"/>
              </a:ext>
            </a:extLst>
          </p:cNvPr>
          <p:cNvSpPr/>
          <p:nvPr/>
        </p:nvSpPr>
        <p:spPr>
          <a:xfrm>
            <a:off x="263167" y="1298413"/>
            <a:ext cx="11505621" cy="1503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EF94840-3145-4A1E-537A-2B5EE66E6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3" y="241394"/>
            <a:ext cx="1670429" cy="7795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2320C-4A9E-8564-4CA6-0042178F335F}"/>
              </a:ext>
            </a:extLst>
          </p:cNvPr>
          <p:cNvCxnSpPr/>
          <p:nvPr/>
        </p:nvCxnSpPr>
        <p:spPr>
          <a:xfrm>
            <a:off x="267553" y="1132567"/>
            <a:ext cx="11389056" cy="0"/>
          </a:xfrm>
          <a:prstGeom prst="line">
            <a:avLst/>
          </a:prstGeom>
          <a:ln w="28575">
            <a:solidFill>
              <a:srgbClr val="36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EFE9A-8A22-5BE5-0A91-9B81CE7D55BC}"/>
              </a:ext>
            </a:extLst>
          </p:cNvPr>
          <p:cNvSpPr txBox="1"/>
          <p:nvPr/>
        </p:nvSpPr>
        <p:spPr>
          <a:xfrm>
            <a:off x="7365729" y="631161"/>
            <a:ext cx="42864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Mobile Architecture Introduction - </a:t>
            </a:r>
            <a:r>
              <a:rPr lang="en-US" dirty="0" err="1"/>
              <a:t>GraphQL</a:t>
            </a:r>
            <a:endParaRPr lang="en-US" dirty="0"/>
          </a:p>
          <a:p>
            <a:pPr algn="r"/>
            <a:r>
              <a:rPr lang="en-US" sz="1100" dirty="0"/>
              <a:t>Last modified by Joshua Devine 02.06.2023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AEE1E2-9C4C-F34A-AB5F-E04A10D0856A}"/>
              </a:ext>
            </a:extLst>
          </p:cNvPr>
          <p:cNvSpPr/>
          <p:nvPr/>
        </p:nvSpPr>
        <p:spPr>
          <a:xfrm>
            <a:off x="776252" y="1522334"/>
            <a:ext cx="1782751" cy="1131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GraphQL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B1705-7493-B52B-AB9D-2491C0E01043}"/>
              </a:ext>
            </a:extLst>
          </p:cNvPr>
          <p:cNvSpPr txBox="1"/>
          <p:nvPr/>
        </p:nvSpPr>
        <p:spPr>
          <a:xfrm>
            <a:off x="3336366" y="1618718"/>
            <a:ext cx="57031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b="0" i="0" dirty="0" err="1">
                <a:solidFill>
                  <a:srgbClr val="151515"/>
                </a:solidFill>
                <a:effectLst/>
                <a:latin typeface="RedHatText"/>
              </a:rPr>
              <a:t>GraphQL</a:t>
            </a:r>
            <a:r>
              <a:rPr lang="en-US" sz="1100" b="0" i="0" dirty="0">
                <a:solidFill>
                  <a:srgbClr val="151515"/>
                </a:solidFill>
                <a:effectLst/>
                <a:latin typeface="RedHatText"/>
              </a:rPr>
              <a:t> is a query language. The optimistic and stronger older brother of </a:t>
            </a:r>
            <a:r>
              <a:rPr lang="en-US" sz="1100" dirty="0">
                <a:solidFill>
                  <a:srgbClr val="151515"/>
                </a:solidFill>
                <a:latin typeface="RedHatText"/>
              </a:rPr>
              <a:t>REST.</a:t>
            </a:r>
            <a:endParaRPr lang="en-US" sz="1100" b="0" i="0" dirty="0">
              <a:solidFill>
                <a:srgbClr val="151515"/>
              </a:solidFill>
              <a:effectLst/>
              <a:latin typeface="RedHatText"/>
            </a:endParaRPr>
          </a:p>
          <a:p>
            <a:pPr marL="171450" indent="-171450">
              <a:buFontTx/>
              <a:buChar char="-"/>
            </a:pPr>
            <a:r>
              <a:rPr lang="en-US" sz="1100" dirty="0" err="1"/>
              <a:t>GraphQL</a:t>
            </a:r>
            <a:r>
              <a:rPr lang="en-US" sz="1100" dirty="0"/>
              <a:t> is a specification for remote client-server communications. 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GraphQL</a:t>
            </a:r>
            <a:r>
              <a:rPr lang="en-US" sz="1100" dirty="0"/>
              <a:t> is agnostic to the data source(s) used to retrieve data and persist changes.</a:t>
            </a:r>
          </a:p>
          <a:p>
            <a:pPr marL="171450" indent="-171450">
              <a:buFontTx/>
              <a:buChar char="-"/>
            </a:pPr>
            <a:r>
              <a:rPr lang="en-US" sz="1100" b="0" i="0" dirty="0" err="1">
                <a:solidFill>
                  <a:srgbClr val="151515"/>
                </a:solidFill>
                <a:effectLst/>
                <a:latin typeface="RedHatText"/>
              </a:rPr>
              <a:t>GraphQL</a:t>
            </a:r>
            <a:r>
              <a:rPr lang="en-US" sz="1100" dirty="0"/>
              <a:t> shapes data objects between a client, a server, and multiple data sources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Created / released by Facebook in 2015, now developed by the </a:t>
            </a:r>
            <a:r>
              <a:rPr lang="en-US" sz="1100" dirty="0" err="1"/>
              <a:t>GraphQL</a:t>
            </a:r>
            <a:r>
              <a:rPr lang="en-US" sz="1100" dirty="0"/>
              <a:t> foundation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74A70-B90C-44EB-9A1D-05319E639845}"/>
              </a:ext>
            </a:extLst>
          </p:cNvPr>
          <p:cNvSpPr txBox="1"/>
          <p:nvPr/>
        </p:nvSpPr>
        <p:spPr>
          <a:xfrm>
            <a:off x="8206209" y="1957272"/>
            <a:ext cx="3216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4"/>
              </a:rPr>
              <a:t>https://graphql.org/faq/</a:t>
            </a:r>
            <a:endParaRPr lang="en-US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24FB76-9E75-1DDE-4D5B-545463FBB9E6}"/>
              </a:ext>
            </a:extLst>
          </p:cNvPr>
          <p:cNvSpPr/>
          <p:nvPr/>
        </p:nvSpPr>
        <p:spPr>
          <a:xfrm>
            <a:off x="776252" y="3124829"/>
            <a:ext cx="1782751" cy="7674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Apollo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64A14-49E6-793D-254A-96E68C94CE88}"/>
              </a:ext>
            </a:extLst>
          </p:cNvPr>
          <p:cNvSpPr txBox="1"/>
          <p:nvPr/>
        </p:nvSpPr>
        <p:spPr>
          <a:xfrm>
            <a:off x="8206209" y="3377749"/>
            <a:ext cx="3509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5"/>
              </a:rPr>
              <a:t>https://www.apollographql.com/tutorials/browse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4E7EC-09A4-9A41-B4C2-D6AD39ACC97B}"/>
              </a:ext>
            </a:extLst>
          </p:cNvPr>
          <p:cNvSpPr txBox="1"/>
          <p:nvPr/>
        </p:nvSpPr>
        <p:spPr>
          <a:xfrm>
            <a:off x="3336366" y="3208472"/>
            <a:ext cx="5703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/>
              <a:t>Is a platform that </a:t>
            </a:r>
            <a:r>
              <a:rPr lang="en-US" sz="1100" dirty="0">
                <a:solidFill>
                  <a:srgbClr val="151515"/>
                </a:solidFill>
                <a:latin typeface="RedHatText"/>
              </a:rPr>
              <a:t>b</a:t>
            </a:r>
            <a:r>
              <a:rPr lang="en-US" sz="1100" b="0" i="0" dirty="0">
                <a:solidFill>
                  <a:srgbClr val="151515"/>
                </a:solidFill>
                <a:effectLst/>
                <a:latin typeface="RedHatText"/>
              </a:rPr>
              <a:t>uilds on top of </a:t>
            </a:r>
            <a:r>
              <a:rPr lang="en-US" sz="1100" b="0" i="0" dirty="0" err="1">
                <a:solidFill>
                  <a:srgbClr val="151515"/>
                </a:solidFill>
                <a:effectLst/>
                <a:latin typeface="RedHatText"/>
              </a:rPr>
              <a:t>GraphQL</a:t>
            </a:r>
            <a:r>
              <a:rPr lang="en-US" sz="1100" b="0" i="0" dirty="0">
                <a:solidFill>
                  <a:srgbClr val="151515"/>
                </a:solidFill>
                <a:effectLst/>
                <a:latin typeface="RedHatText"/>
              </a:rPr>
              <a:t>.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 err="1"/>
              <a:t>Keap</a:t>
            </a:r>
            <a:r>
              <a:rPr lang="en-US" sz="1100" dirty="0"/>
              <a:t> uses Apollo Server and Apollo Client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Founded in 2016 by independent owners and backed by Series D Funding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A1EF1-1171-5FEA-B325-50FE493635FF}"/>
              </a:ext>
            </a:extLst>
          </p:cNvPr>
          <p:cNvSpPr/>
          <p:nvPr/>
        </p:nvSpPr>
        <p:spPr>
          <a:xfrm>
            <a:off x="309213" y="4231391"/>
            <a:ext cx="1387445" cy="4669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Apollo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54416-DE87-D219-36F7-A7534BD8C9FC}"/>
              </a:ext>
            </a:extLst>
          </p:cNvPr>
          <p:cNvSpPr txBox="1"/>
          <p:nvPr/>
        </p:nvSpPr>
        <p:spPr>
          <a:xfrm>
            <a:off x="8198587" y="4995457"/>
            <a:ext cx="3509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6"/>
              </a:rPr>
              <a:t>https://www.apollographql.com/docs/react/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CC4B1-695D-DBF7-5F44-651F56753414}"/>
              </a:ext>
            </a:extLst>
          </p:cNvPr>
          <p:cNvSpPr txBox="1"/>
          <p:nvPr/>
        </p:nvSpPr>
        <p:spPr>
          <a:xfrm>
            <a:off x="3336995" y="4249441"/>
            <a:ext cx="5264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 err="1"/>
              <a:t>YASMLjs</a:t>
            </a:r>
            <a:r>
              <a:rPr lang="en-US" sz="1100" dirty="0"/>
              <a:t> (Yet Another State Management Library written in JS)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Integrates with many popular frontends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52A5C9-76F6-8686-BF09-F023DA5D925B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1667628" y="2653821"/>
            <a:ext cx="0" cy="47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669988-4440-2D16-BDFB-E7A8C4996797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1002936" y="3892279"/>
            <a:ext cx="664692" cy="33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4171D15-9CE8-FB7B-69CA-20473AB914ED}"/>
              </a:ext>
            </a:extLst>
          </p:cNvPr>
          <p:cNvSpPr/>
          <p:nvPr/>
        </p:nvSpPr>
        <p:spPr>
          <a:xfrm>
            <a:off x="1634805" y="4892769"/>
            <a:ext cx="1467579" cy="46698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Apollo Server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4F333C-C242-609D-73BA-86BD6927A545}"/>
              </a:ext>
            </a:extLst>
          </p:cNvPr>
          <p:cNvCxnSpPr>
            <a:cxnSpLocks/>
          </p:cNvCxnSpPr>
          <p:nvPr/>
        </p:nvCxnSpPr>
        <p:spPr>
          <a:xfrm>
            <a:off x="1667628" y="4036999"/>
            <a:ext cx="700967" cy="85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BA8141-3BFB-37E6-F6D5-AC0999382A24}"/>
              </a:ext>
            </a:extLst>
          </p:cNvPr>
          <p:cNvSpPr txBox="1"/>
          <p:nvPr/>
        </p:nvSpPr>
        <p:spPr>
          <a:xfrm>
            <a:off x="3336366" y="4910819"/>
            <a:ext cx="5703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/>
              <a:t>Implementation of </a:t>
            </a:r>
            <a:r>
              <a:rPr lang="en-US" sz="1100" dirty="0" err="1"/>
              <a:t>GraphQL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 err="1"/>
              <a:t>complient</a:t>
            </a:r>
            <a:r>
              <a:rPr lang="en-US" sz="1100" dirty="0"/>
              <a:t> and compatible with any </a:t>
            </a:r>
            <a:r>
              <a:rPr lang="en-US" sz="1100" dirty="0" err="1"/>
              <a:t>GraphQL</a:t>
            </a:r>
            <a:r>
              <a:rPr lang="en-US" sz="1100" dirty="0"/>
              <a:t> client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C661BC-9772-8638-B58A-4B9E959B7006}"/>
              </a:ext>
            </a:extLst>
          </p:cNvPr>
          <p:cNvSpPr txBox="1"/>
          <p:nvPr/>
        </p:nvSpPr>
        <p:spPr>
          <a:xfrm>
            <a:off x="8272046" y="5738902"/>
            <a:ext cx="3509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https://www.apollographql.com/docs/apollo-server/v3</a:t>
            </a:r>
            <a:endParaRPr lang="en-US" sz="1100" dirty="0"/>
          </a:p>
          <a:p>
            <a:pPr algn="ctr"/>
            <a:r>
              <a:rPr lang="en-US" sz="1100" dirty="0">
                <a:hlinkClick r:id="rId8"/>
              </a:rPr>
              <a:t>https://studio.apollographql.com/sandbox/explorer</a:t>
            </a:r>
            <a:endParaRPr lang="en-US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9A2486-43AC-72FF-EAE2-7BD3F04F89DA}"/>
              </a:ext>
            </a:extLst>
          </p:cNvPr>
          <p:cNvSpPr/>
          <p:nvPr/>
        </p:nvSpPr>
        <p:spPr>
          <a:xfrm>
            <a:off x="315792" y="5653839"/>
            <a:ext cx="2842953" cy="6010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Apollo Studio (</a:t>
            </a:r>
            <a:r>
              <a:rPr lang="en-US" sz="1200" dirty="0">
                <a:solidFill>
                  <a:schemeClr val="tx1"/>
                </a:solidFill>
              </a:rPr>
              <a:t>sandbox / </a:t>
            </a:r>
            <a:r>
              <a:rPr lang="en-US" sz="1000" dirty="0">
                <a:solidFill>
                  <a:schemeClr val="tx1"/>
                </a:solidFill>
              </a:rPr>
              <a:t>explorer /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graphOS</a:t>
            </a:r>
            <a:r>
              <a:rPr lang="en-US" sz="800" dirty="0">
                <a:solidFill>
                  <a:schemeClr val="tx1"/>
                </a:solidFill>
              </a:rPr>
              <a:t> / </a:t>
            </a:r>
            <a:r>
              <a:rPr lang="en-US" sz="600" dirty="0" err="1">
                <a:solidFill>
                  <a:schemeClr val="tx1"/>
                </a:solidFill>
              </a:rPr>
              <a:t>plaformAPI</a:t>
            </a:r>
            <a:r>
              <a:rPr lang="en-US" sz="600" dirty="0">
                <a:solidFill>
                  <a:schemeClr val="tx1"/>
                </a:solidFill>
              </a:rPr>
              <a:t> /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00" dirty="0" err="1">
                <a:solidFill>
                  <a:schemeClr val="tx1"/>
                </a:solidFill>
              </a:rPr>
              <a:t>grpahiql</a:t>
            </a:r>
            <a:r>
              <a:rPr lang="en-US" sz="600" dirty="0">
                <a:solidFill>
                  <a:schemeClr val="tx1"/>
                </a:solidFill>
              </a:rPr>
              <a:t> / </a:t>
            </a:r>
            <a:r>
              <a:rPr lang="en-US" sz="400" dirty="0">
                <a:solidFill>
                  <a:schemeClr val="tx1"/>
                </a:solidFill>
              </a:rPr>
              <a:t>… / …. 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4584FC-659D-BCF8-AB80-51F73BE0E3E3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>
            <a:off x="1667628" y="3892279"/>
            <a:ext cx="69641" cy="17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B589C8-CF6E-5232-9DC9-E550A6CD7F71}"/>
              </a:ext>
            </a:extLst>
          </p:cNvPr>
          <p:cNvSpPr txBox="1"/>
          <p:nvPr/>
        </p:nvSpPr>
        <p:spPr>
          <a:xfrm>
            <a:off x="3336366" y="5738902"/>
            <a:ext cx="5703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/>
              <a:t>A UI for </a:t>
            </a:r>
            <a:r>
              <a:rPr lang="en-US" sz="1100" dirty="0" err="1"/>
              <a:t>GraphQL</a:t>
            </a: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Build queries, copy queries into your </a:t>
            </a:r>
            <a:r>
              <a:rPr lang="en-US" sz="1100" dirty="0" err="1"/>
              <a:t>glq</a:t>
            </a:r>
            <a:r>
              <a:rPr lang="en-US" sz="1100" dirty="0"/>
              <a:t> template literals, and explore the schema</a:t>
            </a:r>
          </a:p>
        </p:txBody>
      </p:sp>
    </p:spTree>
    <p:extLst>
      <p:ext uri="{BB962C8B-B14F-4D97-AF65-F5344CB8AC3E}">
        <p14:creationId xmlns:p14="http://schemas.microsoft.com/office/powerpoint/2010/main" val="322321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EF94840-3145-4A1E-537A-2B5EE66E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3" y="241394"/>
            <a:ext cx="1670429" cy="7795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2320C-4A9E-8564-4CA6-0042178F335F}"/>
              </a:ext>
            </a:extLst>
          </p:cNvPr>
          <p:cNvCxnSpPr/>
          <p:nvPr/>
        </p:nvCxnSpPr>
        <p:spPr>
          <a:xfrm>
            <a:off x="267553" y="1132567"/>
            <a:ext cx="11389056" cy="0"/>
          </a:xfrm>
          <a:prstGeom prst="line">
            <a:avLst/>
          </a:prstGeom>
          <a:ln w="28575">
            <a:solidFill>
              <a:srgbClr val="36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EFE9A-8A22-5BE5-0A91-9B81CE7D55BC}"/>
              </a:ext>
            </a:extLst>
          </p:cNvPr>
          <p:cNvSpPr txBox="1"/>
          <p:nvPr/>
        </p:nvSpPr>
        <p:spPr>
          <a:xfrm>
            <a:off x="8370875" y="631161"/>
            <a:ext cx="328134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Mobile Architecture Introduction</a:t>
            </a:r>
          </a:p>
          <a:p>
            <a:pPr algn="r"/>
            <a:r>
              <a:rPr lang="en-US" sz="1100" dirty="0"/>
              <a:t>Last modified by Joshua Devine 02.06.2023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E3229-956B-43BE-2981-751D259F2F76}"/>
              </a:ext>
            </a:extLst>
          </p:cNvPr>
          <p:cNvSpPr/>
          <p:nvPr/>
        </p:nvSpPr>
        <p:spPr>
          <a:xfrm>
            <a:off x="263167" y="1894882"/>
            <a:ext cx="11505621" cy="538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10842-EF9D-2D23-1C82-BD61D3E66193}"/>
              </a:ext>
            </a:extLst>
          </p:cNvPr>
          <p:cNvSpPr txBox="1"/>
          <p:nvPr/>
        </p:nvSpPr>
        <p:spPr>
          <a:xfrm>
            <a:off x="385135" y="1979521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98C98-5513-EC6A-C2DA-D82F814D56F1}"/>
              </a:ext>
            </a:extLst>
          </p:cNvPr>
          <p:cNvSpPr txBox="1"/>
          <p:nvPr/>
        </p:nvSpPr>
        <p:spPr>
          <a:xfrm>
            <a:off x="385135" y="251752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40322-6259-1317-4EB1-1933E28FEB0D}"/>
              </a:ext>
            </a:extLst>
          </p:cNvPr>
          <p:cNvSpPr/>
          <p:nvPr/>
        </p:nvSpPr>
        <p:spPr>
          <a:xfrm>
            <a:off x="263167" y="2970896"/>
            <a:ext cx="11505621" cy="538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323D4-18BF-6E09-1016-D1AFE9AA9EE6}"/>
              </a:ext>
            </a:extLst>
          </p:cNvPr>
          <p:cNvSpPr txBox="1"/>
          <p:nvPr/>
        </p:nvSpPr>
        <p:spPr>
          <a:xfrm>
            <a:off x="385135" y="3055535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9AFC-FB65-FDB6-2B89-A330A0CF83CC}"/>
              </a:ext>
            </a:extLst>
          </p:cNvPr>
          <p:cNvSpPr txBox="1"/>
          <p:nvPr/>
        </p:nvSpPr>
        <p:spPr>
          <a:xfrm>
            <a:off x="4815741" y="1244207"/>
            <a:ext cx="229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Core Concepts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47AB4-7FE2-68EC-ACDE-8E8A43A8AC37}"/>
              </a:ext>
            </a:extLst>
          </p:cNvPr>
          <p:cNvSpPr txBox="1"/>
          <p:nvPr/>
        </p:nvSpPr>
        <p:spPr>
          <a:xfrm>
            <a:off x="1768772" y="5341299"/>
            <a:ext cx="86544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https://www.howtographql.com/basics/0-introduction/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4"/>
              </a:rPr>
              <a:t>demystifying-the-info-argument-in-</a:t>
            </a:r>
            <a:r>
              <a:rPr lang="en-US" sz="1200" dirty="0" err="1">
                <a:hlinkClick r:id="rId4"/>
              </a:rPr>
              <a:t>graphql</a:t>
            </a:r>
            <a:r>
              <a:rPr lang="en-US" sz="1200" dirty="0">
                <a:hlinkClick r:id="rId4"/>
              </a:rPr>
              <a:t>-resolvers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5"/>
              </a:rPr>
              <a:t>https://graphql.org/learn/schema/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6"/>
              </a:rPr>
              <a:t>https://www.tutorialspoint.com/graphql/graphql_resolver.htm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B959D-F6C6-1DD1-2A4A-D0EB9DE2C91B}"/>
              </a:ext>
            </a:extLst>
          </p:cNvPr>
          <p:cNvSpPr txBox="1"/>
          <p:nvPr/>
        </p:nvSpPr>
        <p:spPr>
          <a:xfrm>
            <a:off x="385135" y="3586060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Resolvers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73841B-22AC-E829-0325-C4249363D2C9}"/>
              </a:ext>
            </a:extLst>
          </p:cNvPr>
          <p:cNvSpPr txBox="1"/>
          <p:nvPr/>
        </p:nvSpPr>
        <p:spPr>
          <a:xfrm>
            <a:off x="2642627" y="2023876"/>
            <a:ext cx="900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object types. </a:t>
            </a:r>
            <a:r>
              <a:rPr lang="en-US" sz="1200" dirty="0" err="1"/>
              <a:t>GrpahQL</a:t>
            </a:r>
            <a:r>
              <a:rPr lang="en-US" sz="1200" dirty="0"/>
              <a:t> is strongly 💪 typed! Remind me… why do we use JS for all this stuff?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DD8EF-F576-D40F-B48B-F810F0859AF8}"/>
              </a:ext>
            </a:extLst>
          </p:cNvPr>
          <p:cNvSpPr txBox="1"/>
          <p:nvPr/>
        </p:nvSpPr>
        <p:spPr>
          <a:xfrm>
            <a:off x="2642627" y="2563694"/>
            <a:ext cx="900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GQL type. GET in REST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FA872-57F9-75CF-1026-3DF160CF0947}"/>
              </a:ext>
            </a:extLst>
          </p:cNvPr>
          <p:cNvSpPr txBox="1"/>
          <p:nvPr/>
        </p:nvSpPr>
        <p:spPr>
          <a:xfrm>
            <a:off x="2642627" y="3101701"/>
            <a:ext cx="900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GQL type. POST, PUT, PATCH, or DELETE in 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709A0-13EE-5A50-7F7E-BC4BE53C3949}"/>
              </a:ext>
            </a:extLst>
          </p:cNvPr>
          <p:cNvSpPr txBox="1"/>
          <p:nvPr/>
        </p:nvSpPr>
        <p:spPr>
          <a:xfrm>
            <a:off x="2642627" y="3524505"/>
            <a:ext cx="9009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Generates a response for a query. A query handler. Accepts four arguments, root, </a:t>
            </a:r>
            <a:r>
              <a:rPr lang="en-US" sz="1200" dirty="0" err="1"/>
              <a:t>args</a:t>
            </a:r>
            <a:r>
              <a:rPr lang="en-US" sz="1200" dirty="0"/>
              <a:t>, context, and info.</a:t>
            </a:r>
          </a:p>
          <a:p>
            <a:endParaRPr lang="en-US" sz="1200" dirty="0"/>
          </a:p>
          <a:p>
            <a:r>
              <a:rPr lang="en-US" sz="1200" dirty="0"/>
              <a:t>It can fetch data from any data source, then transforms that data into the shape your client requires.</a:t>
            </a:r>
          </a:p>
          <a:p>
            <a:endParaRPr lang="en-US" sz="1200" dirty="0"/>
          </a:p>
          <a:p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have the same name as the field that it populates data for.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FE0693-0274-0F26-0958-EED88591A878}"/>
              </a:ext>
            </a:extLst>
          </p:cNvPr>
          <p:cNvSpPr/>
          <p:nvPr/>
        </p:nvSpPr>
        <p:spPr>
          <a:xfrm>
            <a:off x="263167" y="4564780"/>
            <a:ext cx="11505621" cy="538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DED8C3-D035-5767-2018-4D2E55E927AC}"/>
              </a:ext>
            </a:extLst>
          </p:cNvPr>
          <p:cNvSpPr txBox="1"/>
          <p:nvPr/>
        </p:nvSpPr>
        <p:spPr>
          <a:xfrm>
            <a:off x="385135" y="4672609"/>
            <a:ext cx="14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27E76D-66D1-6435-0708-7AFFE52371CB}"/>
              </a:ext>
            </a:extLst>
          </p:cNvPr>
          <p:cNvSpPr txBox="1"/>
          <p:nvPr/>
        </p:nvSpPr>
        <p:spPr>
          <a:xfrm>
            <a:off x="2603622" y="4695585"/>
            <a:ext cx="900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 extension of the </a:t>
            </a:r>
            <a:r>
              <a:rPr lang="en-US" sz="1200" dirty="0" err="1"/>
              <a:t>RESTDataSource</a:t>
            </a:r>
            <a:r>
              <a:rPr lang="en-US" sz="1200" dirty="0"/>
              <a:t> class that will reach out to the APIs / DBs the server is using</a:t>
            </a:r>
          </a:p>
        </p:txBody>
      </p:sp>
    </p:spTree>
    <p:extLst>
      <p:ext uri="{BB962C8B-B14F-4D97-AF65-F5344CB8AC3E}">
        <p14:creationId xmlns:p14="http://schemas.microsoft.com/office/powerpoint/2010/main" val="334945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EF94840-3145-4A1E-537A-2B5EE66E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3" y="241394"/>
            <a:ext cx="1670429" cy="7795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2320C-4A9E-8564-4CA6-0042178F335F}"/>
              </a:ext>
            </a:extLst>
          </p:cNvPr>
          <p:cNvCxnSpPr/>
          <p:nvPr/>
        </p:nvCxnSpPr>
        <p:spPr>
          <a:xfrm>
            <a:off x="267553" y="1132567"/>
            <a:ext cx="11389056" cy="0"/>
          </a:xfrm>
          <a:prstGeom prst="line">
            <a:avLst/>
          </a:prstGeom>
          <a:ln w="28575">
            <a:solidFill>
              <a:srgbClr val="36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EFE9A-8A22-5BE5-0A91-9B81CE7D55BC}"/>
              </a:ext>
            </a:extLst>
          </p:cNvPr>
          <p:cNvSpPr txBox="1"/>
          <p:nvPr/>
        </p:nvSpPr>
        <p:spPr>
          <a:xfrm>
            <a:off x="8370875" y="631161"/>
            <a:ext cx="328134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Mobile Architecture Introduction</a:t>
            </a:r>
          </a:p>
          <a:p>
            <a:pPr algn="r"/>
            <a:r>
              <a:rPr lang="en-US" sz="1100" dirty="0"/>
              <a:t>Last modified by Joshua Devine 02.06.2023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9AFC-FB65-FDB6-2B89-A330A0CF83CC}"/>
              </a:ext>
            </a:extLst>
          </p:cNvPr>
          <p:cNvSpPr txBox="1"/>
          <p:nvPr/>
        </p:nvSpPr>
        <p:spPr>
          <a:xfrm>
            <a:off x="2773932" y="1226315"/>
            <a:ext cx="6376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Example Implementation – Create a server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E25C4-53D0-5A62-6480-5EE78929311B}"/>
              </a:ext>
            </a:extLst>
          </p:cNvPr>
          <p:cNvSpPr txBox="1"/>
          <p:nvPr/>
        </p:nvSpPr>
        <p:spPr>
          <a:xfrm>
            <a:off x="4751493" y="1902804"/>
            <a:ext cx="1210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/>
              <a:t>Server/</a:t>
            </a:r>
            <a:r>
              <a:rPr lang="en-US" sz="1050" dirty="0" err="1"/>
              <a:t>src</a:t>
            </a:r>
            <a:r>
              <a:rPr lang="en-US" sz="1050" dirty="0"/>
              <a:t>/index.js</a:t>
            </a:r>
            <a:endParaRPr lang="en-US" sz="7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2CE4D62-E3C5-00B8-EC97-CE303F19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01" y="2292098"/>
            <a:ext cx="2811335" cy="3908762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const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{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ApolloServer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}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'apollo-server'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const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typeDefs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'./schema'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const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resolvers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'./resolvers'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const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TrackAPI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'./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datasources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/track-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api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const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server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ApolloServer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({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typeDefs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resolvers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dataSources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trackAPI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TrackAPI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})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server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listen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()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console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(`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Server is running!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🔉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Listening on port 4000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Query at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http://localhost:4000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`)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})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30CFD71-E9A8-E9E6-2B11-27B67373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236" y="2292098"/>
            <a:ext cx="8189593" cy="3908762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Import the Apollo Server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GQL template literals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Functions with four arguments that will return promises from our data sources. Should mirror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typeDefs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 (or GQL template literals in the schema)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We need to define our data sources. </a:t>
            </a:r>
            <a:r>
              <a:rPr lang="en-US" altLang="en-US" sz="1000" dirty="0">
                <a:solidFill>
                  <a:srgbClr val="7BBA75"/>
                </a:solidFill>
                <a:latin typeface="JetBrains Mono"/>
              </a:rPr>
              <a:t>Like setting up a fetch request this is typically defining our rest endpoints.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Create the instance of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ApolloServer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a reference to our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gql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 template literals as an option for the server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a reference to our resolver functions as an option for the server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define </a:t>
            </a:r>
            <a:r>
              <a:rPr lang="en-US" altLang="en-US" sz="1000" dirty="0">
                <a:solidFill>
                  <a:srgbClr val="7BBA75"/>
                </a:solidFill>
                <a:latin typeface="JetBrains Mono"/>
              </a:rPr>
              <a:t>all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our data sources as an option for the server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  <a:t>// Start the server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BBA75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7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EF94840-3145-4A1E-537A-2B5EE66E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3" y="241394"/>
            <a:ext cx="1670429" cy="7795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2320C-4A9E-8564-4CA6-0042178F335F}"/>
              </a:ext>
            </a:extLst>
          </p:cNvPr>
          <p:cNvCxnSpPr/>
          <p:nvPr/>
        </p:nvCxnSpPr>
        <p:spPr>
          <a:xfrm>
            <a:off x="267553" y="1132567"/>
            <a:ext cx="11389056" cy="0"/>
          </a:xfrm>
          <a:prstGeom prst="line">
            <a:avLst/>
          </a:prstGeom>
          <a:ln w="28575">
            <a:solidFill>
              <a:srgbClr val="36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9EFE9A-8A22-5BE5-0A91-9B81CE7D55BC}"/>
              </a:ext>
            </a:extLst>
          </p:cNvPr>
          <p:cNvSpPr txBox="1"/>
          <p:nvPr/>
        </p:nvSpPr>
        <p:spPr>
          <a:xfrm>
            <a:off x="8370875" y="631161"/>
            <a:ext cx="328134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Mobile Architecture Introduction</a:t>
            </a:r>
          </a:p>
          <a:p>
            <a:pPr algn="r"/>
            <a:r>
              <a:rPr lang="en-US" sz="1100" dirty="0"/>
              <a:t>Last modified by Joshua Devine 02.06.2023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69AFC-FB65-FDB6-2B89-A330A0CF83CC}"/>
              </a:ext>
            </a:extLst>
          </p:cNvPr>
          <p:cNvSpPr txBox="1"/>
          <p:nvPr/>
        </p:nvSpPr>
        <p:spPr>
          <a:xfrm>
            <a:off x="263167" y="1124367"/>
            <a:ext cx="1138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Appendix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CECA8-D903-3747-32D0-3FF4FE69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93" y="1633974"/>
            <a:ext cx="7772604" cy="43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0907B8-748C-EDAD-6674-6E67921C30E0}"/>
              </a:ext>
            </a:extLst>
          </p:cNvPr>
          <p:cNvSpPr txBox="1"/>
          <p:nvPr/>
        </p:nvSpPr>
        <p:spPr>
          <a:xfrm>
            <a:off x="0" y="613474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linkClick r:id="rId4"/>
              </a:rPr>
              <a:t>GraphQL</a:t>
            </a:r>
            <a:r>
              <a:rPr lang="en-US" sz="1200" dirty="0">
                <a:hlinkClick r:id="rId4"/>
              </a:rPr>
              <a:t> vs. REST: What You Didn’t Know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5"/>
              </a:rPr>
              <a:t>https://github.com/JoshuaJDevine/gqlProject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565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716</Words>
  <Application>Microsoft Office PowerPoint</Application>
  <PresentationFormat>Widescreen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JetBrains Mono</vt:lpstr>
      <vt:lpstr>RedHatText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Devine</dc:creator>
  <cp:lastModifiedBy>Joshua Devine</cp:lastModifiedBy>
  <cp:revision>1</cp:revision>
  <dcterms:created xsi:type="dcterms:W3CDTF">2023-02-06T01:33:41Z</dcterms:created>
  <dcterms:modified xsi:type="dcterms:W3CDTF">2023-02-06T03:14:09Z</dcterms:modified>
</cp:coreProperties>
</file>