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32d6651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32d6651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32d665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32d665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32d6651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32d6651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32d6651c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32d6651c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32d6651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32d6651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Alright, let's break down how we turn someone's speech into text. First up, our system gets an audio file,this is the users voice input. We then send this file over to Google Cloud Services – they're the pros at figuring out what's being said. They use some really advanced algorithms, that we’ll cover on the next slide, to listen and transcribe the words. What we get back is the text version of that speech. We can then feed this into the next stage of our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32d6651c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32d6651c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424242"/>
                </a:solidFill>
                <a:latin typeface="Nunito"/>
                <a:ea typeface="Nunito"/>
                <a:cs typeface="Nunito"/>
                <a:sym typeface="Nunito"/>
              </a:rPr>
              <a:t>Now, let's dive deeper into how this speech-to-text magic happens. First off, we do a bit of audio cleanup, making sure the voice stands out from any background noise. Then, we use this cool technique called Mel-Frequency Cepstral Coefficients – it's a fancy way of breaking down the audio to understand its unique characteristics. Next, they either use Hidden Markov Models or Deep Neural Networks to get a grip on the sound patterns in the speech. They also have language models, like N-grams or Recurrent Neural Networks, which help predict what word comes next based on the previous ones. It's like filling in the blanks, but for speech. Lastly, they bring in algorithms like the Viterbi Algorithm or Connectionist Temporal Classification. These help us make sense of all the audio bits and pieces and turn them into readable text. Pretty cool stuff, right?</a:t>
            </a: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311150" lvl="0" marL="457200" rtl="0" algn="l">
              <a:lnSpc>
                <a:spcPct val="115000"/>
              </a:lnSpc>
              <a:spcBef>
                <a:spcPts val="120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Context-awareness can also be implemented with things like Recurrent Neural Networks and Transformers.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The Viterbi algorithm is often employed for decoding HMMs. It efficiently finds the most likely sequence of states (phonemes) given the observed audio features.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AutoNum type="arabicPeriod"/>
            </a:pPr>
            <a:r>
              <a:rPr lang="en" sz="1300">
                <a:solidFill>
                  <a:srgbClr val="424242"/>
                </a:solidFill>
                <a:latin typeface="Nunito"/>
                <a:ea typeface="Nunito"/>
                <a:cs typeface="Nunito"/>
                <a:sym typeface="Nunito"/>
              </a:rPr>
              <a:t>Connectionist Temporal Classification is a technique used in neural network-based models for sequence-to-sequence tasks.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32d6651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32d6651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32d6651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32d6651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32d6651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32d6651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Voice Selection:</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Our system provides a diverse range of realistic voices, offering users the ability to choose a voice that best fits their preference or the context of the conversation. Each voice option comes with its unique tonal qualities and accents, enhancing the overall engagement and personalization of the interaction.</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Text Input:</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The text input plays a critical role in the TTS process. This is the point where the response generated by ChatGPT, in its textual form, is received. The accuracy and clarity of this text are vital as they directly influence the quality and intelligibility of the synthesized speech.</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TTS API Call:</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Upon receiving the text and voice selection, the system proceeds to make an API call to Eleven Labs' TTS service. This step is crucial as it bridges our system's capabilities with Eleven Labs' advanced speech synthesis technology, initiating the conversion of text into spoken words.</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Clr>
                <a:schemeClr val="dk1"/>
              </a:buClr>
              <a:buSzPts val="1100"/>
              <a:buFont typeface="Arial"/>
              <a:buNone/>
            </a:pPr>
            <a:r>
              <a:rPr lang="en" sz="1300">
                <a:solidFill>
                  <a:srgbClr val="424242"/>
                </a:solidFill>
                <a:latin typeface="Nunito"/>
                <a:ea typeface="Nunito"/>
                <a:cs typeface="Nunito"/>
                <a:sym typeface="Nunito"/>
              </a:rPr>
              <a:t>Speech Synthesis:</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None/>
            </a:pPr>
            <a:r>
              <a:rPr lang="en" sz="1300">
                <a:solidFill>
                  <a:srgbClr val="424242"/>
                </a:solidFill>
                <a:latin typeface="Nunito"/>
                <a:ea typeface="Nunito"/>
                <a:cs typeface="Nunito"/>
                <a:sym typeface="Nunito"/>
              </a:rPr>
              <a:t>In the final stage, Eleven Labs' API processes our input and returns an audio stream that contains the synthesized speech. This synthesized speech, now in the form of an audio file, is then played back to the user. The technology employed by Eleven Labs ensures that the speech output is not only clear and accurate but also imbues a natural and human-like quality, making the interactions more engaging and lifelike for the user.</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0"/>
              </a:spcAft>
              <a:buNone/>
            </a:pPr>
            <a:r>
              <a:rPr lang="en" sz="1300">
                <a:solidFill>
                  <a:srgbClr val="424242"/>
                </a:solidFill>
                <a:latin typeface="Nunito"/>
                <a:ea typeface="Nunito"/>
                <a:cs typeface="Nunito"/>
                <a:sym typeface="Nunito"/>
              </a:rPr>
              <a:t>Eleven Labs uses regression models to predict the optimal pitch, speed, and other parameters, and other proprietary machine learning algorithms so </a:t>
            </a:r>
            <a:r>
              <a:rPr lang="en" sz="1300">
                <a:solidFill>
                  <a:srgbClr val="424242"/>
                </a:solidFill>
                <a:latin typeface="Nunito"/>
                <a:ea typeface="Nunito"/>
                <a:cs typeface="Nunito"/>
                <a:sym typeface="Nunito"/>
              </a:rPr>
              <a:t>synthesis</a:t>
            </a:r>
            <a:r>
              <a:rPr lang="en" sz="1300">
                <a:solidFill>
                  <a:srgbClr val="424242"/>
                </a:solidFill>
                <a:latin typeface="Nunito"/>
                <a:ea typeface="Nunito"/>
                <a:cs typeface="Nunito"/>
                <a:sym typeface="Nunito"/>
              </a:rPr>
              <a:t> the speech.</a:t>
            </a:r>
            <a:endParaRPr sz="1300">
              <a:solidFill>
                <a:srgbClr val="424242"/>
              </a:solidFill>
              <a:latin typeface="Nunito"/>
              <a:ea typeface="Nunito"/>
              <a:cs typeface="Nunito"/>
              <a:sym typeface="Nunito"/>
            </a:endParaRPr>
          </a:p>
          <a:p>
            <a:pPr indent="0" lvl="0" marL="0" rtl="0" algn="l">
              <a:lnSpc>
                <a:spcPct val="115000"/>
              </a:lnSpc>
              <a:spcBef>
                <a:spcPts val="1500"/>
              </a:spcBef>
              <a:spcAft>
                <a:spcPts val="1500"/>
              </a:spcAft>
              <a:buNone/>
            </a:pPr>
            <a:r>
              <a:t/>
            </a:r>
            <a:endParaRPr sz="1300">
              <a:solidFill>
                <a:srgbClr val="424242"/>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 Voice to Voice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David Westwood and Joshua Krueger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49" name="Google Shape;34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Vaswani, A., Shazeer, N., Parmar, N., Uszkoreit, J., Jones, L., Gomez, A. N., Kaiser, Ł., &amp; Polosukhin, I. (2017). Attention Is All You Need. In Proceedings of the 31st Conference on Neural Information Processing Systems (NIPS 2017). Long Beach, CA, USA.</a:t>
            </a:r>
            <a:endParaRPr/>
          </a:p>
          <a:p>
            <a:pPr indent="-311150" lvl="0" marL="457200" rtl="0" algn="l">
              <a:spcBef>
                <a:spcPts val="0"/>
              </a:spcBef>
              <a:spcAft>
                <a:spcPts val="0"/>
              </a:spcAft>
              <a:buSzPts val="1300"/>
              <a:buChar char="●"/>
            </a:pPr>
            <a:r>
              <a:rPr lang="en"/>
              <a:t>Reddy, V. M., Vaishnavi, T., &amp; Kumar, K. P. Speech-to-Text and Text-to-Speech Recognition Using Deep Learning. In Proceedings of the 2nd International Conference on Edge Computing and Applications (ICECAA 2023). IEEE. DOI: 10.1109/ICECAA58104.2023.10212222. (https://ieeexplore-ieee-org.ezproxy.uvu.edu/document/10212222)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Components</a:t>
            </a:r>
            <a:endParaRPr/>
          </a:p>
        </p:txBody>
      </p:sp>
      <p:pic>
        <p:nvPicPr>
          <p:cNvPr id="284" name="Google Shape;284;p14"/>
          <p:cNvPicPr preferRelativeResize="0"/>
          <p:nvPr/>
        </p:nvPicPr>
        <p:blipFill>
          <a:blip r:embed="rId3">
            <a:alphaModFix/>
          </a:blip>
          <a:stretch>
            <a:fillRect/>
          </a:stretch>
        </p:blipFill>
        <p:spPr>
          <a:xfrm>
            <a:off x="5227350" y="1402100"/>
            <a:ext cx="2045975" cy="2045975"/>
          </a:xfrm>
          <a:prstGeom prst="rect">
            <a:avLst/>
          </a:prstGeom>
          <a:noFill/>
          <a:ln>
            <a:noFill/>
          </a:ln>
        </p:spPr>
      </p:pic>
      <p:pic>
        <p:nvPicPr>
          <p:cNvPr id="285" name="Google Shape;285;p14"/>
          <p:cNvPicPr preferRelativeResize="0"/>
          <p:nvPr/>
        </p:nvPicPr>
        <p:blipFill>
          <a:blip r:embed="rId3">
            <a:alphaModFix/>
          </a:blip>
          <a:stretch>
            <a:fillRect/>
          </a:stretch>
        </p:blipFill>
        <p:spPr>
          <a:xfrm>
            <a:off x="4305300" y="2979425"/>
            <a:ext cx="2045975" cy="2045975"/>
          </a:xfrm>
          <a:prstGeom prst="rect">
            <a:avLst/>
          </a:prstGeom>
          <a:noFill/>
          <a:ln>
            <a:noFill/>
          </a:ln>
        </p:spPr>
      </p:pic>
      <p:pic>
        <p:nvPicPr>
          <p:cNvPr id="286" name="Google Shape;286;p14"/>
          <p:cNvPicPr preferRelativeResize="0"/>
          <p:nvPr/>
        </p:nvPicPr>
        <p:blipFill>
          <a:blip r:embed="rId3">
            <a:alphaModFix/>
          </a:blip>
          <a:stretch>
            <a:fillRect/>
          </a:stretch>
        </p:blipFill>
        <p:spPr>
          <a:xfrm>
            <a:off x="3392238" y="1402088"/>
            <a:ext cx="2045975" cy="2045975"/>
          </a:xfrm>
          <a:prstGeom prst="rect">
            <a:avLst/>
          </a:prstGeom>
          <a:noFill/>
          <a:ln>
            <a:noFill/>
          </a:ln>
        </p:spPr>
      </p:pic>
      <p:pic>
        <p:nvPicPr>
          <p:cNvPr id="287" name="Google Shape;287;p14"/>
          <p:cNvPicPr preferRelativeResize="0"/>
          <p:nvPr/>
        </p:nvPicPr>
        <p:blipFill>
          <a:blip r:embed="rId3">
            <a:alphaModFix/>
          </a:blip>
          <a:stretch>
            <a:fillRect/>
          </a:stretch>
        </p:blipFill>
        <p:spPr>
          <a:xfrm>
            <a:off x="2484150" y="2979413"/>
            <a:ext cx="2045975" cy="2045975"/>
          </a:xfrm>
          <a:prstGeom prst="rect">
            <a:avLst/>
          </a:prstGeom>
          <a:noFill/>
          <a:ln>
            <a:noFill/>
          </a:ln>
        </p:spPr>
      </p:pic>
      <p:pic>
        <p:nvPicPr>
          <p:cNvPr id="288" name="Google Shape;288;p14"/>
          <p:cNvPicPr preferRelativeResize="0"/>
          <p:nvPr/>
        </p:nvPicPr>
        <p:blipFill>
          <a:blip r:embed="rId3">
            <a:alphaModFix/>
          </a:blip>
          <a:stretch>
            <a:fillRect/>
          </a:stretch>
        </p:blipFill>
        <p:spPr>
          <a:xfrm>
            <a:off x="1584975" y="1409708"/>
            <a:ext cx="2045975" cy="2045975"/>
          </a:xfrm>
          <a:prstGeom prst="rect">
            <a:avLst/>
          </a:prstGeom>
          <a:noFill/>
          <a:ln>
            <a:noFill/>
          </a:ln>
        </p:spPr>
      </p:pic>
      <p:sp>
        <p:nvSpPr>
          <p:cNvPr id="289" name="Google Shape;289;p14"/>
          <p:cNvSpPr txBox="1"/>
          <p:nvPr/>
        </p:nvSpPr>
        <p:spPr>
          <a:xfrm>
            <a:off x="1958375" y="2140188"/>
            <a:ext cx="1211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Chat Interface</a:t>
            </a:r>
            <a:endParaRPr sz="1300">
              <a:solidFill>
                <a:schemeClr val="lt1"/>
              </a:solidFill>
              <a:latin typeface="Nunito"/>
              <a:ea typeface="Nunito"/>
              <a:cs typeface="Nunito"/>
              <a:sym typeface="Nunito"/>
            </a:endParaRPr>
          </a:p>
        </p:txBody>
      </p:sp>
      <p:sp>
        <p:nvSpPr>
          <p:cNvPr id="290" name="Google Shape;290;p14"/>
          <p:cNvSpPr txBox="1"/>
          <p:nvPr/>
        </p:nvSpPr>
        <p:spPr>
          <a:xfrm>
            <a:off x="2901288" y="3709900"/>
            <a:ext cx="1211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Flask Backend</a:t>
            </a:r>
            <a:endParaRPr sz="1300">
              <a:solidFill>
                <a:schemeClr val="lt1"/>
              </a:solidFill>
              <a:latin typeface="Nunito"/>
              <a:ea typeface="Nunito"/>
              <a:cs typeface="Nunito"/>
              <a:sym typeface="Nunito"/>
            </a:endParaRPr>
          </a:p>
        </p:txBody>
      </p:sp>
      <p:sp>
        <p:nvSpPr>
          <p:cNvPr id="291" name="Google Shape;291;p14"/>
          <p:cNvSpPr txBox="1"/>
          <p:nvPr/>
        </p:nvSpPr>
        <p:spPr>
          <a:xfrm>
            <a:off x="3710975" y="2140200"/>
            <a:ext cx="141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Speech-to-text</a:t>
            </a:r>
            <a:endParaRPr sz="1300">
              <a:solidFill>
                <a:schemeClr val="lt1"/>
              </a:solidFill>
              <a:latin typeface="Nunito"/>
              <a:ea typeface="Nunito"/>
              <a:cs typeface="Nunito"/>
              <a:sym typeface="Nunito"/>
            </a:endParaRPr>
          </a:p>
        </p:txBody>
      </p:sp>
      <p:sp>
        <p:nvSpPr>
          <p:cNvPr id="292" name="Google Shape;292;p14"/>
          <p:cNvSpPr txBox="1"/>
          <p:nvPr/>
        </p:nvSpPr>
        <p:spPr>
          <a:xfrm>
            <a:off x="5542650" y="2141913"/>
            <a:ext cx="1415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Text-to-Speech</a:t>
            </a:r>
            <a:endParaRPr sz="1300">
              <a:solidFill>
                <a:schemeClr val="lt1"/>
              </a:solidFill>
              <a:latin typeface="Nunito"/>
              <a:ea typeface="Nunito"/>
              <a:cs typeface="Nunito"/>
              <a:sym typeface="Nunito"/>
            </a:endParaRPr>
          </a:p>
        </p:txBody>
      </p:sp>
      <p:sp>
        <p:nvSpPr>
          <p:cNvPr id="293" name="Google Shape;293;p14"/>
          <p:cNvSpPr txBox="1"/>
          <p:nvPr/>
        </p:nvSpPr>
        <p:spPr>
          <a:xfrm>
            <a:off x="4722438" y="3709900"/>
            <a:ext cx="1211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Nunito"/>
                <a:ea typeface="Nunito"/>
                <a:cs typeface="Nunito"/>
                <a:sym typeface="Nunito"/>
              </a:rPr>
              <a:t>Generate Response</a:t>
            </a:r>
            <a:endParaRPr sz="13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Technology:</a:t>
            </a:r>
            <a:endParaRPr b="1" sz="2000"/>
          </a:p>
          <a:p>
            <a:pPr indent="-311150" lvl="0" marL="457200" rtl="0" algn="l">
              <a:lnSpc>
                <a:spcPct val="100000"/>
              </a:lnSpc>
              <a:spcBef>
                <a:spcPts val="0"/>
              </a:spcBef>
              <a:spcAft>
                <a:spcPts val="0"/>
              </a:spcAft>
              <a:buSzPts val="1300"/>
              <a:buChar char="●"/>
            </a:pPr>
            <a:r>
              <a:rPr lang="en"/>
              <a:t>HTML/Javascript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000"/>
              <a:t>Functionality:</a:t>
            </a:r>
            <a:endParaRPr b="1" sz="2000"/>
          </a:p>
          <a:p>
            <a:pPr indent="-311150" lvl="0" marL="457200" rtl="0" algn="l">
              <a:spcBef>
                <a:spcPts val="0"/>
              </a:spcBef>
              <a:spcAft>
                <a:spcPts val="0"/>
              </a:spcAft>
              <a:buSzPts val="1300"/>
              <a:buChar char="●"/>
            </a:pPr>
            <a:r>
              <a:rPr lang="en"/>
              <a:t>Interactive Chat Interface</a:t>
            </a:r>
            <a:endParaRPr/>
          </a:p>
          <a:p>
            <a:pPr indent="-311150" lvl="0" marL="457200" rtl="0" algn="l">
              <a:spcBef>
                <a:spcPts val="0"/>
              </a:spcBef>
              <a:spcAft>
                <a:spcPts val="0"/>
              </a:spcAft>
              <a:buSzPts val="1300"/>
              <a:buChar char="●"/>
            </a:pPr>
            <a:r>
              <a:rPr lang="en"/>
              <a:t>Audio Recording &amp; Playback Options</a:t>
            </a:r>
            <a:endParaRPr/>
          </a:p>
        </p:txBody>
      </p:sp>
      <p:sp>
        <p:nvSpPr>
          <p:cNvPr id="299" name="Google Shape;299;p15"/>
          <p:cNvSpPr txBox="1"/>
          <p:nvPr>
            <p:ph type="title"/>
          </p:nvPr>
        </p:nvSpPr>
        <p:spPr>
          <a:xfrm>
            <a:off x="1303675"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a:t>
            </a:r>
            <a:endParaRPr/>
          </a:p>
        </p:txBody>
      </p:sp>
      <p:pic>
        <p:nvPicPr>
          <p:cNvPr id="300" name="Google Shape;300;p15"/>
          <p:cNvPicPr preferRelativeResize="0"/>
          <p:nvPr/>
        </p:nvPicPr>
        <p:blipFill>
          <a:blip r:embed="rId3">
            <a:alphaModFix/>
          </a:blip>
          <a:stretch>
            <a:fillRect/>
          </a:stretch>
        </p:blipFill>
        <p:spPr>
          <a:xfrm>
            <a:off x="4909425" y="954475"/>
            <a:ext cx="3954951" cy="32345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Role</a:t>
            </a:r>
            <a:r>
              <a:rPr b="1" lang="en" sz="2000"/>
              <a:t>:</a:t>
            </a:r>
            <a:endParaRPr b="1" sz="2000"/>
          </a:p>
          <a:p>
            <a:pPr indent="-311150" lvl="0" marL="457200" rtl="0" algn="l">
              <a:lnSpc>
                <a:spcPct val="100000"/>
              </a:lnSpc>
              <a:spcBef>
                <a:spcPts val="0"/>
              </a:spcBef>
              <a:spcAft>
                <a:spcPts val="0"/>
              </a:spcAft>
              <a:buSzPts val="1300"/>
              <a:buChar char="●"/>
            </a:pPr>
            <a:r>
              <a:rPr lang="en"/>
              <a:t>Manage API interactions and Data Processing</a:t>
            </a:r>
            <a:endParaRPr/>
          </a:p>
          <a:p>
            <a:pPr indent="-311150" lvl="0" marL="457200" rtl="0" algn="l">
              <a:lnSpc>
                <a:spcPct val="100000"/>
              </a:lnSpc>
              <a:spcBef>
                <a:spcPts val="0"/>
              </a:spcBef>
              <a:spcAft>
                <a:spcPts val="0"/>
              </a:spcAft>
              <a:buSzPts val="1300"/>
              <a:buChar char="●"/>
            </a:pPr>
            <a:r>
              <a:rPr lang="en"/>
              <a:t>Connects the frontend interface with the backend processing.</a:t>
            </a:r>
            <a:endParaRPr/>
          </a:p>
        </p:txBody>
      </p:sp>
      <p:sp>
        <p:nvSpPr>
          <p:cNvPr id="306" name="Google Shape;30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Flask Application</a:t>
            </a:r>
            <a:endParaRPr/>
          </a:p>
        </p:txBody>
      </p:sp>
      <p:pic>
        <p:nvPicPr>
          <p:cNvPr id="307" name="Google Shape;307;p16"/>
          <p:cNvPicPr preferRelativeResize="0"/>
          <p:nvPr/>
        </p:nvPicPr>
        <p:blipFill>
          <a:blip r:embed="rId3">
            <a:alphaModFix/>
          </a:blip>
          <a:stretch>
            <a:fillRect/>
          </a:stretch>
        </p:blipFill>
        <p:spPr>
          <a:xfrm>
            <a:off x="2476500" y="2925138"/>
            <a:ext cx="4191000"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Speech-to-text (STT)</a:t>
            </a:r>
            <a:endParaRPr/>
          </a:p>
        </p:txBody>
      </p:sp>
      <p:sp>
        <p:nvSpPr>
          <p:cNvPr id="313" name="Google Shape;31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Audio Input:</a:t>
            </a:r>
            <a:r>
              <a:rPr lang="en"/>
              <a:t> The system receives spoken language as audio input, usually in the form of a sound file.</a:t>
            </a:r>
            <a:endParaRPr/>
          </a:p>
          <a:p>
            <a:pPr indent="-311150" lvl="0" marL="457200" rtl="0" algn="l">
              <a:spcBef>
                <a:spcPts val="0"/>
              </a:spcBef>
              <a:spcAft>
                <a:spcPts val="0"/>
              </a:spcAft>
              <a:buSzPts val="1300"/>
              <a:buChar char="●"/>
            </a:pPr>
            <a:r>
              <a:rPr b="1" lang="en"/>
              <a:t>API Integration: </a:t>
            </a:r>
            <a:r>
              <a:rPr lang="en"/>
              <a:t>The audio file is sent to the Google Cloud Services (GCS), which utilizes sophisticated algorithms to recognize and transcribe the spoken words.</a:t>
            </a:r>
            <a:endParaRPr/>
          </a:p>
          <a:p>
            <a:pPr indent="-311150" lvl="0" marL="457200" rtl="0" algn="l">
              <a:spcBef>
                <a:spcPts val="0"/>
              </a:spcBef>
              <a:spcAft>
                <a:spcPts val="0"/>
              </a:spcAft>
              <a:buSzPts val="1300"/>
              <a:buChar char="●"/>
            </a:pPr>
            <a:r>
              <a:rPr b="1" lang="en"/>
              <a:t>Transcription: </a:t>
            </a:r>
            <a:r>
              <a:rPr lang="en"/>
              <a:t>The API returns the transcribed text, allowing the system to work with the spoken content in textual form.</a:t>
            </a:r>
            <a:endParaRPr/>
          </a:p>
        </p:txBody>
      </p:sp>
      <p:pic>
        <p:nvPicPr>
          <p:cNvPr id="314" name="Google Shape;314;p17"/>
          <p:cNvPicPr preferRelativeResize="0"/>
          <p:nvPr/>
        </p:nvPicPr>
        <p:blipFill>
          <a:blip r:embed="rId3">
            <a:alphaModFix/>
          </a:blip>
          <a:stretch>
            <a:fillRect/>
          </a:stretch>
        </p:blipFill>
        <p:spPr>
          <a:xfrm>
            <a:off x="6825150" y="99050"/>
            <a:ext cx="2196950" cy="176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STT cont.</a:t>
            </a:r>
            <a:endParaRPr/>
          </a:p>
        </p:txBody>
      </p:sp>
      <p:sp>
        <p:nvSpPr>
          <p:cNvPr id="320" name="Google Shape;32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a:t>Pre-</a:t>
            </a:r>
            <a:r>
              <a:rPr b="1" lang="en"/>
              <a:t>emphasis:</a:t>
            </a:r>
            <a:r>
              <a:rPr lang="en"/>
              <a:t> General techniques enhance the signal</a:t>
            </a:r>
            <a:endParaRPr/>
          </a:p>
          <a:p>
            <a:pPr indent="-311150" lvl="0" marL="457200" rtl="0" algn="l">
              <a:spcBef>
                <a:spcPts val="0"/>
              </a:spcBef>
              <a:spcAft>
                <a:spcPts val="0"/>
              </a:spcAft>
              <a:buSzPts val="1300"/>
              <a:buAutoNum type="arabicPeriod"/>
            </a:pPr>
            <a:r>
              <a:rPr b="1" lang="en"/>
              <a:t>Feature Extraction:</a:t>
            </a:r>
            <a:r>
              <a:rPr lang="en"/>
              <a:t> Mel-Frequency Cepstral Coefficients</a:t>
            </a:r>
            <a:endParaRPr/>
          </a:p>
          <a:p>
            <a:pPr indent="-311150" lvl="0" marL="457200" rtl="0" algn="l">
              <a:spcBef>
                <a:spcPts val="0"/>
              </a:spcBef>
              <a:spcAft>
                <a:spcPts val="0"/>
              </a:spcAft>
              <a:buSzPts val="1300"/>
              <a:buAutoNum type="arabicPeriod"/>
            </a:pPr>
            <a:r>
              <a:rPr b="1" lang="en"/>
              <a:t>Acoustic Modeling: </a:t>
            </a:r>
            <a:r>
              <a:rPr lang="en"/>
              <a:t>Hidden Markov Models or Deep Neural Networks</a:t>
            </a:r>
            <a:endParaRPr/>
          </a:p>
          <a:p>
            <a:pPr indent="-311150" lvl="0" marL="457200" rtl="0" algn="l">
              <a:spcBef>
                <a:spcPts val="0"/>
              </a:spcBef>
              <a:spcAft>
                <a:spcPts val="0"/>
              </a:spcAft>
              <a:buSzPts val="1300"/>
              <a:buAutoNum type="arabicPeriod"/>
            </a:pPr>
            <a:r>
              <a:rPr b="1" lang="en"/>
              <a:t>Language Modeling:</a:t>
            </a:r>
            <a:r>
              <a:rPr lang="en"/>
              <a:t> N-gram, Recurrent Neural Networks</a:t>
            </a:r>
            <a:endParaRPr/>
          </a:p>
          <a:p>
            <a:pPr indent="-311150" lvl="0" marL="457200" rtl="0" algn="l">
              <a:spcBef>
                <a:spcPts val="0"/>
              </a:spcBef>
              <a:spcAft>
                <a:spcPts val="0"/>
              </a:spcAft>
              <a:buSzPts val="1300"/>
              <a:buAutoNum type="arabicPeriod"/>
            </a:pPr>
            <a:r>
              <a:rPr b="1" lang="en"/>
              <a:t>Decoding and Transcription:</a:t>
            </a:r>
            <a:r>
              <a:rPr lang="en"/>
              <a:t> Viterbi Algorithm, Connectionist Temporal Classification</a:t>
            </a:r>
            <a:endParaRPr/>
          </a:p>
        </p:txBody>
      </p:sp>
      <p:sp>
        <p:nvSpPr>
          <p:cNvPr id="321" name="Google Shape;321;p18"/>
          <p:cNvSpPr txBox="1"/>
          <p:nvPr/>
        </p:nvSpPr>
        <p:spPr>
          <a:xfrm>
            <a:off x="6181800" y="4570000"/>
            <a:ext cx="291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(Reddy et al., ICECAA 2023)</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Large Language Model</a:t>
            </a:r>
            <a:endParaRPr/>
          </a:p>
        </p:txBody>
      </p:sp>
      <p:sp>
        <p:nvSpPr>
          <p:cNvPr id="327" name="Google Shape;32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Integration</a:t>
            </a:r>
            <a:r>
              <a:rPr lang="en" sz="1700"/>
              <a:t> with OpenAI’s GPT Api</a:t>
            </a:r>
            <a:endParaRPr sz="1700"/>
          </a:p>
          <a:p>
            <a:pPr indent="0" lvl="0" marL="0" rtl="0" algn="l">
              <a:spcBef>
                <a:spcPts val="1200"/>
              </a:spcBef>
              <a:spcAft>
                <a:spcPts val="0"/>
              </a:spcAft>
              <a:buNone/>
            </a:pPr>
            <a:r>
              <a:rPr b="1" lang="en"/>
              <a:t>Purpose:</a:t>
            </a:r>
            <a:endParaRPr b="1"/>
          </a:p>
          <a:p>
            <a:pPr indent="-311150" lvl="0" marL="457200" rtl="0" algn="l">
              <a:spcBef>
                <a:spcPts val="0"/>
              </a:spcBef>
              <a:spcAft>
                <a:spcPts val="0"/>
              </a:spcAft>
              <a:buSzPts val="1300"/>
              <a:buChar char="●"/>
            </a:pPr>
            <a:r>
              <a:rPr lang="en"/>
              <a:t>To generate intelligent and context-aware text responses for user queries</a:t>
            </a:r>
            <a:endParaRPr/>
          </a:p>
          <a:p>
            <a:pPr indent="0" lvl="0" marL="0" rtl="0" algn="l">
              <a:spcBef>
                <a:spcPts val="1200"/>
              </a:spcBef>
              <a:spcAft>
                <a:spcPts val="0"/>
              </a:spcAft>
              <a:buNone/>
            </a:pPr>
            <a:r>
              <a:rPr b="1" lang="en"/>
              <a:t>How it Works:</a:t>
            </a:r>
            <a:endParaRPr b="1"/>
          </a:p>
          <a:p>
            <a:pPr indent="-311150" lvl="0" marL="457200" rtl="0" algn="l">
              <a:spcBef>
                <a:spcPts val="0"/>
              </a:spcBef>
              <a:spcAft>
                <a:spcPts val="0"/>
              </a:spcAft>
              <a:buSzPts val="1300"/>
              <a:buChar char="●"/>
            </a:pPr>
            <a:r>
              <a:rPr lang="en"/>
              <a:t>Receives Input</a:t>
            </a:r>
            <a:endParaRPr/>
          </a:p>
          <a:p>
            <a:pPr indent="-311150" lvl="0" marL="457200" rtl="0" algn="l">
              <a:spcBef>
                <a:spcPts val="0"/>
              </a:spcBef>
              <a:spcAft>
                <a:spcPts val="0"/>
              </a:spcAft>
              <a:buSzPts val="1300"/>
              <a:buChar char="●"/>
            </a:pPr>
            <a:r>
              <a:rPr lang="en"/>
              <a:t>Processes the query</a:t>
            </a:r>
            <a:endParaRPr/>
          </a:p>
          <a:p>
            <a:pPr indent="-311150" lvl="0" marL="457200" rtl="0" algn="l">
              <a:spcBef>
                <a:spcPts val="0"/>
              </a:spcBef>
              <a:spcAft>
                <a:spcPts val="0"/>
              </a:spcAft>
              <a:buSzPts val="1300"/>
              <a:buChar char="●"/>
            </a:pPr>
            <a:r>
              <a:rPr lang="en"/>
              <a:t>Generates a response</a:t>
            </a:r>
            <a:endParaRPr/>
          </a:p>
        </p:txBody>
      </p:sp>
      <p:pic>
        <p:nvPicPr>
          <p:cNvPr id="328" name="Google Shape;328;p19"/>
          <p:cNvPicPr preferRelativeResize="0"/>
          <p:nvPr/>
        </p:nvPicPr>
        <p:blipFill>
          <a:blip r:embed="rId3">
            <a:alphaModFix/>
          </a:blip>
          <a:stretch>
            <a:fillRect/>
          </a:stretch>
        </p:blipFill>
        <p:spPr>
          <a:xfrm>
            <a:off x="6982600" y="123150"/>
            <a:ext cx="2047100" cy="186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 cont.</a:t>
            </a:r>
            <a:endParaRPr/>
          </a:p>
        </p:txBody>
      </p:sp>
      <p:sp>
        <p:nvSpPr>
          <p:cNvPr id="334" name="Google Shape;334;p20"/>
          <p:cNvSpPr txBox="1"/>
          <p:nvPr>
            <p:ph idx="1" type="body"/>
          </p:nvPr>
        </p:nvSpPr>
        <p:spPr>
          <a:xfrm>
            <a:off x="1303800" y="1990050"/>
            <a:ext cx="75048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Core Technology:</a:t>
            </a:r>
            <a:r>
              <a:rPr lang="en"/>
              <a:t> Transformer-based language model pre-trained on a diverse internet text corpus</a:t>
            </a:r>
            <a:endParaRPr/>
          </a:p>
          <a:p>
            <a:pPr indent="-311150" lvl="0" marL="457200" rtl="0" algn="l">
              <a:spcBef>
                <a:spcPts val="0"/>
              </a:spcBef>
              <a:spcAft>
                <a:spcPts val="0"/>
              </a:spcAft>
              <a:buSzPts val="1300"/>
              <a:buChar char="●"/>
            </a:pPr>
            <a:r>
              <a:rPr lang="en"/>
              <a:t>Capabilities: Excels in understanding context, discerning semantics, and grasping language intricacies.</a:t>
            </a:r>
            <a:endParaRPr b="1"/>
          </a:p>
          <a:p>
            <a:pPr indent="0" lvl="0" marL="0" rtl="0" algn="l">
              <a:spcBef>
                <a:spcPts val="1000"/>
              </a:spcBef>
              <a:spcAft>
                <a:spcPts val="0"/>
              </a:spcAft>
              <a:buNone/>
            </a:pPr>
            <a:r>
              <a:rPr b="1" lang="en"/>
              <a:t>Decoding Strategies:</a:t>
            </a:r>
            <a:endParaRPr b="1"/>
          </a:p>
          <a:p>
            <a:pPr indent="-311150" lvl="0" marL="457200" rtl="0" algn="l">
              <a:spcBef>
                <a:spcPts val="0"/>
              </a:spcBef>
              <a:spcAft>
                <a:spcPts val="0"/>
              </a:spcAft>
              <a:buSzPts val="1300"/>
              <a:buChar char="●"/>
            </a:pPr>
            <a:r>
              <a:rPr lang="en"/>
              <a:t>Top-k Sampling: Chooses from the top k most likely next words, introducing randomness for diverse responses.</a:t>
            </a:r>
            <a:endParaRPr/>
          </a:p>
          <a:p>
            <a:pPr indent="-311150" lvl="0" marL="457200" rtl="0" algn="l">
              <a:spcBef>
                <a:spcPts val="0"/>
              </a:spcBef>
              <a:spcAft>
                <a:spcPts val="0"/>
              </a:spcAft>
              <a:buSzPts val="1300"/>
              <a:buChar char="●"/>
            </a:pPr>
            <a:r>
              <a:rPr lang="en"/>
              <a:t>Nucleus Sampling (Top-p Sampling): Selects words from a set whose cumulative probability exceeds a threshold, balancing creativity and coherence.</a:t>
            </a:r>
            <a:endParaRPr/>
          </a:p>
        </p:txBody>
      </p:sp>
      <p:sp>
        <p:nvSpPr>
          <p:cNvPr id="335" name="Google Shape;335;p20"/>
          <p:cNvSpPr txBox="1"/>
          <p:nvPr/>
        </p:nvSpPr>
        <p:spPr>
          <a:xfrm>
            <a:off x="6181800" y="4570000"/>
            <a:ext cx="291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(Vaswani et al., NIPS 2017)</a:t>
            </a:r>
            <a:endParaRPr sz="1300">
              <a:solidFill>
                <a:schemeClr val="dk2"/>
              </a:solidFill>
              <a:latin typeface="Nunito"/>
              <a:ea typeface="Nunito"/>
              <a:cs typeface="Nunito"/>
              <a:sym typeface="Nunito"/>
            </a:endParaRPr>
          </a:p>
        </p:txBody>
      </p:sp>
      <p:pic>
        <p:nvPicPr>
          <p:cNvPr id="336" name="Google Shape;336;p20"/>
          <p:cNvPicPr preferRelativeResize="0"/>
          <p:nvPr/>
        </p:nvPicPr>
        <p:blipFill>
          <a:blip r:embed="rId3">
            <a:alphaModFix/>
          </a:blip>
          <a:stretch>
            <a:fillRect/>
          </a:stretch>
        </p:blipFill>
        <p:spPr>
          <a:xfrm>
            <a:off x="6997825" y="123150"/>
            <a:ext cx="2047100" cy="186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Text-to-Speech</a:t>
            </a:r>
            <a:endParaRPr/>
          </a:p>
        </p:txBody>
      </p:sp>
      <p:sp>
        <p:nvSpPr>
          <p:cNvPr id="342" name="Google Shape;34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Voice Selection: The ability to synthesis a number of realistic voices</a:t>
            </a:r>
            <a:endParaRPr/>
          </a:p>
          <a:p>
            <a:pPr indent="-311150" lvl="0" marL="457200" rtl="0" algn="l">
              <a:spcBef>
                <a:spcPts val="0"/>
              </a:spcBef>
              <a:spcAft>
                <a:spcPts val="0"/>
              </a:spcAft>
              <a:buSzPts val="1300"/>
              <a:buAutoNum type="arabicPeriod"/>
            </a:pPr>
            <a:r>
              <a:rPr lang="en"/>
              <a:t>Text Input: </a:t>
            </a:r>
            <a:r>
              <a:rPr lang="en"/>
              <a:t>Receives</a:t>
            </a:r>
            <a:r>
              <a:rPr lang="en"/>
              <a:t> the </a:t>
            </a:r>
            <a:r>
              <a:rPr lang="en"/>
              <a:t>response</a:t>
            </a:r>
            <a:r>
              <a:rPr lang="en"/>
              <a:t> from ChatGPT</a:t>
            </a:r>
            <a:endParaRPr/>
          </a:p>
          <a:p>
            <a:pPr indent="-311150" lvl="0" marL="457200" rtl="0" algn="l">
              <a:spcBef>
                <a:spcPts val="0"/>
              </a:spcBef>
              <a:spcAft>
                <a:spcPts val="0"/>
              </a:spcAft>
              <a:buSzPts val="1300"/>
              <a:buAutoNum type="arabicPeriod"/>
            </a:pPr>
            <a:r>
              <a:rPr lang="en"/>
              <a:t>TTS API Call: Send the information to Eleven Labs AI</a:t>
            </a:r>
            <a:endParaRPr/>
          </a:p>
          <a:p>
            <a:pPr indent="-311150" lvl="0" marL="457200" rtl="0" algn="l">
              <a:spcBef>
                <a:spcPts val="0"/>
              </a:spcBef>
              <a:spcAft>
                <a:spcPts val="0"/>
              </a:spcAft>
              <a:buSzPts val="1300"/>
              <a:buAutoNum type="arabicPeriod"/>
            </a:pPr>
            <a:r>
              <a:rPr lang="en"/>
              <a:t>Speech Synthesis: Handled by Eleven Labs</a:t>
            </a:r>
            <a:endParaRPr/>
          </a:p>
        </p:txBody>
      </p:sp>
      <p:pic>
        <p:nvPicPr>
          <p:cNvPr id="343" name="Google Shape;343;p21"/>
          <p:cNvPicPr preferRelativeResize="0"/>
          <p:nvPr/>
        </p:nvPicPr>
        <p:blipFill>
          <a:blip r:embed="rId3">
            <a:alphaModFix/>
          </a:blip>
          <a:stretch>
            <a:fillRect/>
          </a:stretch>
        </p:blipFill>
        <p:spPr>
          <a:xfrm>
            <a:off x="7322825" y="129525"/>
            <a:ext cx="1714500" cy="171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