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413" r:id="rId3"/>
    <p:sldId id="414" r:id="rId4"/>
    <p:sldId id="412" r:id="rId5"/>
    <p:sldId id="411" r:id="rId6"/>
    <p:sldId id="272" r:id="rId7"/>
    <p:sldId id="278" r:id="rId8"/>
    <p:sldId id="410" r:id="rId9"/>
    <p:sldId id="279" r:id="rId10"/>
    <p:sldId id="274" r:id="rId11"/>
    <p:sldId id="276" r:id="rId12"/>
    <p:sldId id="280" r:id="rId13"/>
    <p:sldId id="259" r:id="rId14"/>
    <p:sldId id="261" r:id="rId15"/>
    <p:sldId id="270" r:id="rId16"/>
    <p:sldId id="284" r:id="rId17"/>
    <p:sldId id="262" r:id="rId18"/>
    <p:sldId id="273" r:id="rId19"/>
    <p:sldId id="281" r:id="rId20"/>
    <p:sldId id="283" r:id="rId2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7B516-8CD5-4668-90F4-57628E049D13}" type="datetimeFigureOut">
              <a:rPr lang="pt-PT" smtClean="0"/>
              <a:t>22/09/2022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7650-C708-4B80-821D-E88ECAA264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9176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0086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598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054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4404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5852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389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2523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824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5863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477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657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1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5199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28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71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970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23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629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D7650-C708-4B80-821D-E88ECAA26411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29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A5F-E5E4-4C0A-A54B-DB456D51855B}" type="datetime2">
              <a:rPr lang="pt-PT" smtClean="0"/>
              <a:t>quinta-feira, 22 de setembro de 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Michael Matias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29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3A72-1211-447D-818E-2C8DD23E52FE}" type="datetime2">
              <a:rPr lang="pt-PT" smtClean="0"/>
              <a:t>quinta-feira, 22 de setembro de 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Michael Matias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9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9C0-5A31-4104-A639-41ED3DADA5C3}" type="datetime2">
              <a:rPr lang="pt-PT" smtClean="0"/>
              <a:t>quinta-feira, 22 de setembro de 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Michael Matias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824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759D-771A-46C3-AA3B-8F2A5B2E8C5A}" type="datetime2">
              <a:rPr lang="pt-PT" smtClean="0"/>
              <a:t>quinta-feira, 22 de setembro de 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Michael Matias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06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121A-4120-4506-B1D6-D5A9A8A9711C}" type="datetime2">
              <a:rPr lang="pt-PT" smtClean="0"/>
              <a:t>quinta-feira, 22 de setembro de 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Michael Matias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587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BFEC-CE06-403E-9858-EE00FCD19270}" type="datetime2">
              <a:rPr lang="pt-PT" smtClean="0"/>
              <a:t>quinta-feira, 22 de setembro de 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Michael Matias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79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C18B-2778-4C99-8889-C11D0C97C847}" type="datetime2">
              <a:rPr lang="pt-PT" smtClean="0"/>
              <a:t>quinta-feira, 22 de setembro de 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Michael Matias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605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D4E-3D0D-4E54-B8AB-B547BCBD6602}" type="datetime2">
              <a:rPr lang="pt-PT" smtClean="0"/>
              <a:t>quinta-feira, 22 de setembro de 2022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Michael Matias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874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345C-2ED8-48A3-B6B8-98A41BAE7408}" type="datetime2">
              <a:rPr lang="pt-PT" smtClean="0"/>
              <a:t>quinta-feira, 22 de setembro de 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Michael Matias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56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A21C-7629-4F2C-8DB7-8ED07EC9C064}" type="datetime2">
              <a:rPr lang="pt-PT" smtClean="0"/>
              <a:t>quinta-feira, 22 de setembro de 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Michael Matias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774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9213-6F72-4965-8336-5B6D7230FAE8}" type="datetime2">
              <a:rPr lang="pt-PT" smtClean="0"/>
              <a:t>quinta-feira, 22 de setembro de 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Michael Matias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52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F878-E2F5-4D4D-B617-7CAE8283FD66}" type="datetime2">
              <a:rPr lang="pt-PT" smtClean="0"/>
              <a:t>quinta-feira, 22 de setembro de 2022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/>
              <a:t>Luís </a:t>
            </a:r>
            <a:r>
              <a:rPr lang="pt-PT" dirty="0" err="1"/>
              <a:t>Ferreiar</a:t>
            </a:r>
            <a:r>
              <a:rPr lang="pt-PT" dirty="0"/>
              <a:t> | Óscar Ribeiro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83136-5CEA-4ED2-BE37-BAD80CDF3F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098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-sharpcorner.com/ebooks/" TargetMode="External"/><Relationship Id="rId5" Type="http://schemas.openxmlformats.org/officeDocument/2006/relationships/hyperlink" Target="http://www.linkeddatatools.com/semantic-web-basics" TargetMode="External"/><Relationship Id="rId4" Type="http://schemas.openxmlformats.org/officeDocument/2006/relationships/hyperlink" Target="http://www.tutorialspoint.com/webservice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s://videoconf-colibri.zoom.us/j/6572267809" TargetMode="External"/><Relationship Id="rId4" Type="http://schemas.openxmlformats.org/officeDocument/2006/relationships/hyperlink" Target="mailto:lufer@ipca.p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82588"/>
            <a:ext cx="9144000" cy="1362916"/>
          </a:xfrm>
        </p:spPr>
        <p:txBody>
          <a:bodyPr>
            <a:normAutofit/>
          </a:bodyPr>
          <a:lstStyle/>
          <a:p>
            <a:r>
              <a:rPr lang="pt-PT" dirty="0">
                <a:latin typeface="Gadugi" panose="020B0502040204020203" pitchFamily="34" charset="0"/>
              </a:rPr>
              <a:t>ISI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302149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t-PT" sz="3000" b="1" dirty="0" err="1">
                <a:latin typeface="Gadugi" panose="020B0502040204020203" pitchFamily="34" charset="0"/>
              </a:rPr>
              <a:t>Information</a:t>
            </a:r>
            <a:r>
              <a:rPr lang="pt-PT" sz="3000" b="1" dirty="0">
                <a:latin typeface="Gadugi" panose="020B0502040204020203" pitchFamily="34" charset="0"/>
              </a:rPr>
              <a:t> </a:t>
            </a:r>
            <a:r>
              <a:rPr lang="pt-PT" sz="3000" b="1" dirty="0" err="1">
                <a:latin typeface="Gadugi" panose="020B0502040204020203" pitchFamily="34" charset="0"/>
              </a:rPr>
              <a:t>Systems</a:t>
            </a:r>
            <a:r>
              <a:rPr lang="pt-PT" sz="3000" b="1" dirty="0">
                <a:latin typeface="Gadugi" panose="020B0502040204020203" pitchFamily="34" charset="0"/>
              </a:rPr>
              <a:t> </a:t>
            </a:r>
            <a:r>
              <a:rPr lang="pt-PT" sz="3000" b="1" dirty="0" err="1">
                <a:latin typeface="Gadugi" panose="020B0502040204020203" pitchFamily="34" charset="0"/>
              </a:rPr>
              <a:t>Integration</a:t>
            </a:r>
            <a:endParaRPr lang="pt-PT" sz="3000" b="1" dirty="0">
              <a:latin typeface="Gadugi" panose="020B0502040204020203" pitchFamily="34" charset="0"/>
            </a:endParaRPr>
          </a:p>
          <a:p>
            <a:r>
              <a:rPr lang="pt-PT" sz="2400" dirty="0" err="1"/>
              <a:t>Computer</a:t>
            </a:r>
            <a:r>
              <a:rPr lang="pt-PT" sz="2400" dirty="0"/>
              <a:t> </a:t>
            </a:r>
            <a:r>
              <a:rPr lang="pt-PT" sz="2400" dirty="0" err="1"/>
              <a:t>Systems</a:t>
            </a:r>
            <a:r>
              <a:rPr lang="pt-PT" sz="2400" dirty="0"/>
              <a:t> Engineering</a:t>
            </a:r>
            <a:endParaRPr lang="pt-PT" sz="3000" b="1" dirty="0">
              <a:latin typeface="Gadug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>
                <a:latin typeface="Gadugi" panose="020B0502040204020203" pitchFamily="34" charset="0"/>
              </a:rPr>
              <a:t>2022/2023</a:t>
            </a:r>
          </a:p>
          <a:p>
            <a:endParaRPr lang="pt-PT" dirty="0">
              <a:latin typeface="Gadugi" panose="020B0502040204020203" pitchFamily="34" charset="0"/>
            </a:endParaRPr>
          </a:p>
          <a:p>
            <a:r>
              <a:rPr lang="pt-PT" dirty="0">
                <a:latin typeface="Gadugi" panose="020B0502040204020203" pitchFamily="34" charset="0"/>
              </a:rPr>
              <a:t>Luís Ferreira  | Óscar Ribeiro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12192000" cy="15113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3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500" b="1" dirty="0">
                <a:latin typeface="Gadugi" panose="020B0502040204020203" pitchFamily="34" charset="0"/>
              </a:rPr>
              <a:t>Syllabus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73444" y="1652556"/>
            <a:ext cx="4826358" cy="4202334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800" b="1" dirty="0">
                <a:latin typeface="Gadugi" panose="020B0502040204020203" pitchFamily="34" charset="0"/>
              </a:rPr>
              <a:t>Overview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Enterprise Application Integration – EAI, IAI, EIP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Patterns e Middleware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800" b="1" dirty="0">
                <a:latin typeface="Gadugi" panose="020B0502040204020203" pitchFamily="34" charset="0"/>
              </a:rPr>
              <a:t>Fundamentals</a:t>
            </a:r>
          </a:p>
          <a:p>
            <a:pPr lvl="2">
              <a:lnSpc>
                <a:spcPct val="160000"/>
              </a:lnSpc>
            </a:pPr>
            <a:r>
              <a:rPr lang="en-GB" sz="1400" dirty="0">
                <a:latin typeface="Gadugi" panose="020B0502040204020203" pitchFamily="34" charset="0"/>
              </a:rPr>
              <a:t>Integration Levels</a:t>
            </a:r>
          </a:p>
          <a:p>
            <a:pPr lvl="2">
              <a:lnSpc>
                <a:spcPct val="160000"/>
              </a:lnSpc>
            </a:pPr>
            <a:r>
              <a:rPr lang="en-GB" sz="1400" dirty="0">
                <a:latin typeface="Gadugi" panose="020B0502040204020203" pitchFamily="34" charset="0"/>
              </a:rPr>
              <a:t>Data Integration: XML, JSON, YAML, etc.</a:t>
            </a:r>
          </a:p>
          <a:p>
            <a:pPr lvl="2">
              <a:lnSpc>
                <a:spcPct val="160000"/>
              </a:lnSpc>
            </a:pPr>
            <a:r>
              <a:rPr lang="en-GB" sz="1400" dirty="0">
                <a:latin typeface="Gadugi" panose="020B0502040204020203" pitchFamily="34" charset="0"/>
              </a:rPr>
              <a:t>Data Serialization (Querying with LINQ)</a:t>
            </a:r>
          </a:p>
          <a:p>
            <a:pPr lvl="2">
              <a:lnSpc>
                <a:spcPct val="160000"/>
              </a:lnSpc>
            </a:pPr>
            <a:r>
              <a:rPr lang="en-GB" sz="1400" dirty="0">
                <a:latin typeface="Gadugi" panose="020B0502040204020203" pitchFamily="34" charset="0"/>
              </a:rPr>
              <a:t>Regular Expressions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581-C5CF-4642-B947-F5F48A9FA9D9}" type="datetime2">
              <a:rPr lang="pt-PT" smtClean="0">
                <a:solidFill>
                  <a:schemeClr val="tx1"/>
                </a:solidFill>
              </a:rPr>
              <a:t>quinta-feira, 22 de setembro de 2022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>
                <a:solidFill>
                  <a:schemeClr val="tx1"/>
                </a:solidFill>
              </a:rPr>
              <a:t>10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12296AAE-4186-49D6-9243-4A6115F2B3FB}"/>
              </a:ext>
            </a:extLst>
          </p:cNvPr>
          <p:cNvSpPr txBox="1">
            <a:spLocks/>
          </p:cNvSpPr>
          <p:nvPr/>
        </p:nvSpPr>
        <p:spPr>
          <a:xfrm>
            <a:off x="5887542" y="891988"/>
            <a:ext cx="4826358" cy="5232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60000"/>
              </a:lnSpc>
              <a:buFont typeface="+mj-lt"/>
              <a:buAutoNum type="arabicPeriod" startAt="3"/>
            </a:pPr>
            <a:r>
              <a:rPr lang="en-GB" sz="1800" b="1" dirty="0">
                <a:latin typeface="Gadugi" panose="020B0502040204020203" pitchFamily="34" charset="0"/>
              </a:rPr>
              <a:t>Cloud Computing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Systems Architectures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Services Oriented Architectures (SOA)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SOAP Services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REST Services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 startAt="3"/>
            </a:pPr>
            <a:r>
              <a:rPr lang="en-GB" sz="1800" b="1" dirty="0">
                <a:latin typeface="Gadugi" panose="020B0502040204020203" pitchFamily="34" charset="0"/>
              </a:rPr>
              <a:t>Data Integration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ETL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Integration Services</a:t>
            </a:r>
            <a:endParaRPr lang="en-GB" sz="1200" dirty="0">
              <a:latin typeface="Gadugi" panose="020B0502040204020203" pitchFamily="34" charset="0"/>
            </a:endParaRP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Frameworks (PDI, MSSIS, </a:t>
            </a:r>
            <a:r>
              <a:rPr lang="en-GB" sz="1400" dirty="0" err="1">
                <a:latin typeface="Gadugi" panose="020B0502040204020203" pitchFamily="34" charset="0"/>
              </a:rPr>
              <a:t>Knime</a:t>
            </a:r>
            <a:r>
              <a:rPr lang="en-GB" sz="1400" dirty="0">
                <a:latin typeface="Gadugi" panose="020B0502040204020203" pitchFamily="34" charset="0"/>
              </a:rPr>
              <a:t>, …)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 startAt="3"/>
            </a:pPr>
            <a:r>
              <a:rPr lang="en-GB" sz="1800" b="1" dirty="0">
                <a:latin typeface="Gadugi" panose="020B0502040204020203" pitchFamily="34" charset="0"/>
              </a:rPr>
              <a:t>Industry Data Integration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Industry Systems Integration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Internet of Things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 err="1">
                <a:latin typeface="Gadugi" panose="020B0502040204020203" pitchFamily="34" charset="0"/>
              </a:rPr>
              <a:t>MicroServices</a:t>
            </a:r>
            <a:endParaRPr lang="en-GB" sz="1400" dirty="0">
              <a:latin typeface="Gadugi" panose="020B0502040204020203" pitchFamily="34" charset="0"/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046F17-51DD-4B36-8BA5-5C064528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</p:spTree>
    <p:extLst>
      <p:ext uri="{BB962C8B-B14F-4D97-AF65-F5344CB8AC3E}">
        <p14:creationId xmlns:p14="http://schemas.microsoft.com/office/powerpoint/2010/main" val="42757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581-C5CF-4642-B947-F5F48A9FA9D9}" type="datetime2">
              <a:rPr lang="pt-PT" smtClean="0">
                <a:solidFill>
                  <a:schemeClr val="tx1"/>
                </a:solidFill>
              </a:rPr>
              <a:t>quinta-feira, 22 de setembro de 2022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>
                <a:solidFill>
                  <a:schemeClr val="tx1"/>
                </a:solidFill>
              </a:rPr>
              <a:t>11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C804EA83-380E-4727-A288-AB7EC393181D}"/>
              </a:ext>
            </a:extLst>
          </p:cNvPr>
          <p:cNvSpPr txBox="1">
            <a:spLocks/>
          </p:cNvSpPr>
          <p:nvPr/>
        </p:nvSpPr>
        <p:spPr>
          <a:xfrm>
            <a:off x="947950" y="596900"/>
            <a:ext cx="3461327" cy="1021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b="1" dirty="0">
                <a:latin typeface="Gadugi" panose="020B0502040204020203" pitchFamily="34" charset="0"/>
              </a:rPr>
              <a:t>Bibliography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30EBD465-A68C-4489-8A98-0F76C1FED02F}"/>
              </a:ext>
            </a:extLst>
          </p:cNvPr>
          <p:cNvSpPr txBox="1">
            <a:spLocks/>
          </p:cNvSpPr>
          <p:nvPr/>
        </p:nvSpPr>
        <p:spPr>
          <a:xfrm>
            <a:off x="6562774" y="1522130"/>
            <a:ext cx="5524126" cy="4755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60000"/>
              </a:lnSpc>
              <a:buNone/>
            </a:pPr>
            <a:r>
              <a:rPr lang="en-GB" sz="1800" b="1" dirty="0">
                <a:latin typeface="Gadugi" panose="020B0502040204020203" pitchFamily="34" charset="0"/>
              </a:rPr>
              <a:t>Web</a:t>
            </a:r>
            <a:endParaRPr lang="en-GB" sz="1400" dirty="0">
              <a:latin typeface="Gadugi" panose="020B0502040204020203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GB" sz="1800" dirty="0"/>
              <a:t>Web services</a:t>
            </a:r>
          </a:p>
          <a:p>
            <a:pPr lvl="2">
              <a:lnSpc>
                <a:spcPct val="160000"/>
              </a:lnSpc>
            </a:pPr>
            <a:r>
              <a:rPr lang="en-GB" sz="1400" dirty="0">
                <a:hlinkClick r:id="rId4"/>
              </a:rPr>
              <a:t>http://www.tutorialspoint.com/webservices/</a:t>
            </a:r>
            <a:endParaRPr lang="en-GB" sz="1400" dirty="0"/>
          </a:p>
          <a:p>
            <a:pPr lvl="1">
              <a:lnSpc>
                <a:spcPct val="160000"/>
              </a:lnSpc>
            </a:pPr>
            <a:r>
              <a:rPr lang="en-GB" sz="1800" dirty="0"/>
              <a:t>Semantic Web</a:t>
            </a:r>
          </a:p>
          <a:p>
            <a:pPr lvl="2">
              <a:lnSpc>
                <a:spcPct val="160000"/>
              </a:lnSpc>
            </a:pPr>
            <a:r>
              <a:rPr lang="en-GB" sz="1400" dirty="0">
                <a:hlinkClick r:id="rId5"/>
              </a:rPr>
              <a:t>http://www.linkeddatatools.com/semantic-web-basics</a:t>
            </a:r>
            <a:endParaRPr lang="en-GB" sz="1400" dirty="0"/>
          </a:p>
          <a:p>
            <a:pPr lvl="1">
              <a:lnSpc>
                <a:spcPct val="160000"/>
              </a:lnSpc>
            </a:pPr>
            <a:r>
              <a:rPr lang="en-GB" sz="1800" dirty="0"/>
              <a:t>Free Books: </a:t>
            </a:r>
          </a:p>
          <a:p>
            <a:pPr lvl="2">
              <a:lnSpc>
                <a:spcPct val="160000"/>
              </a:lnSpc>
            </a:pPr>
            <a:r>
              <a:rPr lang="en-GB" sz="1400" dirty="0">
                <a:hlinkClick r:id="rId6"/>
              </a:rPr>
              <a:t>https://www.c-sharpcorner.com/ebooks/</a:t>
            </a:r>
            <a:endParaRPr lang="en-GB" sz="1400" dirty="0">
              <a:latin typeface="Gadugi" panose="020B0502040204020203" pitchFamily="34" charset="0"/>
            </a:endParaRP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6B73B4A2-AA2C-422A-A684-4BE18291DD40}"/>
              </a:ext>
            </a:extLst>
          </p:cNvPr>
          <p:cNvSpPr txBox="1">
            <a:spLocks/>
          </p:cNvSpPr>
          <p:nvPr/>
        </p:nvSpPr>
        <p:spPr>
          <a:xfrm>
            <a:off x="596900" y="1568210"/>
            <a:ext cx="6428215" cy="4755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60000"/>
              </a:lnSpc>
              <a:buNone/>
            </a:pPr>
            <a:r>
              <a:rPr lang="en-GB" sz="1800" b="1" dirty="0">
                <a:latin typeface="Gadugi" panose="020B0502040204020203" pitchFamily="34" charset="0"/>
              </a:rPr>
              <a:t>Essential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800" dirty="0">
                <a:latin typeface="Gadugi" panose="020B0502040204020203" pitchFamily="34" charset="0"/>
              </a:rPr>
              <a:t>Xu, L. D. (2015). Enterprise Integration and Information Architecture - A Systems Perspective on Industrial Information Integration. CRS Press.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800" dirty="0">
                <a:latin typeface="Gadugi" panose="020B0502040204020203" pitchFamily="34" charset="0"/>
              </a:rPr>
              <a:t>George Reese (2009), Cloud  Application  Architectures, , O’Reilly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800" dirty="0">
                <a:latin typeface="Gadugi" panose="020B0502040204020203" pitchFamily="34" charset="0"/>
              </a:rPr>
              <a:t>Luís Ferreira (2017), Textbook of UC Information Systems Integration – Part I</a:t>
            </a:r>
          </a:p>
        </p:txBody>
      </p:sp>
      <p:sp>
        <p:nvSpPr>
          <p:cNvPr id="2" name="Marcador de Posição do Rodapé 4">
            <a:extLst>
              <a:ext uri="{FF2B5EF4-FFF2-40B4-BE49-F238E27FC236}">
                <a16:creationId xmlns:a16="http://schemas.microsoft.com/office/drawing/2014/main" id="{DBAAB886-B61E-76E0-13F4-E0C6F9E1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</p:spTree>
    <p:extLst>
      <p:ext uri="{BB962C8B-B14F-4D97-AF65-F5344CB8AC3E}">
        <p14:creationId xmlns:p14="http://schemas.microsoft.com/office/powerpoint/2010/main" val="114431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581-C5CF-4642-B947-F5F48A9FA9D9}" type="datetime2">
              <a:rPr lang="pt-PT" smtClean="0">
                <a:solidFill>
                  <a:schemeClr val="tx1"/>
                </a:solidFill>
              </a:rPr>
              <a:t>quinta-feira, 22 de setembro de 2022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>
                <a:solidFill>
                  <a:schemeClr val="tx1"/>
                </a:solidFill>
              </a:rPr>
              <a:t>12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C804EA83-380E-4727-A288-AB7EC393181D}"/>
              </a:ext>
            </a:extLst>
          </p:cNvPr>
          <p:cNvSpPr txBox="1">
            <a:spLocks/>
          </p:cNvSpPr>
          <p:nvPr/>
        </p:nvSpPr>
        <p:spPr>
          <a:xfrm>
            <a:off x="947950" y="596900"/>
            <a:ext cx="3461327" cy="1021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b="1" dirty="0">
                <a:latin typeface="Gadugi" panose="020B0502040204020203" pitchFamily="34" charset="0"/>
              </a:rPr>
              <a:t>Bibliography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6B73B4A2-AA2C-422A-A684-4BE18291DD40}"/>
              </a:ext>
            </a:extLst>
          </p:cNvPr>
          <p:cNvSpPr txBox="1">
            <a:spLocks/>
          </p:cNvSpPr>
          <p:nvPr/>
        </p:nvSpPr>
        <p:spPr>
          <a:xfrm>
            <a:off x="533211" y="1368639"/>
            <a:ext cx="7846515" cy="4755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60000"/>
              </a:lnSpc>
              <a:buNone/>
            </a:pPr>
            <a:r>
              <a:rPr lang="en-GB" sz="2100" b="1" dirty="0">
                <a:latin typeface="Gadugi" panose="020B0502040204020203" pitchFamily="34" charset="0"/>
              </a:rPr>
              <a:t>Other</a:t>
            </a:r>
            <a:endParaRPr lang="en-GB" sz="1800" b="1" dirty="0">
              <a:latin typeface="Gadugi" panose="020B0502040204020203" pitchFamily="34" charset="0"/>
            </a:endParaRP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600" dirty="0">
                <a:latin typeface="Gadugi" panose="020B0502040204020203" pitchFamily="34" charset="0"/>
              </a:rPr>
              <a:t>Professional XML 2nd Edition, Mark </a:t>
            </a:r>
            <a:r>
              <a:rPr lang="en-GB" sz="1600" dirty="0" err="1">
                <a:latin typeface="Gadugi" panose="020B0502040204020203" pitchFamily="34" charset="0"/>
              </a:rPr>
              <a:t>Birbeck</a:t>
            </a:r>
            <a:r>
              <a:rPr lang="en-GB" sz="1600" dirty="0">
                <a:latin typeface="Gadugi" panose="020B0502040204020203" pitchFamily="34" charset="0"/>
              </a:rPr>
              <a:t> et al. (2001);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600" dirty="0" err="1">
                <a:latin typeface="Gadugi" panose="020B0502040204020203" pitchFamily="34" charset="0"/>
              </a:rPr>
              <a:t>RESTFull</a:t>
            </a:r>
            <a:r>
              <a:rPr lang="en-GB" sz="1600" dirty="0">
                <a:latin typeface="Gadugi" panose="020B0502040204020203" pitchFamily="34" charset="0"/>
              </a:rPr>
              <a:t> Web APIs, Leonard Richardson et al. (2013);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600" dirty="0">
                <a:latin typeface="Gadugi" panose="020B0502040204020203" pitchFamily="34" charset="0"/>
              </a:rPr>
              <a:t>Service-Oriented Architecture, Thomas </a:t>
            </a:r>
            <a:r>
              <a:rPr lang="en-GB" sz="1600" dirty="0" err="1">
                <a:latin typeface="Gadugi" panose="020B0502040204020203" pitchFamily="34" charset="0"/>
              </a:rPr>
              <a:t>Erl</a:t>
            </a:r>
            <a:r>
              <a:rPr lang="en-GB" sz="1600" dirty="0">
                <a:latin typeface="Gadugi" panose="020B0502040204020203" pitchFamily="34" charset="0"/>
              </a:rPr>
              <a:t> (2017);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600" dirty="0">
                <a:latin typeface="Gadugi" panose="020B0502040204020203" pitchFamily="34" charset="0"/>
              </a:rPr>
              <a:t>Microservices for the Enterprise, Kasun et al. (2018);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800" dirty="0">
                <a:latin typeface="Gadugi" panose="020B0502040204020203" pitchFamily="34" charset="0"/>
              </a:rPr>
              <a:t>SQL Server 2017 Integration Services Cookbook, Christian Cote et al. (2017);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800" dirty="0">
                <a:latin typeface="Gadugi" panose="020B0502040204020203" pitchFamily="34" charset="0"/>
              </a:rPr>
              <a:t>Pentaho Kettle Solutions: Build Open Source ETL Solutions with Pentaho Data Integration Matt Casters (2010);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800" dirty="0">
                <a:latin typeface="Gadugi" panose="020B0502040204020203" pitchFamily="34" charset="0"/>
              </a:rPr>
              <a:t>Data Integration Best Practices, Jacob </a:t>
            </a:r>
            <a:r>
              <a:rPr lang="en-GB" sz="1800" dirty="0" err="1">
                <a:latin typeface="Gadugi" panose="020B0502040204020203" pitchFamily="34" charset="0"/>
              </a:rPr>
              <a:t>Horblulyk</a:t>
            </a:r>
            <a:r>
              <a:rPr lang="en-GB" sz="1800" dirty="0">
                <a:latin typeface="Gadugi" panose="020B0502040204020203" pitchFamily="34" charset="0"/>
              </a:rPr>
              <a:t> (2017);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800" dirty="0">
                <a:latin typeface="Gadugi" panose="020B0502040204020203" pitchFamily="34" charset="0"/>
              </a:rPr>
              <a:t>Mastering XSLT (chapter 11) (ISBN: 0-7821-4094-7, Chuck White (2002);</a:t>
            </a:r>
          </a:p>
        </p:txBody>
      </p:sp>
      <p:sp>
        <p:nvSpPr>
          <p:cNvPr id="2" name="Marcador de Posição do Rodapé 4">
            <a:extLst>
              <a:ext uri="{FF2B5EF4-FFF2-40B4-BE49-F238E27FC236}">
                <a16:creationId xmlns:a16="http://schemas.microsoft.com/office/drawing/2014/main" id="{7241477A-FC04-FD60-5BB8-B57B41A1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</p:spTree>
    <p:extLst>
      <p:ext uri="{BB962C8B-B14F-4D97-AF65-F5344CB8AC3E}">
        <p14:creationId xmlns:p14="http://schemas.microsoft.com/office/powerpoint/2010/main" val="16010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92150"/>
            <a:ext cx="10515600" cy="998538"/>
          </a:xfrm>
        </p:spPr>
        <p:txBody>
          <a:bodyPr>
            <a:normAutofit/>
          </a:bodyPr>
          <a:lstStyle/>
          <a:p>
            <a:r>
              <a:rPr lang="pt-PT" sz="3500" b="1" dirty="0" err="1">
                <a:latin typeface="Gadugi" panose="020B0502040204020203" pitchFamily="34" charset="0"/>
              </a:rPr>
              <a:t>Requirements</a:t>
            </a:r>
            <a:endParaRPr lang="pt-PT" sz="3500" b="1" dirty="0">
              <a:latin typeface="Gadugi" panose="020B0502040204020203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pt-PT" dirty="0" err="1">
                <a:latin typeface="Gadugi" panose="020B0502040204020203" pitchFamily="34" charset="0"/>
              </a:rPr>
              <a:t>Programming</a:t>
            </a:r>
            <a:r>
              <a:rPr lang="pt-PT" dirty="0">
                <a:latin typeface="Gadugi" panose="020B0502040204020203" pitchFamily="34" charset="0"/>
              </a:rPr>
              <a:t> </a:t>
            </a:r>
            <a:r>
              <a:rPr lang="pt-PT" dirty="0" err="1">
                <a:latin typeface="Gadugi" panose="020B0502040204020203" pitchFamily="34" charset="0"/>
              </a:rPr>
              <a:t>and</a:t>
            </a:r>
            <a:r>
              <a:rPr lang="pt-PT" dirty="0">
                <a:latin typeface="Gadugi" panose="020B0502040204020203" pitchFamily="34" charset="0"/>
              </a:rPr>
              <a:t> </a:t>
            </a:r>
            <a:r>
              <a:rPr lang="pt-PT" dirty="0" err="1">
                <a:latin typeface="Gadugi" panose="020B0502040204020203" pitchFamily="34" charset="0"/>
              </a:rPr>
              <a:t>Algorithms</a:t>
            </a:r>
            <a:r>
              <a:rPr lang="pt-PT" dirty="0">
                <a:latin typeface="Gadugi" panose="020B0502040204020203" pitchFamily="34" charset="0"/>
              </a:rPr>
              <a:t>!</a:t>
            </a:r>
          </a:p>
          <a:p>
            <a:pPr lvl="1">
              <a:lnSpc>
                <a:spcPct val="200000"/>
              </a:lnSpc>
            </a:pPr>
            <a:r>
              <a:rPr lang="pt-PT" dirty="0" err="1">
                <a:latin typeface="Gadugi" panose="020B0502040204020203" pitchFamily="34" charset="0"/>
              </a:rPr>
              <a:t>Databases</a:t>
            </a:r>
            <a:r>
              <a:rPr lang="pt-PT" dirty="0">
                <a:latin typeface="Gadugi" panose="020B0502040204020203" pitchFamily="34" charset="0"/>
              </a:rPr>
              <a:t> Management</a:t>
            </a:r>
          </a:p>
          <a:p>
            <a:pPr lvl="1">
              <a:lnSpc>
                <a:spcPct val="200000"/>
              </a:lnSpc>
            </a:pPr>
            <a:r>
              <a:rPr lang="pt-PT" dirty="0">
                <a:latin typeface="Gadugi" panose="020B0502040204020203" pitchFamily="34" charset="0"/>
              </a:rPr>
              <a:t>Software Engineering</a:t>
            </a:r>
            <a:endParaRPr lang="pt-PT" dirty="0"/>
          </a:p>
          <a:p>
            <a:pPr lvl="1">
              <a:lnSpc>
                <a:spcPct val="200000"/>
              </a:lnSpc>
            </a:pPr>
            <a:r>
              <a:rPr lang="pt-PT" dirty="0">
                <a:latin typeface="Gadugi" panose="020B0502040204020203" pitchFamily="34" charset="0"/>
              </a:rPr>
              <a:t>Project </a:t>
            </a:r>
            <a:r>
              <a:rPr lang="pt-PT" dirty="0" err="1">
                <a:latin typeface="Gadugi" panose="020B0502040204020203" pitchFamily="34" charset="0"/>
              </a:rPr>
              <a:t>development</a:t>
            </a:r>
            <a:endParaRPr lang="pt-PT" dirty="0">
              <a:latin typeface="Gadugi" panose="020B0502040204020203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CB6-0C43-4564-AE1A-A27BEB83B1E6}" type="datetime2">
              <a:rPr lang="pt-PT" smtClean="0">
                <a:solidFill>
                  <a:schemeClr val="tx1"/>
                </a:solidFill>
              </a:rPr>
              <a:t>quinta-feira, 22 de setembro de 2022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>
                <a:solidFill>
                  <a:schemeClr val="tx1"/>
                </a:solidFill>
              </a:rPr>
              <a:t>13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959B51-61FB-755F-91EE-EF391707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</p:spTree>
    <p:extLst>
      <p:ext uri="{BB962C8B-B14F-4D97-AF65-F5344CB8AC3E}">
        <p14:creationId xmlns:p14="http://schemas.microsoft.com/office/powerpoint/2010/main" val="12130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96900"/>
            <a:ext cx="10515600" cy="1093788"/>
          </a:xfrm>
        </p:spPr>
        <p:txBody>
          <a:bodyPr>
            <a:normAutofit/>
          </a:bodyPr>
          <a:lstStyle/>
          <a:p>
            <a:r>
              <a:rPr lang="en-GB" sz="3500" b="1" dirty="0">
                <a:latin typeface="Gadugi" panose="020B0502040204020203" pitchFamily="34" charset="0"/>
              </a:rPr>
              <a:t>Assessment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58CE-FFAB-41BC-9B3B-C0BC7ACC05FB}" type="datetime2">
              <a:rPr lang="pt-PT" smtClean="0">
                <a:solidFill>
                  <a:schemeClr val="tx1"/>
                </a:solidFill>
              </a:rPr>
              <a:t>quinta-feira, 22 de setembro de 2022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>
                <a:solidFill>
                  <a:schemeClr val="tx1"/>
                </a:solidFill>
              </a:rPr>
              <a:t>14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EDC0B1E8-D226-4ED6-91B5-A7957C86A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02" y="1681742"/>
            <a:ext cx="11338662" cy="427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0500" indent="-190500">
              <a:spcBef>
                <a:spcPct val="50000"/>
              </a:spcBef>
              <a:buFontTx/>
              <a:buChar char="•"/>
              <a:defRPr/>
            </a:pPr>
            <a:r>
              <a:rPr lang="en-GB" sz="2400" b="0" i="1" dirty="0">
                <a:latin typeface="Arial" charset="0"/>
                <a:cs typeface="Arial" charset="0"/>
              </a:rPr>
              <a:t>Continuous Assessment:</a:t>
            </a:r>
            <a:endParaRPr lang="en-GB" sz="1100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  <a:p>
            <a:pPr marL="190500" lvl="1" indent="-190500" algn="ctr">
              <a:spcBef>
                <a:spcPts val="600"/>
              </a:spcBef>
              <a:defRPr/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NF = 40%*CP1 + 60%*CP2</a:t>
            </a:r>
            <a:endParaRPr lang="en-GB" b="0" i="1" dirty="0">
              <a:latin typeface="Arial" charset="0"/>
              <a:cs typeface="Arial" charset="0"/>
            </a:endParaRPr>
          </a:p>
          <a:p>
            <a:pPr marL="723900" lvl="1" indent="-266700">
              <a:spcBef>
                <a:spcPts val="120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GB" b="0" i="1" dirty="0">
                <a:latin typeface="Arial" charset="0"/>
                <a:cs typeface="Arial" charset="0"/>
              </a:rPr>
              <a:t>CP1: First Practical Component = Practical work</a:t>
            </a:r>
          </a:p>
          <a:p>
            <a:pPr marL="723900" lvl="1" indent="-266700">
              <a:spcBef>
                <a:spcPts val="120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GB" b="0" i="1" dirty="0">
                <a:latin typeface="Arial" charset="0"/>
                <a:cs typeface="Arial" charset="0"/>
              </a:rPr>
              <a:t>CP2: Second Practical Component = Practical work</a:t>
            </a:r>
          </a:p>
          <a:p>
            <a:pPr marL="723900" lvl="1" indent="-266700">
              <a:spcBef>
                <a:spcPts val="1200"/>
              </a:spcBef>
              <a:spcAft>
                <a:spcPts val="1200"/>
              </a:spcAft>
              <a:buFontTx/>
              <a:buChar char="•"/>
              <a:defRPr/>
            </a:pPr>
            <a:r>
              <a:rPr lang="en-GB" b="0" i="1" dirty="0">
                <a:latin typeface="Arial" charset="0"/>
                <a:cs typeface="Arial" charset="0"/>
              </a:rPr>
              <a:t>Minimum grade: 10 </a:t>
            </a:r>
            <a:r>
              <a:rPr lang="en-GB" i="1" dirty="0">
                <a:latin typeface="Arial" charset="0"/>
                <a:cs typeface="Arial" charset="0"/>
              </a:rPr>
              <a:t>for </a:t>
            </a:r>
            <a:r>
              <a:rPr lang="en-GB" b="0" i="1" dirty="0">
                <a:latin typeface="Arial" charset="0"/>
                <a:cs typeface="Arial" charset="0"/>
              </a:rPr>
              <a:t>CP1 and CP2</a:t>
            </a:r>
          </a:p>
          <a:p>
            <a:pPr marL="0" lvl="1" indent="12700">
              <a:spcBef>
                <a:spcPct val="50000"/>
              </a:spcBef>
              <a:defRPr/>
            </a:pPr>
            <a:endParaRPr lang="en-GB" sz="1100" b="0" i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285750" lvl="1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b="0" i="1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The assessment includes two practical assignments (CP1 and CP2) to be carried out </a:t>
            </a:r>
            <a:r>
              <a:rPr lang="en-GB" b="1" i="1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individually</a:t>
            </a:r>
          </a:p>
          <a:p>
            <a:pPr marL="285750" lvl="1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b="0" i="1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The practical work evaluation is individual and will be done on: i) written report; ii) the implementation of the solution and iii) the presentation and discussion.</a:t>
            </a: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3EAFDA07-C517-BABC-40D1-7C859D48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</p:spTree>
    <p:extLst>
      <p:ext uri="{BB962C8B-B14F-4D97-AF65-F5344CB8AC3E}">
        <p14:creationId xmlns:p14="http://schemas.microsoft.com/office/powerpoint/2010/main" val="1907659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96900"/>
            <a:ext cx="10515600" cy="1093788"/>
          </a:xfrm>
        </p:spPr>
        <p:txBody>
          <a:bodyPr>
            <a:normAutofit/>
          </a:bodyPr>
          <a:lstStyle/>
          <a:p>
            <a:r>
              <a:rPr lang="en-GB" sz="3500" b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Assessment</a:t>
            </a:r>
            <a:endParaRPr lang="pt-PT" sz="35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07695"/>
            <a:ext cx="10515600" cy="4351338"/>
          </a:xfrm>
        </p:spPr>
        <p:txBody>
          <a:bodyPr>
            <a:normAutofit/>
          </a:bodyPr>
          <a:lstStyle/>
          <a:p>
            <a:pPr marL="190500" indent="-190500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The practical component is not allowed to be carried out outside the continuous assessment period</a:t>
            </a:r>
            <a:r>
              <a:rPr lang="en-US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. </a:t>
            </a:r>
            <a:endParaRPr lang="pt-PT" sz="2400" dirty="0">
              <a:latin typeface="Gadugi" panose="020B0502040204020203" pitchFamily="34" charset="0"/>
              <a:ea typeface="Gadugi" panose="020B0502040204020203" pitchFamily="34" charset="0"/>
              <a:cs typeface="Arial" charset="0"/>
            </a:endParaRPr>
          </a:p>
          <a:p>
            <a:pPr marL="190500" indent="-190500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Tx/>
              <a:buChar char="•"/>
              <a:defRPr/>
            </a:pPr>
            <a:r>
              <a:rPr lang="en-US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Only students who have obtained a classification </a:t>
            </a:r>
            <a:r>
              <a:rPr lang="en-US" sz="2400" u="sng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in both practical components</a:t>
            </a:r>
            <a:r>
              <a:rPr lang="en-US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equal to or higher than 10 values will be admitted to the “appeal exam” (exams season, special season or exceptional season).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58CE-FFAB-41BC-9B3B-C0BC7ACC05FB}" type="datetime2">
              <a:rPr lang="pt-PT" smtClean="0">
                <a:solidFill>
                  <a:schemeClr val="tx1"/>
                </a:solidFill>
              </a:rPr>
              <a:t>quinta-feira, 22 de setembro de 2022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>
                <a:solidFill>
                  <a:schemeClr val="tx1"/>
                </a:solidFill>
              </a:rPr>
              <a:t>15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731F5A-41FE-C8B1-C4BB-5405CBC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</p:spTree>
    <p:extLst>
      <p:ext uri="{BB962C8B-B14F-4D97-AF65-F5344CB8AC3E}">
        <p14:creationId xmlns:p14="http://schemas.microsoft.com/office/powerpoint/2010/main" val="89214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96900"/>
            <a:ext cx="10515600" cy="1093788"/>
          </a:xfrm>
        </p:spPr>
        <p:txBody>
          <a:bodyPr>
            <a:normAutofit/>
          </a:bodyPr>
          <a:lstStyle/>
          <a:p>
            <a:r>
              <a:rPr lang="en-GB" sz="3500" b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Assessment</a:t>
            </a:r>
            <a:endParaRPr lang="pt-PT" sz="35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07695"/>
            <a:ext cx="10515600" cy="4351338"/>
          </a:xfrm>
        </p:spPr>
        <p:txBody>
          <a:bodyPr>
            <a:normAutofit/>
          </a:bodyPr>
          <a:lstStyle/>
          <a:p>
            <a:pPr marL="190500" indent="-190500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Tx/>
              <a:buChar char="•"/>
              <a:defRPr/>
            </a:pPr>
            <a:r>
              <a:rPr lang="en-GB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The evaluation of each practical work </a:t>
            </a:r>
            <a:r>
              <a:rPr lang="en-GB" sz="2400" u="sng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is individual </a:t>
            </a:r>
            <a:r>
              <a:rPr lang="en-GB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and will be based on: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lphaLcParenR"/>
              <a:defRPr/>
            </a:pPr>
            <a:r>
              <a:rPr lang="en-GB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Implementation of the solution </a:t>
            </a:r>
            <a:r>
              <a:rPr lang="en-GB" sz="2400" b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(20%)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lphaLcParenR"/>
              <a:defRPr/>
            </a:pPr>
            <a:r>
              <a:rPr lang="en-GB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Written report </a:t>
            </a:r>
            <a:r>
              <a:rPr lang="en-GB" sz="2400" b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(20%)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lphaLcParenR"/>
              <a:defRPr/>
            </a:pPr>
            <a:r>
              <a:rPr lang="en-GB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Individual presentation and discussion</a:t>
            </a:r>
            <a:r>
              <a:rPr lang="en-US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</a:t>
            </a:r>
            <a:r>
              <a:rPr lang="en-US" sz="2400" b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(60%)</a:t>
            </a:r>
            <a:endParaRPr lang="pt-PT" sz="2400" b="1" dirty="0">
              <a:latin typeface="Gadugi" panose="020B0502040204020203" pitchFamily="34" charset="0"/>
              <a:ea typeface="Gadugi" panose="020B0502040204020203" pitchFamily="34" charset="0"/>
              <a:cs typeface="Arial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58CE-FFAB-41BC-9B3B-C0BC7ACC05FB}" type="datetime2">
              <a:rPr lang="pt-PT" smtClean="0">
                <a:solidFill>
                  <a:schemeClr val="tx1"/>
                </a:solidFill>
              </a:rPr>
              <a:t>quinta-feira, 22 de setembro de 2022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>
                <a:solidFill>
                  <a:schemeClr val="tx1"/>
                </a:solidFill>
              </a:rPr>
              <a:t>16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5A7212-D328-74BA-BB9F-E3FF0E54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</p:spTree>
    <p:extLst>
      <p:ext uri="{BB962C8B-B14F-4D97-AF65-F5344CB8AC3E}">
        <p14:creationId xmlns:p14="http://schemas.microsoft.com/office/powerpoint/2010/main" val="128571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66482"/>
            <a:ext cx="10515600" cy="924206"/>
          </a:xfrm>
        </p:spPr>
        <p:txBody>
          <a:bodyPr>
            <a:normAutofit/>
          </a:bodyPr>
          <a:lstStyle/>
          <a:p>
            <a:r>
              <a:rPr lang="en-GB" sz="3500" b="1" dirty="0">
                <a:latin typeface="Gadugi" panose="020B0502040204020203" pitchFamily="34" charset="0"/>
              </a:rPr>
              <a:t>Practical Work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latin typeface="Gadugi" panose="020B0502040204020203" pitchFamily="34" charset="0"/>
              </a:rPr>
              <a:t>Mandatory!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Gadugi" panose="020B0502040204020203" pitchFamily="34" charset="0"/>
              </a:rPr>
              <a:t>Individual or group of two people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Gadugi" panose="020B0502040204020203" pitchFamily="34" charset="0"/>
              </a:rPr>
              <a:t>Delivered via Git or Moodle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Gadugi" panose="020B0502040204020203" pitchFamily="34" charset="0"/>
              </a:rPr>
              <a:t>Report required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Gadugi" panose="020B0502040204020203" pitchFamily="34" charset="0"/>
              </a:rPr>
              <a:t>Individual presentation and defense</a:t>
            </a:r>
            <a:endParaRPr lang="pt-PT" dirty="0">
              <a:latin typeface="Gadugi" panose="020B0502040204020203" pitchFamily="34" charset="0"/>
            </a:endParaRP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CFD7-6CF8-4F11-AB6F-6A1D7B7B652D}" type="datetime2">
              <a:rPr lang="pt-PT" smtClean="0">
                <a:solidFill>
                  <a:schemeClr val="tx1"/>
                </a:solidFill>
              </a:rPr>
              <a:t>quinta-feira, 22 de setembro de 2022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>
                <a:solidFill>
                  <a:schemeClr val="tx1"/>
                </a:solidFill>
              </a:rPr>
              <a:t>17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FC91BADC-D2B3-C890-AF4D-1598B38E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</p:spTree>
    <p:extLst>
      <p:ext uri="{BB962C8B-B14F-4D97-AF65-F5344CB8AC3E}">
        <p14:creationId xmlns:p14="http://schemas.microsoft.com/office/powerpoint/2010/main" val="148237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92150"/>
            <a:ext cx="10515600" cy="998538"/>
          </a:xfrm>
        </p:spPr>
        <p:txBody>
          <a:bodyPr>
            <a:normAutofit/>
          </a:bodyPr>
          <a:lstStyle/>
          <a:p>
            <a:r>
              <a:rPr lang="en-GB" sz="3500" b="1" dirty="0">
                <a:latin typeface="Gadugi" panose="020B0502040204020203" pitchFamily="34" charset="0"/>
              </a:rPr>
              <a:t>Moments for Assessment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CFD7-6CF8-4F11-AB6F-6A1D7B7B652D}" type="datetime2">
              <a:rPr lang="pt-PT" smtClean="0">
                <a:solidFill>
                  <a:schemeClr val="tx1"/>
                </a:solidFill>
              </a:rPr>
              <a:t>quinta-feira, 22 de setembro de 2022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>
                <a:solidFill>
                  <a:schemeClr val="tx1"/>
                </a:solidFill>
              </a:rPr>
              <a:t>18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D56EC73-E01F-490A-814F-85A6801C8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43" y="1575268"/>
            <a:ext cx="9550654" cy="428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0500" indent="-190500">
              <a:spcBef>
                <a:spcPts val="1200"/>
              </a:spcBef>
              <a:spcAft>
                <a:spcPts val="1800"/>
              </a:spcAft>
              <a:buFontTx/>
              <a:buChar char="•"/>
              <a:defRPr/>
            </a:pPr>
            <a:r>
              <a:rPr lang="en-GB" sz="2400" i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1</a:t>
            </a:r>
            <a:r>
              <a:rPr lang="en-GB" sz="2400" i="1" baseline="300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st</a:t>
            </a:r>
            <a:r>
              <a:rPr lang="en-GB" sz="2400" i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Practical Work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Statement: </a:t>
            </a:r>
            <a:r>
              <a:rPr lang="en-GB" sz="2400" b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October 5th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Delivery : </a:t>
            </a:r>
            <a:r>
              <a:rPr lang="en-GB" sz="2400" b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October 25</a:t>
            </a:r>
            <a:r>
              <a:rPr lang="en-GB" sz="2400" b="1" baseline="300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th</a:t>
            </a:r>
            <a:r>
              <a:rPr lang="en-GB" sz="2400" b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		</a:t>
            </a:r>
            <a:endParaRPr lang="en-GB" sz="2400" b="1" dirty="0">
              <a:highlight>
                <a:srgbClr val="FFFF00"/>
              </a:highlight>
              <a:latin typeface="Gadugi" panose="020B0502040204020203" pitchFamily="34" charset="0"/>
              <a:ea typeface="Gadugi" panose="020B0502040204020203" pitchFamily="34" charset="0"/>
              <a:cs typeface="Arial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i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2</a:t>
            </a:r>
            <a:r>
              <a:rPr lang="en-GB" sz="2400" i="1" baseline="300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nd</a:t>
            </a:r>
            <a:r>
              <a:rPr lang="en-GB" sz="2400" i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Practical Work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Statement: </a:t>
            </a:r>
            <a:r>
              <a:rPr lang="en-GB" sz="2400" b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November 1</a:t>
            </a:r>
            <a:r>
              <a:rPr lang="en-GB" sz="2400" b="1" baseline="300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th</a:t>
            </a:r>
            <a:r>
              <a:rPr lang="en-GB" sz="2400" b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Delivery : Phase 1: </a:t>
            </a:r>
            <a:r>
              <a:rPr lang="en-GB" sz="2400" b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December 14</a:t>
            </a:r>
            <a:r>
              <a:rPr lang="en-GB" sz="2400" b="1" baseline="300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th</a:t>
            </a:r>
            <a:r>
              <a:rPr lang="en-GB" sz="2400" b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 </a:t>
            </a:r>
            <a:r>
              <a:rPr lang="en-GB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|</a:t>
            </a:r>
            <a:r>
              <a:rPr lang="en-GB" sz="2400" b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</a:t>
            </a:r>
            <a:r>
              <a:rPr lang="en-GB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Phase 2: </a:t>
            </a:r>
            <a:r>
              <a:rPr lang="en-GB" sz="2400" b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January 6</a:t>
            </a:r>
            <a:r>
              <a:rPr lang="en-GB" sz="2400" b="1" baseline="300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th</a:t>
            </a:r>
            <a:r>
              <a:rPr lang="en-GB" sz="2400" b="1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</a:t>
            </a: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B17D1DCB-4E25-56BA-6BB5-2D973F42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</p:spTree>
    <p:extLst>
      <p:ext uri="{BB962C8B-B14F-4D97-AF65-F5344CB8AC3E}">
        <p14:creationId xmlns:p14="http://schemas.microsoft.com/office/powerpoint/2010/main" val="416093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92150"/>
            <a:ext cx="10515600" cy="998538"/>
          </a:xfrm>
        </p:spPr>
        <p:txBody>
          <a:bodyPr>
            <a:normAutofit/>
          </a:bodyPr>
          <a:lstStyle/>
          <a:p>
            <a:r>
              <a:rPr lang="en-GB" sz="3500" b="1" dirty="0">
                <a:latin typeface="Gadugi" panose="020B0502040204020203" pitchFamily="34" charset="0"/>
              </a:rPr>
              <a:t>Classes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CFD7-6CF8-4F11-AB6F-6A1D7B7B652D}" type="datetime2">
              <a:rPr lang="pt-PT" smtClean="0">
                <a:solidFill>
                  <a:schemeClr val="tx1"/>
                </a:solidFill>
              </a:rPr>
              <a:t>quinta-feira, 22 de setembro de 2022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>
                <a:solidFill>
                  <a:schemeClr val="tx1"/>
                </a:solidFill>
              </a:rPr>
              <a:t>19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D56EC73-E01F-490A-814F-85A6801C8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91" y="1870970"/>
            <a:ext cx="9550654" cy="38472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0500" indent="-190500">
              <a:spcBef>
                <a:spcPts val="1200"/>
              </a:spcBef>
              <a:spcAft>
                <a:spcPts val="1800"/>
              </a:spcAft>
              <a:buFontTx/>
              <a:buChar char="•"/>
              <a:defRPr/>
            </a:pPr>
            <a:r>
              <a:rPr lang="pt-PT" sz="2400" dirty="0" err="1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Períod</a:t>
            </a:r>
            <a:r>
              <a:rPr lang="pt-PT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:</a:t>
            </a:r>
            <a:br>
              <a:rPr lang="pt-PT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</a:br>
            <a:r>
              <a:rPr lang="pt-PT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      </a:t>
            </a:r>
            <a:r>
              <a:rPr lang="pt-PT" sz="2400" dirty="0" err="1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September</a:t>
            </a:r>
            <a:r>
              <a:rPr lang="pt-PT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19th - </a:t>
            </a:r>
            <a:r>
              <a:rPr lang="pt-PT" sz="2400" dirty="0" err="1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January</a:t>
            </a:r>
            <a:r>
              <a:rPr lang="pt-PT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21th</a:t>
            </a:r>
          </a:p>
          <a:p>
            <a:pPr marL="190500" indent="-190500">
              <a:spcBef>
                <a:spcPts val="1200"/>
              </a:spcBef>
              <a:spcAft>
                <a:spcPts val="1800"/>
              </a:spcAft>
              <a:buFontTx/>
              <a:buChar char="•"/>
              <a:defRPr/>
            </a:pPr>
            <a:r>
              <a:rPr lang="pt-PT" sz="2400" dirty="0" err="1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Number</a:t>
            </a:r>
            <a:r>
              <a:rPr lang="pt-PT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: 29</a:t>
            </a:r>
          </a:p>
          <a:p>
            <a:pPr marL="190500" indent="-190500">
              <a:spcBef>
                <a:spcPts val="1200"/>
              </a:spcBef>
              <a:spcAft>
                <a:spcPts val="1800"/>
              </a:spcAft>
              <a:buFontTx/>
              <a:buChar char="•"/>
              <a:defRPr/>
            </a:pPr>
            <a:r>
              <a:rPr lang="pt-PT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Classes for </a:t>
            </a:r>
            <a:r>
              <a:rPr lang="pt-PT" sz="2400" dirty="0" err="1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Assessement</a:t>
            </a:r>
            <a:endParaRPr lang="pt-PT" sz="2400" dirty="0">
              <a:latin typeface="Gadugi" panose="020B0502040204020203" pitchFamily="34" charset="0"/>
              <a:ea typeface="Gadugi" panose="020B0502040204020203" pitchFamily="34" charset="0"/>
              <a:cs typeface="Arial" charset="0"/>
            </a:endParaRPr>
          </a:p>
          <a:p>
            <a:pPr>
              <a:spcBef>
                <a:spcPts val="1200"/>
              </a:spcBef>
              <a:spcAft>
                <a:spcPts val="1800"/>
              </a:spcAft>
              <a:defRPr/>
            </a:pPr>
            <a:r>
              <a:rPr lang="pt-PT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	</a:t>
            </a:r>
            <a:r>
              <a:rPr lang="pt-PT" sz="2400" dirty="0" err="1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Presentation</a:t>
            </a:r>
            <a:r>
              <a:rPr lang="pt-PT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</a:t>
            </a:r>
            <a:r>
              <a:rPr lang="pt-PT" sz="2400" dirty="0" err="1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and</a:t>
            </a:r>
            <a:r>
              <a:rPr lang="pt-PT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Defense: 4 classes</a:t>
            </a:r>
          </a:p>
          <a:p>
            <a:pPr marL="190500" indent="-190500">
              <a:spcBef>
                <a:spcPts val="1200"/>
              </a:spcBef>
              <a:spcAft>
                <a:spcPts val="1800"/>
              </a:spcAft>
              <a:buFontTx/>
              <a:buChar char="•"/>
              <a:defRPr/>
            </a:pPr>
            <a:r>
              <a:rPr lang="pt-PT" sz="2400" dirty="0" err="1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Effective</a:t>
            </a:r>
            <a:r>
              <a:rPr lang="pt-PT" sz="2400" dirty="0">
                <a:latin typeface="Gadugi" panose="020B0502040204020203" pitchFamily="34" charset="0"/>
                <a:ea typeface="Gadugi" panose="020B0502040204020203" pitchFamily="34" charset="0"/>
                <a:cs typeface="Arial" charset="0"/>
              </a:rPr>
              <a:t> Classes: 24</a:t>
            </a: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184C72E4-91AB-F825-00A3-83AF5BE2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</p:spTree>
    <p:extLst>
      <p:ext uri="{BB962C8B-B14F-4D97-AF65-F5344CB8AC3E}">
        <p14:creationId xmlns:p14="http://schemas.microsoft.com/office/powerpoint/2010/main" val="63757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DFE7-3851-4B46-8746-DA0A978C8A1B}" type="datetime2">
              <a:rPr lang="en-GB" smtClean="0">
                <a:solidFill>
                  <a:schemeClr val="tx1"/>
                </a:solidFill>
              </a:rPr>
              <a:t>Thursday, 22 September 2022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en-GB" smtClean="0">
                <a:solidFill>
                  <a:schemeClr val="tx1"/>
                </a:solidFill>
              </a:rPr>
              <a:t>2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965" y="-94974"/>
            <a:ext cx="1649896" cy="824948"/>
          </a:xfrm>
          <a:prstGeom prst="rect">
            <a:avLst/>
          </a:prstGeom>
        </p:spPr>
      </p:pic>
      <p:sp>
        <p:nvSpPr>
          <p:cNvPr id="2" name="Marcador de Posição do Rodapé 4">
            <a:extLst>
              <a:ext uri="{FF2B5EF4-FFF2-40B4-BE49-F238E27FC236}">
                <a16:creationId xmlns:a16="http://schemas.microsoft.com/office/drawing/2014/main" id="{69DECBD9-A81C-9F86-AF06-A1FDC2C9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DCA4E5F7-AFF1-5232-6E8E-25F823C9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19033B3-0775-58C1-080E-2CFAC6D8F491}"/>
              </a:ext>
            </a:extLst>
          </p:cNvPr>
          <p:cNvSpPr txBox="1">
            <a:spLocks/>
          </p:cNvSpPr>
          <p:nvPr/>
        </p:nvSpPr>
        <p:spPr>
          <a:xfrm>
            <a:off x="838200" y="596900"/>
            <a:ext cx="10515600" cy="1093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5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Overview:</a:t>
            </a:r>
            <a:endParaRPr lang="pt-PT" sz="3500" dirty="0">
              <a:latin typeface="Gadugi" panose="020B0502040204020203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D42091B-5BFC-F99F-8005-20E54056B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60992"/>
            <a:ext cx="6994040" cy="253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GB" sz="2000" i="1" dirty="0">
                <a:cs typeface="Arial" panose="020B0604020202020204" pitchFamily="34" charset="0"/>
              </a:rPr>
              <a:t>Degree: </a:t>
            </a:r>
            <a:r>
              <a:rPr lang="en-GB" sz="2000" b="0" i="1" dirty="0">
                <a:cs typeface="Arial" panose="020B0604020202020204" pitchFamily="34" charset="0"/>
              </a:rPr>
              <a:t>Computer Systems Engineering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GB" sz="2000" i="1" dirty="0">
                <a:cs typeface="Arial" panose="020B0604020202020204" pitchFamily="34" charset="0"/>
              </a:rPr>
              <a:t>UC: </a:t>
            </a:r>
            <a:r>
              <a:rPr lang="en-GB" sz="2000" b="0" i="1" dirty="0">
                <a:cs typeface="Arial" panose="020B0604020202020204" pitchFamily="34" charset="0"/>
              </a:rPr>
              <a:t>Information Systems Integration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GB" sz="2000" i="1" dirty="0">
                <a:cs typeface="Arial" panose="020B0604020202020204" pitchFamily="34" charset="0"/>
              </a:rPr>
              <a:t>Scientific Area : </a:t>
            </a:r>
            <a:r>
              <a:rPr lang="en-GB" sz="2000" b="0" i="1" dirty="0">
                <a:cs typeface="Arial" panose="020B0604020202020204" pitchFamily="34" charset="0"/>
              </a:rPr>
              <a:t>Information Technologies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GB" sz="2000" i="1" dirty="0">
                <a:cs typeface="Arial" panose="020B0604020202020204" pitchFamily="34" charset="0"/>
              </a:rPr>
              <a:t>ECTS: </a:t>
            </a:r>
            <a:r>
              <a:rPr lang="en-GB" sz="2000" b="0" i="1" dirty="0"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19103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500" b="1" dirty="0">
                <a:latin typeface="Gadugi" panose="020B0502040204020203" pitchFamily="34" charset="0"/>
              </a:rPr>
              <a:t>Classes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73443" y="1652556"/>
            <a:ext cx="5217923" cy="4202334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800" b="1" dirty="0">
                <a:latin typeface="Gadugi" panose="020B0502040204020203" pitchFamily="34" charset="0"/>
              </a:rPr>
              <a:t>Overview	 	</a:t>
            </a:r>
            <a:r>
              <a:rPr lang="en-GB" sz="1800" dirty="0">
                <a:solidFill>
                  <a:schemeClr val="accent5"/>
                </a:solidFill>
                <a:latin typeface="Gadugi" panose="020B0502040204020203" pitchFamily="34" charset="0"/>
              </a:rPr>
              <a:t>(2 classes)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Enterprise Application Integration – EAI, IAI, EIP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Patterns e Middleware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800" b="1" dirty="0">
                <a:latin typeface="Gadugi" panose="020B0502040204020203" pitchFamily="34" charset="0"/>
              </a:rPr>
              <a:t>Fundamentals	</a:t>
            </a:r>
            <a:r>
              <a:rPr lang="en-GB" sz="1800" dirty="0">
                <a:solidFill>
                  <a:schemeClr val="accent5"/>
                </a:solidFill>
                <a:latin typeface="Gadugi" panose="020B0502040204020203" pitchFamily="34" charset="0"/>
              </a:rPr>
              <a:t>(6 classes)</a:t>
            </a:r>
          </a:p>
          <a:p>
            <a:pPr lvl="2">
              <a:lnSpc>
                <a:spcPct val="160000"/>
              </a:lnSpc>
            </a:pPr>
            <a:r>
              <a:rPr lang="en-GB" sz="1400" dirty="0">
                <a:latin typeface="Gadugi" panose="020B0502040204020203" pitchFamily="34" charset="0"/>
              </a:rPr>
              <a:t>Integration Levels</a:t>
            </a:r>
          </a:p>
          <a:p>
            <a:pPr lvl="2">
              <a:lnSpc>
                <a:spcPct val="160000"/>
              </a:lnSpc>
            </a:pPr>
            <a:r>
              <a:rPr lang="en-GB" sz="1400" dirty="0">
                <a:latin typeface="Gadugi" panose="020B0502040204020203" pitchFamily="34" charset="0"/>
              </a:rPr>
              <a:t>Data Integration: XML, JSON, YAML, etc.</a:t>
            </a:r>
          </a:p>
          <a:p>
            <a:pPr lvl="2">
              <a:lnSpc>
                <a:spcPct val="160000"/>
              </a:lnSpc>
            </a:pPr>
            <a:r>
              <a:rPr lang="en-GB" sz="1400" dirty="0">
                <a:latin typeface="Gadugi" panose="020B0502040204020203" pitchFamily="34" charset="0"/>
              </a:rPr>
              <a:t>Data Serialization (Querying with LINQ)</a:t>
            </a:r>
          </a:p>
          <a:p>
            <a:pPr lvl="2">
              <a:lnSpc>
                <a:spcPct val="160000"/>
              </a:lnSpc>
            </a:pPr>
            <a:r>
              <a:rPr lang="en-GB" sz="1400" dirty="0">
                <a:latin typeface="Gadugi" panose="020B0502040204020203" pitchFamily="34" charset="0"/>
              </a:rPr>
              <a:t>Regular Expressions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7581-C5CF-4642-B947-F5F48A9FA9D9}" type="datetime2">
              <a:rPr lang="pt-PT" smtClean="0">
                <a:solidFill>
                  <a:schemeClr val="tx1"/>
                </a:solidFill>
              </a:rPr>
              <a:t>quinta-feira, 22 de setembro de 2022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pt-PT" smtClean="0">
                <a:solidFill>
                  <a:schemeClr val="tx1"/>
                </a:solidFill>
              </a:rPr>
              <a:t>20</a:t>
            </a:fld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12296AAE-4186-49D6-9243-4A6115F2B3FB}"/>
              </a:ext>
            </a:extLst>
          </p:cNvPr>
          <p:cNvSpPr txBox="1">
            <a:spLocks/>
          </p:cNvSpPr>
          <p:nvPr/>
        </p:nvSpPr>
        <p:spPr>
          <a:xfrm>
            <a:off x="5887541" y="891988"/>
            <a:ext cx="5931419" cy="5232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60000"/>
              </a:lnSpc>
              <a:buFont typeface="+mj-lt"/>
              <a:buAutoNum type="arabicPeriod" startAt="3"/>
            </a:pPr>
            <a:r>
              <a:rPr lang="en-GB" sz="1800" b="1" dirty="0">
                <a:latin typeface="Gadugi" panose="020B0502040204020203" pitchFamily="34" charset="0"/>
              </a:rPr>
              <a:t>Cloud Computing		</a:t>
            </a:r>
            <a:r>
              <a:rPr lang="en-GB" sz="1800" dirty="0">
                <a:solidFill>
                  <a:schemeClr val="accent5"/>
                </a:solidFill>
                <a:latin typeface="Gadugi" panose="020B0502040204020203" pitchFamily="34" charset="0"/>
              </a:rPr>
              <a:t>(10 classes)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Systems Architectures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Services Oriented Architectures (SOA)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SOAP Services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REST Services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 startAt="3"/>
            </a:pPr>
            <a:r>
              <a:rPr lang="en-GB" sz="1800" b="1" dirty="0">
                <a:latin typeface="Gadugi" panose="020B0502040204020203" pitchFamily="34" charset="0"/>
              </a:rPr>
              <a:t>Data Integration		</a:t>
            </a:r>
            <a:r>
              <a:rPr lang="en-GB" sz="1800" dirty="0">
                <a:solidFill>
                  <a:schemeClr val="accent5"/>
                </a:solidFill>
                <a:latin typeface="Gadugi" panose="020B0502040204020203" pitchFamily="34" charset="0"/>
              </a:rPr>
              <a:t>(5 classes)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ETL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Integration Services</a:t>
            </a:r>
            <a:endParaRPr lang="en-GB" sz="1200" dirty="0">
              <a:latin typeface="Gadugi" panose="020B0502040204020203" pitchFamily="34" charset="0"/>
            </a:endParaRP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Frameworks (PDI, MSSIS, </a:t>
            </a:r>
            <a:r>
              <a:rPr lang="en-GB" sz="1400" dirty="0" err="1">
                <a:latin typeface="Gadugi" panose="020B0502040204020203" pitchFamily="34" charset="0"/>
              </a:rPr>
              <a:t>Knime</a:t>
            </a:r>
            <a:r>
              <a:rPr lang="en-GB" sz="1400" dirty="0">
                <a:latin typeface="Gadugi" panose="020B0502040204020203" pitchFamily="34" charset="0"/>
              </a:rPr>
              <a:t>, …)</a:t>
            </a:r>
          </a:p>
          <a:p>
            <a:pPr marL="800100" lvl="1" indent="-342900">
              <a:lnSpc>
                <a:spcPct val="160000"/>
              </a:lnSpc>
              <a:buFont typeface="+mj-lt"/>
              <a:buAutoNum type="arabicPeriod" startAt="3"/>
            </a:pPr>
            <a:r>
              <a:rPr lang="en-GB" sz="1800" b="1" dirty="0">
                <a:latin typeface="Gadugi" panose="020B0502040204020203" pitchFamily="34" charset="0"/>
              </a:rPr>
              <a:t>Industry Data Integration	</a:t>
            </a:r>
            <a:r>
              <a:rPr lang="en-GB" sz="1800" dirty="0">
                <a:solidFill>
                  <a:schemeClr val="accent5"/>
                </a:solidFill>
                <a:latin typeface="Gadugi" panose="020B0502040204020203" pitchFamily="34" charset="0"/>
              </a:rPr>
              <a:t>(2 classes)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Industry Systems Integration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>
                <a:latin typeface="Gadugi" panose="020B0502040204020203" pitchFamily="34" charset="0"/>
              </a:rPr>
              <a:t>Internet of Things</a:t>
            </a:r>
          </a:p>
          <a:p>
            <a:pPr marL="1257300" lvl="2" indent="-342900">
              <a:lnSpc>
                <a:spcPct val="160000"/>
              </a:lnSpc>
              <a:buFont typeface="+mj-lt"/>
              <a:buAutoNum type="arabicPeriod"/>
            </a:pPr>
            <a:r>
              <a:rPr lang="en-GB" sz="1400" dirty="0" err="1">
                <a:latin typeface="Gadugi" panose="020B0502040204020203" pitchFamily="34" charset="0"/>
              </a:rPr>
              <a:t>MicroServices</a:t>
            </a:r>
            <a:endParaRPr lang="en-GB" sz="1400" dirty="0">
              <a:latin typeface="Gadugi" panose="020B0502040204020203" pitchFamily="34" charset="0"/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D2A95E-1A6E-22A0-3C90-A788F7B7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</p:spTree>
    <p:extLst>
      <p:ext uri="{BB962C8B-B14F-4D97-AF65-F5344CB8AC3E}">
        <p14:creationId xmlns:p14="http://schemas.microsoft.com/office/powerpoint/2010/main" val="396028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DFE7-3851-4B46-8746-DA0A978C8A1B}" type="datetime2">
              <a:rPr lang="en-GB" smtClean="0">
                <a:solidFill>
                  <a:schemeClr val="tx1"/>
                </a:solidFill>
              </a:rPr>
              <a:t>Thursday, 22 September 2022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en-GB" smtClean="0">
                <a:solidFill>
                  <a:schemeClr val="tx1"/>
                </a:solidFill>
              </a:rPr>
              <a:t>3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2" name="Marcador de Posição do Rodapé 4">
            <a:extLst>
              <a:ext uri="{FF2B5EF4-FFF2-40B4-BE49-F238E27FC236}">
                <a16:creationId xmlns:a16="http://schemas.microsoft.com/office/drawing/2014/main" id="{69DECBD9-A81C-9F86-AF06-A1FDC2C9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31EB41E-D21A-6FF1-6587-0ED18EE6829A}"/>
              </a:ext>
            </a:extLst>
          </p:cNvPr>
          <p:cNvSpPr txBox="1">
            <a:spLocks/>
          </p:cNvSpPr>
          <p:nvPr/>
        </p:nvSpPr>
        <p:spPr>
          <a:xfrm>
            <a:off x="838200" y="596900"/>
            <a:ext cx="10515600" cy="1093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5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Teachers:</a:t>
            </a:r>
            <a:endParaRPr lang="pt-PT" sz="3500" dirty="0">
              <a:latin typeface="Gadugi" panose="020B0502040204020203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96D87FF-93EC-3527-4485-52E52901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5" y="2763304"/>
            <a:ext cx="6994040" cy="333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endParaRPr lang="en-GB" sz="2000" i="1" dirty="0"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ct val="50000"/>
              </a:spcBef>
              <a:defRPr/>
            </a:pPr>
            <a:r>
              <a:rPr lang="en-GB" sz="2000" i="1" dirty="0">
                <a:cs typeface="Arial" panose="020B0604020202020204" pitchFamily="34" charset="0"/>
              </a:rPr>
              <a:t>Name: </a:t>
            </a:r>
            <a:r>
              <a:rPr lang="en-GB" sz="2000" b="0" i="1" dirty="0">
                <a:cs typeface="Arial" panose="020B0604020202020204" pitchFamily="34" charset="0"/>
              </a:rPr>
              <a:t>Luís Ferreira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GB" sz="2000" i="1" dirty="0">
                <a:cs typeface="Arial" panose="020B0604020202020204" pitchFamily="34" charset="0"/>
              </a:rPr>
              <a:t>Office: </a:t>
            </a:r>
            <a:r>
              <a:rPr lang="en-GB" sz="2000" b="0" i="1" dirty="0">
                <a:cs typeface="Arial" panose="020B0604020202020204" pitchFamily="34" charset="0"/>
              </a:rPr>
              <a:t>5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GB" sz="2000" i="1" dirty="0">
                <a:cs typeface="Arial" panose="020B0604020202020204" pitchFamily="34" charset="0"/>
              </a:rPr>
              <a:t>Contacts:</a:t>
            </a:r>
            <a:endParaRPr lang="en-GB" sz="2000" i="1" dirty="0"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b="0" i="1" dirty="0"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lufer@ipca.pt</a:t>
            </a:r>
            <a:endParaRPr lang="en-GB" b="0" i="1" dirty="0">
              <a:cs typeface="Arial" panose="020B0604020202020204" pitchFamily="34" charset="0"/>
            </a:endParaRP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b="0" i="1" dirty="0">
                <a:cs typeface="Arial" panose="020B0604020202020204" pitchFamily="34" charset="0"/>
              </a:rPr>
              <a:t>skype: </a:t>
            </a:r>
            <a:r>
              <a:rPr lang="en-GB" b="0" i="1" dirty="0" err="1">
                <a:cs typeface="Arial" panose="020B0604020202020204" pitchFamily="34" charset="0"/>
              </a:rPr>
              <a:t>gonlufer</a:t>
            </a:r>
            <a:endParaRPr lang="en-GB" b="0" i="1" dirty="0">
              <a:cs typeface="Arial" panose="020B0604020202020204" pitchFamily="34" charset="0"/>
            </a:endParaRP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b="0" i="1" dirty="0">
                <a:cs typeface="Arial" panose="020B0604020202020204" pitchFamily="34" charset="0"/>
              </a:rPr>
              <a:t>Zoom: </a:t>
            </a:r>
            <a:r>
              <a:rPr lang="en-GB" sz="1600" b="0" dirty="0">
                <a:hlinkClick r:id="rId5"/>
              </a:rPr>
              <a:t>https://videoconf-colibri.zoom.us/j/6572267809</a:t>
            </a:r>
            <a:r>
              <a:rPr lang="en-GB" sz="1600" b="0" dirty="0"/>
              <a:t> </a:t>
            </a:r>
            <a:endParaRPr lang="en-GB" sz="2000" b="0" i="1" dirty="0">
              <a:cs typeface="Arial" panose="020B0604020202020204" pitchFamily="34" charset="0"/>
            </a:endParaRPr>
          </a:p>
        </p:txBody>
      </p:sp>
      <p:pic>
        <p:nvPicPr>
          <p:cNvPr id="16" name="Imagem 15" descr="Uma imagem com pessoa, homem&#10;&#10;Descrição gerada automaticamente">
            <a:extLst>
              <a:ext uri="{FF2B5EF4-FFF2-40B4-BE49-F238E27FC236}">
                <a16:creationId xmlns:a16="http://schemas.microsoft.com/office/drawing/2014/main" id="{DF77DA8B-0924-22E1-6DDA-57BC82B74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576387"/>
            <a:ext cx="1693865" cy="1541363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A36B7612-6CFA-2BB0-84E7-6F6F48D5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63304"/>
            <a:ext cx="6994040" cy="333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905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21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19300" indent="-190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65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37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09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8100" indent="-1905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  <a:defRPr/>
            </a:pPr>
            <a:endParaRPr lang="en-GB" sz="2000" i="1" dirty="0"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spcBef>
                <a:spcPct val="50000"/>
              </a:spcBef>
              <a:defRPr/>
            </a:pPr>
            <a:r>
              <a:rPr lang="en-GB" sz="2000" i="1" dirty="0">
                <a:cs typeface="Arial" panose="020B0604020202020204" pitchFamily="34" charset="0"/>
              </a:rPr>
              <a:t>Name: </a:t>
            </a:r>
            <a:r>
              <a:rPr lang="en-GB" sz="2000" b="0" i="1" dirty="0">
                <a:cs typeface="Arial" panose="020B0604020202020204" pitchFamily="34" charset="0"/>
              </a:rPr>
              <a:t>Óscar </a:t>
            </a:r>
            <a:r>
              <a:rPr lang="en-GB" sz="2000" b="0" i="1" dirty="0" err="1">
                <a:cs typeface="Arial" panose="020B0604020202020204" pitchFamily="34" charset="0"/>
              </a:rPr>
              <a:t>RIbeiro</a:t>
            </a:r>
            <a:endParaRPr lang="en-GB" sz="2000" b="0" i="1" dirty="0"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GB" sz="2000" i="1" dirty="0">
                <a:cs typeface="Arial" panose="020B0604020202020204" pitchFamily="34" charset="0"/>
              </a:rPr>
              <a:t>Office: </a:t>
            </a:r>
            <a:r>
              <a:rPr lang="en-GB" sz="2000" b="0" i="1" dirty="0">
                <a:cs typeface="Arial" panose="020B0604020202020204" pitchFamily="34" charset="0"/>
              </a:rPr>
              <a:t>5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GB" sz="2000" i="1" dirty="0">
                <a:cs typeface="Arial" panose="020B0604020202020204" pitchFamily="34" charset="0"/>
              </a:rPr>
              <a:t>Contacts:</a:t>
            </a:r>
            <a:endParaRPr lang="en-GB" sz="2000" i="1" dirty="0"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b="0" i="1" dirty="0"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oribeiro@ipca.pt</a:t>
            </a:r>
            <a:endParaRPr lang="en-GB" b="0" i="1" dirty="0">
              <a:cs typeface="Arial" panose="020B0604020202020204" pitchFamily="34" charset="0"/>
            </a:endParaRP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b="0" i="1" dirty="0">
                <a:cs typeface="Arial" panose="020B0604020202020204" pitchFamily="34" charset="0"/>
              </a:rPr>
              <a:t>skype: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GB" b="0" i="1" dirty="0">
                <a:cs typeface="Arial" panose="020B0604020202020204" pitchFamily="34" charset="0"/>
              </a:rPr>
              <a:t>Zoom: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C012E60-66DE-FA73-77E8-3B8D933BF9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520"/>
          <a:stretch/>
        </p:blipFill>
        <p:spPr>
          <a:xfrm>
            <a:off x="6163490" y="1669516"/>
            <a:ext cx="1364489" cy="149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3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DFE7-3851-4B46-8746-DA0A978C8A1B}" type="datetime2">
              <a:rPr lang="en-GB" smtClean="0">
                <a:solidFill>
                  <a:schemeClr val="tx1"/>
                </a:solidFill>
              </a:rPr>
              <a:t>Thursday, 22 September 2022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en-GB" smtClean="0">
                <a:solidFill>
                  <a:schemeClr val="tx1"/>
                </a:solidFill>
              </a:rPr>
              <a:t>4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2" name="Marcador de Posição do Rodapé 4">
            <a:extLst>
              <a:ext uri="{FF2B5EF4-FFF2-40B4-BE49-F238E27FC236}">
                <a16:creationId xmlns:a16="http://schemas.microsoft.com/office/drawing/2014/main" id="{69DECBD9-A81C-9F86-AF06-A1FDC2C9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BE64B54-85EF-BB12-436E-F83D724A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900"/>
            <a:ext cx="10515600" cy="1093788"/>
          </a:xfrm>
        </p:spPr>
        <p:txBody>
          <a:bodyPr>
            <a:normAutofit/>
          </a:bodyPr>
          <a:lstStyle/>
          <a:p>
            <a:r>
              <a:rPr lang="pt-PT" sz="35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Teachers</a:t>
            </a:r>
            <a:r>
              <a:rPr lang="pt-PT" sz="35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pt-PT" sz="3500" dirty="0">
              <a:latin typeface="Gadugi" panose="020B0502040204020203" pitchFamily="34" charset="0"/>
            </a:endParaRPr>
          </a:p>
        </p:txBody>
      </p:sp>
      <p:pic>
        <p:nvPicPr>
          <p:cNvPr id="5" name="Imagem 4" descr="Uma imagem com pessoa, homem&#10;&#10;Descrição gerada automaticamente">
            <a:extLst>
              <a:ext uri="{FF2B5EF4-FFF2-40B4-BE49-F238E27FC236}">
                <a16:creationId xmlns:a16="http://schemas.microsoft.com/office/drawing/2014/main" id="{3D28DB6D-F63D-1CF3-3733-C96D3F765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936" y="764982"/>
            <a:ext cx="1234116" cy="11230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264E6E-2531-9403-571D-A508792DAA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20"/>
          <a:stretch/>
        </p:blipFill>
        <p:spPr>
          <a:xfrm>
            <a:off x="10624930" y="760233"/>
            <a:ext cx="1057606" cy="1161682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CA66D072-0F45-D0BF-813D-8FF3F45DAA0B}"/>
              </a:ext>
            </a:extLst>
          </p:cNvPr>
          <p:cNvSpPr txBox="1">
            <a:spLocks/>
          </p:cNvSpPr>
          <p:nvPr/>
        </p:nvSpPr>
        <p:spPr>
          <a:xfrm>
            <a:off x="504494" y="2007754"/>
            <a:ext cx="5480805" cy="2083599"/>
          </a:xfrm>
          <a:prstGeom prst="rect">
            <a:avLst/>
          </a:prstGeom>
          <a:solidFill>
            <a:srgbClr val="EEECE1">
              <a:lumMod val="90000"/>
            </a:srgbClr>
          </a:solidFill>
        </p:spPr>
        <p:txBody>
          <a:bodyPr vert="horz" lIns="121920" tIns="60960" rIns="121920" bIns="6096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defRPr/>
            </a:pPr>
            <a:r>
              <a:rPr lang="pt-PT" sz="2133" cap="small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Daytime</a:t>
            </a:r>
            <a:r>
              <a:rPr lang="pt-PT" sz="2133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 Calendar</a:t>
            </a:r>
            <a:endParaRPr lang="pt-PT" sz="2133" cap="small" dirty="0">
              <a:solidFill>
                <a:prstClr val="black"/>
              </a:solidFill>
              <a:latin typeface="+mj-lt"/>
            </a:endParaRPr>
          </a:p>
          <a:p>
            <a:pPr marL="355591" defTabSz="609585">
              <a:lnSpc>
                <a:spcPct val="150000"/>
              </a:lnSpc>
              <a:spcBef>
                <a:spcPts val="800"/>
              </a:spcBef>
              <a:defRPr/>
            </a:pPr>
            <a:r>
              <a:rPr lang="pt-PT" sz="2267" dirty="0" err="1">
                <a:solidFill>
                  <a:prstClr val="black"/>
                </a:solidFill>
                <a:latin typeface="+mj-lt"/>
              </a:rPr>
              <a:t>Monday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: 16:00-18:00,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Lab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IoT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 </a:t>
            </a:r>
          </a:p>
          <a:p>
            <a:pPr marL="355591" defTabSz="609585">
              <a:lnSpc>
                <a:spcPct val="150000"/>
              </a:lnSpc>
              <a:spcBef>
                <a:spcPts val="800"/>
              </a:spcBef>
              <a:defRPr/>
            </a:pPr>
            <a:r>
              <a:rPr lang="pt-PT" sz="2267" dirty="0" err="1">
                <a:solidFill>
                  <a:prstClr val="black"/>
                </a:solidFill>
                <a:latin typeface="+mj-lt"/>
              </a:rPr>
              <a:t>Thursday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: 14:00-16:00,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Lab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IoT</a:t>
            </a:r>
            <a:endParaRPr lang="pt-PT" sz="2267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BB8091DE-1C56-3926-4C00-E72F04BCD228}"/>
              </a:ext>
            </a:extLst>
          </p:cNvPr>
          <p:cNvSpPr txBox="1">
            <a:spLocks/>
          </p:cNvSpPr>
          <p:nvPr/>
        </p:nvSpPr>
        <p:spPr>
          <a:xfrm>
            <a:off x="6164838" y="2007755"/>
            <a:ext cx="5626588" cy="2118386"/>
          </a:xfrm>
          <a:prstGeom prst="rect">
            <a:avLst/>
          </a:prstGeom>
          <a:solidFill>
            <a:srgbClr val="EEECE1">
              <a:lumMod val="90000"/>
            </a:srgbClr>
          </a:solidFill>
        </p:spPr>
        <p:txBody>
          <a:bodyPr vert="horz" lIns="121920" tIns="60960" rIns="121920" bIns="6096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defRPr/>
            </a:pPr>
            <a:endParaRPr lang="pt-PT" sz="2133" cap="small" dirty="0">
              <a:solidFill>
                <a:prstClr val="black">
                  <a:lumMod val="65000"/>
                  <a:lumOff val="35000"/>
                </a:prstClr>
              </a:solidFill>
              <a:latin typeface="+mj-lt"/>
            </a:endParaRPr>
          </a:p>
          <a:p>
            <a:pPr defTabSz="609585">
              <a:defRPr/>
            </a:pPr>
            <a:r>
              <a:rPr lang="pt-PT" sz="2133" cap="small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Overnight</a:t>
            </a:r>
            <a:r>
              <a:rPr lang="pt-PT" sz="2133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 Calendar</a:t>
            </a:r>
            <a:endParaRPr lang="pt-PT" sz="2133" cap="small" dirty="0">
              <a:solidFill>
                <a:prstClr val="black"/>
              </a:solidFill>
            </a:endParaRPr>
          </a:p>
          <a:p>
            <a:pPr marL="355591">
              <a:lnSpc>
                <a:spcPct val="150000"/>
              </a:lnSpc>
              <a:spcBef>
                <a:spcPts val="800"/>
              </a:spcBef>
              <a:defRPr/>
            </a:pPr>
            <a:r>
              <a:rPr lang="pt-PT" sz="2267" dirty="0" err="1">
                <a:solidFill>
                  <a:prstClr val="black"/>
                </a:solidFill>
                <a:latin typeface="+mj-lt"/>
              </a:rPr>
              <a:t>Wednesday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: 20:30-22:30,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Lab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IoT</a:t>
            </a:r>
            <a:endParaRPr lang="pt-PT" sz="2267" dirty="0">
              <a:solidFill>
                <a:prstClr val="black"/>
              </a:solidFill>
              <a:latin typeface="+mj-lt"/>
            </a:endParaRPr>
          </a:p>
          <a:p>
            <a:pPr marL="355591">
              <a:lnSpc>
                <a:spcPct val="150000"/>
              </a:lnSpc>
              <a:spcBef>
                <a:spcPts val="800"/>
              </a:spcBef>
              <a:defRPr/>
            </a:pPr>
            <a:r>
              <a:rPr lang="pt-PT" sz="2267" dirty="0" err="1">
                <a:solidFill>
                  <a:prstClr val="black"/>
                </a:solidFill>
                <a:latin typeface="+mj-lt"/>
              </a:rPr>
              <a:t>Friday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: 20:30-22:30,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Lab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IoT</a:t>
            </a:r>
            <a:endParaRPr lang="pt-PT" sz="2267" dirty="0">
              <a:solidFill>
                <a:prstClr val="black"/>
              </a:solidFill>
              <a:latin typeface="+mj-lt"/>
            </a:endParaRPr>
          </a:p>
          <a:p>
            <a:pPr defTabSz="609585">
              <a:defRPr/>
            </a:pPr>
            <a:endParaRPr lang="pt-PT" sz="2267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95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DFE7-3851-4B46-8746-DA0A978C8A1B}" type="datetime2">
              <a:rPr lang="en-GB" smtClean="0">
                <a:solidFill>
                  <a:schemeClr val="tx1"/>
                </a:solidFill>
              </a:rPr>
              <a:t>Thursday, 22 September 2022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en-GB" smtClean="0">
                <a:solidFill>
                  <a:schemeClr val="tx1"/>
                </a:solidFill>
              </a:rPr>
              <a:t>5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2" name="Marcador de Posição do Rodapé 4">
            <a:extLst>
              <a:ext uri="{FF2B5EF4-FFF2-40B4-BE49-F238E27FC236}">
                <a16:creationId xmlns:a16="http://schemas.microsoft.com/office/drawing/2014/main" id="{69DECBD9-A81C-9F86-AF06-A1FDC2C9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BE64B54-85EF-BB12-436E-F83D724A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900"/>
            <a:ext cx="10515600" cy="1093788"/>
          </a:xfrm>
        </p:spPr>
        <p:txBody>
          <a:bodyPr>
            <a:normAutofit/>
          </a:bodyPr>
          <a:lstStyle/>
          <a:p>
            <a:r>
              <a:rPr lang="pt-PT" sz="35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Teachers</a:t>
            </a:r>
            <a:r>
              <a:rPr lang="pt-PT" sz="35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endParaRPr lang="pt-PT" sz="3500" dirty="0">
              <a:latin typeface="Gadugi" panose="020B0502040204020203" pitchFamily="34" charset="0"/>
            </a:endParaRPr>
          </a:p>
        </p:txBody>
      </p:sp>
      <p:pic>
        <p:nvPicPr>
          <p:cNvPr id="5" name="Imagem 4" descr="Uma imagem com pessoa, homem&#10;&#10;Descrição gerada automaticamente">
            <a:extLst>
              <a:ext uri="{FF2B5EF4-FFF2-40B4-BE49-F238E27FC236}">
                <a16:creationId xmlns:a16="http://schemas.microsoft.com/office/drawing/2014/main" id="{3D28DB6D-F63D-1CF3-3733-C96D3F765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936" y="764982"/>
            <a:ext cx="1234116" cy="11230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264E6E-2531-9403-571D-A508792DAA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20"/>
          <a:stretch/>
        </p:blipFill>
        <p:spPr>
          <a:xfrm>
            <a:off x="10624930" y="760233"/>
            <a:ext cx="1057606" cy="1161682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CA66D072-0F45-D0BF-813D-8FF3F45DAA0B}"/>
              </a:ext>
            </a:extLst>
          </p:cNvPr>
          <p:cNvSpPr txBox="1">
            <a:spLocks/>
          </p:cNvSpPr>
          <p:nvPr/>
        </p:nvSpPr>
        <p:spPr>
          <a:xfrm>
            <a:off x="504494" y="2007754"/>
            <a:ext cx="5480805" cy="2083599"/>
          </a:xfrm>
          <a:prstGeom prst="rect">
            <a:avLst/>
          </a:prstGeom>
          <a:solidFill>
            <a:srgbClr val="EEECE1">
              <a:lumMod val="90000"/>
            </a:srgbClr>
          </a:solidFill>
        </p:spPr>
        <p:txBody>
          <a:bodyPr vert="horz" lIns="121920" tIns="60960" rIns="121920" bIns="6096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defRPr/>
            </a:pPr>
            <a:r>
              <a:rPr lang="pt-PT" sz="2133" cap="small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Daytime</a:t>
            </a:r>
            <a:r>
              <a:rPr lang="pt-PT" sz="2133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 Calendar</a:t>
            </a:r>
            <a:endParaRPr lang="pt-PT" sz="2133" cap="small" dirty="0">
              <a:solidFill>
                <a:prstClr val="black"/>
              </a:solidFill>
              <a:latin typeface="+mj-lt"/>
            </a:endParaRPr>
          </a:p>
          <a:p>
            <a:pPr marL="355591" defTabSz="609585">
              <a:lnSpc>
                <a:spcPct val="150000"/>
              </a:lnSpc>
              <a:spcBef>
                <a:spcPts val="800"/>
              </a:spcBef>
              <a:defRPr/>
            </a:pPr>
            <a:r>
              <a:rPr lang="pt-PT" sz="2267" dirty="0" err="1">
                <a:solidFill>
                  <a:prstClr val="black"/>
                </a:solidFill>
                <a:latin typeface="+mj-lt"/>
              </a:rPr>
              <a:t>Monday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: 16:00-18:00,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Lab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IoT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 </a:t>
            </a:r>
          </a:p>
          <a:p>
            <a:pPr marL="355591" defTabSz="609585">
              <a:lnSpc>
                <a:spcPct val="150000"/>
              </a:lnSpc>
              <a:spcBef>
                <a:spcPts val="800"/>
              </a:spcBef>
              <a:defRPr/>
            </a:pPr>
            <a:r>
              <a:rPr lang="pt-PT" sz="2267" dirty="0" err="1">
                <a:solidFill>
                  <a:prstClr val="black"/>
                </a:solidFill>
                <a:latin typeface="+mj-lt"/>
              </a:rPr>
              <a:t>Thursday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: 14:00-16:00,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Lab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IoT</a:t>
            </a:r>
            <a:endParaRPr lang="pt-PT" sz="2267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BB8091DE-1C56-3926-4C00-E72F04BCD228}"/>
              </a:ext>
            </a:extLst>
          </p:cNvPr>
          <p:cNvSpPr txBox="1">
            <a:spLocks/>
          </p:cNvSpPr>
          <p:nvPr/>
        </p:nvSpPr>
        <p:spPr>
          <a:xfrm>
            <a:off x="6164838" y="2007755"/>
            <a:ext cx="5626588" cy="2118386"/>
          </a:xfrm>
          <a:prstGeom prst="rect">
            <a:avLst/>
          </a:prstGeom>
          <a:solidFill>
            <a:srgbClr val="EEECE1">
              <a:lumMod val="90000"/>
            </a:srgbClr>
          </a:solidFill>
        </p:spPr>
        <p:txBody>
          <a:bodyPr vert="horz" lIns="121920" tIns="60960" rIns="121920" bIns="6096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85">
              <a:defRPr/>
            </a:pPr>
            <a:endParaRPr lang="pt-PT" sz="2133" cap="small" dirty="0">
              <a:solidFill>
                <a:prstClr val="black">
                  <a:lumMod val="65000"/>
                  <a:lumOff val="35000"/>
                </a:prstClr>
              </a:solidFill>
              <a:latin typeface="+mj-lt"/>
            </a:endParaRPr>
          </a:p>
          <a:p>
            <a:pPr defTabSz="609585">
              <a:defRPr/>
            </a:pPr>
            <a:r>
              <a:rPr lang="pt-PT" sz="2133" cap="small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Overnight</a:t>
            </a:r>
            <a:r>
              <a:rPr lang="pt-PT" sz="2133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 Calendar</a:t>
            </a:r>
            <a:endParaRPr lang="pt-PT" sz="2133" cap="small" dirty="0">
              <a:solidFill>
                <a:prstClr val="black"/>
              </a:solidFill>
            </a:endParaRPr>
          </a:p>
          <a:p>
            <a:pPr marL="355591">
              <a:lnSpc>
                <a:spcPct val="150000"/>
              </a:lnSpc>
              <a:spcBef>
                <a:spcPts val="800"/>
              </a:spcBef>
              <a:defRPr/>
            </a:pPr>
            <a:r>
              <a:rPr lang="pt-PT" sz="2267" dirty="0" err="1">
                <a:solidFill>
                  <a:prstClr val="black"/>
                </a:solidFill>
                <a:latin typeface="+mj-lt"/>
              </a:rPr>
              <a:t>Wednesday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: 20:30-22:30,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Lab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IoT</a:t>
            </a:r>
            <a:endParaRPr lang="pt-PT" sz="2267" dirty="0">
              <a:solidFill>
                <a:prstClr val="black"/>
              </a:solidFill>
              <a:latin typeface="+mj-lt"/>
            </a:endParaRPr>
          </a:p>
          <a:p>
            <a:pPr marL="355591">
              <a:lnSpc>
                <a:spcPct val="150000"/>
              </a:lnSpc>
              <a:spcBef>
                <a:spcPts val="800"/>
              </a:spcBef>
              <a:defRPr/>
            </a:pPr>
            <a:r>
              <a:rPr lang="pt-PT" sz="2267" dirty="0" err="1">
                <a:solidFill>
                  <a:prstClr val="black"/>
                </a:solidFill>
                <a:latin typeface="+mj-lt"/>
              </a:rPr>
              <a:t>Friday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: 20:30-22:30,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Lab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IoT</a:t>
            </a:r>
            <a:endParaRPr lang="pt-PT" sz="2267" dirty="0">
              <a:solidFill>
                <a:prstClr val="black"/>
              </a:solidFill>
              <a:latin typeface="+mj-lt"/>
            </a:endParaRPr>
          </a:p>
          <a:p>
            <a:pPr defTabSz="609585">
              <a:defRPr/>
            </a:pPr>
            <a:endParaRPr lang="pt-PT" sz="2267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5E51EDE-A045-268B-E361-CB2460CC4BED}"/>
              </a:ext>
            </a:extLst>
          </p:cNvPr>
          <p:cNvSpPr txBox="1">
            <a:spLocks/>
          </p:cNvSpPr>
          <p:nvPr/>
        </p:nvSpPr>
        <p:spPr>
          <a:xfrm>
            <a:off x="6179592" y="4290137"/>
            <a:ext cx="5611833" cy="1754793"/>
          </a:xfrm>
          <a:prstGeom prst="rect">
            <a:avLst/>
          </a:prstGeom>
          <a:solidFill>
            <a:srgbClr val="EEECE1">
              <a:lumMod val="90000"/>
            </a:srgbClr>
          </a:solidFill>
        </p:spPr>
        <p:txBody>
          <a:bodyPr vert="horz" lIns="121920" tIns="60960" rIns="121920" bIns="6096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591" indent="-355591" defTabSz="609585">
              <a:lnSpc>
                <a:spcPct val="150000"/>
              </a:lnSpc>
              <a:defRPr/>
            </a:pPr>
            <a:r>
              <a:rPr lang="pt-PT" sz="2133" cap="small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Attending</a:t>
            </a:r>
            <a:r>
              <a:rPr lang="pt-PT" sz="2133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 </a:t>
            </a:r>
            <a:r>
              <a:rPr lang="pt-PT" sz="2133" cap="small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schedule</a:t>
            </a:r>
            <a:br>
              <a:rPr lang="pt-PT" sz="2133" b="1" dirty="0">
                <a:solidFill>
                  <a:prstClr val="black"/>
                </a:solidFill>
                <a:latin typeface="+mj-lt"/>
              </a:rPr>
            </a:br>
            <a:r>
              <a:rPr lang="pt-PT" sz="2267" dirty="0" err="1">
                <a:solidFill>
                  <a:prstClr val="black"/>
                </a:solidFill>
                <a:latin typeface="+mj-lt"/>
              </a:rPr>
              <a:t>Tuesday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: 18:00-19:00 (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attendance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room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) </a:t>
            </a:r>
          </a:p>
          <a:p>
            <a:pPr marL="355591" defTabSz="609585">
              <a:lnSpc>
                <a:spcPct val="150000"/>
              </a:lnSpc>
              <a:defRPr/>
            </a:pPr>
            <a:r>
              <a:rPr lang="pt-PT" sz="2267" dirty="0" err="1">
                <a:solidFill>
                  <a:prstClr val="black"/>
                </a:solidFill>
                <a:latin typeface="+mj-lt"/>
              </a:rPr>
              <a:t>Friday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: 17:00-18:00 (online email/zoom)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F961FC6-F081-2003-F7A0-83FB4C7D5D22}"/>
              </a:ext>
            </a:extLst>
          </p:cNvPr>
          <p:cNvSpPr txBox="1">
            <a:spLocks/>
          </p:cNvSpPr>
          <p:nvPr/>
        </p:nvSpPr>
        <p:spPr>
          <a:xfrm>
            <a:off x="504494" y="4290137"/>
            <a:ext cx="5480805" cy="1739736"/>
          </a:xfrm>
          <a:prstGeom prst="rect">
            <a:avLst/>
          </a:prstGeom>
          <a:solidFill>
            <a:srgbClr val="EEECE1">
              <a:lumMod val="90000"/>
            </a:srgbClr>
          </a:solidFill>
        </p:spPr>
        <p:txBody>
          <a:bodyPr vert="horz" lIns="121920" tIns="60960" rIns="121920" bIns="6096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591" indent="-355591" defTabSz="609585">
              <a:lnSpc>
                <a:spcPct val="150000"/>
              </a:lnSpc>
              <a:defRPr/>
            </a:pPr>
            <a:r>
              <a:rPr lang="pt-PT" sz="2133" cap="small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Attending</a:t>
            </a:r>
            <a:r>
              <a:rPr lang="pt-PT" sz="2133" cap="small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 </a:t>
            </a:r>
            <a:r>
              <a:rPr lang="pt-PT" sz="2133" cap="small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schedule</a:t>
            </a:r>
            <a:br>
              <a:rPr lang="pt-PT" sz="2133" b="1" dirty="0">
                <a:solidFill>
                  <a:prstClr val="black"/>
                </a:solidFill>
                <a:latin typeface="+mj-lt"/>
              </a:rPr>
            </a:br>
            <a:r>
              <a:rPr lang="pt-PT" sz="2267" dirty="0" err="1">
                <a:solidFill>
                  <a:prstClr val="black"/>
                </a:solidFill>
                <a:latin typeface="+mj-lt"/>
              </a:rPr>
              <a:t>Thursday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: 16:00-18:00 (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attendance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 </a:t>
            </a:r>
            <a:r>
              <a:rPr lang="pt-PT" sz="2267" dirty="0" err="1">
                <a:solidFill>
                  <a:prstClr val="black"/>
                </a:solidFill>
                <a:latin typeface="+mj-lt"/>
              </a:rPr>
              <a:t>room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) </a:t>
            </a:r>
          </a:p>
          <a:p>
            <a:pPr marL="355591" defTabSz="609585">
              <a:lnSpc>
                <a:spcPct val="150000"/>
              </a:lnSpc>
              <a:defRPr/>
            </a:pPr>
            <a:r>
              <a:rPr lang="pt-PT" sz="2267" dirty="0" err="1">
                <a:solidFill>
                  <a:prstClr val="black"/>
                </a:solidFill>
                <a:latin typeface="+mj-lt"/>
              </a:rPr>
              <a:t>Tuesday</a:t>
            </a:r>
            <a:r>
              <a:rPr lang="pt-PT" sz="2267" dirty="0">
                <a:solidFill>
                  <a:prstClr val="black"/>
                </a:solidFill>
                <a:latin typeface="+mj-lt"/>
              </a:rPr>
              <a:t>: 21:00-22:00 (online email/zoom)</a:t>
            </a:r>
          </a:p>
        </p:txBody>
      </p:sp>
    </p:spTree>
    <p:extLst>
      <p:ext uri="{BB962C8B-B14F-4D97-AF65-F5344CB8AC3E}">
        <p14:creationId xmlns:p14="http://schemas.microsoft.com/office/powerpoint/2010/main" val="85387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DFE7-3851-4B46-8746-DA0A978C8A1B}" type="datetime2">
              <a:rPr lang="en-GB" smtClean="0">
                <a:solidFill>
                  <a:schemeClr val="tx1"/>
                </a:solidFill>
              </a:rPr>
              <a:t>Thursday, 22 September 2022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en-GB" smtClean="0">
                <a:solidFill>
                  <a:schemeClr val="tx1"/>
                </a:solidFill>
              </a:rPr>
              <a:t>6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CE221C0C-D71B-4EE9-8E4F-2243A5115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06935"/>
              </p:ext>
            </p:extLst>
          </p:nvPr>
        </p:nvGraphicFramePr>
        <p:xfrm>
          <a:off x="4038600" y="1862296"/>
          <a:ext cx="4610661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475">
                  <a:extLst>
                    <a:ext uri="{9D8B030D-6E8A-4147-A177-3AD203B41FA5}">
                      <a16:colId xmlns:a16="http://schemas.microsoft.com/office/drawing/2014/main" val="3400168088"/>
                    </a:ext>
                  </a:extLst>
                </a:gridCol>
                <a:gridCol w="2245043">
                  <a:extLst>
                    <a:ext uri="{9D8B030D-6E8A-4147-A177-3AD203B41FA5}">
                      <a16:colId xmlns:a16="http://schemas.microsoft.com/office/drawing/2014/main" val="3582763015"/>
                    </a:ext>
                  </a:extLst>
                </a:gridCol>
                <a:gridCol w="251143">
                  <a:extLst>
                    <a:ext uri="{9D8B030D-6E8A-4147-A177-3AD203B41FA5}">
                      <a16:colId xmlns:a16="http://schemas.microsoft.com/office/drawing/2014/main" val="2954431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noProof="0" dirty="0"/>
                        <a:t>Daytime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6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16.00h – 18.00h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200" noProof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26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noProof="0" dirty="0"/>
                        <a:t>09.00h – 11.00h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551899"/>
                  </a:ext>
                </a:extLst>
              </a:tr>
            </a:tbl>
          </a:graphicData>
        </a:graphic>
      </p:graphicFrame>
      <p:graphicFrame>
        <p:nvGraphicFramePr>
          <p:cNvPr id="12" name="Tabela 10">
            <a:extLst>
              <a:ext uri="{FF2B5EF4-FFF2-40B4-BE49-F238E27FC236}">
                <a16:creationId xmlns:a16="http://schemas.microsoft.com/office/drawing/2014/main" id="{F0F9583F-5D76-4767-8B42-256ECBD62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573304"/>
              </p:ext>
            </p:extLst>
          </p:nvPr>
        </p:nvGraphicFramePr>
        <p:xfrm>
          <a:off x="3581400" y="4137623"/>
          <a:ext cx="52212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403">
                  <a:extLst>
                    <a:ext uri="{9D8B030D-6E8A-4147-A177-3AD203B41FA5}">
                      <a16:colId xmlns:a16="http://schemas.microsoft.com/office/drawing/2014/main" val="3400168088"/>
                    </a:ext>
                  </a:extLst>
                </a:gridCol>
                <a:gridCol w="2245043">
                  <a:extLst>
                    <a:ext uri="{9D8B030D-6E8A-4147-A177-3AD203B41FA5}">
                      <a16:colId xmlns:a16="http://schemas.microsoft.com/office/drawing/2014/main" val="3582763015"/>
                    </a:ext>
                  </a:extLst>
                </a:gridCol>
                <a:gridCol w="263844">
                  <a:extLst>
                    <a:ext uri="{9D8B030D-6E8A-4147-A177-3AD203B41FA5}">
                      <a16:colId xmlns:a16="http://schemas.microsoft.com/office/drawing/2014/main" val="13757309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sz="2400" dirty="0" err="1"/>
                        <a:t>Daytime</a:t>
                      </a:r>
                      <a:endParaRPr lang="pt-PT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6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200" dirty="0" err="1"/>
                        <a:t>Tuesday</a:t>
                      </a:r>
                      <a:r>
                        <a:rPr lang="pt-PT" sz="2200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200" dirty="0"/>
                        <a:t>16.00h – 18.00h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26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200" dirty="0" err="1"/>
                        <a:t>Tuesday</a:t>
                      </a:r>
                      <a:r>
                        <a:rPr lang="pt-PT" sz="2200" dirty="0"/>
                        <a:t>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dirty="0"/>
                        <a:t>22.00h – 23.00h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551899"/>
                  </a:ext>
                </a:extLst>
              </a:tr>
            </a:tbl>
          </a:graphicData>
        </a:graphic>
      </p:graphicFrame>
      <p:sp>
        <p:nvSpPr>
          <p:cNvPr id="13" name="Título 1">
            <a:extLst>
              <a:ext uri="{FF2B5EF4-FFF2-40B4-BE49-F238E27FC236}">
                <a16:creationId xmlns:a16="http://schemas.microsoft.com/office/drawing/2014/main" id="{AE701FA7-ABDD-4230-A1ED-B49BCEE4C96B}"/>
              </a:ext>
            </a:extLst>
          </p:cNvPr>
          <p:cNvSpPr txBox="1">
            <a:spLocks/>
          </p:cNvSpPr>
          <p:nvPr/>
        </p:nvSpPr>
        <p:spPr>
          <a:xfrm>
            <a:off x="838200" y="3350188"/>
            <a:ext cx="10515600" cy="85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247F24E-A36C-4555-9F64-F5393D20D57F}"/>
              </a:ext>
            </a:extLst>
          </p:cNvPr>
          <p:cNvSpPr txBox="1"/>
          <p:nvPr/>
        </p:nvSpPr>
        <p:spPr>
          <a:xfrm>
            <a:off x="969681" y="5819914"/>
            <a:ext cx="856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* Office 		** Skype (</a:t>
            </a:r>
            <a:r>
              <a:rPr lang="en-GB" sz="1600" dirty="0" err="1"/>
              <a:t>gonlufer</a:t>
            </a:r>
            <a:r>
              <a:rPr lang="en-GB" sz="1600" dirty="0"/>
              <a:t>)  | Zoom (https://videoconf-colibri.zoom.us/j/6572267809</a:t>
            </a:r>
            <a:r>
              <a:rPr lang="en-GB" dirty="0"/>
              <a:t>)</a:t>
            </a:r>
            <a:endParaRPr lang="en-GB" sz="16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F209CB6-9A04-4AF9-8CB4-72A34904F410}"/>
              </a:ext>
            </a:extLst>
          </p:cNvPr>
          <p:cNvSpPr txBox="1">
            <a:spLocks/>
          </p:cNvSpPr>
          <p:nvPr/>
        </p:nvSpPr>
        <p:spPr>
          <a:xfrm>
            <a:off x="838200" y="797541"/>
            <a:ext cx="10515600" cy="85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Classes: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(20-09-2021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15-01-2022)</a:t>
            </a:r>
            <a:endParaRPr lang="en-GB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osição do Rodapé 4">
            <a:extLst>
              <a:ext uri="{FF2B5EF4-FFF2-40B4-BE49-F238E27FC236}">
                <a16:creationId xmlns:a16="http://schemas.microsoft.com/office/drawing/2014/main" id="{69DECBD9-A81C-9F86-AF06-A1FDC2C9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</p:spTree>
    <p:extLst>
      <p:ext uri="{BB962C8B-B14F-4D97-AF65-F5344CB8AC3E}">
        <p14:creationId xmlns:p14="http://schemas.microsoft.com/office/powerpoint/2010/main" val="189329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DFE7-3851-4B46-8746-DA0A978C8A1B}" type="datetime2">
              <a:rPr lang="en-GB" smtClean="0">
                <a:solidFill>
                  <a:schemeClr val="tx1"/>
                </a:solidFill>
              </a:rPr>
              <a:t>Thursday, 22 September 2022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en-GB" smtClean="0">
                <a:solidFill>
                  <a:schemeClr val="tx1"/>
                </a:solidFill>
              </a:rPr>
              <a:t>7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graphicFrame>
        <p:nvGraphicFramePr>
          <p:cNvPr id="12" name="Tabela 10">
            <a:extLst>
              <a:ext uri="{FF2B5EF4-FFF2-40B4-BE49-F238E27FC236}">
                <a16:creationId xmlns:a16="http://schemas.microsoft.com/office/drawing/2014/main" id="{F0F9583F-5D76-4767-8B42-256ECBD625E2}"/>
              </a:ext>
            </a:extLst>
          </p:cNvPr>
          <p:cNvGraphicFramePr>
            <a:graphicFrameLocks noGrp="1"/>
          </p:cNvGraphicFramePr>
          <p:nvPr/>
        </p:nvGraphicFramePr>
        <p:xfrm>
          <a:off x="969681" y="4154770"/>
          <a:ext cx="1023056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403">
                  <a:extLst>
                    <a:ext uri="{9D8B030D-6E8A-4147-A177-3AD203B41FA5}">
                      <a16:colId xmlns:a16="http://schemas.microsoft.com/office/drawing/2014/main" val="3400168088"/>
                    </a:ext>
                  </a:extLst>
                </a:gridCol>
                <a:gridCol w="2245043">
                  <a:extLst>
                    <a:ext uri="{9D8B030D-6E8A-4147-A177-3AD203B41FA5}">
                      <a16:colId xmlns:a16="http://schemas.microsoft.com/office/drawing/2014/main" val="3582763015"/>
                    </a:ext>
                  </a:extLst>
                </a:gridCol>
                <a:gridCol w="263844">
                  <a:extLst>
                    <a:ext uri="{9D8B030D-6E8A-4147-A177-3AD203B41FA5}">
                      <a16:colId xmlns:a16="http://schemas.microsoft.com/office/drawing/2014/main" val="1375730913"/>
                    </a:ext>
                  </a:extLst>
                </a:gridCol>
                <a:gridCol w="2787867">
                  <a:extLst>
                    <a:ext uri="{9D8B030D-6E8A-4147-A177-3AD203B41FA5}">
                      <a16:colId xmlns:a16="http://schemas.microsoft.com/office/drawing/2014/main" val="2597562330"/>
                    </a:ext>
                  </a:extLst>
                </a:gridCol>
                <a:gridCol w="2221409">
                  <a:extLst>
                    <a:ext uri="{9D8B030D-6E8A-4147-A177-3AD203B41FA5}">
                      <a16:colId xmlns:a16="http://schemas.microsoft.com/office/drawing/2014/main" val="38283431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sz="2400" dirty="0" err="1"/>
                        <a:t>Daytime</a:t>
                      </a:r>
                      <a:endParaRPr lang="pt-PT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24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2400" dirty="0" err="1"/>
                        <a:t>Post-labour</a:t>
                      </a:r>
                      <a:endParaRPr lang="pt-PT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6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200" dirty="0" err="1"/>
                        <a:t>Friday</a:t>
                      </a:r>
                      <a:r>
                        <a:rPr lang="pt-PT" sz="2200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200" dirty="0"/>
                        <a:t>11.00h – 13.00h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2200" dirty="0" err="1"/>
                        <a:t>Thursday</a:t>
                      </a:r>
                      <a:r>
                        <a:rPr lang="pt-PT" sz="2200" dirty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200" dirty="0"/>
                        <a:t>18.00h – 20.00h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6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2200" dirty="0" err="1"/>
                        <a:t>Tuesday</a:t>
                      </a:r>
                      <a:r>
                        <a:rPr lang="pt-PT" sz="2200" dirty="0"/>
                        <a:t>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dirty="0"/>
                        <a:t>21.00h – 22.00h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2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dirty="0" err="1"/>
                        <a:t>Tuesday</a:t>
                      </a:r>
                      <a:r>
                        <a:rPr lang="pt-PT" sz="2200" dirty="0"/>
                        <a:t>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dirty="0"/>
                        <a:t>22.00h – 23.00h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51899"/>
                  </a:ext>
                </a:extLst>
              </a:tr>
            </a:tbl>
          </a:graphicData>
        </a:graphic>
      </p:graphicFrame>
      <p:sp>
        <p:nvSpPr>
          <p:cNvPr id="13" name="Título 1">
            <a:extLst>
              <a:ext uri="{FF2B5EF4-FFF2-40B4-BE49-F238E27FC236}">
                <a16:creationId xmlns:a16="http://schemas.microsoft.com/office/drawing/2014/main" id="{AE701FA7-ABDD-4230-A1ED-B49BCEE4C96B}"/>
              </a:ext>
            </a:extLst>
          </p:cNvPr>
          <p:cNvSpPr txBox="1">
            <a:spLocks/>
          </p:cNvSpPr>
          <p:nvPr/>
        </p:nvSpPr>
        <p:spPr>
          <a:xfrm>
            <a:off x="838200" y="3350188"/>
            <a:ext cx="10515600" cy="85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247F24E-A36C-4555-9F64-F5393D20D57F}"/>
              </a:ext>
            </a:extLst>
          </p:cNvPr>
          <p:cNvSpPr txBox="1"/>
          <p:nvPr/>
        </p:nvSpPr>
        <p:spPr>
          <a:xfrm>
            <a:off x="969681" y="5819914"/>
            <a:ext cx="856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* Office nº 5	** Skype (</a:t>
            </a:r>
            <a:r>
              <a:rPr lang="en-GB" sz="1600" dirty="0" err="1"/>
              <a:t>gonlufer</a:t>
            </a:r>
            <a:r>
              <a:rPr lang="en-GB" sz="1600" dirty="0"/>
              <a:t>)  | Zoom (https://videoconf-colibri.zoom.us/j/6572267809</a:t>
            </a:r>
            <a:r>
              <a:rPr lang="en-GB" dirty="0"/>
              <a:t>)</a:t>
            </a:r>
            <a:endParaRPr lang="en-GB" sz="16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F209CB6-9A04-4AF9-8CB4-72A34904F410}"/>
              </a:ext>
            </a:extLst>
          </p:cNvPr>
          <p:cNvSpPr txBox="1">
            <a:spLocks/>
          </p:cNvSpPr>
          <p:nvPr/>
        </p:nvSpPr>
        <p:spPr>
          <a:xfrm>
            <a:off x="838200" y="797541"/>
            <a:ext cx="10515600" cy="85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Classes: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(20-09-2021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15-01-2022)</a:t>
            </a:r>
            <a:endParaRPr lang="en-GB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A0E97DD-6CFF-426B-B416-98EE51563F58}"/>
              </a:ext>
            </a:extLst>
          </p:cNvPr>
          <p:cNvSpPr/>
          <p:nvPr/>
        </p:nvSpPr>
        <p:spPr>
          <a:xfrm>
            <a:off x="322436" y="2994720"/>
            <a:ext cx="11547125" cy="1783425"/>
          </a:xfrm>
          <a:custGeom>
            <a:avLst/>
            <a:gdLst>
              <a:gd name="connsiteX0" fmla="*/ 0 w 11547125"/>
              <a:gd name="connsiteY0" fmla="*/ 0 h 1783425"/>
              <a:gd name="connsiteX1" fmla="*/ 692828 w 11547125"/>
              <a:gd name="connsiteY1" fmla="*/ 0 h 1783425"/>
              <a:gd name="connsiteX2" fmla="*/ 1039241 w 11547125"/>
              <a:gd name="connsiteY2" fmla="*/ 0 h 1783425"/>
              <a:gd name="connsiteX3" fmla="*/ 1270184 w 11547125"/>
              <a:gd name="connsiteY3" fmla="*/ 0 h 1783425"/>
              <a:gd name="connsiteX4" fmla="*/ 1616598 w 11547125"/>
              <a:gd name="connsiteY4" fmla="*/ 0 h 1783425"/>
              <a:gd name="connsiteX5" fmla="*/ 1963011 w 11547125"/>
              <a:gd name="connsiteY5" fmla="*/ 0 h 1783425"/>
              <a:gd name="connsiteX6" fmla="*/ 2540368 w 11547125"/>
              <a:gd name="connsiteY6" fmla="*/ 0 h 1783425"/>
              <a:gd name="connsiteX7" fmla="*/ 2886781 w 11547125"/>
              <a:gd name="connsiteY7" fmla="*/ 0 h 1783425"/>
              <a:gd name="connsiteX8" fmla="*/ 3117724 w 11547125"/>
              <a:gd name="connsiteY8" fmla="*/ 0 h 1783425"/>
              <a:gd name="connsiteX9" fmla="*/ 3810551 w 11547125"/>
              <a:gd name="connsiteY9" fmla="*/ 0 h 1783425"/>
              <a:gd name="connsiteX10" fmla="*/ 4387908 w 11547125"/>
              <a:gd name="connsiteY10" fmla="*/ 0 h 1783425"/>
              <a:gd name="connsiteX11" fmla="*/ 4849793 w 11547125"/>
              <a:gd name="connsiteY11" fmla="*/ 0 h 1783425"/>
              <a:gd name="connsiteX12" fmla="*/ 5542620 w 11547125"/>
              <a:gd name="connsiteY12" fmla="*/ 0 h 1783425"/>
              <a:gd name="connsiteX13" fmla="*/ 5773563 w 11547125"/>
              <a:gd name="connsiteY13" fmla="*/ 0 h 1783425"/>
              <a:gd name="connsiteX14" fmla="*/ 6350919 w 11547125"/>
              <a:gd name="connsiteY14" fmla="*/ 0 h 1783425"/>
              <a:gd name="connsiteX15" fmla="*/ 7043746 w 11547125"/>
              <a:gd name="connsiteY15" fmla="*/ 0 h 1783425"/>
              <a:gd name="connsiteX16" fmla="*/ 7390160 w 11547125"/>
              <a:gd name="connsiteY16" fmla="*/ 0 h 1783425"/>
              <a:gd name="connsiteX17" fmla="*/ 7621103 w 11547125"/>
              <a:gd name="connsiteY17" fmla="*/ 0 h 1783425"/>
              <a:gd name="connsiteX18" fmla="*/ 7967516 w 11547125"/>
              <a:gd name="connsiteY18" fmla="*/ 0 h 1783425"/>
              <a:gd name="connsiteX19" fmla="*/ 8660344 w 11547125"/>
              <a:gd name="connsiteY19" fmla="*/ 0 h 1783425"/>
              <a:gd name="connsiteX20" fmla="*/ 9468643 w 11547125"/>
              <a:gd name="connsiteY20" fmla="*/ 0 h 1783425"/>
              <a:gd name="connsiteX21" fmla="*/ 10045999 w 11547125"/>
              <a:gd name="connsiteY21" fmla="*/ 0 h 1783425"/>
              <a:gd name="connsiteX22" fmla="*/ 10623355 w 11547125"/>
              <a:gd name="connsiteY22" fmla="*/ 0 h 1783425"/>
              <a:gd name="connsiteX23" fmla="*/ 11547125 w 11547125"/>
              <a:gd name="connsiteY23" fmla="*/ 0 h 1783425"/>
              <a:gd name="connsiteX24" fmla="*/ 11547125 w 11547125"/>
              <a:gd name="connsiteY24" fmla="*/ 612309 h 1783425"/>
              <a:gd name="connsiteX25" fmla="*/ 11547125 w 11547125"/>
              <a:gd name="connsiteY25" fmla="*/ 1153282 h 1783425"/>
              <a:gd name="connsiteX26" fmla="*/ 11547125 w 11547125"/>
              <a:gd name="connsiteY26" fmla="*/ 1783425 h 1783425"/>
              <a:gd name="connsiteX27" fmla="*/ 10738826 w 11547125"/>
              <a:gd name="connsiteY27" fmla="*/ 1783425 h 1783425"/>
              <a:gd name="connsiteX28" fmla="*/ 10392413 w 11547125"/>
              <a:gd name="connsiteY28" fmla="*/ 1783425 h 1783425"/>
              <a:gd name="connsiteX29" fmla="*/ 10045999 w 11547125"/>
              <a:gd name="connsiteY29" fmla="*/ 1783425 h 1783425"/>
              <a:gd name="connsiteX30" fmla="*/ 9237700 w 11547125"/>
              <a:gd name="connsiteY30" fmla="*/ 1783425 h 1783425"/>
              <a:gd name="connsiteX31" fmla="*/ 8544873 w 11547125"/>
              <a:gd name="connsiteY31" fmla="*/ 1783425 h 1783425"/>
              <a:gd name="connsiteX32" fmla="*/ 7852045 w 11547125"/>
              <a:gd name="connsiteY32" fmla="*/ 1783425 h 1783425"/>
              <a:gd name="connsiteX33" fmla="*/ 7043746 w 11547125"/>
              <a:gd name="connsiteY33" fmla="*/ 1783425 h 1783425"/>
              <a:gd name="connsiteX34" fmla="*/ 6812804 w 11547125"/>
              <a:gd name="connsiteY34" fmla="*/ 1783425 h 1783425"/>
              <a:gd name="connsiteX35" fmla="*/ 6466390 w 11547125"/>
              <a:gd name="connsiteY35" fmla="*/ 1783425 h 1783425"/>
              <a:gd name="connsiteX36" fmla="*/ 6235447 w 11547125"/>
              <a:gd name="connsiteY36" fmla="*/ 1783425 h 1783425"/>
              <a:gd name="connsiteX37" fmla="*/ 5542620 w 11547125"/>
              <a:gd name="connsiteY37" fmla="*/ 1783425 h 1783425"/>
              <a:gd name="connsiteX38" fmla="*/ 5196206 w 11547125"/>
              <a:gd name="connsiteY38" fmla="*/ 1783425 h 1783425"/>
              <a:gd name="connsiteX39" fmla="*/ 4387907 w 11547125"/>
              <a:gd name="connsiteY39" fmla="*/ 1783425 h 1783425"/>
              <a:gd name="connsiteX40" fmla="*/ 4156965 w 11547125"/>
              <a:gd name="connsiteY40" fmla="*/ 1783425 h 1783425"/>
              <a:gd name="connsiteX41" fmla="*/ 3348666 w 11547125"/>
              <a:gd name="connsiteY41" fmla="*/ 1783425 h 1783425"/>
              <a:gd name="connsiteX42" fmla="*/ 3002252 w 11547125"/>
              <a:gd name="connsiteY42" fmla="*/ 1783425 h 1783425"/>
              <a:gd name="connsiteX43" fmla="*/ 2771310 w 11547125"/>
              <a:gd name="connsiteY43" fmla="*/ 1783425 h 1783425"/>
              <a:gd name="connsiteX44" fmla="*/ 2193954 w 11547125"/>
              <a:gd name="connsiteY44" fmla="*/ 1783425 h 1783425"/>
              <a:gd name="connsiteX45" fmla="*/ 1732069 w 11547125"/>
              <a:gd name="connsiteY45" fmla="*/ 1783425 h 1783425"/>
              <a:gd name="connsiteX46" fmla="*/ 1270184 w 11547125"/>
              <a:gd name="connsiteY46" fmla="*/ 1783425 h 1783425"/>
              <a:gd name="connsiteX47" fmla="*/ 577356 w 11547125"/>
              <a:gd name="connsiteY47" fmla="*/ 1783425 h 1783425"/>
              <a:gd name="connsiteX48" fmla="*/ 0 w 11547125"/>
              <a:gd name="connsiteY48" fmla="*/ 1783425 h 1783425"/>
              <a:gd name="connsiteX49" fmla="*/ 0 w 11547125"/>
              <a:gd name="connsiteY49" fmla="*/ 1242453 h 1783425"/>
              <a:gd name="connsiteX50" fmla="*/ 0 w 11547125"/>
              <a:gd name="connsiteY50" fmla="*/ 683646 h 1783425"/>
              <a:gd name="connsiteX51" fmla="*/ 0 w 11547125"/>
              <a:gd name="connsiteY51" fmla="*/ 0 h 178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547125" h="1783425" extrusionOk="0">
                <a:moveTo>
                  <a:pt x="0" y="0"/>
                </a:moveTo>
                <a:cubicBezTo>
                  <a:pt x="277871" y="-68591"/>
                  <a:pt x="365652" y="21212"/>
                  <a:pt x="692828" y="0"/>
                </a:cubicBezTo>
                <a:cubicBezTo>
                  <a:pt x="1020004" y="-21212"/>
                  <a:pt x="897145" y="26840"/>
                  <a:pt x="1039241" y="0"/>
                </a:cubicBezTo>
                <a:cubicBezTo>
                  <a:pt x="1181337" y="-26840"/>
                  <a:pt x="1215104" y="10722"/>
                  <a:pt x="1270184" y="0"/>
                </a:cubicBezTo>
                <a:cubicBezTo>
                  <a:pt x="1325264" y="-10722"/>
                  <a:pt x="1475873" y="38458"/>
                  <a:pt x="1616598" y="0"/>
                </a:cubicBezTo>
                <a:cubicBezTo>
                  <a:pt x="1757323" y="-38458"/>
                  <a:pt x="1796302" y="12157"/>
                  <a:pt x="1963011" y="0"/>
                </a:cubicBezTo>
                <a:cubicBezTo>
                  <a:pt x="2129720" y="-12157"/>
                  <a:pt x="2266005" y="62532"/>
                  <a:pt x="2540368" y="0"/>
                </a:cubicBezTo>
                <a:cubicBezTo>
                  <a:pt x="2814731" y="-62532"/>
                  <a:pt x="2726954" y="725"/>
                  <a:pt x="2886781" y="0"/>
                </a:cubicBezTo>
                <a:cubicBezTo>
                  <a:pt x="3046608" y="-725"/>
                  <a:pt x="3015402" y="11641"/>
                  <a:pt x="3117724" y="0"/>
                </a:cubicBezTo>
                <a:cubicBezTo>
                  <a:pt x="3220046" y="-11641"/>
                  <a:pt x="3596554" y="57751"/>
                  <a:pt x="3810551" y="0"/>
                </a:cubicBezTo>
                <a:cubicBezTo>
                  <a:pt x="4024548" y="-57751"/>
                  <a:pt x="4262605" y="48858"/>
                  <a:pt x="4387908" y="0"/>
                </a:cubicBezTo>
                <a:cubicBezTo>
                  <a:pt x="4513211" y="-48858"/>
                  <a:pt x="4738056" y="12074"/>
                  <a:pt x="4849793" y="0"/>
                </a:cubicBezTo>
                <a:cubicBezTo>
                  <a:pt x="4961530" y="-12074"/>
                  <a:pt x="5384483" y="68093"/>
                  <a:pt x="5542620" y="0"/>
                </a:cubicBezTo>
                <a:cubicBezTo>
                  <a:pt x="5700757" y="-68093"/>
                  <a:pt x="5707210" y="9354"/>
                  <a:pt x="5773563" y="0"/>
                </a:cubicBezTo>
                <a:cubicBezTo>
                  <a:pt x="5839916" y="-9354"/>
                  <a:pt x="6104685" y="2766"/>
                  <a:pt x="6350919" y="0"/>
                </a:cubicBezTo>
                <a:cubicBezTo>
                  <a:pt x="6597153" y="-2766"/>
                  <a:pt x="6851811" y="50690"/>
                  <a:pt x="7043746" y="0"/>
                </a:cubicBezTo>
                <a:cubicBezTo>
                  <a:pt x="7235681" y="-50690"/>
                  <a:pt x="7228776" y="31074"/>
                  <a:pt x="7390160" y="0"/>
                </a:cubicBezTo>
                <a:cubicBezTo>
                  <a:pt x="7551544" y="-31074"/>
                  <a:pt x="7572521" y="6386"/>
                  <a:pt x="7621103" y="0"/>
                </a:cubicBezTo>
                <a:cubicBezTo>
                  <a:pt x="7669685" y="-6386"/>
                  <a:pt x="7816506" y="34061"/>
                  <a:pt x="7967516" y="0"/>
                </a:cubicBezTo>
                <a:cubicBezTo>
                  <a:pt x="8118526" y="-34061"/>
                  <a:pt x="8503428" y="18363"/>
                  <a:pt x="8660344" y="0"/>
                </a:cubicBezTo>
                <a:cubicBezTo>
                  <a:pt x="8817260" y="-18363"/>
                  <a:pt x="9205126" y="28354"/>
                  <a:pt x="9468643" y="0"/>
                </a:cubicBezTo>
                <a:cubicBezTo>
                  <a:pt x="9732160" y="-28354"/>
                  <a:pt x="9781387" y="65326"/>
                  <a:pt x="10045999" y="0"/>
                </a:cubicBezTo>
                <a:cubicBezTo>
                  <a:pt x="10310611" y="-65326"/>
                  <a:pt x="10389082" y="44627"/>
                  <a:pt x="10623355" y="0"/>
                </a:cubicBezTo>
                <a:cubicBezTo>
                  <a:pt x="10857628" y="-44627"/>
                  <a:pt x="11309984" y="107023"/>
                  <a:pt x="11547125" y="0"/>
                </a:cubicBezTo>
                <a:cubicBezTo>
                  <a:pt x="11605645" y="284823"/>
                  <a:pt x="11538519" y="327214"/>
                  <a:pt x="11547125" y="612309"/>
                </a:cubicBezTo>
                <a:cubicBezTo>
                  <a:pt x="11555731" y="897404"/>
                  <a:pt x="11483074" y="966417"/>
                  <a:pt x="11547125" y="1153282"/>
                </a:cubicBezTo>
                <a:cubicBezTo>
                  <a:pt x="11611176" y="1340147"/>
                  <a:pt x="11490336" y="1628679"/>
                  <a:pt x="11547125" y="1783425"/>
                </a:cubicBezTo>
                <a:cubicBezTo>
                  <a:pt x="11214303" y="1862869"/>
                  <a:pt x="10958760" y="1697825"/>
                  <a:pt x="10738826" y="1783425"/>
                </a:cubicBezTo>
                <a:cubicBezTo>
                  <a:pt x="10518892" y="1869025"/>
                  <a:pt x="10531515" y="1748534"/>
                  <a:pt x="10392413" y="1783425"/>
                </a:cubicBezTo>
                <a:cubicBezTo>
                  <a:pt x="10253311" y="1818316"/>
                  <a:pt x="10164472" y="1765615"/>
                  <a:pt x="10045999" y="1783425"/>
                </a:cubicBezTo>
                <a:cubicBezTo>
                  <a:pt x="9927526" y="1801235"/>
                  <a:pt x="9559650" y="1689091"/>
                  <a:pt x="9237700" y="1783425"/>
                </a:cubicBezTo>
                <a:cubicBezTo>
                  <a:pt x="8915750" y="1877759"/>
                  <a:pt x="8753643" y="1740513"/>
                  <a:pt x="8544873" y="1783425"/>
                </a:cubicBezTo>
                <a:cubicBezTo>
                  <a:pt x="8336103" y="1826337"/>
                  <a:pt x="8118354" y="1776041"/>
                  <a:pt x="7852045" y="1783425"/>
                </a:cubicBezTo>
                <a:cubicBezTo>
                  <a:pt x="7585736" y="1790809"/>
                  <a:pt x="7438168" y="1708463"/>
                  <a:pt x="7043746" y="1783425"/>
                </a:cubicBezTo>
                <a:cubicBezTo>
                  <a:pt x="6649324" y="1858387"/>
                  <a:pt x="6887985" y="1760672"/>
                  <a:pt x="6812804" y="1783425"/>
                </a:cubicBezTo>
                <a:cubicBezTo>
                  <a:pt x="6737623" y="1806178"/>
                  <a:pt x="6609333" y="1768744"/>
                  <a:pt x="6466390" y="1783425"/>
                </a:cubicBezTo>
                <a:cubicBezTo>
                  <a:pt x="6323447" y="1798106"/>
                  <a:pt x="6346003" y="1773979"/>
                  <a:pt x="6235447" y="1783425"/>
                </a:cubicBezTo>
                <a:cubicBezTo>
                  <a:pt x="6124891" y="1792871"/>
                  <a:pt x="5861517" y="1754523"/>
                  <a:pt x="5542620" y="1783425"/>
                </a:cubicBezTo>
                <a:cubicBezTo>
                  <a:pt x="5223723" y="1812327"/>
                  <a:pt x="5309020" y="1742840"/>
                  <a:pt x="5196206" y="1783425"/>
                </a:cubicBezTo>
                <a:cubicBezTo>
                  <a:pt x="5083392" y="1824010"/>
                  <a:pt x="4751357" y="1744743"/>
                  <a:pt x="4387907" y="1783425"/>
                </a:cubicBezTo>
                <a:cubicBezTo>
                  <a:pt x="4024457" y="1822107"/>
                  <a:pt x="4236983" y="1761472"/>
                  <a:pt x="4156965" y="1783425"/>
                </a:cubicBezTo>
                <a:cubicBezTo>
                  <a:pt x="4076947" y="1805378"/>
                  <a:pt x="3571688" y="1712004"/>
                  <a:pt x="3348666" y="1783425"/>
                </a:cubicBezTo>
                <a:cubicBezTo>
                  <a:pt x="3125644" y="1854846"/>
                  <a:pt x="3076041" y="1779631"/>
                  <a:pt x="3002252" y="1783425"/>
                </a:cubicBezTo>
                <a:cubicBezTo>
                  <a:pt x="2928463" y="1787219"/>
                  <a:pt x="2822500" y="1775491"/>
                  <a:pt x="2771310" y="1783425"/>
                </a:cubicBezTo>
                <a:cubicBezTo>
                  <a:pt x="2720120" y="1791359"/>
                  <a:pt x="2372186" y="1725524"/>
                  <a:pt x="2193954" y="1783425"/>
                </a:cubicBezTo>
                <a:cubicBezTo>
                  <a:pt x="2015722" y="1841326"/>
                  <a:pt x="1830225" y="1754423"/>
                  <a:pt x="1732069" y="1783425"/>
                </a:cubicBezTo>
                <a:cubicBezTo>
                  <a:pt x="1633914" y="1812427"/>
                  <a:pt x="1400212" y="1766158"/>
                  <a:pt x="1270184" y="1783425"/>
                </a:cubicBezTo>
                <a:cubicBezTo>
                  <a:pt x="1140157" y="1800692"/>
                  <a:pt x="888168" y="1711822"/>
                  <a:pt x="577356" y="1783425"/>
                </a:cubicBezTo>
                <a:cubicBezTo>
                  <a:pt x="266544" y="1855028"/>
                  <a:pt x="216680" y="1753147"/>
                  <a:pt x="0" y="1783425"/>
                </a:cubicBezTo>
                <a:cubicBezTo>
                  <a:pt x="-19078" y="1654415"/>
                  <a:pt x="22003" y="1502975"/>
                  <a:pt x="0" y="1242453"/>
                </a:cubicBezTo>
                <a:cubicBezTo>
                  <a:pt x="-22003" y="981931"/>
                  <a:pt x="50866" y="884536"/>
                  <a:pt x="0" y="683646"/>
                </a:cubicBezTo>
                <a:cubicBezTo>
                  <a:pt x="-50866" y="482756"/>
                  <a:pt x="36503" y="218465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9407050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Tabela 10">
            <a:extLst>
              <a:ext uri="{FF2B5EF4-FFF2-40B4-BE49-F238E27FC236}">
                <a16:creationId xmlns:a16="http://schemas.microsoft.com/office/drawing/2014/main" id="{77C51495-A42F-4B6E-9A86-0A05B83E8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55603"/>
              </p:ext>
            </p:extLst>
          </p:nvPr>
        </p:nvGraphicFramePr>
        <p:xfrm>
          <a:off x="758167" y="1520076"/>
          <a:ext cx="4610661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475">
                  <a:extLst>
                    <a:ext uri="{9D8B030D-6E8A-4147-A177-3AD203B41FA5}">
                      <a16:colId xmlns:a16="http://schemas.microsoft.com/office/drawing/2014/main" val="3400168088"/>
                    </a:ext>
                  </a:extLst>
                </a:gridCol>
                <a:gridCol w="2245043">
                  <a:extLst>
                    <a:ext uri="{9D8B030D-6E8A-4147-A177-3AD203B41FA5}">
                      <a16:colId xmlns:a16="http://schemas.microsoft.com/office/drawing/2014/main" val="3582763015"/>
                    </a:ext>
                  </a:extLst>
                </a:gridCol>
                <a:gridCol w="251143">
                  <a:extLst>
                    <a:ext uri="{9D8B030D-6E8A-4147-A177-3AD203B41FA5}">
                      <a16:colId xmlns:a16="http://schemas.microsoft.com/office/drawing/2014/main" val="2954431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noProof="0" dirty="0"/>
                        <a:t>Daytime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6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16.00h – 18.00h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26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noProof="0" dirty="0"/>
                        <a:t>09.00h – 11.00h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551899"/>
                  </a:ext>
                </a:extLst>
              </a:tr>
            </a:tbl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B9447E39-2AB2-4B89-5DB7-0F8DFD93E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33753"/>
              </p:ext>
            </p:extLst>
          </p:nvPr>
        </p:nvGraphicFramePr>
        <p:xfrm>
          <a:off x="6456602" y="1447333"/>
          <a:ext cx="4610661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475">
                  <a:extLst>
                    <a:ext uri="{9D8B030D-6E8A-4147-A177-3AD203B41FA5}">
                      <a16:colId xmlns:a16="http://schemas.microsoft.com/office/drawing/2014/main" val="3400168088"/>
                    </a:ext>
                  </a:extLst>
                </a:gridCol>
                <a:gridCol w="2245043">
                  <a:extLst>
                    <a:ext uri="{9D8B030D-6E8A-4147-A177-3AD203B41FA5}">
                      <a16:colId xmlns:a16="http://schemas.microsoft.com/office/drawing/2014/main" val="3582763015"/>
                    </a:ext>
                  </a:extLst>
                </a:gridCol>
                <a:gridCol w="251143">
                  <a:extLst>
                    <a:ext uri="{9D8B030D-6E8A-4147-A177-3AD203B41FA5}">
                      <a16:colId xmlns:a16="http://schemas.microsoft.com/office/drawing/2014/main" val="2954431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noProof="0" dirty="0"/>
                        <a:t>Overnight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6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16.00h – 18.00h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26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noProof="0" dirty="0"/>
                        <a:t>09.00h – 11.00h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551899"/>
                  </a:ext>
                </a:extLst>
              </a:tr>
            </a:tbl>
          </a:graphicData>
        </a:graphic>
      </p:graphicFrame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BCD1C5A7-DC57-ABFB-EFBA-C3497F43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</p:spTree>
    <p:extLst>
      <p:ext uri="{BB962C8B-B14F-4D97-AF65-F5344CB8AC3E}">
        <p14:creationId xmlns:p14="http://schemas.microsoft.com/office/powerpoint/2010/main" val="279855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DFE7-3851-4B46-8746-DA0A978C8A1B}" type="datetime2">
              <a:rPr lang="en-GB" smtClean="0">
                <a:solidFill>
                  <a:schemeClr val="tx1"/>
                </a:solidFill>
              </a:rPr>
              <a:t>Thursday, 22 September 2022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en-GB" smtClean="0">
                <a:solidFill>
                  <a:schemeClr val="tx1"/>
                </a:solidFill>
              </a:rPr>
              <a:t>8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F209CB6-9A04-4AF9-8CB4-72A34904F410}"/>
              </a:ext>
            </a:extLst>
          </p:cNvPr>
          <p:cNvSpPr txBox="1">
            <a:spLocks/>
          </p:cNvSpPr>
          <p:nvPr/>
        </p:nvSpPr>
        <p:spPr>
          <a:xfrm>
            <a:off x="838200" y="797541"/>
            <a:ext cx="10515600" cy="85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Classes: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(19-09-2022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21-01-2023)</a:t>
            </a:r>
            <a:endParaRPr lang="en-GB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ela 10">
            <a:extLst>
              <a:ext uri="{FF2B5EF4-FFF2-40B4-BE49-F238E27FC236}">
                <a16:creationId xmlns:a16="http://schemas.microsoft.com/office/drawing/2014/main" id="{77C51495-A42F-4B6E-9A86-0A05B83E8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89262"/>
              </p:ext>
            </p:extLst>
          </p:nvPr>
        </p:nvGraphicFramePr>
        <p:xfrm>
          <a:off x="758167" y="1916442"/>
          <a:ext cx="4610661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475">
                  <a:extLst>
                    <a:ext uri="{9D8B030D-6E8A-4147-A177-3AD203B41FA5}">
                      <a16:colId xmlns:a16="http://schemas.microsoft.com/office/drawing/2014/main" val="3400168088"/>
                    </a:ext>
                  </a:extLst>
                </a:gridCol>
                <a:gridCol w="2245043">
                  <a:extLst>
                    <a:ext uri="{9D8B030D-6E8A-4147-A177-3AD203B41FA5}">
                      <a16:colId xmlns:a16="http://schemas.microsoft.com/office/drawing/2014/main" val="3582763015"/>
                    </a:ext>
                  </a:extLst>
                </a:gridCol>
                <a:gridCol w="251143">
                  <a:extLst>
                    <a:ext uri="{9D8B030D-6E8A-4147-A177-3AD203B41FA5}">
                      <a16:colId xmlns:a16="http://schemas.microsoft.com/office/drawing/2014/main" val="2954431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noProof="0" dirty="0"/>
                        <a:t>Daytime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6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16.00h – 18.00h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26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noProof="0" dirty="0"/>
                        <a:t>14.00h – 16.00h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551899"/>
                  </a:ext>
                </a:extLst>
              </a:tr>
            </a:tbl>
          </a:graphicData>
        </a:graphic>
      </p:graphicFrame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B9447E39-2AB2-4B89-5DB7-0F8DFD93E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59255"/>
              </p:ext>
            </p:extLst>
          </p:nvPr>
        </p:nvGraphicFramePr>
        <p:xfrm>
          <a:off x="6456602" y="1843699"/>
          <a:ext cx="4610661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475">
                  <a:extLst>
                    <a:ext uri="{9D8B030D-6E8A-4147-A177-3AD203B41FA5}">
                      <a16:colId xmlns:a16="http://schemas.microsoft.com/office/drawing/2014/main" val="3400168088"/>
                    </a:ext>
                  </a:extLst>
                </a:gridCol>
                <a:gridCol w="2245043">
                  <a:extLst>
                    <a:ext uri="{9D8B030D-6E8A-4147-A177-3AD203B41FA5}">
                      <a16:colId xmlns:a16="http://schemas.microsoft.com/office/drawing/2014/main" val="3582763015"/>
                    </a:ext>
                  </a:extLst>
                </a:gridCol>
                <a:gridCol w="251143">
                  <a:extLst>
                    <a:ext uri="{9D8B030D-6E8A-4147-A177-3AD203B41FA5}">
                      <a16:colId xmlns:a16="http://schemas.microsoft.com/office/drawing/2014/main" val="2954431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noProof="0" dirty="0"/>
                        <a:t>Overnight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6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20.30h – 22.30h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26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00" noProof="0" dirty="0"/>
                        <a:t>20.30h – 22.30h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551899"/>
                  </a:ext>
                </a:extLst>
              </a:tr>
            </a:tbl>
          </a:graphicData>
        </a:graphic>
      </p:graphicFrame>
      <p:sp>
        <p:nvSpPr>
          <p:cNvPr id="11" name="Marcador de Posição do Rodapé 4">
            <a:extLst>
              <a:ext uri="{FF2B5EF4-FFF2-40B4-BE49-F238E27FC236}">
                <a16:creationId xmlns:a16="http://schemas.microsoft.com/office/drawing/2014/main" id="{BCD1C5A7-DC57-ABFB-EFBA-C3497F43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1F3B83E-5166-EBED-AEC0-932D81389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9" y="3611186"/>
            <a:ext cx="12044861" cy="21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6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6110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DFE7-3851-4B46-8746-DA0A978C8A1B}" type="datetime2">
              <a:rPr lang="en-GB" smtClean="0">
                <a:solidFill>
                  <a:schemeClr val="tx1"/>
                </a:solidFill>
              </a:rPr>
              <a:t>Thursday, 22 September 2022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36-5CEA-4ED2-BE37-BAD80CDF3F15}" type="slidenum">
              <a:rPr lang="en-GB" smtClean="0">
                <a:solidFill>
                  <a:schemeClr val="tx1"/>
                </a:solidFill>
              </a:rPr>
              <a:t>9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2000" cy="59690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3800" cy="59690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F209CB6-9A04-4AF9-8CB4-72A34904F410}"/>
              </a:ext>
            </a:extLst>
          </p:cNvPr>
          <p:cNvSpPr txBox="1">
            <a:spLocks/>
          </p:cNvSpPr>
          <p:nvPr/>
        </p:nvSpPr>
        <p:spPr>
          <a:xfrm>
            <a:off x="838200" y="797541"/>
            <a:ext cx="10515600" cy="85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Arial" panose="020B0604020202020204" pitchFamily="34" charset="0"/>
                <a:cs typeface="Arial" panose="020B0604020202020204" pitchFamily="34" charset="0"/>
              </a:rPr>
              <a:t>Curriculum: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1143E78-1B75-4EAE-B388-48E024BAE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94" y="1542050"/>
            <a:ext cx="5229225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D06A0E85-12BC-4278-803C-24E8D45DBB2C}"/>
              </a:ext>
            </a:extLst>
          </p:cNvPr>
          <p:cNvGrpSpPr/>
          <p:nvPr/>
        </p:nvGrpSpPr>
        <p:grpSpPr>
          <a:xfrm>
            <a:off x="3611558" y="1799034"/>
            <a:ext cx="5248275" cy="3933825"/>
            <a:chOff x="3611558" y="1799034"/>
            <a:chExt cx="5248275" cy="3933825"/>
          </a:xfrm>
        </p:grpSpPr>
        <p:grpSp>
          <p:nvGrpSpPr>
            <p:cNvPr id="20" name="Grupo 7">
              <a:extLst>
                <a:ext uri="{FF2B5EF4-FFF2-40B4-BE49-F238E27FC236}">
                  <a16:creationId xmlns:a16="http://schemas.microsoft.com/office/drawing/2014/main" id="{968659BF-E6C5-4A59-9F7B-0A62E4EF8CAF}"/>
                </a:ext>
              </a:extLst>
            </p:cNvPr>
            <p:cNvGrpSpPr/>
            <p:nvPr/>
          </p:nvGrpSpPr>
          <p:grpSpPr>
            <a:xfrm>
              <a:off x="3611558" y="1799034"/>
              <a:ext cx="5248275" cy="3933825"/>
              <a:chOff x="3224808" y="1945407"/>
              <a:chExt cx="5248275" cy="3933825"/>
            </a:xfrm>
          </p:grpSpPr>
          <p:pic>
            <p:nvPicPr>
              <p:cNvPr id="21" name="Imagem 20">
                <a:extLst>
                  <a:ext uri="{FF2B5EF4-FFF2-40B4-BE49-F238E27FC236}">
                    <a16:creationId xmlns:a16="http://schemas.microsoft.com/office/drawing/2014/main" id="{5CB7B24E-4853-49EB-BCB7-BA9F538836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4808" y="1945407"/>
                <a:ext cx="5248275" cy="3933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84CD667-59EC-4A11-B3F3-C412D760A020}"/>
                  </a:ext>
                </a:extLst>
              </p:cNvPr>
              <p:cNvSpPr/>
              <p:nvPr/>
            </p:nvSpPr>
            <p:spPr bwMode="auto">
              <a:xfrm>
                <a:off x="3296076" y="5275771"/>
                <a:ext cx="2428060" cy="261739"/>
              </a:xfrm>
              <a:prstGeom prst="rect">
                <a:avLst/>
              </a:prstGeom>
              <a:solidFill>
                <a:srgbClr val="B2B2B2">
                  <a:alpha val="30196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46EFE872-F5FF-469D-B8E0-DCC3994E1824}"/>
                  </a:ext>
                </a:extLst>
              </p:cNvPr>
              <p:cNvSpPr/>
              <p:nvPr/>
            </p:nvSpPr>
            <p:spPr bwMode="auto">
              <a:xfrm>
                <a:off x="3317028" y="3501008"/>
                <a:ext cx="2428060" cy="261739"/>
              </a:xfrm>
              <a:prstGeom prst="rect">
                <a:avLst/>
              </a:prstGeom>
              <a:solidFill>
                <a:srgbClr val="B2B2B2">
                  <a:alpha val="30196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84118A9-51CD-4E1E-877C-49A4B51CE99B}"/>
                </a:ext>
              </a:extLst>
            </p:cNvPr>
            <p:cNvSpPr/>
            <p:nvPr/>
          </p:nvSpPr>
          <p:spPr bwMode="auto">
            <a:xfrm>
              <a:off x="3667940" y="3980277"/>
              <a:ext cx="2428060" cy="261739"/>
            </a:xfrm>
            <a:prstGeom prst="rect">
              <a:avLst/>
            </a:prstGeom>
            <a:solidFill>
              <a:srgbClr val="B2B2B2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6CBBD80C-29E4-4AB4-812D-C36EE1AABF5E}"/>
              </a:ext>
            </a:extLst>
          </p:cNvPr>
          <p:cNvSpPr/>
          <p:nvPr/>
        </p:nvSpPr>
        <p:spPr bwMode="auto">
          <a:xfrm>
            <a:off x="995325" y="2507586"/>
            <a:ext cx="2428060" cy="261739"/>
          </a:xfrm>
          <a:prstGeom prst="rect">
            <a:avLst/>
          </a:prstGeom>
          <a:solidFill>
            <a:srgbClr val="B2B2B2">
              <a:alpha val="3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5970955-962D-4AF6-B542-B4C3C4311DB7}"/>
              </a:ext>
            </a:extLst>
          </p:cNvPr>
          <p:cNvSpPr/>
          <p:nvPr/>
        </p:nvSpPr>
        <p:spPr bwMode="auto">
          <a:xfrm>
            <a:off x="1019270" y="4867659"/>
            <a:ext cx="2428060" cy="261739"/>
          </a:xfrm>
          <a:prstGeom prst="rect">
            <a:avLst/>
          </a:prstGeom>
          <a:solidFill>
            <a:srgbClr val="B2B2B2">
              <a:alpha val="3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9B13DECC-85B7-4904-8C57-0699EE0F1529}"/>
              </a:ext>
            </a:extLst>
          </p:cNvPr>
          <p:cNvSpPr/>
          <p:nvPr/>
        </p:nvSpPr>
        <p:spPr bwMode="auto">
          <a:xfrm>
            <a:off x="995325" y="2794831"/>
            <a:ext cx="2428060" cy="261739"/>
          </a:xfrm>
          <a:prstGeom prst="rect">
            <a:avLst/>
          </a:prstGeom>
          <a:solidFill>
            <a:srgbClr val="B2B2B2">
              <a:alpha val="3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E476294-1C24-4746-81DB-2EE674F949C7}"/>
              </a:ext>
            </a:extLst>
          </p:cNvPr>
          <p:cNvSpPr/>
          <p:nvPr/>
        </p:nvSpPr>
        <p:spPr bwMode="auto">
          <a:xfrm>
            <a:off x="1028915" y="5178933"/>
            <a:ext cx="2428060" cy="261739"/>
          </a:xfrm>
          <a:prstGeom prst="rect">
            <a:avLst/>
          </a:prstGeom>
          <a:solidFill>
            <a:srgbClr val="B2B2B2">
              <a:alpha val="3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4" name="Grupo 8">
            <a:extLst>
              <a:ext uri="{FF2B5EF4-FFF2-40B4-BE49-F238E27FC236}">
                <a16:creationId xmlns:a16="http://schemas.microsoft.com/office/drawing/2014/main" id="{A58E7F3F-D29F-4246-9D88-7DAD5C77D956}"/>
              </a:ext>
            </a:extLst>
          </p:cNvPr>
          <p:cNvGrpSpPr/>
          <p:nvPr/>
        </p:nvGrpSpPr>
        <p:grpSpPr>
          <a:xfrm>
            <a:off x="6602967" y="2053630"/>
            <a:ext cx="5267325" cy="3943350"/>
            <a:chOff x="3812091" y="1143000"/>
            <a:chExt cx="5267325" cy="3943350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0BCB33C-D207-4FA4-BA2B-62E49452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2091" y="1143000"/>
              <a:ext cx="5267325" cy="39433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DF82195-AEE6-4E72-B847-84B62BF94500}"/>
                </a:ext>
              </a:extLst>
            </p:cNvPr>
            <p:cNvSpPr/>
            <p:nvPr/>
          </p:nvSpPr>
          <p:spPr bwMode="auto">
            <a:xfrm>
              <a:off x="3878476" y="2983094"/>
              <a:ext cx="2428060" cy="261739"/>
            </a:xfrm>
            <a:prstGeom prst="rect">
              <a:avLst/>
            </a:prstGeom>
            <a:solidFill>
              <a:srgbClr val="B2B2B2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7885527-47DC-46BB-887B-301B7F73CD44}"/>
                </a:ext>
              </a:extLst>
            </p:cNvPr>
            <p:cNvSpPr/>
            <p:nvPr/>
          </p:nvSpPr>
          <p:spPr bwMode="auto">
            <a:xfrm>
              <a:off x="3878476" y="3275529"/>
              <a:ext cx="2428060" cy="261739"/>
            </a:xfrm>
            <a:prstGeom prst="rect">
              <a:avLst/>
            </a:prstGeom>
            <a:solidFill>
              <a:srgbClr val="B2B2B2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D43C17B-B40F-47B8-BDC5-3AE91972A708}"/>
                </a:ext>
              </a:extLst>
            </p:cNvPr>
            <p:cNvSpPr/>
            <p:nvPr/>
          </p:nvSpPr>
          <p:spPr bwMode="auto">
            <a:xfrm>
              <a:off x="3891370" y="4430360"/>
              <a:ext cx="2428060" cy="261739"/>
            </a:xfrm>
            <a:prstGeom prst="rect">
              <a:avLst/>
            </a:prstGeom>
            <a:solidFill>
              <a:srgbClr val="B2B2B2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DAD3B97-01D5-4C99-A2C3-35F11C20F1FA}"/>
                </a:ext>
              </a:extLst>
            </p:cNvPr>
            <p:cNvSpPr/>
            <p:nvPr/>
          </p:nvSpPr>
          <p:spPr bwMode="auto">
            <a:xfrm>
              <a:off x="3878476" y="3608736"/>
              <a:ext cx="2608652" cy="261739"/>
            </a:xfrm>
            <a:prstGeom prst="rect">
              <a:avLst/>
            </a:prstGeom>
            <a:solidFill>
              <a:srgbClr val="B2B2B2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8E685D86-C6D9-955E-5C0A-D3BCA81F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Luis Ferreira | Óscar Ribeiro</a:t>
            </a:r>
          </a:p>
        </p:txBody>
      </p:sp>
    </p:spTree>
    <p:extLst>
      <p:ext uri="{BB962C8B-B14F-4D97-AF65-F5344CB8AC3E}">
        <p14:creationId xmlns:p14="http://schemas.microsoft.com/office/powerpoint/2010/main" val="132278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1129</Words>
  <Application>Microsoft Office PowerPoint</Application>
  <PresentationFormat>Ecrã Panorâmico</PresentationFormat>
  <Paragraphs>278</Paragraphs>
  <Slides>20</Slides>
  <Notes>20</Notes>
  <HiddenSlides>2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Gadugi</vt:lpstr>
      <vt:lpstr>Tema do Office</vt:lpstr>
      <vt:lpstr>ISI</vt:lpstr>
      <vt:lpstr>Apresentação do PowerPoint</vt:lpstr>
      <vt:lpstr>Apresentação do PowerPoint</vt:lpstr>
      <vt:lpstr>Teachers:</vt:lpstr>
      <vt:lpstr>Teachers:</vt:lpstr>
      <vt:lpstr>Apresentação do PowerPoint</vt:lpstr>
      <vt:lpstr>Apresentação do PowerPoint</vt:lpstr>
      <vt:lpstr>Apresentação do PowerPoint</vt:lpstr>
      <vt:lpstr>Apresentação do PowerPoint</vt:lpstr>
      <vt:lpstr>Syllabus</vt:lpstr>
      <vt:lpstr>Apresentação do PowerPoint</vt:lpstr>
      <vt:lpstr>Apresentação do PowerPoint</vt:lpstr>
      <vt:lpstr>Requirements</vt:lpstr>
      <vt:lpstr>Assessment</vt:lpstr>
      <vt:lpstr>Assessment</vt:lpstr>
      <vt:lpstr>Assessment</vt:lpstr>
      <vt:lpstr>Practical Work</vt:lpstr>
      <vt:lpstr>Moments for Assessment</vt:lpstr>
      <vt:lpstr>Classes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TeSP Ambientes Móveis</dc:title>
  <dc:creator>Michael Matias</dc:creator>
  <cp:lastModifiedBy>Luis Gonzaga Martins Ferreira</cp:lastModifiedBy>
  <cp:revision>174</cp:revision>
  <dcterms:created xsi:type="dcterms:W3CDTF">2016-03-06T21:18:36Z</dcterms:created>
  <dcterms:modified xsi:type="dcterms:W3CDTF">2022-09-22T09:51:12Z</dcterms:modified>
</cp:coreProperties>
</file>