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62" r:id="rId6"/>
    <p:sldId id="259" r:id="rId7"/>
    <p:sldId id="260" r:id="rId8"/>
    <p:sldId id="263" r:id="rId9"/>
    <p:sldId id="265" r:id="rId10"/>
    <p:sldId id="266" r:id="rId11"/>
    <p:sldId id="268" r:id="rId12"/>
    <p:sldId id="267" r:id="rId13"/>
    <p:sldId id="270" r:id="rId14"/>
    <p:sldId id="271" r:id="rId15"/>
    <p:sldId id="269" r:id="rId16"/>
    <p:sldId id="272" r:id="rId17"/>
    <p:sldId id="274" r:id="rId18"/>
    <p:sldId id="275" r:id="rId19"/>
    <p:sldId id="276" r:id="rId20"/>
    <p:sldId id="273" r:id="rId21"/>
    <p:sldId id="277" r:id="rId22"/>
    <p:sldId id="278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834" autoAdjust="0"/>
  </p:normalViewPr>
  <p:slideViewPr>
    <p:cSldViewPr snapToGrid="0">
      <p:cViewPr varScale="1">
        <p:scale>
          <a:sx n="79" d="100"/>
          <a:sy n="79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DD582-4FE6-4DF4-AB66-8D5C5B4559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B618-C416-45C1-B30C-6E931DF4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618-C416-45C1-B30C-6E931DF4D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talk about</a:t>
            </a:r>
            <a:r>
              <a:rPr lang="en-US" baseline="0" dirty="0"/>
              <a:t> JavaScript’s future and/or tooling needs to address the recent, new, and upcoming features in the language.</a:t>
            </a:r>
          </a:p>
          <a:p>
            <a:r>
              <a:rPr lang="en-US" baseline="0" dirty="0"/>
              <a:t>TypeScript is particularly relevant here because of how closely linked it is to those features. Outside of type declarations  and interfaces, most of TypeScript is just ECMAScript.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don’t expect you to memorize the exact semantics</a:t>
            </a:r>
            <a:r>
              <a:rPr lang="en-US" baseline="0" dirty="0"/>
              <a:t> and structural changes the following features add. This will be halfway towards a lightning round; if you look at or listen to this talk later these slides can give you more to build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618-C416-45C1-B30C-6E931DF4D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618-C416-45C1-B30C-6E931DF4DB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618-C416-45C1-B30C-6E931DF4DB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C8D7CF-468C-4FAC-BDCE-40EDDDE5A1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727F4E-A497-45B2-A920-4E93F92A1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uaKGoldberg/TypeScript-IO-2016" TargetMode="External"/><Relationship Id="rId2" Type="http://schemas.openxmlformats.org/officeDocument/2006/relationships/hyperlink" Target="http://aka.ms/typescript-io-1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hyperlink" Target="https://github.com/ananthakumaran/tide" TargetMode="External"/><Relationship Id="rId7" Type="http://schemas.openxmlformats.org/officeDocument/2006/relationships/hyperlink" Target="https://github.com/Microsoft/TypeScript/wiki/TypeScript-Editor-Support#vim" TargetMode="External"/><Relationship Id="rId2" Type="http://schemas.openxmlformats.org/officeDocument/2006/relationships/hyperlink" Target="https://atom.io/packages/atom-type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webstorm/" TargetMode="External"/><Relationship Id="rId5" Type="http://schemas.openxmlformats.org/officeDocument/2006/relationships/hyperlink" Target="https://github.com/Microsoft/TypeScript-Sublime-Plugin" TargetMode="External"/><Relationship Id="rId10" Type="http://schemas.openxmlformats.org/officeDocument/2006/relationships/hyperlink" Target="http://www.typescriptlang.org/play/" TargetMode="External"/><Relationship Id="rId4" Type="http://schemas.openxmlformats.org/officeDocument/2006/relationships/hyperlink" Target="https://github.com/sorskoot/npp-typescript-vs" TargetMode="External"/><Relationship Id="rId9" Type="http://schemas.openxmlformats.org/officeDocument/2006/relationships/hyperlink" Target="https://nodejs.org/e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US" sz="35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Without the Suck</a:t>
            </a:r>
          </a:p>
        </p:txBody>
      </p:sp>
    </p:spTree>
    <p:extLst>
      <p:ext uri="{BB962C8B-B14F-4D97-AF65-F5344CB8AC3E}">
        <p14:creationId xmlns:p14="http://schemas.microsoft.com/office/powerpoint/2010/main" val="16617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perfect (so does TypeScript)</a:t>
            </a:r>
          </a:p>
        </p:txBody>
      </p:sp>
    </p:spTree>
    <p:extLst>
      <p:ext uri="{BB962C8B-B14F-4D97-AF65-F5344CB8AC3E}">
        <p14:creationId xmlns:p14="http://schemas.microsoft.com/office/powerpoint/2010/main" val="14225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51021" cy="4023360"/>
          </a:xfrm>
        </p:spPr>
        <p:txBody>
          <a:bodyPr>
            <a:normAutofit/>
          </a:bodyPr>
          <a:lstStyle/>
          <a:p>
            <a:r>
              <a:rPr lang="en-US" dirty="0"/>
              <a:t>Once you’ve got </a:t>
            </a:r>
            <a:r>
              <a:rPr lang="en-US" dirty="0" err="1"/>
              <a:t>npm</a:t>
            </a:r>
            <a:r>
              <a:rPr lang="en-US" dirty="0"/>
              <a:t> and your editor of choice installed, create a new folder on your computer.</a:t>
            </a:r>
          </a:p>
          <a:p>
            <a:r>
              <a:rPr lang="en-US" dirty="0"/>
              <a:t>Navigate to it in your shell.</a:t>
            </a:r>
          </a:p>
          <a:p>
            <a:r>
              <a:rPr lang="en-US" dirty="0"/>
              <a:t>Create a new file, </a:t>
            </a:r>
            <a:r>
              <a:rPr lang="en-US" dirty="0" err="1"/>
              <a:t>main.ts</a:t>
            </a:r>
            <a:r>
              <a:rPr lang="en-US" dirty="0"/>
              <a:t>, and open it. Put in a </a:t>
            </a:r>
            <a:r>
              <a:rPr lang="en-US" dirty="0">
                <a:latin typeface="Consolas" panose="020B0609020204030204" pitchFamily="49" charset="0"/>
              </a:rPr>
              <a:t>console.log("Hello world!");</a:t>
            </a:r>
          </a:p>
          <a:p>
            <a:r>
              <a:rPr lang="en-US" dirty="0"/>
              <a:t>In your shell, run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main.ts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is the TypeScript Compiler. It compiles </a:t>
            </a:r>
            <a:r>
              <a:rPr lang="en-US" dirty="0" err="1"/>
              <a:t>main.ts</a:t>
            </a:r>
            <a:r>
              <a:rPr lang="en-US" dirty="0"/>
              <a:t> to main.js.</a:t>
            </a:r>
          </a:p>
          <a:p>
            <a:r>
              <a:rPr lang="en-US" dirty="0"/>
              <a:t>If you want the compiler to run whenever you change </a:t>
            </a:r>
            <a:r>
              <a:rPr lang="en-US" dirty="0" err="1"/>
              <a:t>main.ts</a:t>
            </a:r>
            <a:r>
              <a:rPr lang="en-US" dirty="0"/>
              <a:t>, use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–w </a:t>
            </a:r>
            <a:r>
              <a:rPr lang="en-US" dirty="0" err="1">
                <a:latin typeface="Consolas" panose="020B0609020204030204" pitchFamily="49" charset="0"/>
              </a:rPr>
              <a:t>main.ts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Would recommend, super convenient…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9024" y="3083984"/>
            <a:ext cx="4486656" cy="12927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TypeScript source: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JavaScript output: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9023" y="1845734"/>
            <a:ext cx="4486656" cy="1068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 C:\Users\Josh\Desktop\TypeScriptYippee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 .</a:t>
            </a: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tsc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main.ts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chemeClr val="bg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tsc</a:t>
            </a:r>
            <a:r>
              <a:rPr lang="en-US" sz="1200" dirty="0">
                <a:solidFill>
                  <a:schemeClr val="bg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–w </a:t>
            </a:r>
            <a:r>
              <a:rPr lang="en-US" sz="1200" dirty="0" err="1">
                <a:solidFill>
                  <a:schemeClr val="bg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main.ts</a:t>
            </a:r>
            <a:endParaRPr lang="en-US" sz="1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 &amp;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44143" cy="4023360"/>
          </a:xfrm>
        </p:spPr>
        <p:txBody>
          <a:bodyPr>
            <a:normAutofit/>
          </a:bodyPr>
          <a:lstStyle/>
          <a:p>
            <a:r>
              <a:rPr lang="en-US" dirty="0"/>
              <a:t>TypeScript fills in all the information it can.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a number thanks to </a:t>
            </a:r>
            <a:r>
              <a:rPr lang="en-US" b="1" dirty="0"/>
              <a:t>type inference </a:t>
            </a:r>
            <a:r>
              <a:rPr lang="en-US" dirty="0"/>
              <a:t>(it is what it appears to be).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 number because the user said so.</a:t>
            </a:r>
          </a:p>
          <a:p>
            <a:pPr lvl="1"/>
            <a:r>
              <a:rPr lang="en-US" dirty="0"/>
              <a:t>We want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/>
              <a:t> to be a number, but it knows that </a:t>
            </a:r>
            <a:r>
              <a:rPr lang="en-US" dirty="0">
                <a:latin typeface="Consolas" panose="020B0609020204030204" pitchFamily="49" charset="0"/>
              </a:rPr>
              <a:t>number + string -&gt; string</a:t>
            </a:r>
            <a:r>
              <a:rPr lang="en-US" dirty="0"/>
              <a:t>.</a:t>
            </a:r>
            <a:r>
              <a:rPr lang="en-US" i="1" dirty="0"/>
              <a:t> Bug found.</a:t>
            </a:r>
          </a:p>
          <a:p>
            <a:r>
              <a:rPr lang="en-US" dirty="0"/>
              <a:t>Similarly, we know that people has exactly three members named Bill, Steve, and Satya, each of which contain a number.</a:t>
            </a:r>
          </a:p>
          <a:p>
            <a:r>
              <a:rPr lang="en-US" dirty="0"/>
              <a:t>Treating it as any other type of object would be a compiler error.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8301" y="1850485"/>
            <a:ext cx="4707379" cy="1272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Type 'string' is not assignable to type 'number'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"3"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8301" y="3236335"/>
            <a:ext cx="4707379" cy="2632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people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Bill: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Steve: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Satya: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 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Property 'Stevia' does not exist on type { ...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people.Stevia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Type 'string' is not assignable to type 'number'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people.Satya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"Yippee!"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7873" cy="4023360"/>
          </a:xfrm>
        </p:spPr>
        <p:txBody>
          <a:bodyPr>
            <a:normAutofit/>
          </a:bodyPr>
          <a:lstStyle/>
          <a:p>
            <a:r>
              <a:rPr lang="en-US" dirty="0"/>
              <a:t>Functions obey type inference too!</a:t>
            </a:r>
          </a:p>
          <a:p>
            <a:pPr lvl="1"/>
            <a:r>
              <a:rPr lang="en-US" dirty="0"/>
              <a:t>Each parameter is its own variable.</a:t>
            </a:r>
          </a:p>
          <a:p>
            <a:pPr lvl="1"/>
            <a:r>
              <a:rPr lang="en-US" dirty="0"/>
              <a:t>The function’s type itself is inferenced.</a:t>
            </a:r>
          </a:p>
          <a:p>
            <a:r>
              <a:rPr lang="en-US" dirty="0"/>
              <a:t>Note how we didn’t specify the return type of combine? Type inference understood that </a:t>
            </a:r>
            <a:r>
              <a:rPr lang="en-US" dirty="0">
                <a:latin typeface="Consolas" panose="020B0609020204030204" pitchFamily="49" charset="0"/>
              </a:rPr>
              <a:t>a + b</a:t>
            </a:r>
            <a:r>
              <a:rPr lang="en-US" dirty="0"/>
              <a:t> is a string.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05153" y="1850485"/>
            <a:ext cx="5550527" cy="40186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repeat(text: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combine(a: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combine;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Type '(text: string, times: number) =&gt; string' is not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assignable to type '(one: string, two: string) =&gt; string'.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46520" cy="4023360"/>
          </a:xfrm>
        </p:spPr>
        <p:txBody>
          <a:bodyPr>
            <a:normAutofit/>
          </a:bodyPr>
          <a:lstStyle/>
          <a:p>
            <a:r>
              <a:rPr lang="en-US" dirty="0"/>
              <a:t>TypeScript interfaces are </a:t>
            </a:r>
            <a:r>
              <a:rPr lang="en-US" i="1" dirty="0"/>
              <a:t>not</a:t>
            </a:r>
            <a:r>
              <a:rPr lang="en-US" dirty="0"/>
              <a:t> the same as those in C++, C#, or Java.</a:t>
            </a:r>
          </a:p>
          <a:p>
            <a:r>
              <a:rPr lang="en-US" dirty="0"/>
              <a:t>We use them here to generally describe any complex object and/or function. This means you can mix and match them at will.</a:t>
            </a:r>
          </a:p>
          <a:p>
            <a:pPr lvl="1"/>
            <a:r>
              <a:rPr lang="en-US" dirty="0"/>
              <a:t>Remember, they’re </a:t>
            </a:r>
            <a:r>
              <a:rPr lang="en-US" i="1" dirty="0"/>
              <a:t>just</a:t>
            </a:r>
            <a:r>
              <a:rPr lang="en-US" dirty="0"/>
              <a:t> compile-time helpers. </a:t>
            </a:r>
          </a:p>
          <a:p>
            <a:r>
              <a:rPr lang="en-US" dirty="0"/>
              <a:t>Interfaces follow the JavaScript ideology of duck typing. </a:t>
            </a:r>
          </a:p>
          <a:p>
            <a:pPr lvl="1"/>
            <a:r>
              <a:rPr lang="en-US" dirty="0"/>
              <a:t>If an object matches an interface, you can use it as one regardless of declared type.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1850485"/>
            <a:ext cx="3611880" cy="2867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INoisy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sound: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doSound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(source: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INoisy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source.sound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sound: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"boo </a:t>
            </a:r>
            <a:r>
              <a:rPr lang="en-US" sz="1200" dirty="0" err="1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hoo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doSound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(baby);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46520" cy="4023360"/>
          </a:xfrm>
        </p:spPr>
        <p:txBody>
          <a:bodyPr>
            <a:normAutofit/>
          </a:bodyPr>
          <a:lstStyle/>
          <a:p>
            <a:r>
              <a:rPr lang="en-US" dirty="0"/>
              <a:t>JavaScript itself doesn’t have “real” classes. </a:t>
            </a:r>
          </a:p>
          <a:p>
            <a:pPr lvl="1"/>
            <a:r>
              <a:rPr lang="en-US" dirty="0"/>
              <a:t>Instead, it has this odd prototypal inheritance thing.</a:t>
            </a:r>
          </a:p>
          <a:p>
            <a:pPr lvl="1"/>
            <a:r>
              <a:rPr lang="en-US" dirty="0"/>
              <a:t>We don’t have time to explain now, but it’s super interesting.</a:t>
            </a:r>
          </a:p>
          <a:p>
            <a:r>
              <a:rPr lang="en-US" dirty="0"/>
              <a:t>ES6 adds classes. TypeScript adds classes too. Nice.</a:t>
            </a:r>
          </a:p>
          <a:p>
            <a:pPr lvl="1"/>
            <a:r>
              <a:rPr lang="en-US" dirty="0"/>
              <a:t>Privacy, constructors, super, abstract,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1850485"/>
            <a:ext cx="3611880" cy="29409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"Cow"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Miscellaneous</a:t>
            </a:r>
            <a:br>
              <a:rPr lang="en-US" sz="7000" dirty="0"/>
            </a:br>
            <a:r>
              <a:rPr lang="en-US" sz="7000" dirty="0" err="1"/>
              <a:t>TypeScrypt</a:t>
            </a:r>
            <a:r>
              <a:rPr lang="en-US" sz="7000" dirty="0"/>
              <a:t> &amp; ECMAScript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perfect (so does TypeScript)</a:t>
            </a:r>
          </a:p>
        </p:txBody>
      </p:sp>
    </p:spTree>
    <p:extLst>
      <p:ext uri="{BB962C8B-B14F-4D97-AF65-F5344CB8AC3E}">
        <p14:creationId xmlns:p14="http://schemas.microsoft.com/office/powerpoint/2010/main" val="4108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9536" cy="4023360"/>
          </a:xfrm>
        </p:spPr>
        <p:txBody>
          <a:bodyPr>
            <a:normAutofit/>
          </a:bodyPr>
          <a:lstStyle/>
          <a:p>
            <a:r>
              <a:rPr lang="en-US" dirty="0"/>
              <a:t>JavaScript’s </a:t>
            </a:r>
            <a:r>
              <a:rPr lang="en-US" dirty="0" err="1"/>
              <a:t>var</a:t>
            </a:r>
            <a:r>
              <a:rPr lang="en-US" dirty="0"/>
              <a:t> is bad:</a:t>
            </a:r>
          </a:p>
          <a:p>
            <a:pPr lvl="1"/>
            <a:r>
              <a:rPr lang="en-US" dirty="0"/>
              <a:t>It scopes to the nearest </a:t>
            </a:r>
            <a:r>
              <a:rPr lang="en-US" i="1" dirty="0"/>
              <a:t>function</a:t>
            </a:r>
            <a:r>
              <a:rPr lang="en-US" dirty="0"/>
              <a:t> rather than general block.</a:t>
            </a:r>
          </a:p>
          <a:p>
            <a:pPr lvl="1"/>
            <a:r>
              <a:rPr lang="en-US" dirty="0"/>
              <a:t>Variables are assumed to exist at the start of any function block that declares them (before they’re declared!)</a:t>
            </a:r>
          </a:p>
          <a:p>
            <a:r>
              <a:rPr lang="en-US" dirty="0"/>
              <a:t>The let keyword was introduced in ES5 as an equivalent to how every other language does it.</a:t>
            </a:r>
          </a:p>
          <a:p>
            <a:pPr lvl="1"/>
            <a:r>
              <a:rPr lang="en-US" dirty="0"/>
              <a:t>It scopes to the nearest </a:t>
            </a:r>
            <a:r>
              <a:rPr lang="en-US" i="1" dirty="0"/>
              <a:t>block</a:t>
            </a:r>
            <a:r>
              <a:rPr lang="en-US" dirty="0"/>
              <a:t> (function, loop, conditional, etc.)</a:t>
            </a:r>
          </a:p>
          <a:p>
            <a:pPr lvl="1"/>
            <a:r>
              <a:rPr lang="en-US" dirty="0"/>
              <a:t>Variables don’t exist until you create them.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8464" y="1850485"/>
            <a:ext cx="5157216" cy="2855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"let/original"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/original"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"let/modified"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/modified"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gotcha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myLet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"let/original"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myVar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"</a:t>
            </a:r>
            <a:r>
              <a:rPr lang="en-US" sz="1200" dirty="0" err="1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/modified"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newVar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"</a:t>
            </a:r>
            <a:r>
              <a:rPr lang="en-US" sz="1200" dirty="0" err="1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gotcha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55008" cy="4023360"/>
          </a:xfrm>
        </p:spPr>
        <p:txBody>
          <a:bodyPr>
            <a:normAutofit/>
          </a:bodyPr>
          <a:lstStyle/>
          <a:p>
            <a:r>
              <a:rPr lang="en-US" dirty="0"/>
              <a:t>Remember how JavaScript doesn’t have classes?</a:t>
            </a:r>
          </a:p>
          <a:p>
            <a:r>
              <a:rPr lang="en-US" dirty="0"/>
              <a:t>Scoping (what this points to) is </a:t>
            </a:r>
            <a:r>
              <a:rPr lang="en-US" i="1" dirty="0"/>
              <a:t>not</a:t>
            </a:r>
            <a:r>
              <a:rPr lang="en-US" dirty="0"/>
              <a:t> preserved in typical usage.</a:t>
            </a:r>
          </a:p>
          <a:p>
            <a:r>
              <a:rPr lang="en-US" dirty="0"/>
              <a:t>A new arrow lambda syntax, () =&gt; {}, </a:t>
            </a:r>
            <a:r>
              <a:rPr lang="en-US" i="1" dirty="0"/>
              <a:t>does</a:t>
            </a:r>
            <a:r>
              <a:rPr lang="en-US" dirty="0"/>
              <a:t> preserve this. </a:t>
            </a:r>
          </a:p>
          <a:p>
            <a:r>
              <a:rPr lang="en-US" dirty="0">
                <a:latin typeface="Consolas" panose="020B0609020204030204" pitchFamily="49" charset="0"/>
              </a:rPr>
              <a:t>&gt; Bad 1: this is Test { }</a:t>
            </a:r>
          </a:p>
          <a:p>
            <a:r>
              <a:rPr lang="en-US" dirty="0">
                <a:latin typeface="Consolas" panose="020B0609020204030204" pitchFamily="49" charset="0"/>
              </a:rPr>
              <a:t>&gt; Good 1: this is Test { }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&gt; Bad 2: this is Window { … }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Good 2: this is Test {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2016" y="1850485"/>
            <a:ext cx="5705856" cy="41967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testBad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"Bad 1: this is"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setTimeout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"Bad 2: this is"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testGood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"Good 1: this is"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setTimeout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"Good 2: this is"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tester.testBad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tester.testGood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&amp; Optional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9536" cy="4023360"/>
          </a:xfrm>
        </p:spPr>
        <p:txBody>
          <a:bodyPr>
            <a:normAutofit/>
          </a:bodyPr>
          <a:lstStyle/>
          <a:p>
            <a:r>
              <a:rPr lang="en-US" dirty="0"/>
              <a:t>Such flexibility.</a:t>
            </a:r>
          </a:p>
          <a:p>
            <a:r>
              <a:rPr lang="en-US" dirty="0"/>
              <a:t>You can’t have </a:t>
            </a:r>
            <a:r>
              <a:rPr lang="en-US" i="1" dirty="0"/>
              <a:t>overloaded</a:t>
            </a:r>
            <a:r>
              <a:rPr lang="en-US" dirty="0"/>
              <a:t> functions because each function is a first-class object. Storing a reference to a named function wouldn’t know which one to point to.</a:t>
            </a:r>
          </a:p>
          <a:p>
            <a:r>
              <a:rPr lang="en-US" dirty="0"/>
              <a:t>But, you can mess around optional and/or rest parameters!</a:t>
            </a:r>
          </a:p>
          <a:p>
            <a:pPr lvl="1"/>
            <a:r>
              <a:rPr lang="en-US" dirty="0"/>
              <a:t>Optional parameters will change to a set default if undefined is given.</a:t>
            </a:r>
          </a:p>
          <a:p>
            <a:pPr lvl="1"/>
            <a:r>
              <a:rPr lang="en-US" dirty="0"/>
              <a:t>Rest parameters allow you to pass as many as you want.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0656" y="1850485"/>
            <a:ext cx="5157216" cy="14901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sayHello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"Josh"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"Hello,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"!"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sayHello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"Hello, Josh!"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sayHello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"Bob"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"Hello, Bob!"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656" y="3469322"/>
            <a:ext cx="5157216" cy="263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(severe: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prefix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severe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"Error:"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"Log:"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args.length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console.log(prefix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Error: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Error: 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Error: 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b="1" dirty="0"/>
              <a:t>Josh Goldberg</a:t>
            </a:r>
          </a:p>
          <a:p>
            <a:pPr algn="r"/>
            <a:r>
              <a:rPr lang="en-US" dirty="0">
                <a:solidFill>
                  <a:srgbClr val="7C8CBE"/>
                </a:solidFill>
              </a:rPr>
              <a:t>Software Development Engineer, </a:t>
            </a:r>
            <a:r>
              <a:rPr lang="en-US" b="1" dirty="0">
                <a:solidFill>
                  <a:srgbClr val="7C8CBE"/>
                </a:solidFill>
              </a:rPr>
              <a:t>Microsoft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94" y="842772"/>
            <a:ext cx="32613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4023360"/>
          </a:xfrm>
        </p:spPr>
        <p:txBody>
          <a:bodyPr>
            <a:normAutofit/>
          </a:bodyPr>
          <a:lstStyle/>
          <a:p>
            <a:r>
              <a:rPr lang="en-US" dirty="0"/>
              <a:t>A little convenience around having to manually concatenate strings everywhere.</a:t>
            </a:r>
          </a:p>
          <a:p>
            <a:r>
              <a:rPr lang="en-US" dirty="0"/>
              <a:t>When constructing a string with `` instead of '' or "“, you can add code to be concatenated with ${ }.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7088" y="1850485"/>
            <a:ext cx="5510784" cy="24289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182880" tIns="137160" rIns="182880" bIns="13716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"Goldschmidt"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"Moorthy"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"O'Sullivan"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"RCOS"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Thanks to Goldschmidt and Moorthy and O'Sullivan and RCOS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"Thanks to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names.join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Thanks to Goldschmidt and Moorthy and O'Sullivan and RCOS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names.join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`Thanks to ${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joined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}.`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Thanks to Goldschmidt and Moorthy and O'Sullivan and RCOS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console.log(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`Thanks to ${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names.join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}.`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Sample App: </a:t>
            </a:r>
            <a:br>
              <a:rPr lang="en-US" sz="7000" dirty="0"/>
            </a:br>
            <a:r>
              <a:rPr lang="en-US" sz="7000" dirty="0"/>
              <a:t>Bouncing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it ever hit a corner exactly?</a:t>
            </a:r>
          </a:p>
        </p:txBody>
      </p:sp>
    </p:spTree>
    <p:extLst>
      <p:ext uri="{BB962C8B-B14F-4D97-AF65-F5344CB8AC3E}">
        <p14:creationId xmlns:p14="http://schemas.microsoft.com/office/powerpoint/2010/main" val="243359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aka.ms/ts-io-16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or download the source from GitHub.</a:t>
            </a:r>
          </a:p>
          <a:p>
            <a:pPr lvl="1"/>
            <a:r>
              <a:rPr lang="en-US" dirty="0"/>
              <a:t>Full link: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JoshuaKGoldberg</a:t>
            </a:r>
            <a:r>
              <a:rPr lang="en-US" dirty="0">
                <a:hlinkClick r:id="rId3"/>
              </a:rPr>
              <a:t>/TypeScript-IO-2016</a:t>
            </a:r>
            <a:endParaRPr lang="en-US" dirty="0"/>
          </a:p>
          <a:p>
            <a:r>
              <a:rPr lang="en-US" dirty="0"/>
              <a:t>Compile it on your computer with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index.js</a:t>
            </a:r>
            <a:r>
              <a:rPr lang="en-US" dirty="0"/>
              <a:t>, then open index.html in a browser.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Thanks for participating!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the </a:t>
            </a:r>
            <a:r>
              <a:rPr lang="en-US" dirty="0" err="1"/>
              <a:t>melvin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2852928"/>
            <a:ext cx="299758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08" y="1845734"/>
            <a:ext cx="4868883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Preparation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Vocabulary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Theory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 is Dangerous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TypeScript as 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Basic Variables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797" y="1845734"/>
            <a:ext cx="486888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Miscellaneous</a:t>
            </a:r>
            <a:br>
              <a:rPr lang="en-US" dirty="0"/>
            </a:br>
            <a:r>
              <a:rPr lang="en-US" dirty="0"/>
              <a:t>TypeScript &amp; ECMAScript</a:t>
            </a:r>
            <a:br>
              <a:rPr lang="en-US" dirty="0"/>
            </a:br>
            <a:r>
              <a:rPr lang="en-US" dirty="0"/>
              <a:t>Features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Let Scoping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Lambda Scoping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Rest &amp; Optional Parameters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Template strings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Sample App: Bouncing Box</a:t>
            </a:r>
          </a:p>
        </p:txBody>
      </p:sp>
    </p:spTree>
    <p:extLst>
      <p:ext uri="{BB962C8B-B14F-4D97-AF65-F5344CB8AC3E}">
        <p14:creationId xmlns:p14="http://schemas.microsoft.com/office/powerpoint/2010/main" val="33056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Gentle(wo)men, start your laptops</a:t>
            </a:r>
          </a:p>
        </p:txBody>
      </p:sp>
    </p:spTree>
    <p:extLst>
      <p:ext uri="{BB962C8B-B14F-4D97-AF65-F5344CB8AC3E}">
        <p14:creationId xmlns:p14="http://schemas.microsoft.com/office/powerpoint/2010/main" val="14608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8795"/>
            <a:ext cx="10058400" cy="1450757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en-US" dirty="0"/>
              <a:t>(</a:t>
            </a:r>
            <a:r>
              <a:rPr lang="en-US" b="1" dirty="0"/>
              <a:t>JS</a:t>
            </a:r>
            <a:r>
              <a:rPr lang="en-US" dirty="0"/>
              <a:t>) – A popular scripting language. Run by engines such as V8 and Chakra, it’s often run embedded in web browsers (Chrome, Firefox, Edge) or via general runtime environments (Node.js, io.js).</a:t>
            </a:r>
          </a:p>
          <a:p>
            <a:r>
              <a:rPr lang="en-US" b="1" dirty="0"/>
              <a:t>ECMAScript </a:t>
            </a:r>
            <a:r>
              <a:rPr lang="en-US" dirty="0"/>
              <a:t>(</a:t>
            </a:r>
            <a:r>
              <a:rPr lang="en-US" b="1" dirty="0"/>
              <a:t>ES</a:t>
            </a:r>
            <a:r>
              <a:rPr lang="en-US" dirty="0"/>
              <a:t>) – The language specification JavaScript is based on.</a:t>
            </a:r>
          </a:p>
          <a:p>
            <a:pPr lvl="1"/>
            <a:r>
              <a:rPr lang="en-US" b="1" dirty="0"/>
              <a:t>ECMAScript</a:t>
            </a:r>
            <a:r>
              <a:rPr lang="en-US" dirty="0"/>
              <a:t> </a:t>
            </a:r>
            <a:r>
              <a:rPr lang="en-US" b="1" dirty="0"/>
              <a:t>6</a:t>
            </a:r>
            <a:r>
              <a:rPr lang="en-US" dirty="0"/>
              <a:t> (</a:t>
            </a:r>
            <a:r>
              <a:rPr lang="en-US" b="1" dirty="0"/>
              <a:t>ES6</a:t>
            </a:r>
            <a:r>
              <a:rPr lang="en-US" dirty="0"/>
              <a:t>) – The newest edition of ECMAScript, with many new language features. Not all features are supported in all browsers </a:t>
            </a:r>
            <a:r>
              <a:rPr lang="en-US" dirty="0">
                <a:sym typeface="Wingdings" panose="05000000000000000000" pitchFamily="2" charset="2"/>
              </a:rPr>
              <a:t>.</a:t>
            </a:r>
          </a:p>
          <a:p>
            <a:r>
              <a:rPr lang="en-US" b="1" dirty="0">
                <a:sym typeface="Wingdings" panose="05000000000000000000" pitchFamily="2" charset="2"/>
              </a:rPr>
              <a:t>TypeScript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TS</a:t>
            </a:r>
            <a:r>
              <a:rPr lang="en-US" dirty="0">
                <a:sym typeface="Wingdings" panose="05000000000000000000" pitchFamily="2" charset="2"/>
              </a:rPr>
              <a:t>) – An open-source superset of JavaScript by Microsoft. It compiles to JavaScript, and many of its features are from newer </a:t>
            </a:r>
            <a:r>
              <a:rPr lang="en-US" dirty="0" err="1">
                <a:sym typeface="Wingdings" panose="05000000000000000000" pitchFamily="2" charset="2"/>
              </a:rPr>
              <a:t>ECMAScripts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5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built into Visual Studio and VS Code, and is available in virtually every editor. </a:t>
            </a:r>
          </a:p>
          <a:p>
            <a:pPr lvl="1"/>
            <a:r>
              <a:rPr lang="en-US" dirty="0"/>
              <a:t>Extensions or support in: </a:t>
            </a:r>
            <a:r>
              <a:rPr lang="en-US" dirty="0">
                <a:hlinkClick r:id="rId2"/>
              </a:rPr>
              <a:t>Atom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Emacs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Notepad++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Sublime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WebStorm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Vim</a:t>
            </a:r>
            <a:endParaRPr lang="en-US" dirty="0"/>
          </a:p>
          <a:p>
            <a:r>
              <a:rPr lang="en-US" dirty="0"/>
              <a:t>For this talk, Visual Studio Code is recommended.</a:t>
            </a:r>
          </a:p>
          <a:p>
            <a:pPr lvl="1"/>
            <a:r>
              <a:rPr lang="en-US" dirty="0">
                <a:hlinkClick r:id="rId8"/>
              </a:rPr>
              <a:t>code.visualstudio.com</a:t>
            </a:r>
            <a:endParaRPr lang="en-US" dirty="0"/>
          </a:p>
          <a:p>
            <a:r>
              <a:rPr lang="en-US" dirty="0"/>
              <a:t>If you haven’t already, download and install Node.js.</a:t>
            </a:r>
          </a:p>
          <a:p>
            <a:pPr lvl="1"/>
            <a:r>
              <a:rPr lang="en-US" dirty="0">
                <a:hlinkClick r:id="rId9"/>
              </a:rPr>
              <a:t>nodejs.org</a:t>
            </a:r>
            <a:endParaRPr lang="en-US" dirty="0"/>
          </a:p>
          <a:p>
            <a:r>
              <a:rPr lang="en-US" dirty="0"/>
              <a:t>Quickly preview TypeScript compilation online:</a:t>
            </a:r>
          </a:p>
          <a:p>
            <a:pPr lvl="1"/>
            <a:r>
              <a:rPr lang="en-US" dirty="0">
                <a:hlinkClick r:id="rId10"/>
              </a:rPr>
              <a:t>typescriptlang.org/playground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Fond memories of </a:t>
            </a:r>
            <a:r>
              <a:rPr lang="en-US" dirty="0" err="1"/>
              <a:t>ProgLang</a:t>
            </a:r>
            <a:r>
              <a:rPr lang="en-US" dirty="0"/>
              <a:t> 4430 &lt;3</a:t>
            </a:r>
          </a:p>
        </p:txBody>
      </p:sp>
    </p:spTree>
    <p:extLst>
      <p:ext uri="{BB962C8B-B14F-4D97-AF65-F5344CB8AC3E}">
        <p14:creationId xmlns:p14="http://schemas.microsoft.com/office/powerpoint/2010/main" val="17206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Like Python and PHP, JavaScript is super flexible and lets you do all sorts of crazy crap.</a:t>
            </a:r>
          </a:p>
          <a:p>
            <a:r>
              <a:rPr lang="en-US" i="1" dirty="0"/>
              <a:t>Clean</a:t>
            </a:r>
            <a:r>
              <a:rPr lang="en-US" dirty="0"/>
              <a:t> and </a:t>
            </a:r>
            <a:r>
              <a:rPr lang="en-US" i="1" dirty="0"/>
              <a:t>readable</a:t>
            </a:r>
            <a:r>
              <a:rPr lang="en-US" dirty="0"/>
              <a:t> code is better than </a:t>
            </a:r>
            <a:r>
              <a:rPr lang="en-US" dirty="0" err="1"/>
              <a:t>hackiness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Write once, read constantly for the next 10 years.</a:t>
            </a:r>
          </a:p>
          <a:p>
            <a:pPr lvl="2"/>
            <a:r>
              <a:rPr lang="en-US" dirty="0"/>
              <a:t>Every used code older than yourself?</a:t>
            </a:r>
          </a:p>
          <a:p>
            <a:pPr lvl="1"/>
            <a:r>
              <a:rPr lang="en-US" dirty="0"/>
              <a:t> Software development consists much more of </a:t>
            </a:r>
            <a:r>
              <a:rPr lang="en-US" i="1" dirty="0"/>
              <a:t>reading</a:t>
            </a:r>
            <a:r>
              <a:rPr lang="en-US" dirty="0"/>
              <a:t> and </a:t>
            </a:r>
            <a:r>
              <a:rPr lang="en-US" i="1" dirty="0"/>
              <a:t>understanding</a:t>
            </a:r>
            <a:r>
              <a:rPr lang="en-US" dirty="0"/>
              <a:t> code than writing it.</a:t>
            </a:r>
          </a:p>
          <a:p>
            <a:r>
              <a:rPr lang="en-US" dirty="0"/>
              <a:t>JavaScript is especially dangerous because the language design is, at its core, </a:t>
            </a:r>
            <a:r>
              <a:rPr lang="en-US" i="1" dirty="0"/>
              <a:t>flawed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Having a stupidly flexible typing &amp; truthiness system seemed like a good idea at the time.</a:t>
            </a:r>
            <a:br>
              <a:rPr lang="en-US" dirty="0"/>
            </a:br>
            <a:r>
              <a:rPr lang="en-US" dirty="0"/>
              <a:t>Now it just causes bugs.</a:t>
            </a:r>
          </a:p>
          <a:p>
            <a:r>
              <a:rPr lang="en-US" dirty="0"/>
              <a:t>How can we take advantage of JavaScript’s ubiquity but not fall pretty to its shortcomings?</a:t>
            </a:r>
          </a:p>
        </p:txBody>
      </p:sp>
    </p:spTree>
    <p:extLst>
      <p:ext uri="{BB962C8B-B14F-4D97-AF65-F5344CB8AC3E}">
        <p14:creationId xmlns:p14="http://schemas.microsoft.com/office/powerpoint/2010/main" val="3114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as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Solution: add annotations to JavaScript indicating types!</a:t>
            </a:r>
          </a:p>
          <a:p>
            <a:pPr lvl="1"/>
            <a:r>
              <a:rPr lang="en-US" dirty="0"/>
              <a:t>Compile the source code to regular, readable JavaScript without the weird annotations.</a:t>
            </a:r>
          </a:p>
          <a:p>
            <a:pPr lvl="1"/>
            <a:r>
              <a:rPr lang="en-US" dirty="0"/>
              <a:t>Complain at build time when those annotations aren’t respected.</a:t>
            </a:r>
          </a:p>
          <a:p>
            <a:r>
              <a:rPr lang="en-US" dirty="0"/>
              <a:t>Furthermore, we can use features from newer </a:t>
            </a:r>
            <a:r>
              <a:rPr lang="en-US" dirty="0" err="1"/>
              <a:t>ECMAScripts</a:t>
            </a:r>
            <a:r>
              <a:rPr lang="en-US" dirty="0"/>
              <a:t> and compile them into regular old JavaScript.</a:t>
            </a:r>
          </a:p>
          <a:p>
            <a:pPr lvl="1"/>
            <a:r>
              <a:rPr lang="en-US" dirty="0"/>
              <a:t>Past work: Babel, </a:t>
            </a:r>
            <a:r>
              <a:rPr lang="en-US" dirty="0" err="1"/>
              <a:t>ClojureScript</a:t>
            </a:r>
            <a:r>
              <a:rPr lang="en-US" dirty="0"/>
              <a:t>, Closure Compiler, </a:t>
            </a:r>
            <a:r>
              <a:rPr lang="en-US" dirty="0" err="1"/>
              <a:t>CoffeeScript</a:t>
            </a:r>
            <a:r>
              <a:rPr lang="en-US" dirty="0"/>
              <a:t>, </a:t>
            </a:r>
            <a:r>
              <a:rPr lang="en-US" dirty="0" err="1"/>
              <a:t>ScriptSharp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97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</TotalTime>
  <Words>1358</Words>
  <Application>Microsoft Office PowerPoint</Application>
  <PresentationFormat>Widescreen</PresentationFormat>
  <Paragraphs>271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 Light</vt:lpstr>
      <vt:lpstr>Segoe UI Semilight</vt:lpstr>
      <vt:lpstr>Times New Roman</vt:lpstr>
      <vt:lpstr>Wingdings</vt:lpstr>
      <vt:lpstr>Retrospect</vt:lpstr>
      <vt:lpstr>TypeScript</vt:lpstr>
      <vt:lpstr>PowerPoint Presentation</vt:lpstr>
      <vt:lpstr>Agenda</vt:lpstr>
      <vt:lpstr>Preparation</vt:lpstr>
      <vt:lpstr>Vocabulary</vt:lpstr>
      <vt:lpstr>Resources</vt:lpstr>
      <vt:lpstr>Theory</vt:lpstr>
      <vt:lpstr>JavaScript is Dangerous</vt:lpstr>
      <vt:lpstr>TypeScript as a Solution</vt:lpstr>
      <vt:lpstr>Practice</vt:lpstr>
      <vt:lpstr>Hello world!</vt:lpstr>
      <vt:lpstr>Basic Variables &amp; Types</vt:lpstr>
      <vt:lpstr>Functions</vt:lpstr>
      <vt:lpstr>Interfaces</vt:lpstr>
      <vt:lpstr>Classes</vt:lpstr>
      <vt:lpstr>Miscellaneous TypeScrypt &amp; ECMAScript Features</vt:lpstr>
      <vt:lpstr>Let Scoping</vt:lpstr>
      <vt:lpstr>Lambda Scoping</vt:lpstr>
      <vt:lpstr>Rest &amp; Optional Parameters</vt:lpstr>
      <vt:lpstr>Template Strings</vt:lpstr>
      <vt:lpstr>Sample App:  Bouncing Box</vt:lpstr>
      <vt:lpstr>aka.ms/ts-io-16</vt:lpstr>
      <vt:lpstr>Thanks for participating!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JavaScript Without the Suck</dc:title>
  <dc:creator>Josh Goldberg</dc:creator>
  <cp:lastModifiedBy>Josh Goldberg</cp:lastModifiedBy>
  <cp:revision>72</cp:revision>
  <dcterms:created xsi:type="dcterms:W3CDTF">2016-04-15T07:13:54Z</dcterms:created>
  <dcterms:modified xsi:type="dcterms:W3CDTF">2016-04-15T19:33:01Z</dcterms:modified>
</cp:coreProperties>
</file>