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8"/>
  </p:notesMasterIdLst>
  <p:handoutMasterIdLst>
    <p:handoutMasterId r:id="rId29"/>
  </p:handoutMasterIdLst>
  <p:sldIdLst>
    <p:sldId id="1342" r:id="rId6"/>
    <p:sldId id="1343" r:id="rId7"/>
    <p:sldId id="1344" r:id="rId8"/>
    <p:sldId id="1345" r:id="rId9"/>
    <p:sldId id="1346" r:id="rId10"/>
    <p:sldId id="1347" r:id="rId11"/>
    <p:sldId id="1348" r:id="rId12"/>
    <p:sldId id="1349" r:id="rId13"/>
    <p:sldId id="1350" r:id="rId14"/>
    <p:sldId id="1351" r:id="rId15"/>
    <p:sldId id="1352" r:id="rId16"/>
    <p:sldId id="1353" r:id="rId17"/>
    <p:sldId id="1354" r:id="rId18"/>
    <p:sldId id="1355" r:id="rId19"/>
    <p:sldId id="1356" r:id="rId20"/>
    <p:sldId id="1357" r:id="rId21"/>
    <p:sldId id="1358" r:id="rId22"/>
    <p:sldId id="1359" r:id="rId23"/>
    <p:sldId id="1360" r:id="rId24"/>
    <p:sldId id="1361" r:id="rId25"/>
    <p:sldId id="1362" r:id="rId26"/>
    <p:sldId id="1363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8682EF-709C-4DD2-B11B-19E2D910C2A9}">
          <p14:sldIdLst>
            <p14:sldId id="1342"/>
            <p14:sldId id="1343"/>
            <p14:sldId id="1344"/>
          </p14:sldIdLst>
        </p14:section>
        <p14:section name="TypeScript" id="{A68A139E-1DC3-465D-A50F-4A1746F03C09}">
          <p14:sldIdLst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</p14:sldIdLst>
        </p14:section>
        <p14:section name="React" id="{3D74C43D-614D-4987-BEA9-6BBDA569C7E4}">
          <p14:sldIdLst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6"/>
    <a:srgbClr val="FFFFFF"/>
    <a:srgbClr val="008272"/>
    <a:srgbClr val="5C2D91"/>
    <a:srgbClr val="B4A0FF"/>
    <a:srgbClr val="0078D7"/>
    <a:srgbClr val="00BCF2"/>
    <a:srgbClr val="E1DCE7"/>
    <a:srgbClr val="A193B3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65" autoAdjust="0"/>
  </p:normalViewPr>
  <p:slideViewPr>
    <p:cSldViewPr>
      <p:cViewPr varScale="1">
        <p:scale>
          <a:sx n="80" d="100"/>
          <a:sy n="80" d="100"/>
        </p:scale>
        <p:origin x="60" y="168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1/29/2016 11:18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1/29/2016 11:18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1/29/2016 11:18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1188" y="2128183"/>
            <a:ext cx="5237730" cy="4569444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9240" y="2125627"/>
            <a:ext cx="5117100" cy="4572000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27037" y="6088062"/>
            <a:ext cx="1681413" cy="360979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13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1645920"/>
            <a:ext cx="6400800" cy="36640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9444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9444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1188" y="2128183"/>
            <a:ext cx="5237730" cy="4569444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1645920"/>
            <a:ext cx="6400800" cy="36640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9444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9444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9240" y="2125627"/>
            <a:ext cx="5117100" cy="4572000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589838" y="0"/>
            <a:ext cx="4846637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8861" y="2282575"/>
            <a:ext cx="4003902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25710"/>
          </a:xfrm>
        </p:spPr>
        <p:txBody>
          <a:bodyPr>
            <a:spAutoFit/>
          </a:bodyPr>
          <a:lstStyle>
            <a:lvl1pPr>
              <a:spcBef>
                <a:spcPts val="2800"/>
              </a:spcBef>
              <a:spcAft>
                <a:spcPts val="0"/>
              </a:spcAft>
              <a:defRPr sz="3600"/>
            </a:lvl1pPr>
            <a:lvl2pPr marL="806450" indent="-241300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/>
            </a:lvl2pPr>
            <a:lvl3pPr marL="1082675" indent="-228600">
              <a:spcAft>
                <a:spcPts val="100"/>
              </a:spcAft>
              <a:defRPr/>
            </a:lvl3pPr>
            <a:lvl4pPr marL="1203325" indent="-228600">
              <a:spcAft>
                <a:spcPts val="100"/>
              </a:spcAft>
              <a:defRPr/>
            </a:lvl4pPr>
            <a:lvl5pPr>
              <a:spcAft>
                <a:spcPts val="1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589838" y="0"/>
            <a:ext cx="4846637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2676" y="2235625"/>
            <a:ext cx="3954586" cy="35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2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267" r:id="rId2"/>
    <p:sldLayoutId id="2147484167" r:id="rId3"/>
    <p:sldLayoutId id="2147484268" r:id="rId4"/>
    <p:sldLayoutId id="2147484087" r:id="rId5"/>
    <p:sldLayoutId id="2147484098" r:id="rId6"/>
    <p:sldLayoutId id="2147484107" r:id="rId7"/>
    <p:sldLayoutId id="2147484086" r:id="rId8"/>
    <p:sldLayoutId id="2147484099" r:id="rId9"/>
    <p:sldLayoutId id="2147484100" r:id="rId10"/>
    <p:sldLayoutId id="2147484106" r:id="rId11"/>
    <p:sldLayoutId id="2147484089" r:id="rId12"/>
    <p:sldLayoutId id="2147484092" r:id="rId13"/>
    <p:sldLayoutId id="2147484105" r:id="rId14"/>
    <p:sldLayoutId id="2147484182" r:id="rId15"/>
    <p:sldLayoutId id="2147484130" r:id="rId16"/>
    <p:sldLayoutId id="2147484101" r:id="rId17"/>
    <p:sldLayoutId id="2147484102" r:id="rId18"/>
    <p:sldLayoutId id="2147484093" r:id="rId19"/>
    <p:sldLayoutId id="2147484127" r:id="rId20"/>
    <p:sldLayoutId id="2147484128" r:id="rId21"/>
    <p:sldLayoutId id="2147484129" r:id="rId22"/>
    <p:sldLayoutId id="2147484094" r:id="rId23"/>
    <p:sldLayoutId id="2147484195" r:id="rId24"/>
    <p:sldLayoutId id="214748409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9" r:id="rId2"/>
    <p:sldLayoutId id="2147484236" r:id="rId3"/>
    <p:sldLayoutId id="2147484240" r:id="rId4"/>
    <p:sldLayoutId id="2147484241" r:id="rId5"/>
    <p:sldLayoutId id="214748424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252" r:id="rId13"/>
    <p:sldLayoutId id="2147484253" r:id="rId14"/>
    <p:sldLayoutId id="2147484254" r:id="rId15"/>
    <p:sldLayoutId id="2147484256" r:id="rId16"/>
    <p:sldLayoutId id="2147484257" r:id="rId17"/>
    <p:sldLayoutId id="2147484258" r:id="rId18"/>
    <p:sldLayoutId id="2147484259" r:id="rId19"/>
    <p:sldLayoutId id="2147484260" r:id="rId20"/>
    <p:sldLayoutId id="2147484261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" TargetMode="External"/><Relationship Id="rId2" Type="http://schemas.openxmlformats.org/officeDocument/2006/relationships/hyperlink" Target="https://github.com/joshuakgoldberg/react-typescript-tutorial" TargetMode="Externa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github.com/tastejs/todomvc/tree/gh-pages/examples/typescript-react" TargetMode="External"/><Relationship Id="rId4" Type="http://schemas.openxmlformats.org/officeDocument/2006/relationships/hyperlink" Target="http://facebook.github.io/reac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tom.io/" TargetMode="External"/><Relationship Id="rId7" Type="http://schemas.openxmlformats.org/officeDocument/2006/relationships/hyperlink" Target="http://dreamspark.com/" TargetMode="External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Microsoft/TypeScript-Sublime-Plugin" TargetMode="External"/><Relationship Id="rId5" Type="http://schemas.openxmlformats.org/officeDocument/2006/relationships/hyperlink" Target="http://sublimetext.com/" TargetMode="External"/><Relationship Id="rId4" Type="http://schemas.openxmlformats.org/officeDocument/2006/relationships/hyperlink" Target="https://atom.io/packages/atom-typescrip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uakgoldberg/react-typescript-tutorial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playground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&amp; </a:t>
            </a:r>
            <a:r>
              <a:rPr lang="en-US" dirty="0" err="1" smtClean="0"/>
              <a:t>TypeScript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Awesome Web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Josh Goldberg</a:t>
            </a:r>
          </a:p>
          <a:p>
            <a:pPr lvl="0"/>
            <a:r>
              <a:rPr lang="en-US" sz="2100" b="1" i="1" dirty="0" smtClean="0"/>
              <a:t>Software Development Engineer</a:t>
            </a:r>
            <a:endParaRPr lang="en-US" sz="2100" b="1" i="1" dirty="0"/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 smtClean="0">
                <a:latin typeface="Segoe UI"/>
              </a:rPr>
              <a:t>jogol@microsoft.com</a:t>
            </a:r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47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92163"/>
          </a:xfrm>
        </p:spPr>
        <p:txBody>
          <a:bodyPr/>
          <a:lstStyle/>
          <a:p>
            <a:r>
              <a:rPr lang="en-US" dirty="0"/>
              <a:t>Primitive types are all fine and good but we need a way to describe complex object-based types</a:t>
            </a:r>
          </a:p>
          <a:p>
            <a:r>
              <a:rPr lang="en-US" dirty="0"/>
              <a:t>An “interface” is a structural contract – </a:t>
            </a:r>
            <a:r>
              <a:rPr lang="en-US" dirty="0" smtClean="0"/>
              <a:t>marking a variable as fulfilling one promises that it does</a:t>
            </a:r>
          </a:p>
          <a:p>
            <a:r>
              <a:rPr lang="en-US" dirty="0" smtClean="0"/>
              <a:t>Unlike </a:t>
            </a:r>
            <a:r>
              <a:rPr lang="en-US" dirty="0"/>
              <a:t>the traditional C++/Java/C# interfaces, which are concrete things, TS interfaces are decorators only</a:t>
            </a:r>
          </a:p>
          <a:p>
            <a:pPr lvl="1"/>
            <a:r>
              <a:rPr lang="en-US" dirty="0"/>
              <a:t>You can mix and match however you like </a:t>
            </a:r>
          </a:p>
          <a:p>
            <a:pPr lvl="1"/>
            <a:r>
              <a:rPr lang="en-US" dirty="0"/>
              <a:t>You can’t use the `</a:t>
            </a:r>
            <a:r>
              <a:rPr lang="en-US" dirty="0" err="1"/>
              <a:t>instanceof</a:t>
            </a:r>
            <a:r>
              <a:rPr lang="en-US" dirty="0"/>
              <a:t>` operator for TS interfaces because they don’t exist in the output JS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err="1" smtClean="0">
                <a:latin typeface="Segoe UI" panose="020B0502040204020203" pitchFamily="34" charset="0"/>
              </a:rPr>
              <a:t>TypeScript</a:t>
            </a:r>
            <a:r>
              <a:rPr lang="en-US" i="1" dirty="0" smtClean="0">
                <a:latin typeface="Segoe UI" panose="020B0502040204020203" pitchFamily="34" charset="0"/>
              </a:rPr>
              <a:t> &gt; </a:t>
            </a:r>
            <a:r>
              <a:rPr lang="en-US" i="1" dirty="0" smtClean="0">
                <a:latin typeface="Segoe UI" panose="020B0502040204020203" pitchFamily="34" charset="0"/>
              </a:rPr>
              <a:t>3. Interfaces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548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091924"/>
          </a:xfrm>
        </p:spPr>
        <p:txBody>
          <a:bodyPr/>
          <a:lstStyle/>
          <a:p>
            <a:r>
              <a:rPr lang="en-US" dirty="0"/>
              <a:t>Regular JavaScript treats each Function as a class declaration, </a:t>
            </a:r>
            <a:r>
              <a:rPr lang="en-US" dirty="0" err="1" smtClean="0"/>
              <a:t>withits</a:t>
            </a:r>
            <a:r>
              <a:rPr lang="en-US" dirty="0" smtClean="0"/>
              <a:t> .prototype declaring </a:t>
            </a:r>
            <a:r>
              <a:rPr lang="en-US" dirty="0"/>
              <a:t>its class members</a:t>
            </a:r>
          </a:p>
          <a:p>
            <a:pPr lvl="1"/>
            <a:r>
              <a:rPr lang="en-US" dirty="0"/>
              <a:t>It’s weird, but beautiful in a way</a:t>
            </a:r>
          </a:p>
          <a:p>
            <a:pPr lvl="1"/>
            <a:r>
              <a:rPr lang="en-US" dirty="0"/>
              <a:t>Object-</a:t>
            </a:r>
            <a:r>
              <a:rPr lang="en-US" i="1" dirty="0"/>
              <a:t>focused</a:t>
            </a:r>
            <a:r>
              <a:rPr lang="en-US" dirty="0"/>
              <a:t>, not object-</a:t>
            </a:r>
            <a:r>
              <a:rPr lang="en-US" i="1" dirty="0"/>
              <a:t>oriented</a:t>
            </a:r>
          </a:p>
          <a:p>
            <a:r>
              <a:rPr lang="en-US" dirty="0"/>
              <a:t>ECMAScript 6 </a:t>
            </a:r>
            <a:r>
              <a:rPr lang="en-US" dirty="0" smtClean="0"/>
              <a:t>and </a:t>
            </a:r>
            <a:r>
              <a:rPr lang="en-US" dirty="0" err="1"/>
              <a:t>TypeScript</a:t>
            </a:r>
            <a:r>
              <a:rPr lang="en-US" dirty="0"/>
              <a:t> let you declare classes using a `</a:t>
            </a:r>
            <a:r>
              <a:rPr lang="en-US" sz="2450" dirty="0">
                <a:latin typeface="Consolas" panose="020B0609020204030204" pitchFamily="49" charset="0"/>
              </a:rPr>
              <a:t>class</a:t>
            </a:r>
            <a:r>
              <a:rPr lang="en-US" dirty="0"/>
              <a:t>`, add a parent class with </a:t>
            </a:r>
            <a:r>
              <a:rPr lang="en-US" sz="2450" dirty="0">
                <a:latin typeface="Consolas" panose="020B0609020204030204" pitchFamily="49" charset="0"/>
              </a:rPr>
              <a:t>`extends`</a:t>
            </a:r>
            <a:r>
              <a:rPr lang="en-US" dirty="0"/>
              <a:t>, and add any number of parent interfaces with </a:t>
            </a:r>
            <a:r>
              <a:rPr lang="en-US" sz="2400" dirty="0">
                <a:latin typeface="Consolas" panose="020B0609020204030204" pitchFamily="49" charset="0"/>
              </a:rPr>
              <a:t>`implements`</a:t>
            </a:r>
            <a:endParaRPr lang="en-US" sz="2400" dirty="0"/>
          </a:p>
          <a:p>
            <a:r>
              <a:rPr lang="en-US" dirty="0"/>
              <a:t>You can use these new keywords and </a:t>
            </a:r>
            <a:r>
              <a:rPr lang="en-US" dirty="0" smtClean="0"/>
              <a:t>have </a:t>
            </a:r>
            <a:r>
              <a:rPr lang="en-US" dirty="0" err="1" smtClean="0"/>
              <a:t>TypeScript</a:t>
            </a:r>
            <a:r>
              <a:rPr lang="en-US" dirty="0" smtClean="0"/>
              <a:t> output older-style </a:t>
            </a:r>
            <a:r>
              <a:rPr lang="en-US" dirty="0"/>
              <a:t>JavaScript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err="1" smtClean="0">
                <a:latin typeface="Segoe UI" panose="020B0502040204020203" pitchFamily="34" charset="0"/>
              </a:rPr>
              <a:t>TypeScript</a:t>
            </a:r>
            <a:r>
              <a:rPr lang="en-US" i="1" dirty="0" smtClean="0">
                <a:latin typeface="Segoe UI" panose="020B0502040204020203" pitchFamily="34" charset="0"/>
              </a:rPr>
              <a:t> &gt; </a:t>
            </a:r>
            <a:r>
              <a:rPr lang="en-US" i="1" dirty="0">
                <a:latin typeface="Segoe UI" panose="020B0502040204020203" pitchFamily="34" charset="0"/>
              </a:rPr>
              <a:t>4</a:t>
            </a:r>
            <a:r>
              <a:rPr lang="en-US" i="1" dirty="0" smtClean="0">
                <a:latin typeface="Segoe UI" panose="020B0502040204020203" pitchFamily="34" charset="0"/>
              </a:rPr>
              <a:t>. Classes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9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83956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</a:t>
            </a:r>
            <a:r>
              <a:rPr lang="en-US" dirty="0" smtClean="0"/>
              <a:t>happy interacting </a:t>
            </a:r>
            <a:r>
              <a:rPr lang="en-US" dirty="0"/>
              <a:t>with </a:t>
            </a:r>
            <a:r>
              <a:rPr lang="en-US" dirty="0" smtClean="0"/>
              <a:t>regular JavaScript code</a:t>
            </a:r>
            <a:endParaRPr lang="en-US" dirty="0"/>
          </a:p>
          <a:p>
            <a:r>
              <a:rPr lang="en-US" b="1" dirty="0"/>
              <a:t>.</a:t>
            </a:r>
            <a:r>
              <a:rPr lang="en-US" b="1" dirty="0" err="1"/>
              <a:t>d.ts</a:t>
            </a:r>
            <a:r>
              <a:rPr lang="en-US" dirty="0"/>
              <a:t> files declare to </a:t>
            </a:r>
            <a:r>
              <a:rPr lang="en-US" dirty="0" err="1" smtClean="0"/>
              <a:t>tsc</a:t>
            </a:r>
            <a:r>
              <a:rPr lang="en-US" dirty="0" smtClean="0"/>
              <a:t> that </a:t>
            </a:r>
            <a:r>
              <a:rPr lang="en-US" dirty="0"/>
              <a:t>some objects exist despite not having a real .</a:t>
            </a:r>
            <a:r>
              <a:rPr lang="en-US" dirty="0" err="1"/>
              <a:t>ts</a:t>
            </a:r>
            <a:r>
              <a:rPr lang="en-US" dirty="0"/>
              <a:t> source (similar to C/C++’s .h files)</a:t>
            </a:r>
          </a:p>
          <a:p>
            <a:pPr lvl="1"/>
            <a:r>
              <a:rPr lang="en-US" dirty="0"/>
              <a:t>Common use case: external libraries </a:t>
            </a:r>
            <a:r>
              <a:rPr lang="en-US" dirty="0" smtClean="0"/>
              <a:t>such as </a:t>
            </a:r>
            <a:r>
              <a:rPr lang="en-US" dirty="0"/>
              <a:t>jQuery or React that only provide compiles .</a:t>
            </a:r>
            <a:r>
              <a:rPr lang="en-US" dirty="0" err="1"/>
              <a:t>js</a:t>
            </a:r>
            <a:r>
              <a:rPr lang="en-US" dirty="0"/>
              <a:t> code, not .</a:t>
            </a:r>
            <a:r>
              <a:rPr lang="en-US" dirty="0" err="1"/>
              <a:t>ts</a:t>
            </a:r>
            <a:r>
              <a:rPr lang="en-US" dirty="0"/>
              <a:t> source</a:t>
            </a:r>
          </a:p>
          <a:p>
            <a:r>
              <a:rPr lang="en-US" dirty="0"/>
              <a:t>You’ll often need to refer to other .</a:t>
            </a:r>
            <a:r>
              <a:rPr lang="en-US" dirty="0" err="1"/>
              <a:t>ts</a:t>
            </a:r>
            <a:r>
              <a:rPr lang="en-US" dirty="0"/>
              <a:t> files or .</a:t>
            </a:r>
            <a:r>
              <a:rPr lang="en-US" dirty="0" err="1"/>
              <a:t>d.ts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marL="0" indent="0">
              <a:buNone/>
            </a:pPr>
            <a:r>
              <a:rPr lang="en-US" sz="2450" dirty="0" smtClean="0">
                <a:latin typeface="Consolas" panose="020B0609020204030204" pitchFamily="49" charset="0"/>
              </a:rPr>
              <a:t>	/// </a:t>
            </a:r>
            <a:r>
              <a:rPr lang="en-US" sz="2450" dirty="0">
                <a:latin typeface="Consolas" panose="020B0609020204030204" pitchFamily="49" charset="0"/>
              </a:rPr>
              <a:t>&lt;reference path="</a:t>
            </a:r>
            <a:r>
              <a:rPr lang="en-US" sz="2450" dirty="0" err="1">
                <a:latin typeface="Consolas" panose="020B0609020204030204" pitchFamily="49" charset="0"/>
              </a:rPr>
              <a:t>my_other_file.ts</a:t>
            </a:r>
            <a:r>
              <a:rPr lang="en-US" sz="245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450" dirty="0" smtClean="0">
                <a:latin typeface="Consolas" panose="020B0609020204030204" pitchFamily="49" charset="0"/>
              </a:rPr>
              <a:t>	/// </a:t>
            </a:r>
            <a:r>
              <a:rPr lang="en-US" sz="2450" dirty="0">
                <a:latin typeface="Consolas" panose="020B0609020204030204" pitchFamily="49" charset="0"/>
              </a:rPr>
              <a:t>&lt;reference path="</a:t>
            </a:r>
            <a:r>
              <a:rPr lang="en-US" sz="2450" dirty="0" err="1">
                <a:latin typeface="Consolas" panose="020B0609020204030204" pitchFamily="49" charset="0"/>
              </a:rPr>
              <a:t>my_declaration.d.ts</a:t>
            </a:r>
            <a:r>
              <a:rPr lang="en-US" sz="2450" dirty="0">
                <a:latin typeface="Consolas" panose="020B0609020204030204" pitchFamily="49" charset="0"/>
              </a:rPr>
              <a:t>" </a:t>
            </a:r>
            <a:r>
              <a:rPr lang="en-US" sz="2450" dirty="0" smtClean="0">
                <a:latin typeface="Consolas" panose="020B0609020204030204" pitchFamily="49" charset="0"/>
              </a:rPr>
              <a:t>/&gt;</a:t>
            </a:r>
            <a:endParaRPr lang="en-US" sz="245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Definitions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err="1" smtClean="0">
                <a:latin typeface="Segoe UI" panose="020B0502040204020203" pitchFamily="34" charset="0"/>
              </a:rPr>
              <a:t>TypeScript</a:t>
            </a:r>
            <a:r>
              <a:rPr lang="en-US" i="1" dirty="0" smtClean="0">
                <a:latin typeface="Segoe UI" panose="020B0502040204020203" pitchFamily="34" charset="0"/>
              </a:rPr>
              <a:t> &gt; </a:t>
            </a:r>
            <a:r>
              <a:rPr lang="en-US" i="1" dirty="0">
                <a:latin typeface="Segoe UI" panose="020B0502040204020203" pitchFamily="34" charset="0"/>
              </a:rPr>
              <a:t>5</a:t>
            </a:r>
            <a:r>
              <a:rPr lang="en-US" i="1" dirty="0" smtClean="0">
                <a:latin typeface="Segoe UI" panose="020B0502040204020203" pitchFamily="34" charset="0"/>
              </a:rPr>
              <a:t>. References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957459"/>
          </a:xfrm>
        </p:spPr>
        <p:txBody>
          <a:bodyPr/>
          <a:lstStyle/>
          <a:p>
            <a:r>
              <a:rPr lang="en-US" dirty="0" smtClean="0"/>
              <a:t>React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Data flows down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87153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21429"/>
          </a:xfrm>
        </p:spPr>
        <p:txBody>
          <a:bodyPr/>
          <a:lstStyle/>
          <a:p>
            <a:r>
              <a:rPr lang="en-US" dirty="0"/>
              <a:t>React is Facebook’s </a:t>
            </a:r>
            <a:r>
              <a:rPr lang="en-US" i="1" dirty="0"/>
              <a:t>HTML abstraction </a:t>
            </a:r>
            <a:r>
              <a:rPr lang="en-US" dirty="0"/>
              <a:t>that lets you define visual components that auto-update when their data changes</a:t>
            </a:r>
          </a:p>
          <a:p>
            <a:pPr lvl="1"/>
            <a:r>
              <a:rPr lang="en-US" dirty="0"/>
              <a:t>Components can be HTML basics (“div”, “p”, etc.) or your own custom ones</a:t>
            </a:r>
          </a:p>
          <a:p>
            <a:r>
              <a:rPr lang="en-US" dirty="0"/>
              <a:t>“Data flows down”: each component has &gt;= 0 child components, and passes information down to them</a:t>
            </a:r>
          </a:p>
          <a:p>
            <a:r>
              <a:rPr lang="en-US" dirty="0"/>
              <a:t>You can use JSX, a version of JavaScript that lets you use XML-like shorthand to declare creations of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/>
              <a:t>TSX = </a:t>
            </a:r>
            <a:r>
              <a:rPr lang="en-US" dirty="0" err="1"/>
              <a:t>TypeScript</a:t>
            </a:r>
            <a:r>
              <a:rPr lang="en-US" dirty="0"/>
              <a:t> version of JSX that also compiles to 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48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661276"/>
          </a:xfrm>
        </p:spPr>
        <p:txBody>
          <a:bodyPr/>
          <a:lstStyle/>
          <a:p>
            <a:r>
              <a:rPr lang="en-US" dirty="0"/>
              <a:t>If you weren’t following along before, you should be now</a:t>
            </a:r>
          </a:p>
          <a:p>
            <a:r>
              <a:rPr lang="en-US" dirty="0"/>
              <a:t>A </a:t>
            </a:r>
            <a:r>
              <a:rPr lang="en-US" dirty="0" err="1"/>
              <a:t>tsconfig.json</a:t>
            </a:r>
            <a:r>
              <a:rPr lang="en-US" dirty="0"/>
              <a:t> file is included to make it easier to compile, so all you need to compile is `</a:t>
            </a:r>
            <a:r>
              <a:rPr lang="en-US" sz="2450" dirty="0" err="1">
                <a:latin typeface="Consolas" panose="020B0609020204030204" pitchFamily="49" charset="0"/>
              </a:rPr>
              <a:t>tsc</a:t>
            </a:r>
            <a:r>
              <a:rPr lang="en-US" sz="2450" dirty="0">
                <a:latin typeface="Consolas" panose="020B0609020204030204" pitchFamily="49" charset="0"/>
              </a:rPr>
              <a:t> -w</a:t>
            </a:r>
            <a:r>
              <a:rPr lang="en-US" dirty="0"/>
              <a:t>`</a:t>
            </a:r>
          </a:p>
          <a:p>
            <a:r>
              <a:rPr lang="en-US" dirty="0"/>
              <a:t>Before we continue, lets take some time to make sure you can all get the “Hello World” page to work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Compilation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smtClean="0">
                <a:latin typeface="Segoe UI" panose="020B0502040204020203" pitchFamily="34" charset="0"/>
              </a:rPr>
              <a:t>React </a:t>
            </a:r>
            <a:r>
              <a:rPr lang="en-US" i="1" dirty="0" smtClean="0">
                <a:latin typeface="Segoe UI" panose="020B0502040204020203" pitchFamily="34" charset="0"/>
              </a:rPr>
              <a:t>&gt; </a:t>
            </a:r>
            <a:r>
              <a:rPr lang="en-US" i="1" dirty="0" smtClean="0">
                <a:latin typeface="Segoe UI" panose="020B0502040204020203" pitchFamily="34" charset="0"/>
              </a:rPr>
              <a:t>1. Hello World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50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65489"/>
          </a:xfrm>
        </p:spPr>
        <p:txBody>
          <a:bodyPr/>
          <a:lstStyle/>
          <a:p>
            <a:r>
              <a:rPr lang="en-US" dirty="0" smtClean="0"/>
              <a:t>JSX lets you embed XML-like code into JavaScript (or </a:t>
            </a:r>
            <a:r>
              <a:rPr lang="en-US" dirty="0" err="1" smtClean="0"/>
              <a:t>TypeScript</a:t>
            </a:r>
            <a:r>
              <a:rPr lang="en-US" dirty="0" smtClean="0"/>
              <a:t> for us in TSX) and compile that into JavaScript</a:t>
            </a:r>
          </a:p>
          <a:p>
            <a:r>
              <a:rPr lang="en-US" dirty="0" smtClean="0"/>
              <a:t>`</a:t>
            </a:r>
            <a:r>
              <a:rPr lang="en-US" sz="2800" dirty="0" smtClean="0"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</a:rPr>
              <a:t>MyComponent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/&gt;</a:t>
            </a:r>
            <a:r>
              <a:rPr lang="en-US" dirty="0" smtClean="0"/>
              <a:t>` 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to create an instance of </a:t>
            </a:r>
            <a:r>
              <a:rPr lang="en-US" dirty="0" err="1"/>
              <a:t>MyComponent</a:t>
            </a:r>
            <a:endParaRPr lang="en-US" dirty="0"/>
          </a:p>
          <a:p>
            <a:r>
              <a:rPr lang="en-US" dirty="0"/>
              <a:t>`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</a:rPr>
              <a:t>MyComponent</a:t>
            </a:r>
            <a:r>
              <a:rPr lang="en-US" sz="2800" dirty="0">
                <a:latin typeface="Consolas" panose="020B0609020204030204" pitchFamily="49" charset="0"/>
              </a:rPr>
              <a:t> text="Hello world!"/&gt;</a:t>
            </a:r>
            <a:r>
              <a:rPr lang="en-US" dirty="0"/>
              <a:t>` </a:t>
            </a:r>
            <a:endParaRPr lang="en-US" dirty="0" smtClean="0"/>
          </a:p>
          <a:p>
            <a:pPr lvl="1"/>
            <a:r>
              <a:rPr lang="en-US" dirty="0" smtClean="0"/>
              <a:t>Gives it </a:t>
            </a:r>
            <a:r>
              <a:rPr lang="en-US" sz="2800" dirty="0" err="1" smtClean="0">
                <a:latin typeface="Consolas" panose="020B0609020204030204" pitchFamily="49" charset="0"/>
              </a:rPr>
              <a:t>props.text</a:t>
            </a:r>
            <a:r>
              <a:rPr lang="en-US" dirty="0" smtClean="0"/>
              <a:t> equal to “Hello world”  </a:t>
            </a:r>
            <a:r>
              <a:rPr lang="en-US" i="1" dirty="0" smtClean="0"/>
              <a:t>(more </a:t>
            </a:r>
            <a:r>
              <a:rPr lang="en-US" i="1" dirty="0"/>
              <a:t>on props next </a:t>
            </a:r>
            <a:r>
              <a:rPr lang="en-US" i="1" dirty="0" smtClean="0"/>
              <a:t>slide)</a:t>
            </a:r>
            <a:endParaRPr lang="en-US" i="1" dirty="0"/>
          </a:p>
          <a:p>
            <a:r>
              <a:rPr lang="en-US" dirty="0"/>
              <a:t>`</a:t>
            </a:r>
            <a:r>
              <a:rPr lang="en-US" sz="2450" dirty="0">
                <a:latin typeface="Consolas" panose="020B0609020204030204" pitchFamily="49" charset="0"/>
              </a:rPr>
              <a:t>&lt;</a:t>
            </a:r>
            <a:r>
              <a:rPr lang="en-US" sz="2450" dirty="0" err="1">
                <a:latin typeface="Consolas" panose="020B0609020204030204" pitchFamily="49" charset="0"/>
              </a:rPr>
              <a:t>MyComponent</a:t>
            </a:r>
            <a:r>
              <a:rPr lang="en-US" sz="2450" dirty="0">
                <a:latin typeface="Consolas" panose="020B0609020204030204" pitchFamily="49" charset="0"/>
              </a:rPr>
              <a:t> time={new Date().</a:t>
            </a:r>
            <a:r>
              <a:rPr lang="en-US" sz="2450" dirty="0" err="1">
                <a:latin typeface="Consolas" panose="020B0609020204030204" pitchFamily="49" charset="0"/>
              </a:rPr>
              <a:t>getTime</a:t>
            </a:r>
            <a:r>
              <a:rPr lang="en-US" sz="2450" dirty="0">
                <a:latin typeface="Consolas" panose="020B0609020204030204" pitchFamily="49" charset="0"/>
              </a:rPr>
              <a:t>()}</a:t>
            </a:r>
            <a:r>
              <a:rPr lang="en-US" dirty="0"/>
              <a:t>` 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the JavaScript code inside the {} brackets and passes it as </a:t>
            </a:r>
            <a:r>
              <a:rPr lang="en-US" dirty="0" err="1" smtClean="0"/>
              <a:t>props.time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15936008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93326"/>
          </a:xfrm>
        </p:spPr>
        <p:txBody>
          <a:bodyPr/>
          <a:lstStyle/>
          <a:p>
            <a:r>
              <a:rPr lang="en-US" dirty="0"/>
              <a:t>Every component in React has read-only </a:t>
            </a:r>
            <a:r>
              <a:rPr lang="en-US" i="1" dirty="0"/>
              <a:t>props</a:t>
            </a:r>
            <a:r>
              <a:rPr lang="en-US" dirty="0"/>
              <a:t> (properties) that define how it behaves</a:t>
            </a:r>
          </a:p>
          <a:p>
            <a:r>
              <a:rPr lang="en-US" dirty="0"/>
              <a:t>Props are passed by a component’s parents, and used in its .render()</a:t>
            </a:r>
          </a:p>
          <a:p>
            <a:r>
              <a:rPr lang="en-US" i="1" dirty="0"/>
              <a:t>Data flows down: </a:t>
            </a:r>
            <a:r>
              <a:rPr lang="en-US" dirty="0"/>
              <a:t>The props being are all the component knows</a:t>
            </a:r>
          </a:p>
          <a:p>
            <a:pPr lvl="1"/>
            <a:r>
              <a:rPr lang="en-US" dirty="0"/>
              <a:t>For all it cares, those props are the entire universe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smtClean="0">
                <a:latin typeface="Segoe UI" panose="020B0502040204020203" pitchFamily="34" charset="0"/>
              </a:rPr>
              <a:t>React </a:t>
            </a:r>
            <a:r>
              <a:rPr lang="en-US" i="1" dirty="0" smtClean="0">
                <a:latin typeface="Segoe UI" panose="020B0502040204020203" pitchFamily="34" charset="0"/>
              </a:rPr>
              <a:t>&gt; </a:t>
            </a:r>
            <a:r>
              <a:rPr lang="en-US" i="1" dirty="0" smtClean="0">
                <a:latin typeface="Segoe UI" panose="020B0502040204020203" pitchFamily="34" charset="0"/>
              </a:rPr>
              <a:t>2. Props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933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68512"/>
          </a:xfrm>
        </p:spPr>
        <p:txBody>
          <a:bodyPr/>
          <a:lstStyle/>
          <a:p>
            <a:r>
              <a:rPr lang="en-US" dirty="0"/>
              <a:t>Every component in React has writable </a:t>
            </a:r>
            <a:r>
              <a:rPr lang="en-US" i="1" dirty="0"/>
              <a:t>state</a:t>
            </a:r>
            <a:r>
              <a:rPr lang="en-US" dirty="0"/>
              <a:t> that only it knows about</a:t>
            </a:r>
          </a:p>
          <a:p>
            <a:pPr lvl="1"/>
            <a:r>
              <a:rPr lang="en-US" dirty="0"/>
              <a:t>State is ephemeral: use it sparingly, and only for non-permanent things (like hover effects or temporary displays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rops </a:t>
            </a:r>
            <a:r>
              <a:rPr lang="en-US" dirty="0"/>
              <a:t>is </a:t>
            </a:r>
            <a:r>
              <a:rPr lang="en-US" b="1" dirty="0"/>
              <a:t>P</a:t>
            </a:r>
            <a:r>
              <a:rPr lang="en-US" dirty="0"/>
              <a:t>assed by </a:t>
            </a:r>
            <a:r>
              <a:rPr lang="en-US" b="1" dirty="0"/>
              <a:t>P</a:t>
            </a:r>
            <a:r>
              <a:rPr lang="en-US" dirty="0"/>
              <a:t>arent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tate is </a:t>
            </a:r>
            <a:r>
              <a:rPr lang="en-US" b="1" dirty="0"/>
              <a:t>S</a:t>
            </a:r>
            <a:r>
              <a:rPr lang="en-US" dirty="0"/>
              <a:t>et by </a:t>
            </a:r>
            <a:r>
              <a:rPr lang="en-US" b="1" dirty="0"/>
              <a:t>S</a:t>
            </a:r>
            <a:r>
              <a:rPr lang="en-US" dirty="0"/>
              <a:t>elf</a:t>
            </a:r>
          </a:p>
          <a:p>
            <a:r>
              <a:rPr lang="en-US" dirty="0"/>
              <a:t>State is commonly initialized in the constructor</a:t>
            </a:r>
          </a:p>
          <a:p>
            <a:pPr lvl="1"/>
            <a:r>
              <a:rPr lang="en-US" dirty="0"/>
              <a:t>Traditional JSX files can declare a </a:t>
            </a:r>
            <a:r>
              <a:rPr lang="en-US" dirty="0" err="1"/>
              <a:t>getInitialState</a:t>
            </a:r>
            <a:r>
              <a:rPr lang="en-US" dirty="0"/>
              <a:t>… but we can’t (long story)</a:t>
            </a:r>
          </a:p>
          <a:p>
            <a:pPr lvl="1"/>
            <a:r>
              <a:rPr lang="en-US" dirty="0"/>
              <a:t>After the constructor, you have to update it by passing a new state variable in the </a:t>
            </a:r>
            <a:r>
              <a:rPr lang="en-US" dirty="0" err="1"/>
              <a:t>setState</a:t>
            </a:r>
            <a:r>
              <a:rPr lang="en-US" dirty="0"/>
              <a:t> member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smtClean="0">
                <a:latin typeface="Segoe UI" panose="020B0502040204020203" pitchFamily="34" charset="0"/>
              </a:rPr>
              <a:t>React </a:t>
            </a:r>
            <a:r>
              <a:rPr lang="en-US" i="1" dirty="0" smtClean="0">
                <a:latin typeface="Segoe UI" panose="020B0502040204020203" pitchFamily="34" charset="0"/>
              </a:rPr>
              <a:t>&gt; </a:t>
            </a:r>
            <a:r>
              <a:rPr lang="en-US" i="1" dirty="0" smtClean="0">
                <a:latin typeface="Segoe UI" panose="020B0502040204020203" pitchFamily="34" charset="0"/>
              </a:rPr>
              <a:t>3. State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33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46263"/>
          </a:xfrm>
        </p:spPr>
        <p:txBody>
          <a:bodyPr/>
          <a:lstStyle/>
          <a:p>
            <a:r>
              <a:rPr lang="en-US" dirty="0"/>
              <a:t>A common use case for state is to pass part of a parent component’s state as part of a child’s props</a:t>
            </a:r>
          </a:p>
          <a:p>
            <a:r>
              <a:rPr lang="en-US" i="1" dirty="0"/>
              <a:t>Data flows down: </a:t>
            </a:r>
            <a:r>
              <a:rPr lang="en-US" i="1" dirty="0" smtClean="0"/>
              <a:t>P</a:t>
            </a:r>
            <a:r>
              <a:rPr lang="en-US" dirty="0" smtClean="0"/>
              <a:t>rops passed </a:t>
            </a:r>
            <a:r>
              <a:rPr lang="en-US" dirty="0"/>
              <a:t>to the child are all it knows</a:t>
            </a:r>
          </a:p>
          <a:p>
            <a:pPr lvl="1"/>
            <a:r>
              <a:rPr lang="en-US" dirty="0"/>
              <a:t>For all the child cares, those props are the entire universe</a:t>
            </a:r>
          </a:p>
          <a:p>
            <a:r>
              <a:rPr lang="en-US" dirty="0"/>
              <a:t>React seems easy but it can be tricky thinking in DFD</a:t>
            </a:r>
          </a:p>
          <a:p>
            <a:pPr lvl="1"/>
            <a:r>
              <a:rPr lang="en-US" dirty="0"/>
              <a:t>Practice it with smaller components, then work your way into a full app</a:t>
            </a:r>
          </a:p>
          <a:p>
            <a:pPr lvl="1"/>
            <a:r>
              <a:rPr lang="en-US" dirty="0"/>
              <a:t>It’s very easy to plop things into larger pieces so you can re-use work </a:t>
            </a:r>
            <a:r>
              <a:rPr lang="en-US" dirty="0" smtClean="0"/>
              <a:t>easily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smtClean="0">
                <a:latin typeface="Segoe UI" panose="020B0502040204020203" pitchFamily="34" charset="0"/>
              </a:rPr>
              <a:t>React </a:t>
            </a:r>
            <a:r>
              <a:rPr lang="en-US" i="1" dirty="0" smtClean="0">
                <a:latin typeface="Segoe UI" panose="020B0502040204020203" pitchFamily="34" charset="0"/>
              </a:rPr>
              <a:t>&gt; </a:t>
            </a:r>
            <a:r>
              <a:rPr lang="en-US" i="1" dirty="0" smtClean="0">
                <a:latin typeface="Segoe UI" panose="020B0502040204020203" pitchFamily="34" charset="0"/>
              </a:rPr>
              <a:t>4. State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86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49047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2800" i="1" dirty="0"/>
              <a:t>(&lt;=5 minutes)</a:t>
            </a:r>
          </a:p>
          <a:p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sz="2800" i="1" dirty="0"/>
              <a:t>(25 minutes)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Basic usage</a:t>
            </a:r>
          </a:p>
          <a:p>
            <a:pPr lvl="1"/>
            <a:r>
              <a:rPr lang="en-US" dirty="0"/>
              <a:t>Typing, interfaces, classes</a:t>
            </a:r>
          </a:p>
          <a:p>
            <a:r>
              <a:rPr lang="en-US" dirty="0"/>
              <a:t>React </a:t>
            </a:r>
            <a:r>
              <a:rPr lang="en-US" sz="2800" i="1" dirty="0"/>
              <a:t>(35 minutes)</a:t>
            </a:r>
          </a:p>
          <a:p>
            <a:pPr lvl="1"/>
            <a:r>
              <a:rPr lang="en-US" dirty="0"/>
              <a:t>What are React and JSX?</a:t>
            </a:r>
          </a:p>
          <a:p>
            <a:pPr lvl="1"/>
            <a:r>
              <a:rPr lang="en-US" dirty="0"/>
              <a:t>Basic usage</a:t>
            </a:r>
          </a:p>
          <a:p>
            <a:pPr lvl="1"/>
            <a:r>
              <a:rPr lang="en-US" dirty="0"/>
              <a:t>Props, state, children</a:t>
            </a:r>
          </a:p>
          <a:p>
            <a:r>
              <a:rPr lang="en-US" dirty="0" smtClean="0"/>
              <a:t>Questions </a:t>
            </a:r>
            <a:r>
              <a:rPr lang="en-US" dirty="0"/>
              <a:t>/ Buffer </a:t>
            </a:r>
            <a:r>
              <a:rPr lang="en-US" sz="2800" i="1" dirty="0"/>
              <a:t>(15 minutes</a:t>
            </a:r>
            <a:r>
              <a:rPr lang="en-US" sz="2800" i="1" dirty="0" smtClean="0"/>
              <a:t>)</a:t>
            </a:r>
            <a:endParaRPr lang="en-US" sz="2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145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68293"/>
          </a:xfrm>
        </p:spPr>
        <p:txBody>
          <a:bodyPr/>
          <a:lstStyle/>
          <a:p>
            <a:r>
              <a:rPr lang="en-US" dirty="0"/>
              <a:t>This: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joshuakgoldberg</a:t>
            </a:r>
            <a:r>
              <a:rPr lang="en-US" dirty="0">
                <a:hlinkClick r:id="rId2"/>
              </a:rPr>
              <a:t>/react-typescript-tutorial</a:t>
            </a:r>
            <a:endParaRPr lang="en-US" dirty="0"/>
          </a:p>
          <a:p>
            <a:r>
              <a:rPr lang="en-US" dirty="0"/>
              <a:t>Language references</a:t>
            </a:r>
          </a:p>
          <a:p>
            <a:pPr lvl="1"/>
            <a:r>
              <a:rPr lang="en-US" dirty="0">
                <a:hlinkClick r:id="rId3"/>
              </a:rPr>
              <a:t>typescriptlang.org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facebook.github.io/react/</a:t>
            </a:r>
            <a:endParaRPr lang="en-US" dirty="0"/>
          </a:p>
          <a:p>
            <a:r>
              <a:rPr lang="en-US" dirty="0"/>
              <a:t>Code samples</a:t>
            </a:r>
          </a:p>
          <a:p>
            <a:pPr lvl="1"/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charleslbryant</a:t>
            </a:r>
            <a:r>
              <a:rPr lang="en-US" dirty="0">
                <a:hlinkClick r:id="rId5"/>
              </a:rPr>
              <a:t>/hello-react-and-typescript</a:t>
            </a:r>
          </a:p>
          <a:p>
            <a:pPr lvl="1"/>
            <a:r>
              <a:rPr lang="en-US" dirty="0" smtClean="0">
                <a:hlinkClick r:id="rId5"/>
              </a:rPr>
              <a:t>github.com/</a:t>
            </a:r>
            <a:r>
              <a:rPr lang="en-US" dirty="0" err="1" smtClean="0">
                <a:hlinkClick r:id="rId5"/>
              </a:rPr>
              <a:t>tastejs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todomvc</a:t>
            </a:r>
            <a:r>
              <a:rPr lang="en-US" dirty="0" smtClean="0">
                <a:hlinkClick r:id="rId5"/>
              </a:rPr>
              <a:t>/tree/</a:t>
            </a:r>
            <a:r>
              <a:rPr lang="en-US" dirty="0" err="1" smtClean="0">
                <a:hlinkClick r:id="rId5"/>
              </a:rPr>
              <a:t>gh</a:t>
            </a:r>
            <a:r>
              <a:rPr lang="en-US" dirty="0" smtClean="0">
                <a:hlinkClick r:id="rId5"/>
              </a:rPr>
              <a:t>-pages/examples/typescript-react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Code and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9785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5252"/>
          </a:xfrm>
        </p:spPr>
        <p:txBody>
          <a:bodyPr/>
          <a:lstStyle/>
          <a:p>
            <a:r>
              <a:rPr lang="en-US" dirty="0"/>
              <a:t>Quick &amp; free editors</a:t>
            </a:r>
          </a:p>
          <a:p>
            <a:pPr lvl="1"/>
            <a:r>
              <a:rPr lang="en-US" dirty="0"/>
              <a:t>VS Code: </a:t>
            </a:r>
            <a:r>
              <a:rPr lang="en-US" dirty="0">
                <a:hlinkClick r:id="rId2"/>
              </a:rPr>
              <a:t>code.visualstudio.com</a:t>
            </a:r>
            <a:endParaRPr lang="en-US" dirty="0"/>
          </a:p>
          <a:p>
            <a:pPr lvl="2"/>
            <a:r>
              <a:rPr lang="en-US" dirty="0" err="1"/>
              <a:t>TypeScript</a:t>
            </a:r>
            <a:r>
              <a:rPr lang="en-US" dirty="0"/>
              <a:t> built in!</a:t>
            </a:r>
          </a:p>
          <a:p>
            <a:pPr lvl="1"/>
            <a:r>
              <a:rPr lang="en-US" dirty="0"/>
              <a:t>Atom: </a:t>
            </a:r>
            <a:r>
              <a:rPr lang="en-US" dirty="0">
                <a:hlinkClick r:id="rId3"/>
              </a:rPr>
              <a:t>atom.io</a:t>
            </a:r>
            <a:endParaRPr lang="en-US" dirty="0"/>
          </a:p>
          <a:p>
            <a:pPr lvl="2"/>
            <a:r>
              <a:rPr lang="en-US" dirty="0" err="1"/>
              <a:t>TypeScript</a:t>
            </a:r>
            <a:r>
              <a:rPr lang="en-US" dirty="0"/>
              <a:t> plugin: </a:t>
            </a:r>
            <a:r>
              <a:rPr lang="en-US" dirty="0">
                <a:hlinkClick r:id="rId4"/>
              </a:rPr>
              <a:t>atom.io/packages/atom-typescript</a:t>
            </a:r>
            <a:endParaRPr lang="en-US" dirty="0"/>
          </a:p>
          <a:p>
            <a:pPr lvl="1"/>
            <a:r>
              <a:rPr lang="en-US" dirty="0"/>
              <a:t>Sublime: </a:t>
            </a:r>
            <a:r>
              <a:rPr lang="en-US" dirty="0">
                <a:hlinkClick r:id="rId5"/>
              </a:rPr>
              <a:t>sublimetext.com</a:t>
            </a:r>
            <a:endParaRPr lang="en-US" dirty="0"/>
          </a:p>
          <a:p>
            <a:pPr lvl="2"/>
            <a:r>
              <a:rPr lang="en-US" dirty="0" err="1"/>
              <a:t>TypeScript</a:t>
            </a:r>
            <a:r>
              <a:rPr lang="en-US" dirty="0"/>
              <a:t> plugin: </a:t>
            </a:r>
            <a:r>
              <a:rPr lang="en-US" dirty="0">
                <a:hlinkClick r:id="rId6"/>
              </a:rPr>
              <a:t>github.com/Microsoft/</a:t>
            </a:r>
            <a:r>
              <a:rPr lang="en-US" dirty="0" err="1">
                <a:hlinkClick r:id="rId6"/>
              </a:rPr>
              <a:t>TypeScript</a:t>
            </a:r>
            <a:r>
              <a:rPr lang="en-US" dirty="0">
                <a:hlinkClick r:id="rId6"/>
              </a:rPr>
              <a:t>-Sublime-Plugin</a:t>
            </a:r>
            <a:endParaRPr lang="en-US" dirty="0"/>
          </a:p>
          <a:p>
            <a:r>
              <a:rPr lang="en-US" dirty="0"/>
              <a:t>For prolonged development, recommend Visual Studio</a:t>
            </a:r>
          </a:p>
          <a:p>
            <a:pPr lvl="1"/>
            <a:r>
              <a:rPr lang="en-US" dirty="0"/>
              <a:t>Newest version always free for students on </a:t>
            </a:r>
            <a:r>
              <a:rPr lang="en-US" dirty="0">
                <a:hlinkClick r:id="rId7"/>
              </a:rPr>
              <a:t>dreamspark.com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Editors</a:t>
            </a:r>
          </a:p>
        </p:txBody>
      </p:sp>
    </p:spTree>
    <p:extLst>
      <p:ext uri="{BB962C8B-B14F-4D97-AF65-F5344CB8AC3E}">
        <p14:creationId xmlns:p14="http://schemas.microsoft.com/office/powerpoint/2010/main" val="7473959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gray">
          <a:xfrm>
            <a:off x="427037" y="6088062"/>
            <a:ext cx="1681413" cy="360979"/>
            <a:chOff x="457200" y="1643393"/>
            <a:chExt cx="4492753" cy="9645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5006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79715"/>
          </a:xfrm>
        </p:spPr>
        <p:txBody>
          <a:bodyPr/>
          <a:lstStyle/>
          <a:p>
            <a:r>
              <a:rPr lang="en-US" dirty="0"/>
              <a:t>This talk works best if you already understand:</a:t>
            </a:r>
          </a:p>
          <a:p>
            <a:pPr lvl="1"/>
            <a:r>
              <a:rPr lang="en-US" dirty="0"/>
              <a:t>Basic JavaScript</a:t>
            </a:r>
          </a:p>
          <a:p>
            <a:pPr lvl="1"/>
            <a:r>
              <a:rPr lang="en-US" dirty="0"/>
              <a:t>Basic HTML</a:t>
            </a:r>
          </a:p>
          <a:p>
            <a:pPr lvl="1"/>
            <a:r>
              <a:rPr lang="en-US" dirty="0"/>
              <a:t>Basic Node.js</a:t>
            </a:r>
          </a:p>
          <a:p>
            <a:r>
              <a:rPr lang="en-US" dirty="0"/>
              <a:t>If you don’t, that’s fine but sub-optimal</a:t>
            </a:r>
          </a:p>
          <a:p>
            <a:pPr lvl="1"/>
            <a:r>
              <a:rPr lang="en-US" dirty="0"/>
              <a:t>Use context clues to keep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Follow along with the files at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joshuakgoldberg</a:t>
            </a:r>
            <a:r>
              <a:rPr lang="en-US" dirty="0">
                <a:hlinkClick r:id="rId2"/>
              </a:rPr>
              <a:t>/react-typescript-tutorial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&amp;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27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95745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JavaScript without the suck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152110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38248"/>
          </a:xfrm>
        </p:spPr>
        <p:txBody>
          <a:bodyPr/>
          <a:lstStyle/>
          <a:p>
            <a:r>
              <a:rPr lang="en-US" dirty="0"/>
              <a:t>Typescript is a </a:t>
            </a:r>
            <a:r>
              <a:rPr lang="en-US" b="1" dirty="0"/>
              <a:t>typed superset </a:t>
            </a:r>
            <a:r>
              <a:rPr lang="en-US" dirty="0"/>
              <a:t>of JavaScript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free</a:t>
            </a:r>
            <a:r>
              <a:rPr lang="en-US" dirty="0"/>
              <a:t>, </a:t>
            </a:r>
            <a:r>
              <a:rPr lang="en-US" b="1" dirty="0"/>
              <a:t>open source</a:t>
            </a:r>
            <a:r>
              <a:rPr lang="en-US" dirty="0"/>
              <a:t>, and available pretty much everywhere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dirty="0"/>
              <a:t> files (trans)compile to JavaScript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 files</a:t>
            </a:r>
          </a:p>
          <a:p>
            <a:r>
              <a:rPr lang="en-US" dirty="0" err="1"/>
              <a:t>TypeScript</a:t>
            </a:r>
            <a:r>
              <a:rPr lang="en-US" dirty="0"/>
              <a:t> adds:</a:t>
            </a:r>
          </a:p>
          <a:p>
            <a:pPr lvl="1"/>
            <a:r>
              <a:rPr lang="en-US" dirty="0"/>
              <a:t>Optional typing</a:t>
            </a:r>
          </a:p>
          <a:p>
            <a:pPr lvl="1"/>
            <a:r>
              <a:rPr lang="en-US" dirty="0"/>
              <a:t>Newer JavaScript features such as classes, modules, arrow lambdas, etc.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…and a bunch of other stuff</a:t>
            </a:r>
          </a:p>
          <a:p>
            <a:r>
              <a:rPr lang="en-US" dirty="0"/>
              <a:t>These features are just for </a:t>
            </a:r>
            <a:r>
              <a:rPr lang="en-US" b="1" dirty="0"/>
              <a:t>development</a:t>
            </a:r>
            <a:r>
              <a:rPr lang="en-US" dirty="0"/>
              <a:t>: output is plain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9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243761"/>
          </a:xfrm>
        </p:spPr>
        <p:txBody>
          <a:bodyPr/>
          <a:lstStyle/>
          <a:p>
            <a:r>
              <a:rPr lang="en-US" dirty="0"/>
              <a:t>We’ll be compiling .</a:t>
            </a:r>
            <a:r>
              <a:rPr lang="en-US" dirty="0" err="1"/>
              <a:t>ts</a:t>
            </a:r>
            <a:r>
              <a:rPr lang="en-US" dirty="0"/>
              <a:t> files using </a:t>
            </a:r>
            <a:r>
              <a:rPr lang="en-US" b="1" dirty="0"/>
              <a:t>node.js</a:t>
            </a:r>
          </a:p>
          <a:p>
            <a:pPr lvl="1"/>
            <a:r>
              <a:rPr lang="en-US" dirty="0">
                <a:hlinkClick r:id="rId2"/>
              </a:rPr>
              <a:t>nodejs.org/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/download/</a:t>
            </a:r>
            <a:endParaRPr lang="en-US" dirty="0"/>
          </a:p>
          <a:p>
            <a:pPr lvl="1"/>
            <a:r>
              <a:rPr lang="en-US" dirty="0"/>
              <a:t>node.js is a JavaScript environment you can use in the terminal </a:t>
            </a:r>
            <a:r>
              <a:rPr lang="en-US" i="1" dirty="0"/>
              <a:t>(awesome!)</a:t>
            </a:r>
          </a:p>
          <a:p>
            <a:r>
              <a:rPr lang="en-US" dirty="0"/>
              <a:t>In your terminal, run `</a:t>
            </a:r>
            <a:r>
              <a:rPr lang="en-US" sz="2800" b="1" dirty="0" err="1">
                <a:latin typeface="Consolas" panose="020B0609020204030204" pitchFamily="49" charset="0"/>
              </a:rPr>
              <a:t>npm</a:t>
            </a:r>
            <a:r>
              <a:rPr lang="en-US" sz="2800" b="1" dirty="0">
                <a:latin typeface="Consolas" panose="020B0609020204030204" pitchFamily="49" charset="0"/>
              </a:rPr>
              <a:t> install -g typescript</a:t>
            </a:r>
            <a:r>
              <a:rPr lang="en-US" b="1" dirty="0"/>
              <a:t>`</a:t>
            </a:r>
          </a:p>
          <a:p>
            <a:pPr lvl="1"/>
            <a:r>
              <a:rPr lang="en-US" dirty="0"/>
              <a:t>If you don’t have it yet or don’t know how to use the terminal that’s ok. Start installing it now; you can use </a:t>
            </a:r>
            <a:r>
              <a:rPr lang="en-US" dirty="0">
                <a:hlinkClick r:id="rId3"/>
              </a:rPr>
              <a:t>typescriptlang.org/playground</a:t>
            </a:r>
            <a:r>
              <a:rPr lang="en-US" dirty="0"/>
              <a:t> in the meantime</a:t>
            </a:r>
          </a:p>
          <a:p>
            <a:r>
              <a:rPr lang="en-US" dirty="0"/>
              <a:t>In your terminal, create a folder somewhere for your </a:t>
            </a:r>
            <a:r>
              <a:rPr lang="en-US" dirty="0" err="1"/>
              <a:t>TypeScript</a:t>
            </a:r>
            <a:r>
              <a:rPr lang="en-US" dirty="0"/>
              <a:t> code, and navigate to it</a:t>
            </a:r>
          </a:p>
          <a:p>
            <a:r>
              <a:rPr lang="en-US" i="1" dirty="0"/>
              <a:t>Waiting for the typing to settle down…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54874"/>
          </a:xfrm>
        </p:spPr>
        <p:txBody>
          <a:bodyPr/>
          <a:lstStyle/>
          <a:p>
            <a:r>
              <a:rPr lang="en-US" dirty="0" smtClean="0"/>
              <a:t>Follow along with the provided files please!</a:t>
            </a:r>
          </a:p>
          <a:p>
            <a:r>
              <a:rPr lang="en-US" dirty="0" smtClean="0"/>
              <a:t>Run </a:t>
            </a:r>
            <a:r>
              <a:rPr lang="en-US" dirty="0"/>
              <a:t>`</a:t>
            </a:r>
            <a:r>
              <a:rPr lang="en-US" sz="2800" dirty="0" err="1">
                <a:latin typeface="Consolas" panose="020B0609020204030204" pitchFamily="49" charset="0"/>
              </a:rPr>
              <a:t>tsc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hello_world.ts</a:t>
            </a:r>
            <a:r>
              <a:rPr lang="en-US" dirty="0"/>
              <a:t>` to compile it into “hello_world.js”</a:t>
            </a:r>
          </a:p>
          <a:p>
            <a:r>
              <a:rPr lang="en-US" dirty="0"/>
              <a:t>Run `</a:t>
            </a:r>
            <a:r>
              <a:rPr lang="en-US" sz="2800" dirty="0">
                <a:latin typeface="Consolas" panose="020B0609020204030204" pitchFamily="49" charset="0"/>
              </a:rPr>
              <a:t>node hello_world.js</a:t>
            </a:r>
            <a:r>
              <a:rPr lang="en-US" dirty="0"/>
              <a:t>` to execute it in your terminal</a:t>
            </a:r>
          </a:p>
          <a:p>
            <a:r>
              <a:rPr lang="en-US" dirty="0"/>
              <a:t>Notice how they’re the same? Most JavaScript is valid </a:t>
            </a:r>
            <a:r>
              <a:rPr lang="en-US" dirty="0" err="1"/>
              <a:t>TypeScript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Compilation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err="1" smtClean="0">
                <a:latin typeface="Segoe UI" panose="020B0502040204020203" pitchFamily="34" charset="0"/>
              </a:rPr>
              <a:t>TypeScript</a:t>
            </a:r>
            <a:r>
              <a:rPr lang="en-US" i="1" dirty="0" smtClean="0">
                <a:latin typeface="Segoe UI" panose="020B0502040204020203" pitchFamily="34" charset="0"/>
              </a:rPr>
              <a:t> &gt; 1. Hello World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079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75502"/>
          </a:xfrm>
        </p:spPr>
        <p:txBody>
          <a:bodyPr/>
          <a:lstStyle/>
          <a:p>
            <a:r>
              <a:rPr lang="en-US" dirty="0"/>
              <a:t>You can always </a:t>
            </a:r>
            <a:r>
              <a:rPr lang="en-US" dirty="0" smtClean="0"/>
              <a:t>use `</a:t>
            </a:r>
            <a:r>
              <a:rPr lang="en-US" sz="2800" dirty="0" err="1" smtClean="0">
                <a:latin typeface="Consolas" panose="020B0609020204030204" pitchFamily="49" charset="0"/>
              </a:rPr>
              <a:t>tsc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hello_world.ts</a:t>
            </a:r>
            <a:r>
              <a:rPr lang="en-US" dirty="0" smtClean="0"/>
              <a:t>` to compile</a:t>
            </a:r>
            <a:endParaRPr lang="en-US" dirty="0"/>
          </a:p>
          <a:p>
            <a:r>
              <a:rPr lang="en-US" dirty="0"/>
              <a:t>If you want your code to compile automatically whenever you save, most editors have hooks to let you do that</a:t>
            </a:r>
          </a:p>
          <a:p>
            <a:r>
              <a:rPr lang="en-US" dirty="0"/>
              <a:t>`</a:t>
            </a:r>
            <a:r>
              <a:rPr lang="en-US" sz="2800" dirty="0" err="1">
                <a:latin typeface="Consolas" panose="020B0609020204030204" pitchFamily="49" charset="0"/>
              </a:rPr>
              <a:t>tsc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-w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hello_world.ts</a:t>
            </a:r>
            <a:r>
              <a:rPr lang="en-US" dirty="0" smtClean="0"/>
              <a:t>` compiles whenever a file changes</a:t>
            </a:r>
            <a:endParaRPr lang="en-US" dirty="0"/>
          </a:p>
          <a:p>
            <a:pPr lvl="1"/>
            <a:r>
              <a:rPr lang="en-US" dirty="0"/>
              <a:t>I’ll be doing this for the rest of the presentation, for convenience</a:t>
            </a:r>
          </a:p>
          <a:p>
            <a:r>
              <a:rPr lang="en-US" dirty="0" err="1" smtClean="0"/>
              <a:t>Control+C</a:t>
            </a:r>
            <a:r>
              <a:rPr lang="en-US" dirty="0" smtClean="0"/>
              <a:t> </a:t>
            </a:r>
            <a:r>
              <a:rPr lang="en-US" i="1" dirty="0"/>
              <a:t>(Windows/Linux)</a:t>
            </a:r>
            <a:r>
              <a:rPr lang="en-US" dirty="0"/>
              <a:t> or </a:t>
            </a:r>
            <a:r>
              <a:rPr lang="en-US" dirty="0" err="1" smtClean="0"/>
              <a:t>Command+C</a:t>
            </a:r>
            <a:r>
              <a:rPr lang="en-US" dirty="0" smtClean="0"/>
              <a:t> </a:t>
            </a:r>
            <a:r>
              <a:rPr lang="en-US" i="1" dirty="0"/>
              <a:t>(</a:t>
            </a:r>
            <a:r>
              <a:rPr lang="en-US" i="1" dirty="0" err="1"/>
              <a:t>eww</a:t>
            </a:r>
            <a:r>
              <a:rPr lang="en-US" i="1" dirty="0" smtClean="0"/>
              <a:t>) </a:t>
            </a:r>
            <a:r>
              <a:rPr lang="en-US" dirty="0" smtClean="0"/>
              <a:t>stops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Compile-On-Save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16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27017"/>
          </a:xfrm>
        </p:spPr>
        <p:txBody>
          <a:bodyPr/>
          <a:lstStyle/>
          <a:p>
            <a:r>
              <a:rPr lang="en-US" dirty="0"/>
              <a:t>When you’re writing JavaScript, the editor doesn’t know or care what type things are</a:t>
            </a:r>
          </a:p>
          <a:p>
            <a:pPr lvl="1"/>
            <a:r>
              <a:rPr lang="en-US" dirty="0"/>
              <a:t>Editors can understand that `</a:t>
            </a:r>
            <a:r>
              <a:rPr lang="en-US" sz="2100" dirty="0" err="1">
                <a:latin typeface="Consolas" panose="020B0609020204030204" pitchFamily="49" charset="0"/>
              </a:rPr>
              <a:t>var</a:t>
            </a:r>
            <a:r>
              <a:rPr lang="en-US" sz="2100" dirty="0">
                <a:latin typeface="Consolas" panose="020B0609020204030204" pitchFamily="49" charset="0"/>
              </a:rPr>
              <a:t> x = 7;</a:t>
            </a:r>
            <a:r>
              <a:rPr lang="en-US" dirty="0"/>
              <a:t>` implies x is Number </a:t>
            </a:r>
          </a:p>
          <a:p>
            <a:pPr lvl="1"/>
            <a:r>
              <a:rPr lang="en-US" dirty="0"/>
              <a:t>They can’t understand what type x is in `</a:t>
            </a:r>
            <a:r>
              <a:rPr lang="en-US" sz="2100" dirty="0">
                <a:latin typeface="Consolas" panose="020B0609020204030204" pitchFamily="49" charset="0"/>
              </a:rPr>
              <a:t>function (x) { … }</a:t>
            </a:r>
            <a:r>
              <a:rPr lang="en-US" dirty="0"/>
              <a:t>` </a:t>
            </a:r>
            <a:r>
              <a:rPr lang="en-US" i="1" dirty="0"/>
              <a:t>(nobody can!)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provides an official way to annotate </a:t>
            </a:r>
            <a:r>
              <a:rPr lang="en-US" dirty="0" smtClean="0"/>
              <a:t>code with </a:t>
            </a:r>
            <a:r>
              <a:rPr lang="en-US" dirty="0"/>
              <a:t>types that the editor (and </a:t>
            </a:r>
            <a:r>
              <a:rPr lang="en-US" dirty="0" err="1"/>
              <a:t>tsc</a:t>
            </a:r>
            <a:r>
              <a:rPr lang="en-US" dirty="0"/>
              <a:t> compiler) </a:t>
            </a:r>
            <a:r>
              <a:rPr lang="en-US" dirty="0" smtClean="0"/>
              <a:t>understand</a:t>
            </a:r>
            <a:endParaRPr lang="en-US" dirty="0"/>
          </a:p>
          <a:p>
            <a:pPr lvl="1"/>
            <a:r>
              <a:rPr lang="en-US" dirty="0"/>
              <a:t>`</a:t>
            </a:r>
            <a:r>
              <a:rPr lang="en-US" sz="2100" dirty="0">
                <a:latin typeface="Consolas" panose="020B0609020204030204" pitchFamily="49" charset="0"/>
              </a:rPr>
              <a:t>function (x: string): number { … }</a:t>
            </a:r>
            <a:r>
              <a:rPr lang="en-US" dirty="0"/>
              <a:t>` takes in a String and returns a Number. If you give it something we know isn’t a String, </a:t>
            </a:r>
            <a:r>
              <a:rPr lang="en-US" dirty="0" err="1"/>
              <a:t>tsc</a:t>
            </a:r>
            <a:r>
              <a:rPr lang="en-US" dirty="0"/>
              <a:t> will complain</a:t>
            </a:r>
          </a:p>
          <a:p>
            <a:r>
              <a:rPr lang="en-US" dirty="0" smtClean="0"/>
              <a:t>You can leave out obvious or unknown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838" y="6621462"/>
            <a:ext cx="40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Segoe UI" panose="020B0502040204020203" pitchFamily="34" charset="0"/>
              </a:rPr>
              <a:t>See </a:t>
            </a:r>
            <a:r>
              <a:rPr lang="en-US" i="1" dirty="0" err="1" smtClean="0">
                <a:latin typeface="Segoe UI" panose="020B0502040204020203" pitchFamily="34" charset="0"/>
              </a:rPr>
              <a:t>TypeScript</a:t>
            </a:r>
            <a:r>
              <a:rPr lang="en-US" i="1" dirty="0" smtClean="0">
                <a:latin typeface="Segoe UI" panose="020B0502040204020203" pitchFamily="34" charset="0"/>
              </a:rPr>
              <a:t> &gt; </a:t>
            </a:r>
            <a:r>
              <a:rPr lang="en-US" i="1" dirty="0" smtClean="0">
                <a:latin typeface="Segoe UI" panose="020B0502040204020203" pitchFamily="34" charset="0"/>
              </a:rPr>
              <a:t>2. Typing</a:t>
            </a:r>
            <a:endParaRPr lang="en-US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431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Teal on white">
      <a:dk1>
        <a:srgbClr val="505050"/>
      </a:dk1>
      <a:lt1>
        <a:srgbClr val="FFFFFF"/>
      </a:lt1>
      <a:dk2>
        <a:srgbClr val="008272"/>
      </a:dk2>
      <a:lt2>
        <a:srgbClr val="CDF4FF"/>
      </a:lt2>
      <a:accent1>
        <a:srgbClr val="008272"/>
      </a:accent1>
      <a:accent2>
        <a:srgbClr val="004B50"/>
      </a:accent2>
      <a:accent3>
        <a:srgbClr val="0078D7"/>
      </a:accent3>
      <a:accent4>
        <a:srgbClr val="D83B01"/>
      </a:accent4>
      <a:accent5>
        <a:srgbClr val="B4009E"/>
      </a:accent5>
      <a:accent6>
        <a:srgbClr val="32145A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TEAL_2016_3.potx" id="{ABDA7C2D-D8EC-4C70-8909-69D7662FB6B6}" vid="{6CF2C168-2974-4EA8-BF05-BCAD5B498205}"/>
    </a:ext>
  </a:extLst>
</a:theme>
</file>

<file path=ppt/theme/theme2.xml><?xml version="1.0" encoding="utf-8"?>
<a:theme xmlns:a="http://schemas.openxmlformats.org/drawingml/2006/main" name="COLOR TEMPLATE">
  <a:themeElements>
    <a:clrScheme name="BT - Teal">
      <a:dk1>
        <a:srgbClr val="505050"/>
      </a:dk1>
      <a:lt1>
        <a:srgbClr val="FFFFFF"/>
      </a:lt1>
      <a:dk2>
        <a:srgbClr val="008272"/>
      </a:dk2>
      <a:lt2>
        <a:srgbClr val="CDF4FF"/>
      </a:lt2>
      <a:accent1>
        <a:srgbClr val="004B50"/>
      </a:accent1>
      <a:accent2>
        <a:srgbClr val="B4009E"/>
      </a:accent2>
      <a:accent3>
        <a:srgbClr val="32145A"/>
      </a:accent3>
      <a:accent4>
        <a:srgbClr val="0078D7"/>
      </a:accent4>
      <a:accent5>
        <a:srgbClr val="002050"/>
      </a:accent5>
      <a:accent6>
        <a:srgbClr val="5C2D9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TEAL_2016_3.potx" id="{ABDA7C2D-D8EC-4C70-8909-69D7662FB6B6}" vid="{5912C482-0C47-425B-91B8-C7A52774B2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Brand_template_16-9_Business_TEAL_2016_3</Template>
  <TotalTime>259</TotalTime>
  <Words>1308</Words>
  <Application>Microsoft Office PowerPoint</Application>
  <PresentationFormat>Custom</PresentationFormat>
  <Paragraphs>149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React &amp; TypeScript for Awesome Web Apps</vt:lpstr>
      <vt:lpstr>Schedule</vt:lpstr>
      <vt:lpstr>Prerequisites &amp; Notes</vt:lpstr>
      <vt:lpstr>TypeScript  JavaScript without the suck</vt:lpstr>
      <vt:lpstr>What is TypeScript?</vt:lpstr>
      <vt:lpstr>Prepare to Launch</vt:lpstr>
      <vt:lpstr>“Hello World” Compilation</vt:lpstr>
      <vt:lpstr>Compile-On-Save</vt:lpstr>
      <vt:lpstr>Typing</vt:lpstr>
      <vt:lpstr>Interfaces</vt:lpstr>
      <vt:lpstr>Classes</vt:lpstr>
      <vt:lpstr>References and Definitions</vt:lpstr>
      <vt:lpstr>React  Data flows down</vt:lpstr>
      <vt:lpstr>What is React?</vt:lpstr>
      <vt:lpstr>“Hello World” Compilation</vt:lpstr>
      <vt:lpstr>JSX</vt:lpstr>
      <vt:lpstr>Props</vt:lpstr>
      <vt:lpstr>State</vt:lpstr>
      <vt:lpstr>Child Components</vt:lpstr>
      <vt:lpstr>Resources: Code and Tutorials</vt:lpstr>
      <vt:lpstr>Resources: Editors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Josh Goldberg</dc:creator>
  <cp:keywords/>
  <dc:description>Template: Maryfj_x000d_
Formatting: _x000d_
Audience Type:</dc:description>
  <cp:lastModifiedBy>Josh Goldberg</cp:lastModifiedBy>
  <cp:revision>42</cp:revision>
  <dcterms:created xsi:type="dcterms:W3CDTF">2016-01-29T19:18:03Z</dcterms:created>
  <dcterms:modified xsi:type="dcterms:W3CDTF">2016-01-29T23:37:06Z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