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F92344-4F6C-486C-92FE-EA9ADB302C7D}" v="834" dt="2023-12-09T17:03:23.963"/>
    <p1510:client id="{696625E5-409B-4862-80D1-C7B1798CCE16}" v="281" dt="2023-12-12T04:02:27.615"/>
    <p1510:client id="{F45FFD6E-5223-4055-A7D1-3AECFAABE884}" v="54" dt="2023-12-11T20:46:06.0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12/11/2023</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9257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12/11/2023</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52404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12/11/2023</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861055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12/11/2023</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02411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12/11/2023</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67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12/11/2023</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80234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12/11/2023</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6579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12/11/2023</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12683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12/11/2023</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548915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12/11/2023</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11281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12/11/2023</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55005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12/11/2023</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758924405"/>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79510" y="4602162"/>
            <a:ext cx="4457690" cy="1720850"/>
          </a:xfrm>
        </p:spPr>
        <p:txBody>
          <a:bodyPr anchor="ctr">
            <a:normAutofit/>
          </a:bodyPr>
          <a:lstStyle/>
          <a:p>
            <a:r>
              <a:rPr lang="en-US" dirty="0"/>
              <a:t>SE </a:t>
            </a:r>
            <a:r>
              <a:rPr lang="en-US"/>
              <a:t>PRoject</a:t>
            </a:r>
            <a:endParaRPr lang="en-US" dirty="0"/>
          </a:p>
        </p:txBody>
      </p:sp>
      <p:sp>
        <p:nvSpPr>
          <p:cNvPr id="3" name="Subtitle 2"/>
          <p:cNvSpPr>
            <a:spLocks noGrp="1"/>
          </p:cNvSpPr>
          <p:nvPr>
            <p:ph type="subTitle" idx="1"/>
          </p:nvPr>
        </p:nvSpPr>
        <p:spPr>
          <a:xfrm>
            <a:off x="6654801" y="4602163"/>
            <a:ext cx="4451347" cy="1720850"/>
          </a:xfrm>
        </p:spPr>
        <p:txBody>
          <a:bodyPr anchor="ctr">
            <a:normAutofit/>
          </a:bodyPr>
          <a:lstStyle/>
          <a:p>
            <a:r>
              <a:rPr lang="en-US" dirty="0">
                <a:solidFill>
                  <a:srgbClr val="FFFFFF">
                    <a:alpha val="70000"/>
                  </a:srgbClr>
                </a:solidFill>
              </a:rPr>
              <a:t>Steven Danko</a:t>
            </a:r>
          </a:p>
          <a:p>
            <a:r>
              <a:rPr lang="en-US" dirty="0">
                <a:solidFill>
                  <a:srgbClr val="FFFFFF">
                    <a:alpha val="70000"/>
                  </a:srgbClr>
                </a:solidFill>
              </a:rPr>
              <a:t>Josh Wiles</a:t>
            </a:r>
          </a:p>
          <a:p>
            <a:r>
              <a:rPr lang="en-US" dirty="0">
                <a:solidFill>
                  <a:srgbClr val="FFFFFF">
                    <a:alpha val="70000"/>
                  </a:srgbClr>
                </a:solidFill>
              </a:rPr>
              <a:t>Garrett Hillyer</a:t>
            </a:r>
          </a:p>
        </p:txBody>
      </p:sp>
      <p:pic>
        <p:nvPicPr>
          <p:cNvPr id="4" name="Picture 3" descr="A web of dots connected">
            <a:extLst>
              <a:ext uri="{FF2B5EF4-FFF2-40B4-BE49-F238E27FC236}">
                <a16:creationId xmlns:a16="http://schemas.microsoft.com/office/drawing/2014/main" id="{A591807D-F39B-DA1F-EDE4-950D2FA74191}"/>
              </a:ext>
            </a:extLst>
          </p:cNvPr>
          <p:cNvPicPr>
            <a:picLocks noChangeAspect="1"/>
          </p:cNvPicPr>
          <p:nvPr/>
        </p:nvPicPr>
        <p:blipFill rotWithShape="1">
          <a:blip r:embed="rId2"/>
          <a:srcRect t="15332" r="-2" b="11283"/>
          <a:stretch/>
        </p:blipFill>
        <p:spPr>
          <a:xfrm>
            <a:off x="20" y="10"/>
            <a:ext cx="12191977" cy="4014777"/>
          </a:xfrm>
          <a:prstGeom prst="rect">
            <a:avLst/>
          </a:prstGeom>
        </p:spPr>
      </p:pic>
      <p:cxnSp>
        <p:nvCxnSpPr>
          <p:cNvPr id="11" name="Straight Connector 1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35A9-37FF-2A27-2334-176B7F56B88C}"/>
              </a:ext>
            </a:extLst>
          </p:cNvPr>
          <p:cNvSpPr>
            <a:spLocks noGrp="1"/>
          </p:cNvSpPr>
          <p:nvPr>
            <p:ph type="title"/>
          </p:nvPr>
        </p:nvSpPr>
        <p:spPr/>
        <p:txBody>
          <a:bodyPr/>
          <a:lstStyle/>
          <a:p>
            <a:r>
              <a:rPr lang="en-US" dirty="0"/>
              <a:t>Dynamically Generated containers</a:t>
            </a:r>
          </a:p>
        </p:txBody>
      </p:sp>
      <p:pic>
        <p:nvPicPr>
          <p:cNvPr id="4" name="Content Placeholder 3" descr="A computer screen shot of a program&#10;&#10;Description automatically generated">
            <a:extLst>
              <a:ext uri="{FF2B5EF4-FFF2-40B4-BE49-F238E27FC236}">
                <a16:creationId xmlns:a16="http://schemas.microsoft.com/office/drawing/2014/main" id="{D62D9ED1-42F2-EDAC-4E0F-54CE1C6A5C72}"/>
              </a:ext>
            </a:extLst>
          </p:cNvPr>
          <p:cNvPicPr>
            <a:picLocks noGrp="1" noChangeAspect="1"/>
          </p:cNvPicPr>
          <p:nvPr>
            <p:ph idx="1"/>
          </p:nvPr>
        </p:nvPicPr>
        <p:blipFill>
          <a:blip r:embed="rId2"/>
          <a:stretch>
            <a:fillRect/>
          </a:stretch>
        </p:blipFill>
        <p:spPr>
          <a:xfrm>
            <a:off x="1076156" y="1660070"/>
            <a:ext cx="6092710" cy="4816475"/>
          </a:xfrm>
        </p:spPr>
      </p:pic>
    </p:spTree>
    <p:extLst>
      <p:ext uri="{BB962C8B-B14F-4D97-AF65-F5344CB8AC3E}">
        <p14:creationId xmlns:p14="http://schemas.microsoft.com/office/powerpoint/2010/main" val="2008744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A2FD-FC4B-78C3-7A65-100AF7D1E259}"/>
              </a:ext>
            </a:extLst>
          </p:cNvPr>
          <p:cNvSpPr>
            <a:spLocks noGrp="1"/>
          </p:cNvSpPr>
          <p:nvPr>
            <p:ph type="title"/>
          </p:nvPr>
        </p:nvSpPr>
        <p:spPr>
          <a:xfrm>
            <a:off x="-1477" y="2925098"/>
            <a:ext cx="12206325" cy="1825218"/>
          </a:xfrm>
        </p:spPr>
        <p:txBody>
          <a:bodyPr>
            <a:normAutofit/>
          </a:bodyPr>
          <a:lstStyle/>
          <a:p>
            <a:pPr algn="ctr"/>
            <a:r>
              <a:rPr lang="en-US" sz="6000" dirty="0"/>
              <a:t>Any Questions?</a:t>
            </a:r>
          </a:p>
        </p:txBody>
      </p:sp>
    </p:spTree>
    <p:extLst>
      <p:ext uri="{BB962C8B-B14F-4D97-AF65-F5344CB8AC3E}">
        <p14:creationId xmlns:p14="http://schemas.microsoft.com/office/powerpoint/2010/main" val="303301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E5831-5D88-0C1D-DA4C-122BF2971950}"/>
              </a:ext>
            </a:extLst>
          </p:cNvPr>
          <p:cNvSpPr>
            <a:spLocks noGrp="1"/>
          </p:cNvSpPr>
          <p:nvPr>
            <p:ph type="title"/>
          </p:nvPr>
        </p:nvSpPr>
        <p:spPr/>
        <p:txBody>
          <a:bodyPr/>
          <a:lstStyle/>
          <a:p>
            <a:r>
              <a:rPr lang="en-US" dirty="0"/>
              <a:t>Major Responsibilities</a:t>
            </a:r>
          </a:p>
        </p:txBody>
      </p:sp>
      <p:sp>
        <p:nvSpPr>
          <p:cNvPr id="3" name="Content Placeholder 2">
            <a:extLst>
              <a:ext uri="{FF2B5EF4-FFF2-40B4-BE49-F238E27FC236}">
                <a16:creationId xmlns:a16="http://schemas.microsoft.com/office/drawing/2014/main" id="{162CCA92-DBE4-1A05-B229-36EE3844D062}"/>
              </a:ext>
            </a:extLst>
          </p:cNvPr>
          <p:cNvSpPr>
            <a:spLocks noGrp="1"/>
          </p:cNvSpPr>
          <p:nvPr>
            <p:ph idx="1"/>
          </p:nvPr>
        </p:nvSpPr>
        <p:spPr/>
        <p:txBody>
          <a:bodyPr/>
          <a:lstStyle/>
          <a:p>
            <a:pPr marL="359410" indent="-359410"/>
            <a:r>
              <a:rPr lang="en-US" dirty="0">
                <a:solidFill>
                  <a:srgbClr val="FFFFFF">
                    <a:alpha val="70000"/>
                  </a:srgbClr>
                </a:solidFill>
              </a:rPr>
              <a:t>Create a system for automating conference events</a:t>
            </a:r>
          </a:p>
          <a:p>
            <a:pPr marL="359410" indent="-359410">
              <a:buClr>
                <a:srgbClr val="D9C2B8"/>
              </a:buClr>
            </a:pPr>
            <a:r>
              <a:rPr lang="en-US" dirty="0">
                <a:solidFill>
                  <a:srgbClr val="FFFFFF">
                    <a:alpha val="70000"/>
                  </a:srgbClr>
                </a:solidFill>
              </a:rPr>
              <a:t>Include</a:t>
            </a:r>
          </a:p>
          <a:p>
            <a:pPr marL="702310" lvl="1" indent="-342900">
              <a:buClr>
                <a:srgbClr val="D9C2B8"/>
              </a:buClr>
              <a:buFont typeface="Arial"/>
              <a:buChar char="•"/>
            </a:pPr>
            <a:r>
              <a:rPr lang="en-US" i="0" dirty="0">
                <a:solidFill>
                  <a:srgbClr val="FFFFFF">
                    <a:alpha val="70000"/>
                  </a:srgbClr>
                </a:solidFill>
              </a:rPr>
              <a:t>Automated Conference Creation</a:t>
            </a:r>
          </a:p>
          <a:p>
            <a:pPr marL="702310" lvl="1" indent="-342900">
              <a:buClr>
                <a:srgbClr val="D9C2B8"/>
              </a:buClr>
              <a:buFont typeface="Arial"/>
              <a:buChar char="•"/>
            </a:pPr>
            <a:r>
              <a:rPr lang="en-US" i="0" dirty="0">
                <a:solidFill>
                  <a:srgbClr val="FFFFFF">
                    <a:alpha val="70000"/>
                  </a:srgbClr>
                </a:solidFill>
              </a:rPr>
              <a:t>Guest Management</a:t>
            </a:r>
          </a:p>
          <a:p>
            <a:pPr marL="702310" lvl="1" indent="-342900">
              <a:buClr>
                <a:srgbClr val="D9C2B8"/>
              </a:buClr>
              <a:buFont typeface="Arial"/>
              <a:buChar char="•"/>
            </a:pPr>
            <a:r>
              <a:rPr lang="en-US" i="0" dirty="0">
                <a:solidFill>
                  <a:srgbClr val="FFFFFF">
                    <a:alpha val="70000"/>
                  </a:srgbClr>
                </a:solidFill>
              </a:rPr>
              <a:t>Cost Tracking and Expense Management</a:t>
            </a:r>
          </a:p>
          <a:p>
            <a:pPr marL="702310" lvl="1" indent="-342900">
              <a:buClr>
                <a:srgbClr val="D9C2B8"/>
              </a:buClr>
              <a:buFont typeface="Arial"/>
              <a:buChar char="•"/>
            </a:pPr>
            <a:r>
              <a:rPr lang="en-US" i="0" dirty="0">
                <a:solidFill>
                  <a:srgbClr val="FFFFFF">
                    <a:alpha val="70000"/>
                  </a:srgbClr>
                </a:solidFill>
              </a:rPr>
              <a:t>Equipment Maintenance and Support</a:t>
            </a:r>
          </a:p>
          <a:p>
            <a:pPr marL="702310" lvl="1" indent="-342900">
              <a:buClr>
                <a:srgbClr val="D9C2B8"/>
              </a:buClr>
              <a:buFont typeface="Arial"/>
              <a:buChar char="•"/>
            </a:pPr>
            <a:r>
              <a:rPr lang="en-US" i="0" dirty="0">
                <a:solidFill>
                  <a:srgbClr val="FFFFFF">
                    <a:alpha val="70000"/>
                  </a:srgbClr>
                </a:solidFill>
              </a:rPr>
              <a:t>Event Planning and Coordination</a:t>
            </a:r>
          </a:p>
          <a:p>
            <a:pPr marL="702310" lvl="1" indent="-342900">
              <a:buClr>
                <a:srgbClr val="D9C2B8"/>
              </a:buClr>
              <a:buFont typeface="Arial"/>
              <a:buChar char="•"/>
            </a:pPr>
            <a:r>
              <a:rPr lang="en-US" i="0" dirty="0">
                <a:solidFill>
                  <a:srgbClr val="FFFFFF">
                    <a:alpha val="70000"/>
                  </a:srgbClr>
                </a:solidFill>
              </a:rPr>
              <a:t>User-Friendly Interface for Staff</a:t>
            </a:r>
          </a:p>
          <a:p>
            <a:pPr marL="0" indent="0">
              <a:buClr>
                <a:srgbClr val="D9C2B8"/>
              </a:buClr>
              <a:buNone/>
            </a:pPr>
            <a:endParaRPr lang="en-US" dirty="0">
              <a:solidFill>
                <a:srgbClr val="FFFFFF">
                  <a:alpha val="70000"/>
                </a:srgbClr>
              </a:solidFill>
            </a:endParaRPr>
          </a:p>
        </p:txBody>
      </p:sp>
    </p:spTree>
    <p:extLst>
      <p:ext uri="{BB962C8B-B14F-4D97-AF65-F5344CB8AC3E}">
        <p14:creationId xmlns:p14="http://schemas.microsoft.com/office/powerpoint/2010/main" val="194263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264A2-3989-9B3C-32F0-EAE62FBECF28}"/>
              </a:ext>
            </a:extLst>
          </p:cNvPr>
          <p:cNvSpPr>
            <a:spLocks noGrp="1"/>
          </p:cNvSpPr>
          <p:nvPr>
            <p:ph type="title"/>
          </p:nvPr>
        </p:nvSpPr>
        <p:spPr/>
        <p:txBody>
          <a:bodyPr/>
          <a:lstStyle/>
          <a:p>
            <a:r>
              <a:rPr lang="en-US" dirty="0"/>
              <a:t>System Features</a:t>
            </a:r>
          </a:p>
        </p:txBody>
      </p:sp>
      <p:sp>
        <p:nvSpPr>
          <p:cNvPr id="3" name="Content Placeholder 2">
            <a:extLst>
              <a:ext uri="{FF2B5EF4-FFF2-40B4-BE49-F238E27FC236}">
                <a16:creationId xmlns:a16="http://schemas.microsoft.com/office/drawing/2014/main" id="{F1453B9C-C906-4A5C-FD81-2423DCB53D57}"/>
              </a:ext>
            </a:extLst>
          </p:cNvPr>
          <p:cNvSpPr>
            <a:spLocks noGrp="1"/>
          </p:cNvSpPr>
          <p:nvPr>
            <p:ph idx="1"/>
          </p:nvPr>
        </p:nvSpPr>
        <p:spPr>
          <a:xfrm>
            <a:off x="1079500" y="1790700"/>
            <a:ext cx="10026650" cy="4807117"/>
          </a:xfrm>
        </p:spPr>
        <p:txBody>
          <a:bodyPr>
            <a:normAutofit lnSpcReduction="10000"/>
          </a:bodyPr>
          <a:lstStyle/>
          <a:p>
            <a:pPr marL="0" indent="0">
              <a:buNone/>
            </a:pPr>
            <a:r>
              <a:rPr lang="en-US" dirty="0">
                <a:solidFill>
                  <a:srgbClr val="FFFFFF">
                    <a:alpha val="70000"/>
                  </a:srgbClr>
                </a:solidFill>
              </a:rPr>
              <a:t>Guest Management</a:t>
            </a:r>
          </a:p>
          <a:p>
            <a:pPr marL="342900" indent="-342900"/>
            <a:r>
              <a:rPr lang="en-US" dirty="0">
                <a:solidFill>
                  <a:srgbClr val="FFFFFF">
                    <a:alpha val="70000"/>
                  </a:srgbClr>
                </a:solidFill>
              </a:rPr>
              <a:t>Allows guests to check in for an event at UCC and view the event schedule</a:t>
            </a:r>
          </a:p>
          <a:p>
            <a:pPr marL="702310" lvl="1" indent="-342900">
              <a:buClr>
                <a:srgbClr val="D9C2B8"/>
              </a:buClr>
              <a:buFont typeface="Arial"/>
              <a:buChar char="•"/>
            </a:pPr>
            <a:r>
              <a:rPr lang="en-US" i="0" dirty="0">
                <a:solidFill>
                  <a:srgbClr val="FFFFFF">
                    <a:alpha val="70000"/>
                  </a:srgbClr>
                </a:solidFill>
              </a:rPr>
              <a:t>Check in</a:t>
            </a:r>
          </a:p>
          <a:p>
            <a:pPr marL="702310" lvl="1" indent="-342900">
              <a:buClr>
                <a:srgbClr val="D9C2B8"/>
              </a:buClr>
              <a:buFont typeface="Arial"/>
              <a:buChar char="•"/>
            </a:pPr>
            <a:r>
              <a:rPr lang="en-US" i="0" dirty="0">
                <a:solidFill>
                  <a:srgbClr val="FFFFFF">
                    <a:alpha val="70000"/>
                  </a:srgbClr>
                </a:solidFill>
              </a:rPr>
              <a:t>View schedule of conferences</a:t>
            </a:r>
          </a:p>
          <a:p>
            <a:pPr marL="0" indent="0">
              <a:buClr>
                <a:srgbClr val="D9C2B8"/>
              </a:buClr>
              <a:buNone/>
            </a:pPr>
            <a:endParaRPr lang="en-US" dirty="0">
              <a:solidFill>
                <a:srgbClr val="FFFFFF">
                  <a:alpha val="70000"/>
                </a:srgbClr>
              </a:solidFill>
            </a:endParaRPr>
          </a:p>
          <a:p>
            <a:pPr marL="0" indent="0">
              <a:buClr>
                <a:srgbClr val="D9C2B8"/>
              </a:buClr>
              <a:buNone/>
            </a:pPr>
            <a:r>
              <a:rPr lang="en-US" dirty="0">
                <a:solidFill>
                  <a:srgbClr val="FFFFFF">
                    <a:alpha val="70000"/>
                  </a:srgbClr>
                </a:solidFill>
              </a:rPr>
              <a:t>Event Planner Functions</a:t>
            </a:r>
          </a:p>
          <a:p>
            <a:pPr marL="342900" indent="-342900"/>
            <a:r>
              <a:rPr lang="en-US" dirty="0">
                <a:solidFill>
                  <a:srgbClr val="FFFFFF">
                    <a:alpha val="70000"/>
                  </a:srgbClr>
                </a:solidFill>
              </a:rPr>
              <a:t>Provides event planners with various functionalities</a:t>
            </a:r>
          </a:p>
          <a:p>
            <a:pPr marL="702310" lvl="1" indent="-342900">
              <a:buClr>
                <a:srgbClr val="D9C2B8"/>
              </a:buClr>
              <a:buFont typeface="Arial"/>
              <a:buChar char="•"/>
            </a:pPr>
            <a:r>
              <a:rPr lang="en-US" i="0" dirty="0">
                <a:solidFill>
                  <a:srgbClr val="FFFFFF">
                    <a:alpha val="70000"/>
                  </a:srgbClr>
                </a:solidFill>
              </a:rPr>
              <a:t>View schedule</a:t>
            </a:r>
          </a:p>
          <a:p>
            <a:pPr marL="702310" lvl="1" indent="-342900">
              <a:buClr>
                <a:srgbClr val="D9C2B8"/>
              </a:buClr>
              <a:buFont typeface="Arial"/>
              <a:buChar char="•"/>
            </a:pPr>
            <a:r>
              <a:rPr lang="en-US" i="0" dirty="0">
                <a:solidFill>
                  <a:srgbClr val="FFFFFF">
                    <a:alpha val="70000"/>
                  </a:srgbClr>
                </a:solidFill>
              </a:rPr>
              <a:t>Schedule and enter events</a:t>
            </a:r>
          </a:p>
          <a:p>
            <a:pPr marL="702310" lvl="1" indent="-342900">
              <a:buClr>
                <a:srgbClr val="D9C2B8"/>
              </a:buClr>
              <a:buFont typeface="Arial"/>
              <a:buChar char="•"/>
            </a:pPr>
            <a:r>
              <a:rPr lang="en-US" i="0" dirty="0">
                <a:solidFill>
                  <a:srgbClr val="FFFFFF">
                    <a:alpha val="70000"/>
                  </a:srgbClr>
                </a:solidFill>
              </a:rPr>
              <a:t>Cancel events</a:t>
            </a:r>
          </a:p>
          <a:p>
            <a:pPr marL="702310" lvl="1" indent="-342900">
              <a:buClr>
                <a:srgbClr val="D9C2B8"/>
              </a:buClr>
              <a:buFont typeface="Arial"/>
              <a:buChar char="•"/>
            </a:pPr>
            <a:r>
              <a:rPr lang="en-US" i="0" dirty="0">
                <a:solidFill>
                  <a:srgbClr val="FFFFFF">
                    <a:alpha val="70000"/>
                  </a:srgbClr>
                </a:solidFill>
              </a:rPr>
              <a:t>View cost of hosting an event</a:t>
            </a:r>
          </a:p>
          <a:p>
            <a:pPr marL="0" indent="0">
              <a:buClr>
                <a:srgbClr val="D9C2B8"/>
              </a:buClr>
              <a:buNone/>
            </a:pPr>
            <a:endParaRPr lang="en-US" dirty="0">
              <a:solidFill>
                <a:srgbClr val="FFFFFF">
                  <a:alpha val="70000"/>
                </a:srgbClr>
              </a:solidFill>
            </a:endParaRPr>
          </a:p>
          <a:p>
            <a:pPr marL="0" indent="0">
              <a:buClr>
                <a:srgbClr val="D9C2B8"/>
              </a:buClr>
              <a:buNone/>
            </a:pPr>
            <a:endParaRPr lang="en-US" dirty="0">
              <a:solidFill>
                <a:srgbClr val="FFFFFF">
                  <a:alpha val="70000"/>
                </a:srgbClr>
              </a:solidFill>
            </a:endParaRPr>
          </a:p>
        </p:txBody>
      </p:sp>
    </p:spTree>
    <p:extLst>
      <p:ext uri="{BB962C8B-B14F-4D97-AF65-F5344CB8AC3E}">
        <p14:creationId xmlns:p14="http://schemas.microsoft.com/office/powerpoint/2010/main" val="2043214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47EFF-0A26-F58D-DDFD-FA635194894D}"/>
              </a:ext>
            </a:extLst>
          </p:cNvPr>
          <p:cNvSpPr>
            <a:spLocks noGrp="1"/>
          </p:cNvSpPr>
          <p:nvPr>
            <p:ph type="title"/>
          </p:nvPr>
        </p:nvSpPr>
        <p:spPr/>
        <p:txBody>
          <a:bodyPr/>
          <a:lstStyle/>
          <a:p>
            <a:r>
              <a:rPr lang="en-US" dirty="0"/>
              <a:t>System Features</a:t>
            </a:r>
          </a:p>
        </p:txBody>
      </p:sp>
      <p:sp>
        <p:nvSpPr>
          <p:cNvPr id="3" name="Content Placeholder 2">
            <a:extLst>
              <a:ext uri="{FF2B5EF4-FFF2-40B4-BE49-F238E27FC236}">
                <a16:creationId xmlns:a16="http://schemas.microsoft.com/office/drawing/2014/main" id="{E863CA08-0888-9026-2106-C7E596A766C0}"/>
              </a:ext>
            </a:extLst>
          </p:cNvPr>
          <p:cNvSpPr>
            <a:spLocks noGrp="1"/>
          </p:cNvSpPr>
          <p:nvPr>
            <p:ph idx="1"/>
          </p:nvPr>
        </p:nvSpPr>
        <p:spPr/>
        <p:txBody>
          <a:bodyPr/>
          <a:lstStyle/>
          <a:p>
            <a:pPr marL="0" indent="0">
              <a:buNone/>
            </a:pPr>
            <a:r>
              <a:rPr lang="en-US" dirty="0">
                <a:solidFill>
                  <a:srgbClr val="FFFFFF">
                    <a:alpha val="70000"/>
                  </a:srgbClr>
                </a:solidFill>
              </a:rPr>
              <a:t>Employee Functions</a:t>
            </a:r>
          </a:p>
          <a:p>
            <a:pPr marL="342900" indent="-342900"/>
            <a:r>
              <a:rPr lang="en-US" dirty="0">
                <a:solidFill>
                  <a:srgbClr val="FFFFFF">
                    <a:alpha val="70000"/>
                  </a:srgbClr>
                </a:solidFill>
              </a:rPr>
              <a:t>Employees have various functionalities</a:t>
            </a:r>
          </a:p>
          <a:p>
            <a:pPr marL="702310" lvl="1" indent="-342900">
              <a:buClr>
                <a:srgbClr val="D9C2B8"/>
              </a:buClr>
              <a:buFont typeface="Arial"/>
              <a:buChar char="•"/>
            </a:pPr>
            <a:r>
              <a:rPr lang="en-US" i="0" dirty="0">
                <a:solidFill>
                  <a:srgbClr val="FFFFFF">
                    <a:alpha val="70000"/>
                  </a:srgbClr>
                </a:solidFill>
              </a:rPr>
              <a:t>View Schedule</a:t>
            </a:r>
          </a:p>
          <a:p>
            <a:pPr marL="702310" lvl="1" indent="-342900">
              <a:buClr>
                <a:srgbClr val="D9C2B8"/>
              </a:buClr>
              <a:buFont typeface="Arial"/>
              <a:buChar char="•"/>
            </a:pPr>
            <a:r>
              <a:rPr lang="en-US" i="0" dirty="0">
                <a:solidFill>
                  <a:srgbClr val="FFFFFF">
                    <a:alpha val="70000"/>
                  </a:srgbClr>
                </a:solidFill>
              </a:rPr>
              <a:t>Schedule and enter events </a:t>
            </a:r>
          </a:p>
          <a:p>
            <a:pPr marL="702310" lvl="1" indent="-342900">
              <a:buClr>
                <a:srgbClr val="D9C2B8"/>
              </a:buClr>
              <a:buFont typeface="Arial"/>
              <a:buChar char="•"/>
            </a:pPr>
            <a:r>
              <a:rPr lang="en-US" i="0" dirty="0">
                <a:solidFill>
                  <a:srgbClr val="FFFFFF">
                    <a:alpha val="70000"/>
                  </a:srgbClr>
                </a:solidFill>
              </a:rPr>
              <a:t>Cancel event</a:t>
            </a:r>
          </a:p>
          <a:p>
            <a:pPr marL="702310" lvl="1" indent="-342900">
              <a:buClr>
                <a:srgbClr val="D9C2B8"/>
              </a:buClr>
              <a:buFont typeface="Arial"/>
              <a:buChar char="•"/>
            </a:pPr>
            <a:r>
              <a:rPr lang="en-US" i="0" dirty="0">
                <a:solidFill>
                  <a:srgbClr val="FFFFFF">
                    <a:alpha val="70000"/>
                  </a:srgbClr>
                </a:solidFill>
              </a:rPr>
              <a:t>View the cost of hosting an event</a:t>
            </a:r>
          </a:p>
        </p:txBody>
      </p:sp>
    </p:spTree>
    <p:extLst>
      <p:ext uri="{BB962C8B-B14F-4D97-AF65-F5344CB8AC3E}">
        <p14:creationId xmlns:p14="http://schemas.microsoft.com/office/powerpoint/2010/main" val="229619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DDF04-4C51-DD00-0D11-3DC4B1A79293}"/>
              </a:ext>
            </a:extLst>
          </p:cNvPr>
          <p:cNvSpPr>
            <a:spLocks noGrp="1"/>
          </p:cNvSpPr>
          <p:nvPr>
            <p:ph type="title"/>
          </p:nvPr>
        </p:nvSpPr>
        <p:spPr/>
        <p:txBody>
          <a:bodyPr/>
          <a:lstStyle/>
          <a:p>
            <a:r>
              <a:rPr lang="en-US" dirty="0"/>
              <a:t>System Features</a:t>
            </a:r>
          </a:p>
        </p:txBody>
      </p:sp>
      <p:sp>
        <p:nvSpPr>
          <p:cNvPr id="3" name="Content Placeholder 2">
            <a:extLst>
              <a:ext uri="{FF2B5EF4-FFF2-40B4-BE49-F238E27FC236}">
                <a16:creationId xmlns:a16="http://schemas.microsoft.com/office/drawing/2014/main" id="{44DA5667-9DD9-180B-6BF9-2EA9F1013209}"/>
              </a:ext>
            </a:extLst>
          </p:cNvPr>
          <p:cNvSpPr>
            <a:spLocks noGrp="1"/>
          </p:cNvSpPr>
          <p:nvPr>
            <p:ph idx="1"/>
          </p:nvPr>
        </p:nvSpPr>
        <p:spPr/>
        <p:txBody>
          <a:bodyPr/>
          <a:lstStyle/>
          <a:p>
            <a:pPr marL="0" indent="0">
              <a:buNone/>
            </a:pPr>
            <a:r>
              <a:rPr lang="en-US" dirty="0">
                <a:solidFill>
                  <a:srgbClr val="FFFFFF">
                    <a:alpha val="70000"/>
                  </a:srgbClr>
                </a:solidFill>
              </a:rPr>
              <a:t>Maintenance Functions</a:t>
            </a:r>
          </a:p>
          <a:p>
            <a:pPr marL="342900" indent="-342900"/>
            <a:r>
              <a:rPr lang="en-US" dirty="0">
                <a:solidFill>
                  <a:srgbClr val="FFFFFF">
                    <a:alpha val="70000"/>
                  </a:srgbClr>
                </a:solidFill>
              </a:rPr>
              <a:t>This feature enables event planners to request maintenance and assistance</a:t>
            </a:r>
          </a:p>
          <a:p>
            <a:pPr marL="702310" lvl="1" indent="-342900">
              <a:buClr>
                <a:srgbClr val="D9C2B8"/>
              </a:buClr>
              <a:buFont typeface="Arial"/>
              <a:buChar char="•"/>
            </a:pPr>
            <a:r>
              <a:rPr lang="en-US" i="0" dirty="0">
                <a:solidFill>
                  <a:srgbClr val="FFFFFF">
                    <a:alpha val="70000"/>
                  </a:srgbClr>
                </a:solidFill>
              </a:rPr>
              <a:t>Order new presentation equipment</a:t>
            </a:r>
          </a:p>
          <a:p>
            <a:pPr marL="702310" lvl="1" indent="-342900">
              <a:buClr>
                <a:srgbClr val="D9C2B8"/>
              </a:buClr>
              <a:buFont typeface="Arial"/>
              <a:buChar char="•"/>
            </a:pPr>
            <a:r>
              <a:rPr lang="en-US" i="0" dirty="0">
                <a:solidFill>
                  <a:srgbClr val="FFFFFF">
                    <a:alpha val="70000"/>
                  </a:srgbClr>
                </a:solidFill>
              </a:rPr>
              <a:t>Request assistance with presentation equipment</a:t>
            </a:r>
          </a:p>
          <a:p>
            <a:pPr marL="702310" lvl="1" indent="-342900">
              <a:buClr>
                <a:srgbClr val="D9C2B8"/>
              </a:buClr>
              <a:buFont typeface="Arial"/>
              <a:buChar char="•"/>
            </a:pPr>
            <a:r>
              <a:rPr lang="en-US" i="0" dirty="0">
                <a:solidFill>
                  <a:srgbClr val="FFFFFF">
                    <a:alpha val="70000"/>
                  </a:srgbClr>
                </a:solidFill>
              </a:rPr>
              <a:t>Schedule conference room maintenance</a:t>
            </a:r>
          </a:p>
          <a:p>
            <a:pPr marL="702310" lvl="1" indent="-342900">
              <a:buClr>
                <a:srgbClr val="D9C2B8"/>
              </a:buClr>
              <a:buFont typeface="Arial"/>
              <a:buChar char="•"/>
            </a:pPr>
            <a:r>
              <a:rPr lang="en-US" i="0" dirty="0">
                <a:solidFill>
                  <a:srgbClr val="FFFFFF">
                    <a:alpha val="70000"/>
                  </a:srgbClr>
                </a:solidFill>
              </a:rPr>
              <a:t>Report conference room maintenance issues</a:t>
            </a:r>
          </a:p>
          <a:p>
            <a:pPr marL="702310" lvl="1" indent="-342900">
              <a:buClr>
                <a:srgbClr val="D9C2B8"/>
              </a:buClr>
              <a:buFont typeface="Arial"/>
              <a:buChar char="•"/>
            </a:pPr>
            <a:r>
              <a:rPr lang="en-US" i="0" dirty="0">
                <a:solidFill>
                  <a:srgbClr val="FFFFFF">
                    <a:alpha val="70000"/>
                  </a:srgbClr>
                </a:solidFill>
              </a:rPr>
              <a:t>Report damaged or broken presentation equipment</a:t>
            </a:r>
          </a:p>
          <a:p>
            <a:pPr marL="702310" lvl="1" indent="-342900">
              <a:buClr>
                <a:srgbClr val="D9C2B8"/>
              </a:buClr>
              <a:buFont typeface="Arial"/>
              <a:buChar char="•"/>
            </a:pPr>
            <a:r>
              <a:rPr lang="en-US" i="0" dirty="0">
                <a:solidFill>
                  <a:srgbClr val="FFFFFF">
                    <a:alpha val="70000"/>
                  </a:srgbClr>
                </a:solidFill>
              </a:rPr>
              <a:t>File maintenance complaints</a:t>
            </a:r>
          </a:p>
        </p:txBody>
      </p:sp>
    </p:spTree>
    <p:extLst>
      <p:ext uri="{BB962C8B-B14F-4D97-AF65-F5344CB8AC3E}">
        <p14:creationId xmlns:p14="http://schemas.microsoft.com/office/powerpoint/2010/main" val="2804737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E5B4751F-5738-16E7-BC7E-EEBF73F475F3}"/>
              </a:ext>
            </a:extLst>
          </p:cNvPr>
          <p:cNvPicPr>
            <a:picLocks noGrp="1" noChangeAspect="1"/>
          </p:cNvPicPr>
          <p:nvPr>
            <p:ph idx="1"/>
          </p:nvPr>
        </p:nvPicPr>
        <p:blipFill>
          <a:blip r:embed="rId2"/>
          <a:stretch>
            <a:fillRect/>
          </a:stretch>
        </p:blipFill>
        <p:spPr>
          <a:xfrm>
            <a:off x="1404685" y="326747"/>
            <a:ext cx="9378460" cy="6204018"/>
          </a:xfrm>
        </p:spPr>
      </p:pic>
    </p:spTree>
    <p:extLst>
      <p:ext uri="{BB962C8B-B14F-4D97-AF65-F5344CB8AC3E}">
        <p14:creationId xmlns:p14="http://schemas.microsoft.com/office/powerpoint/2010/main" val="2455816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93773F-8E9F-4F3E-A7D2-0EBECA70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diagram of a function&#10;&#10;Description automatically generated">
            <a:extLst>
              <a:ext uri="{FF2B5EF4-FFF2-40B4-BE49-F238E27FC236}">
                <a16:creationId xmlns:a16="http://schemas.microsoft.com/office/drawing/2014/main" id="{30FA9787-23AA-5791-9C4B-B1881F8637C8}"/>
              </a:ext>
            </a:extLst>
          </p:cNvPr>
          <p:cNvPicPr>
            <a:picLocks noGrp="1" noChangeAspect="1"/>
          </p:cNvPicPr>
          <p:nvPr>
            <p:ph idx="1"/>
          </p:nvPr>
        </p:nvPicPr>
        <p:blipFill>
          <a:blip r:embed="rId2"/>
          <a:stretch>
            <a:fillRect/>
          </a:stretch>
        </p:blipFill>
        <p:spPr>
          <a:xfrm>
            <a:off x="348519" y="1065492"/>
            <a:ext cx="11498383" cy="4715539"/>
          </a:xfrm>
        </p:spPr>
      </p:pic>
    </p:spTree>
    <p:extLst>
      <p:ext uri="{BB962C8B-B14F-4D97-AF65-F5344CB8AC3E}">
        <p14:creationId xmlns:p14="http://schemas.microsoft.com/office/powerpoint/2010/main" val="2177626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7A4D-619F-36A4-BB88-BC88A7AAFAD3}"/>
              </a:ext>
            </a:extLst>
          </p:cNvPr>
          <p:cNvSpPr>
            <a:spLocks noGrp="1"/>
          </p:cNvSpPr>
          <p:nvPr>
            <p:ph type="title"/>
          </p:nvPr>
        </p:nvSpPr>
        <p:spPr/>
        <p:txBody>
          <a:bodyPr/>
          <a:lstStyle/>
          <a:p>
            <a:r>
              <a:rPr lang="en-US" dirty="0"/>
              <a:t>Frontend</a:t>
            </a:r>
          </a:p>
        </p:txBody>
      </p:sp>
      <p:sp>
        <p:nvSpPr>
          <p:cNvPr id="3" name="Content Placeholder 2">
            <a:extLst>
              <a:ext uri="{FF2B5EF4-FFF2-40B4-BE49-F238E27FC236}">
                <a16:creationId xmlns:a16="http://schemas.microsoft.com/office/drawing/2014/main" id="{89A8F89A-4750-7628-0000-E19DA4797FB7}"/>
              </a:ext>
            </a:extLst>
          </p:cNvPr>
          <p:cNvSpPr>
            <a:spLocks noGrp="1"/>
          </p:cNvSpPr>
          <p:nvPr>
            <p:ph idx="1"/>
          </p:nvPr>
        </p:nvSpPr>
        <p:spPr/>
        <p:txBody>
          <a:bodyPr/>
          <a:lstStyle/>
          <a:p>
            <a:pPr marL="359410" indent="-359410"/>
            <a:r>
              <a:rPr lang="en-US" dirty="0">
                <a:solidFill>
                  <a:srgbClr val="FFFFFF">
                    <a:alpha val="70000"/>
                  </a:srgbClr>
                </a:solidFill>
              </a:rPr>
              <a:t>The front end of the project was created using a WPF desktop application. WPF is exclusive to Windows and uses C# and XAML markup. WPF is flexible and highly customizable (on Windows) and C# tends to play nice with C++. </a:t>
            </a:r>
          </a:p>
        </p:txBody>
      </p:sp>
      <p:pic>
        <p:nvPicPr>
          <p:cNvPr id="4" name="Picture 3" descr="My C# articles!. A curated list of all my C# tips and… | by Mina Pêcheux |  C# Programming | Medium">
            <a:extLst>
              <a:ext uri="{FF2B5EF4-FFF2-40B4-BE49-F238E27FC236}">
                <a16:creationId xmlns:a16="http://schemas.microsoft.com/office/drawing/2014/main" id="{E251F1F6-FD3F-7C8B-C72A-E570C9A213D0}"/>
              </a:ext>
            </a:extLst>
          </p:cNvPr>
          <p:cNvPicPr>
            <a:picLocks noChangeAspect="1"/>
          </p:cNvPicPr>
          <p:nvPr/>
        </p:nvPicPr>
        <p:blipFill>
          <a:blip r:embed="rId2"/>
          <a:stretch>
            <a:fillRect/>
          </a:stretch>
        </p:blipFill>
        <p:spPr>
          <a:xfrm>
            <a:off x="8360228" y="3429000"/>
            <a:ext cx="2743200" cy="2743200"/>
          </a:xfrm>
          <a:prstGeom prst="rect">
            <a:avLst/>
          </a:prstGeom>
        </p:spPr>
      </p:pic>
      <p:pic>
        <p:nvPicPr>
          <p:cNvPr id="5" name="Picture 4" descr="File:ISO C++ Logo.svg - Wikipedia">
            <a:extLst>
              <a:ext uri="{FF2B5EF4-FFF2-40B4-BE49-F238E27FC236}">
                <a16:creationId xmlns:a16="http://schemas.microsoft.com/office/drawing/2014/main" id="{66C55E69-1060-8460-38E8-9940537DE0EF}"/>
              </a:ext>
            </a:extLst>
          </p:cNvPr>
          <p:cNvPicPr>
            <a:picLocks noChangeAspect="1"/>
          </p:cNvPicPr>
          <p:nvPr/>
        </p:nvPicPr>
        <p:blipFill>
          <a:blip r:embed="rId3"/>
          <a:stretch>
            <a:fillRect/>
          </a:stretch>
        </p:blipFill>
        <p:spPr>
          <a:xfrm>
            <a:off x="1077686" y="3487467"/>
            <a:ext cx="2351314" cy="2626265"/>
          </a:xfrm>
          <a:prstGeom prst="rect">
            <a:avLst/>
          </a:prstGeom>
        </p:spPr>
      </p:pic>
    </p:spTree>
    <p:extLst>
      <p:ext uri="{BB962C8B-B14F-4D97-AF65-F5344CB8AC3E}">
        <p14:creationId xmlns:p14="http://schemas.microsoft.com/office/powerpoint/2010/main" val="2732420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15D2-F55A-8F10-277B-9E27254C88FC}"/>
              </a:ext>
            </a:extLst>
          </p:cNvPr>
          <p:cNvSpPr>
            <a:spLocks noGrp="1"/>
          </p:cNvSpPr>
          <p:nvPr>
            <p:ph type="title"/>
          </p:nvPr>
        </p:nvSpPr>
        <p:spPr/>
        <p:txBody>
          <a:bodyPr/>
          <a:lstStyle/>
          <a:p>
            <a:r>
              <a:rPr lang="en-US" dirty="0"/>
              <a:t>reusability</a:t>
            </a:r>
          </a:p>
        </p:txBody>
      </p:sp>
      <p:sp>
        <p:nvSpPr>
          <p:cNvPr id="3" name="Content Placeholder 2">
            <a:extLst>
              <a:ext uri="{FF2B5EF4-FFF2-40B4-BE49-F238E27FC236}">
                <a16:creationId xmlns:a16="http://schemas.microsoft.com/office/drawing/2014/main" id="{B88DED8F-B089-8D24-D6E8-9F3F49B84389}"/>
              </a:ext>
            </a:extLst>
          </p:cNvPr>
          <p:cNvSpPr>
            <a:spLocks noGrp="1"/>
          </p:cNvSpPr>
          <p:nvPr>
            <p:ph idx="1"/>
          </p:nvPr>
        </p:nvSpPr>
        <p:spPr>
          <a:xfrm>
            <a:off x="1079500" y="1790700"/>
            <a:ext cx="4485822" cy="3978275"/>
          </a:xfrm>
        </p:spPr>
        <p:txBody>
          <a:bodyPr/>
          <a:lstStyle/>
          <a:p>
            <a:pPr marL="359410" indent="-359410"/>
            <a:r>
              <a:rPr lang="en-US" dirty="0">
                <a:solidFill>
                  <a:srgbClr val="FFFFFF">
                    <a:alpha val="70000"/>
                  </a:srgbClr>
                </a:solidFill>
              </a:rPr>
              <a:t>In the UI, many of the same pages were reused among the different scopes, with the pages automatically adjust what elements were visible based on what permissions the user had, reducing clutter and project size</a:t>
            </a:r>
          </a:p>
        </p:txBody>
      </p:sp>
      <p:pic>
        <p:nvPicPr>
          <p:cNvPr id="8" name="Picture 7" descr="A screen shot of a computer program&#10;&#10;Description automatically generated">
            <a:extLst>
              <a:ext uri="{FF2B5EF4-FFF2-40B4-BE49-F238E27FC236}">
                <a16:creationId xmlns:a16="http://schemas.microsoft.com/office/drawing/2014/main" id="{81240D4F-6A2F-3A98-3573-3D88FCED4E88}"/>
              </a:ext>
            </a:extLst>
          </p:cNvPr>
          <p:cNvPicPr>
            <a:picLocks noChangeAspect="1"/>
          </p:cNvPicPr>
          <p:nvPr/>
        </p:nvPicPr>
        <p:blipFill>
          <a:blip r:embed="rId2"/>
          <a:stretch>
            <a:fillRect/>
          </a:stretch>
        </p:blipFill>
        <p:spPr>
          <a:xfrm>
            <a:off x="5562600" y="1355300"/>
            <a:ext cx="5780314" cy="4876742"/>
          </a:xfrm>
          <a:prstGeom prst="rect">
            <a:avLst/>
          </a:prstGeom>
        </p:spPr>
      </p:pic>
    </p:spTree>
    <p:extLst>
      <p:ext uri="{BB962C8B-B14F-4D97-AF65-F5344CB8AC3E}">
        <p14:creationId xmlns:p14="http://schemas.microsoft.com/office/powerpoint/2010/main" val="157729183"/>
      </p:ext>
    </p:extLst>
  </p:cSld>
  <p:clrMapOvr>
    <a:masterClrMapping/>
  </p:clrMapOvr>
</p:sld>
</file>

<file path=ppt/theme/theme1.xml><?xml version="1.0" encoding="utf-8"?>
<a:theme xmlns:a="http://schemas.openxmlformats.org/drawingml/2006/main" name="LeafVTI">
  <a:themeElements>
    <a:clrScheme name="AnalogousFromLightSeedRightStep">
      <a:dk1>
        <a:srgbClr val="000000"/>
      </a:dk1>
      <a:lt1>
        <a:srgbClr val="FFFFFF"/>
      </a:lt1>
      <a:dk2>
        <a:srgbClr val="412D24"/>
      </a:dk2>
      <a:lt2>
        <a:srgbClr val="E2E6E8"/>
      </a:lt2>
      <a:accent1>
        <a:srgbClr val="BF9989"/>
      </a:accent1>
      <a:accent2>
        <a:srgbClr val="AFA078"/>
      </a:accent2>
      <a:accent3>
        <a:srgbClr val="A1A77E"/>
      </a:accent3>
      <a:accent4>
        <a:srgbClr val="8DAA74"/>
      </a:accent4>
      <a:accent5>
        <a:srgbClr val="83AC81"/>
      </a:accent5>
      <a:accent6>
        <a:srgbClr val="77AE8C"/>
      </a:accent6>
      <a:hlink>
        <a:srgbClr val="5E899C"/>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LeafVTI</vt:lpstr>
      <vt:lpstr>SE PRoject</vt:lpstr>
      <vt:lpstr>Major Responsibilities</vt:lpstr>
      <vt:lpstr>System Features</vt:lpstr>
      <vt:lpstr>System Features</vt:lpstr>
      <vt:lpstr>System Features</vt:lpstr>
      <vt:lpstr>PowerPoint Presentation</vt:lpstr>
      <vt:lpstr>PowerPoint Presentation</vt:lpstr>
      <vt:lpstr>Frontend</vt:lpstr>
      <vt:lpstr>reusability</vt:lpstr>
      <vt:lpstr>Dynamically Generated containers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277</cp:revision>
  <dcterms:created xsi:type="dcterms:W3CDTF">2023-12-05T22:50:08Z</dcterms:created>
  <dcterms:modified xsi:type="dcterms:W3CDTF">2023-12-12T04:03:01Z</dcterms:modified>
</cp:coreProperties>
</file>