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A7C807-EAC6-4192-B8CD-8200446BCDAF}"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60808628-F53B-4A3C-A88E-C755F8C6C857}">
      <dgm:prSet/>
      <dgm:spPr/>
      <dgm:t>
        <a:bodyPr/>
        <a:lstStyle/>
        <a:p>
          <a:r>
            <a:rPr lang="en-GB" b="0" i="0" dirty="0"/>
            <a:t>Local retails insight</a:t>
          </a:r>
          <a:endParaRPr lang="en-US" dirty="0"/>
        </a:p>
      </dgm:t>
    </dgm:pt>
    <dgm:pt modelId="{59109045-AC44-41FA-B512-63A319E13BE7}" type="parTrans" cxnId="{CE56294D-3906-44E6-82DC-C0247541EA21}">
      <dgm:prSet/>
      <dgm:spPr/>
      <dgm:t>
        <a:bodyPr/>
        <a:lstStyle/>
        <a:p>
          <a:endParaRPr lang="en-US"/>
        </a:p>
      </dgm:t>
    </dgm:pt>
    <dgm:pt modelId="{64C38DDE-AC8E-40A7-846F-D0F71E6613E0}" type="sibTrans" cxnId="{CE56294D-3906-44E6-82DC-C0247541EA21}">
      <dgm:prSet/>
      <dgm:spPr/>
      <dgm:t>
        <a:bodyPr/>
        <a:lstStyle/>
        <a:p>
          <a:endParaRPr lang="en-US"/>
        </a:p>
      </dgm:t>
    </dgm:pt>
    <dgm:pt modelId="{262544CB-806E-400C-AD91-0DE5DDA77CE2}">
      <dgm:prSet/>
      <dgm:spPr/>
      <dgm:t>
        <a:bodyPr/>
        <a:lstStyle/>
        <a:p>
          <a:r>
            <a:rPr lang="en-GB" b="0" i="0"/>
            <a:t>Data analyst report</a:t>
          </a:r>
          <a:endParaRPr lang="en-US"/>
        </a:p>
      </dgm:t>
    </dgm:pt>
    <dgm:pt modelId="{C9A2B376-0220-4A61-97A5-747829BA1E63}" type="parTrans" cxnId="{D0E2FD75-1E84-4184-8CE0-521C8384120A}">
      <dgm:prSet/>
      <dgm:spPr/>
      <dgm:t>
        <a:bodyPr/>
        <a:lstStyle/>
        <a:p>
          <a:endParaRPr lang="en-US"/>
        </a:p>
      </dgm:t>
    </dgm:pt>
    <dgm:pt modelId="{B6684EF1-C284-4674-88DE-EE3C7A344DB9}" type="sibTrans" cxnId="{D0E2FD75-1E84-4184-8CE0-521C8384120A}">
      <dgm:prSet/>
      <dgm:spPr/>
      <dgm:t>
        <a:bodyPr/>
        <a:lstStyle/>
        <a:p>
          <a:endParaRPr lang="en-US"/>
        </a:p>
      </dgm:t>
    </dgm:pt>
    <dgm:pt modelId="{D16FB3E6-5BF4-46C5-8AFE-7893C4328299}" type="pres">
      <dgm:prSet presAssocID="{70A7C807-EAC6-4192-B8CD-8200446BCDAF}" presName="root" presStyleCnt="0">
        <dgm:presLayoutVars>
          <dgm:dir/>
          <dgm:resizeHandles val="exact"/>
        </dgm:presLayoutVars>
      </dgm:prSet>
      <dgm:spPr/>
    </dgm:pt>
    <dgm:pt modelId="{ACB52659-F22B-40AD-8E3C-B711DA002510}" type="pres">
      <dgm:prSet presAssocID="{60808628-F53B-4A3C-A88E-C755F8C6C857}" presName="compNode" presStyleCnt="0"/>
      <dgm:spPr/>
    </dgm:pt>
    <dgm:pt modelId="{F6123293-F16C-4418-898D-74E37B73BA68}" type="pres">
      <dgm:prSet presAssocID="{60808628-F53B-4A3C-A88E-C755F8C6C85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14CAE9EC-867E-4937-8260-1CFCC78CE5B2}" type="pres">
      <dgm:prSet presAssocID="{60808628-F53B-4A3C-A88E-C755F8C6C857}" presName="spaceRect" presStyleCnt="0"/>
      <dgm:spPr/>
    </dgm:pt>
    <dgm:pt modelId="{4CD3C533-A921-46CB-862B-9FCFBB2CD7AD}" type="pres">
      <dgm:prSet presAssocID="{60808628-F53B-4A3C-A88E-C755F8C6C857}" presName="textRect" presStyleLbl="revTx" presStyleIdx="0" presStyleCnt="2">
        <dgm:presLayoutVars>
          <dgm:chMax val="1"/>
          <dgm:chPref val="1"/>
        </dgm:presLayoutVars>
      </dgm:prSet>
      <dgm:spPr/>
    </dgm:pt>
    <dgm:pt modelId="{1087CB2A-11B1-42A1-81A0-745914DD2DAB}" type="pres">
      <dgm:prSet presAssocID="{64C38DDE-AC8E-40A7-846F-D0F71E6613E0}" presName="sibTrans" presStyleCnt="0"/>
      <dgm:spPr/>
    </dgm:pt>
    <dgm:pt modelId="{B1918FCC-F52C-4694-8699-8520B12DA545}" type="pres">
      <dgm:prSet presAssocID="{262544CB-806E-400C-AD91-0DE5DDA77CE2}" presName="compNode" presStyleCnt="0"/>
      <dgm:spPr/>
    </dgm:pt>
    <dgm:pt modelId="{F76C5D8D-7B57-4A5A-8407-78A6741AED67}" type="pres">
      <dgm:prSet presAssocID="{262544CB-806E-400C-AD91-0DE5DDA77CE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328200F0-A193-4402-B1A9-F40B2F8C4084}" type="pres">
      <dgm:prSet presAssocID="{262544CB-806E-400C-AD91-0DE5DDA77CE2}" presName="spaceRect" presStyleCnt="0"/>
      <dgm:spPr/>
    </dgm:pt>
    <dgm:pt modelId="{81BFFA52-8C27-4C6C-9635-9BFF281D6548}" type="pres">
      <dgm:prSet presAssocID="{262544CB-806E-400C-AD91-0DE5DDA77CE2}" presName="textRect" presStyleLbl="revTx" presStyleIdx="1" presStyleCnt="2">
        <dgm:presLayoutVars>
          <dgm:chMax val="1"/>
          <dgm:chPref val="1"/>
        </dgm:presLayoutVars>
      </dgm:prSet>
      <dgm:spPr/>
    </dgm:pt>
  </dgm:ptLst>
  <dgm:cxnLst>
    <dgm:cxn modelId="{D6C5DF18-A01D-4DA4-A85A-C45BA088FBCA}" type="presOf" srcId="{262544CB-806E-400C-AD91-0DE5DDA77CE2}" destId="{81BFFA52-8C27-4C6C-9635-9BFF281D6548}" srcOrd="0" destOrd="0" presId="urn:microsoft.com/office/officeart/2018/2/layout/IconLabelList"/>
    <dgm:cxn modelId="{0E1D1E6A-E7E3-4180-BF5B-A97FB95E39A3}" type="presOf" srcId="{60808628-F53B-4A3C-A88E-C755F8C6C857}" destId="{4CD3C533-A921-46CB-862B-9FCFBB2CD7AD}" srcOrd="0" destOrd="0" presId="urn:microsoft.com/office/officeart/2018/2/layout/IconLabelList"/>
    <dgm:cxn modelId="{CE56294D-3906-44E6-82DC-C0247541EA21}" srcId="{70A7C807-EAC6-4192-B8CD-8200446BCDAF}" destId="{60808628-F53B-4A3C-A88E-C755F8C6C857}" srcOrd="0" destOrd="0" parTransId="{59109045-AC44-41FA-B512-63A319E13BE7}" sibTransId="{64C38DDE-AC8E-40A7-846F-D0F71E6613E0}"/>
    <dgm:cxn modelId="{D0E2FD75-1E84-4184-8CE0-521C8384120A}" srcId="{70A7C807-EAC6-4192-B8CD-8200446BCDAF}" destId="{262544CB-806E-400C-AD91-0DE5DDA77CE2}" srcOrd="1" destOrd="0" parTransId="{C9A2B376-0220-4A61-97A5-747829BA1E63}" sibTransId="{B6684EF1-C284-4674-88DE-EE3C7A344DB9}"/>
    <dgm:cxn modelId="{0BE6C6AE-6496-4E66-8854-C9AF8E33EA2E}" type="presOf" srcId="{70A7C807-EAC6-4192-B8CD-8200446BCDAF}" destId="{D16FB3E6-5BF4-46C5-8AFE-7893C4328299}" srcOrd="0" destOrd="0" presId="urn:microsoft.com/office/officeart/2018/2/layout/IconLabelList"/>
    <dgm:cxn modelId="{5000AE39-B847-4685-AEF0-981E3BFF100B}" type="presParOf" srcId="{D16FB3E6-5BF4-46C5-8AFE-7893C4328299}" destId="{ACB52659-F22B-40AD-8E3C-B711DA002510}" srcOrd="0" destOrd="0" presId="urn:microsoft.com/office/officeart/2018/2/layout/IconLabelList"/>
    <dgm:cxn modelId="{9D1E3FB5-4C1C-4CCC-A350-A165A9A98275}" type="presParOf" srcId="{ACB52659-F22B-40AD-8E3C-B711DA002510}" destId="{F6123293-F16C-4418-898D-74E37B73BA68}" srcOrd="0" destOrd="0" presId="urn:microsoft.com/office/officeart/2018/2/layout/IconLabelList"/>
    <dgm:cxn modelId="{D6B3F79B-CADB-4515-AF5A-E2B54384A96A}" type="presParOf" srcId="{ACB52659-F22B-40AD-8E3C-B711DA002510}" destId="{14CAE9EC-867E-4937-8260-1CFCC78CE5B2}" srcOrd="1" destOrd="0" presId="urn:microsoft.com/office/officeart/2018/2/layout/IconLabelList"/>
    <dgm:cxn modelId="{3DB2E323-CC8B-43B8-ACA9-6236181083B0}" type="presParOf" srcId="{ACB52659-F22B-40AD-8E3C-B711DA002510}" destId="{4CD3C533-A921-46CB-862B-9FCFBB2CD7AD}" srcOrd="2" destOrd="0" presId="urn:microsoft.com/office/officeart/2018/2/layout/IconLabelList"/>
    <dgm:cxn modelId="{CFC06968-A2D6-493B-9A5F-EFF7752B1647}" type="presParOf" srcId="{D16FB3E6-5BF4-46C5-8AFE-7893C4328299}" destId="{1087CB2A-11B1-42A1-81A0-745914DD2DAB}" srcOrd="1" destOrd="0" presId="urn:microsoft.com/office/officeart/2018/2/layout/IconLabelList"/>
    <dgm:cxn modelId="{532E15F6-1877-403A-BECF-7AC4EF5115DE}" type="presParOf" srcId="{D16FB3E6-5BF4-46C5-8AFE-7893C4328299}" destId="{B1918FCC-F52C-4694-8699-8520B12DA545}" srcOrd="2" destOrd="0" presId="urn:microsoft.com/office/officeart/2018/2/layout/IconLabelList"/>
    <dgm:cxn modelId="{8FE55B54-BBBA-4917-9B0B-5804DA6E4B0C}" type="presParOf" srcId="{B1918FCC-F52C-4694-8699-8520B12DA545}" destId="{F76C5D8D-7B57-4A5A-8407-78A6741AED67}" srcOrd="0" destOrd="0" presId="urn:microsoft.com/office/officeart/2018/2/layout/IconLabelList"/>
    <dgm:cxn modelId="{B5327F1B-3977-4C09-9518-AEB03D7ADB35}" type="presParOf" srcId="{B1918FCC-F52C-4694-8699-8520B12DA545}" destId="{328200F0-A193-4402-B1A9-F40B2F8C4084}" srcOrd="1" destOrd="0" presId="urn:microsoft.com/office/officeart/2018/2/layout/IconLabelList"/>
    <dgm:cxn modelId="{ACD8C06F-26EA-477D-B184-B0C66FE104CA}" type="presParOf" srcId="{B1918FCC-F52C-4694-8699-8520B12DA545}" destId="{81BFFA52-8C27-4C6C-9635-9BFF281D654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23293-F16C-4418-898D-74E37B73BA68}">
      <dsp:nvSpPr>
        <dsp:cNvPr id="0" name=""/>
        <dsp:cNvSpPr/>
      </dsp:nvSpPr>
      <dsp:spPr>
        <a:xfrm>
          <a:off x="1134206" y="70203"/>
          <a:ext cx="1731375" cy="1731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D3C533-A921-46CB-862B-9FCFBB2CD7AD}">
      <dsp:nvSpPr>
        <dsp:cNvPr id="0" name=""/>
        <dsp:cNvSpPr/>
      </dsp:nvSpPr>
      <dsp:spPr>
        <a:xfrm>
          <a:off x="76143" y="2234350"/>
          <a:ext cx="384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pPr>
          <a:r>
            <a:rPr lang="en-GB" sz="3500" b="0" i="0" kern="1200" dirty="0"/>
            <a:t>Local retails insight</a:t>
          </a:r>
          <a:endParaRPr lang="en-US" sz="3500" kern="1200" dirty="0"/>
        </a:p>
      </dsp:txBody>
      <dsp:txXfrm>
        <a:off x="76143" y="2234350"/>
        <a:ext cx="3847500" cy="720000"/>
      </dsp:txXfrm>
    </dsp:sp>
    <dsp:sp modelId="{F76C5D8D-7B57-4A5A-8407-78A6741AED67}">
      <dsp:nvSpPr>
        <dsp:cNvPr id="0" name=""/>
        <dsp:cNvSpPr/>
      </dsp:nvSpPr>
      <dsp:spPr>
        <a:xfrm>
          <a:off x="5655018" y="70203"/>
          <a:ext cx="1731375" cy="1731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BFFA52-8C27-4C6C-9635-9BFF281D6548}">
      <dsp:nvSpPr>
        <dsp:cNvPr id="0" name=""/>
        <dsp:cNvSpPr/>
      </dsp:nvSpPr>
      <dsp:spPr>
        <a:xfrm>
          <a:off x="4596956" y="2234350"/>
          <a:ext cx="384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pPr>
          <a:r>
            <a:rPr lang="en-GB" sz="3500" b="0" i="0" kern="1200"/>
            <a:t>Data analyst report</a:t>
          </a:r>
          <a:endParaRPr lang="en-US" sz="3500" kern="1200"/>
        </a:p>
      </dsp:txBody>
      <dsp:txXfrm>
        <a:off x="4596956" y="2234350"/>
        <a:ext cx="3847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b42ed69bb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b42ed69bb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b4c4002c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b4c4002c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b409a964b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b409a964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b409a964b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b409a964b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b409a964b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b409a964b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b42ed69bb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b42ed69bb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b409a964b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b409a964b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b407f61182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b407f6118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b42ed69bb4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b42ed69bb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b42ed69bb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b42ed69bb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title"/>
          </p:nvPr>
        </p:nvSpPr>
        <p:spPr>
          <a:xfrm>
            <a:off x="311700" y="4303592"/>
            <a:ext cx="85206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SzPts val="935"/>
              <a:buNone/>
            </a:pPr>
            <a:r>
              <a:rPr lang="en-US" sz="1100" dirty="0">
                <a:latin typeface="+mn-lt"/>
              </a:rPr>
              <a:t>Presented by Joshua Kabwanga</a:t>
            </a:r>
          </a:p>
          <a:p>
            <a:pPr marL="0" lvl="0" indent="0" rtl="0">
              <a:lnSpc>
                <a:spcPct val="90000"/>
              </a:lnSpc>
              <a:spcBef>
                <a:spcPts val="0"/>
              </a:spcBef>
              <a:spcAft>
                <a:spcPts val="0"/>
              </a:spcAft>
              <a:buSzPts val="935"/>
              <a:buNone/>
            </a:pPr>
            <a:r>
              <a:rPr lang="en-US" sz="1100" dirty="0">
                <a:latin typeface="+mn-lt"/>
              </a:rPr>
              <a:t>28 Jan 2023</a:t>
            </a:r>
          </a:p>
        </p:txBody>
      </p:sp>
      <p:graphicFrame>
        <p:nvGraphicFramePr>
          <p:cNvPr id="57" name="Google Shape;54;p13">
            <a:extLst>
              <a:ext uri="{FF2B5EF4-FFF2-40B4-BE49-F238E27FC236}">
                <a16:creationId xmlns:a16="http://schemas.microsoft.com/office/drawing/2014/main" id="{E1315CC5-A642-E5E3-EDE3-0A73D7B9C6C8}"/>
              </a:ext>
            </a:extLst>
          </p:cNvPr>
          <p:cNvGraphicFramePr/>
          <p:nvPr>
            <p:extLst>
              <p:ext uri="{D42A27DB-BD31-4B8C-83A1-F6EECF244321}">
                <p14:modId xmlns:p14="http://schemas.microsoft.com/office/powerpoint/2010/main" val="3708817494"/>
              </p:ext>
            </p:extLst>
          </p:nvPr>
        </p:nvGraphicFramePr>
        <p:xfrm>
          <a:off x="311700" y="823965"/>
          <a:ext cx="8520600" cy="30245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Conclusion</a:t>
            </a:r>
          </a:p>
        </p:txBody>
      </p:sp>
      <p:sp>
        <p:nvSpPr>
          <p:cNvPr id="125" name="Google Shape;12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AutoNum type="arabicPeriod"/>
            </a:pPr>
            <a:r>
              <a:rPr lang="en-US" sz="1600"/>
              <a:t>Between the period of 18-month Woolworths is the most profitable brand with 46.91% revenue compared to Pick n Pay 29.29% and Checkers 27.27%</a:t>
            </a:r>
            <a:r>
              <a:rPr lang="en-US"/>
              <a:t>.</a:t>
            </a:r>
          </a:p>
          <a:p>
            <a:pPr marL="457200" lvl="0" indent="-330200" algn="l" rtl="0">
              <a:spcBef>
                <a:spcPts val="0"/>
              </a:spcBef>
              <a:spcAft>
                <a:spcPts val="0"/>
              </a:spcAft>
              <a:buSzPts val="1600"/>
              <a:buAutoNum type="arabicPeriod"/>
            </a:pPr>
            <a:r>
              <a:rPr lang="en-US" sz="1600"/>
              <a:t>Customer distribution indicated that Pick n Pay has 38.38% customers compare follow by Woolworth 37.03%,  but the average price showed the Woolworth products are high then pick n pay.  This is the reason why Woolworth Brand is the leading market in revenue.</a:t>
            </a:r>
          </a:p>
          <a:p>
            <a:pPr marL="457200" lvl="0" indent="-330200" algn="l" rtl="0">
              <a:spcBef>
                <a:spcPts val="0"/>
              </a:spcBef>
              <a:spcAft>
                <a:spcPts val="0"/>
              </a:spcAft>
              <a:buSzPts val="1600"/>
              <a:buAutoNum type="arabicPeriod"/>
            </a:pPr>
            <a:r>
              <a:rPr lang="en-US" sz="1600"/>
              <a:t>December is the most profitable month then other months.</a:t>
            </a:r>
          </a:p>
          <a:p>
            <a:pPr marL="457200" lvl="0" indent="-330200" algn="l" rtl="0">
              <a:spcBef>
                <a:spcPts val="0"/>
              </a:spcBef>
              <a:spcAft>
                <a:spcPts val="0"/>
              </a:spcAft>
              <a:buSzPts val="1600"/>
              <a:buAutoNum type="arabicPeriod"/>
            </a:pPr>
            <a:r>
              <a:rPr lang="en-US" sz="1600"/>
              <a:t>According to the observation, the period of 18 months that the dataset was recorded which is from January 2020 to June 202, the 2021 seems to be the most profitable year compared to 2020. The reason being if calculate 2020 from January to June month the period of 6 month we have 9.30Millions (37%), compare 2021 from January to June the period of 6 months we have 15.57Millions(63%) which gives the different of 26% margin.</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23"/>
          <p:cNvSpPr txBox="1">
            <a:spLocks noGrp="1"/>
          </p:cNvSpPr>
          <p:nvPr>
            <p:ph type="title"/>
          </p:nvPr>
        </p:nvSpPr>
        <p:spPr>
          <a:xfrm>
            <a:off x="490250" y="450150"/>
            <a:ext cx="6367800" cy="4090800"/>
          </a:xfrm>
        </p:spPr>
        <p:txBody>
          <a:bodyPr spcFirstLastPara="1" wrap="square" lIns="91425" tIns="91425" rIns="91425" bIns="91425" anchor="ctr" anchorCtr="0">
            <a:normAutofit/>
          </a:bodyPr>
          <a:lstStyle/>
          <a:p>
            <a:pPr marL="0" lvl="0" indent="0" rtl="0">
              <a:spcBef>
                <a:spcPts val="0"/>
              </a:spcBef>
              <a:spcAft>
                <a:spcPts val="1200"/>
              </a:spcAft>
              <a:buNone/>
            </a:pPr>
            <a:r>
              <a:rPr lang="en-GB" b="1"/>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Clr>
                <a:schemeClr val="dk1"/>
              </a:buClr>
              <a:buSzPct val="47826"/>
              <a:buFont typeface="Arial"/>
              <a:buNone/>
            </a:pPr>
            <a:r>
              <a:rPr lang="en-GB" sz="2300" b="1"/>
              <a:t>Objective from the stakeholder</a:t>
            </a:r>
            <a:endParaRPr sz="2300" b="1"/>
          </a:p>
          <a:p>
            <a:pPr marL="0" lvl="0" indent="0" algn="l" rtl="0">
              <a:spcBef>
                <a:spcPts val="1200"/>
              </a:spcBef>
              <a:spcAft>
                <a:spcPts val="0"/>
              </a:spcAft>
              <a:buNone/>
            </a:pPr>
            <a:endParaRPr/>
          </a:p>
        </p:txBody>
      </p:sp>
      <p:sp>
        <p:nvSpPr>
          <p:cNvPr id="62" name="Google Shape;62;p14"/>
          <p:cNvSpPr txBox="1">
            <a:spLocks noGrp="1"/>
          </p:cNvSpPr>
          <p:nvPr>
            <p:ph type="body" idx="1"/>
          </p:nvPr>
        </p:nvSpPr>
        <p:spPr>
          <a:xfrm>
            <a:off x="311700" y="1152475"/>
            <a:ext cx="8520600" cy="3930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sz="1200">
                <a:solidFill>
                  <a:schemeClr val="dk1"/>
                </a:solidFill>
              </a:rPr>
              <a:t>The purpose of this project a dataset has been provide from the stakeholders to reveal compelling insights. That encourages the approach with creativity, analytical rigor, and attention to detail. that will be considered as an opportunity to showcase my data analysis skills and demonstrate how I can contribute to driving insights within the organization.</a:t>
            </a:r>
            <a:endParaRPr sz="1200">
              <a:solidFill>
                <a:schemeClr val="dk1"/>
              </a:solidFill>
            </a:endParaRPr>
          </a:p>
          <a:p>
            <a:pPr marL="0" lvl="0" indent="0" algn="l" rtl="0">
              <a:spcBef>
                <a:spcPts val="1200"/>
              </a:spcBef>
              <a:spcAft>
                <a:spcPts val="0"/>
              </a:spcAft>
              <a:buNone/>
            </a:pPr>
            <a:r>
              <a:rPr lang="en-GB" sz="2100" b="1">
                <a:solidFill>
                  <a:schemeClr val="dk1"/>
                </a:solidFill>
              </a:rPr>
              <a:t>Dataset Description</a:t>
            </a:r>
            <a:endParaRPr sz="2100" b="1">
              <a:solidFill>
                <a:schemeClr val="dk1"/>
              </a:solidFill>
            </a:endParaRPr>
          </a:p>
          <a:p>
            <a:pPr marL="0" lvl="0" indent="0" algn="l" rtl="0">
              <a:spcBef>
                <a:spcPts val="1200"/>
              </a:spcBef>
              <a:spcAft>
                <a:spcPts val="0"/>
              </a:spcAft>
              <a:buNone/>
            </a:pPr>
            <a:r>
              <a:rPr lang="en-GB" sz="1200">
                <a:solidFill>
                  <a:schemeClr val="dk1"/>
                </a:solidFill>
              </a:rPr>
              <a:t>The provided dataset offers a detailed snapshot of transactional activities across major grocery retailers. It encompasses crucial information including transaction IDs, customer IDs, merchant details, transaction descriptions, dates, and transaction amounts.</a:t>
            </a:r>
            <a:r>
              <a:rPr lang="en-GB" sz="1000">
                <a:solidFill>
                  <a:schemeClr val="dk1"/>
                </a:solidFill>
              </a:rPr>
              <a:t> </a:t>
            </a:r>
            <a:endParaRPr sz="1000">
              <a:solidFill>
                <a:schemeClr val="dk1"/>
              </a:solidFill>
            </a:endParaRPr>
          </a:p>
          <a:p>
            <a:pPr marL="0" lvl="0" indent="0" algn="l" rtl="0">
              <a:spcBef>
                <a:spcPts val="1200"/>
              </a:spcBef>
              <a:spcAft>
                <a:spcPts val="0"/>
              </a:spcAft>
              <a:buNone/>
            </a:pPr>
            <a:endParaRPr sz="1000">
              <a:solidFill>
                <a:schemeClr val="dk1"/>
              </a:solidFill>
            </a:endParaRPr>
          </a:p>
          <a:p>
            <a:pPr marL="0" lvl="0" indent="0" algn="l" rtl="0">
              <a:spcBef>
                <a:spcPts val="1200"/>
              </a:spcBef>
              <a:spcAft>
                <a:spcPts val="1200"/>
              </a:spcAft>
              <a:buNone/>
            </a:pP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Clr>
                <a:schemeClr val="dk1"/>
              </a:buClr>
              <a:buSzPct val="47368"/>
              <a:buFont typeface="Arial"/>
              <a:buNone/>
            </a:pPr>
            <a:r>
              <a:rPr lang="en-GB" sz="2322" b="1"/>
              <a:t>Data cleaning and Transformation</a:t>
            </a:r>
            <a:endParaRPr sz="2322" b="1"/>
          </a:p>
          <a:p>
            <a:pPr marL="0" lvl="0" indent="0" algn="l" rtl="0">
              <a:spcBef>
                <a:spcPts val="1200"/>
              </a:spcBef>
              <a:spcAft>
                <a:spcPts val="0"/>
              </a:spcAft>
              <a:buNone/>
            </a:pP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GB" sz="1425" dirty="0">
                <a:solidFill>
                  <a:schemeClr val="dk1"/>
                </a:solidFill>
              </a:rPr>
              <a:t>I used Ms. Excel to clean and manipulate the dataset and tableau dashboard for visualization purpose, the dataset contains 69711 rows with 5 columns.</a:t>
            </a:r>
            <a:endParaRPr sz="1425" dirty="0">
              <a:solidFill>
                <a:schemeClr val="dk1"/>
              </a:solidFill>
            </a:endParaRPr>
          </a:p>
          <a:p>
            <a:pPr marL="0" lvl="0" indent="0" algn="l" rtl="0">
              <a:spcBef>
                <a:spcPts val="1200"/>
              </a:spcBef>
              <a:spcAft>
                <a:spcPts val="0"/>
              </a:spcAft>
              <a:buClr>
                <a:schemeClr val="dk1"/>
              </a:buClr>
              <a:buSzPts val="1100"/>
              <a:buFont typeface="Arial"/>
              <a:buNone/>
            </a:pPr>
            <a:r>
              <a:rPr lang="en-GB" sz="1425" dirty="0">
                <a:solidFill>
                  <a:schemeClr val="dk1"/>
                </a:solidFill>
              </a:rPr>
              <a:t>There was no duplicate and missing data found in the dataset.</a:t>
            </a:r>
            <a:endParaRPr sz="1425" dirty="0">
              <a:solidFill>
                <a:schemeClr val="dk1"/>
              </a:solidFill>
            </a:endParaRPr>
          </a:p>
          <a:p>
            <a:pPr marL="0" lvl="0" indent="0" algn="l" rtl="0">
              <a:spcBef>
                <a:spcPts val="1200"/>
              </a:spcBef>
              <a:spcAft>
                <a:spcPts val="0"/>
              </a:spcAft>
              <a:buClr>
                <a:schemeClr val="dk1"/>
              </a:buClr>
              <a:buSzPts val="1100"/>
              <a:buFont typeface="Arial"/>
              <a:buNone/>
            </a:pPr>
            <a:r>
              <a:rPr lang="en-GB" sz="1425" dirty="0">
                <a:solidFill>
                  <a:schemeClr val="dk1"/>
                </a:solidFill>
              </a:rPr>
              <a:t>For the purpose of this analysis, I added:</a:t>
            </a:r>
            <a:endParaRPr sz="1425" dirty="0">
              <a:solidFill>
                <a:schemeClr val="dk1"/>
              </a:solidFill>
            </a:endParaRPr>
          </a:p>
          <a:p>
            <a:pPr marL="457200" lvl="0" indent="0" algn="l" rtl="0">
              <a:spcBef>
                <a:spcPts val="1200"/>
              </a:spcBef>
              <a:spcAft>
                <a:spcPts val="0"/>
              </a:spcAft>
              <a:buClr>
                <a:schemeClr val="dk1"/>
              </a:buClr>
              <a:buSzPts val="1100"/>
              <a:buFont typeface="Arial"/>
              <a:buNone/>
            </a:pPr>
            <a:r>
              <a:rPr lang="en-GB" sz="1317" dirty="0">
                <a:solidFill>
                  <a:schemeClr val="dk1"/>
                </a:solidFill>
              </a:rPr>
              <a:t>1.   	Monthly column which was extracted from the transaction Date.</a:t>
            </a:r>
            <a:endParaRPr sz="1317" dirty="0">
              <a:solidFill>
                <a:schemeClr val="dk1"/>
              </a:solidFill>
            </a:endParaRPr>
          </a:p>
          <a:p>
            <a:pPr marL="457200" lvl="0" indent="0" algn="l" rtl="0">
              <a:spcBef>
                <a:spcPts val="1200"/>
              </a:spcBef>
              <a:spcAft>
                <a:spcPts val="0"/>
              </a:spcAft>
              <a:buClr>
                <a:schemeClr val="dk1"/>
              </a:buClr>
              <a:buSzPts val="1100"/>
              <a:buFont typeface="Arial"/>
              <a:buNone/>
            </a:pPr>
            <a:r>
              <a:rPr lang="en-GB" sz="1317" dirty="0">
                <a:solidFill>
                  <a:schemeClr val="dk1"/>
                </a:solidFill>
              </a:rPr>
              <a:t>2.   	Merchant column I was able to separate the three main merchant brand name into a columns:</a:t>
            </a:r>
            <a:endParaRPr sz="1317" dirty="0">
              <a:solidFill>
                <a:schemeClr val="dk1"/>
              </a:solidFill>
            </a:endParaRPr>
          </a:p>
          <a:p>
            <a:pPr marL="457200" lvl="0" indent="0" algn="l" rtl="0">
              <a:spcBef>
                <a:spcPts val="1200"/>
              </a:spcBef>
              <a:spcAft>
                <a:spcPts val="0"/>
              </a:spcAft>
              <a:buClr>
                <a:schemeClr val="dk1"/>
              </a:buClr>
              <a:buSzPts val="1100"/>
              <a:buFont typeface="Arial"/>
              <a:buNone/>
            </a:pPr>
            <a:r>
              <a:rPr lang="en-GB" sz="1317" dirty="0">
                <a:solidFill>
                  <a:schemeClr val="dk1"/>
                </a:solidFill>
              </a:rPr>
              <a:t> Checkers Sixty60, Pick n Pay asap, Pick n Pay online, Woolworths Dash, Woolworths online.</a:t>
            </a:r>
            <a:endParaRPr sz="1317" dirty="0">
              <a:solidFill>
                <a:schemeClr val="dk1"/>
              </a:solidFill>
            </a:endParaRPr>
          </a:p>
          <a:p>
            <a:pPr marL="0" lvl="0" indent="0" algn="l" rtl="0">
              <a:spcBef>
                <a:spcPts val="1200"/>
              </a:spcBef>
              <a:spcAft>
                <a:spcPts val="0"/>
              </a:spcAft>
              <a:buClr>
                <a:schemeClr val="dk1"/>
              </a:buClr>
              <a:buSzPts val="1100"/>
              <a:buFont typeface="Arial"/>
              <a:buNone/>
            </a:pPr>
            <a:r>
              <a:rPr lang="en-GB" sz="1250" dirty="0">
                <a:solidFill>
                  <a:schemeClr val="dk1"/>
                </a:solidFill>
              </a:rPr>
              <a:t> </a:t>
            </a:r>
            <a:endParaRPr sz="1250" dirty="0">
              <a:solidFill>
                <a:schemeClr val="dk1"/>
              </a:solidFill>
            </a:endParaRPr>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4332000" cy="619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sz="2500" b="1"/>
              <a:t>Key Insight</a:t>
            </a:r>
            <a:endParaRPr sz="2500" b="1"/>
          </a:p>
        </p:txBody>
      </p:sp>
      <p:sp>
        <p:nvSpPr>
          <p:cNvPr id="74" name="Google Shape;74;p16"/>
          <p:cNvSpPr txBox="1">
            <a:spLocks noGrp="1"/>
          </p:cNvSpPr>
          <p:nvPr>
            <p:ph type="body" idx="1"/>
          </p:nvPr>
        </p:nvSpPr>
        <p:spPr>
          <a:xfrm>
            <a:off x="311700" y="1130675"/>
            <a:ext cx="3478800" cy="33552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Clr>
                <a:schemeClr val="dk1"/>
              </a:buClr>
              <a:buSzPts val="1100"/>
              <a:buFont typeface="Arial"/>
              <a:buNone/>
            </a:pPr>
            <a:r>
              <a:rPr lang="en-GB" sz="1250" dirty="0">
                <a:solidFill>
                  <a:schemeClr val="dk1"/>
                </a:solidFill>
              </a:rPr>
              <a:t>The dataset provided is over the period of 18 months, which started from January 2020 to Jun 2021, during the period mentioned the are 889 customers, 69 710 total number of transactions recorder in the dataset with R37 401 319 revenue from 3 different merchant as indicated in pie chart.</a:t>
            </a:r>
            <a:endParaRPr sz="1250" dirty="0">
              <a:solidFill>
                <a:schemeClr val="dk1"/>
              </a:solidFill>
            </a:endParaRPr>
          </a:p>
          <a:p>
            <a:pPr marL="0" lvl="0" indent="0" algn="l" rtl="0">
              <a:spcBef>
                <a:spcPts val="1200"/>
              </a:spcBef>
              <a:spcAft>
                <a:spcPts val="1200"/>
              </a:spcAft>
              <a:buClr>
                <a:schemeClr val="dk1"/>
              </a:buClr>
              <a:buSzPts val="1100"/>
              <a:buFont typeface="Arial"/>
              <a:buNone/>
            </a:pPr>
            <a:r>
              <a:rPr lang="en-GB" sz="1250" dirty="0">
                <a:solidFill>
                  <a:schemeClr val="dk1"/>
                </a:solidFill>
              </a:rPr>
              <a:t>The  most profitable merchant is Woolworths  with 46.19% of the sales follow by Pick n pay with 29.29% compared to checkers which is the less with  24.51% of revenue. That gives the different between Woolworths and Checkers of 21.68%.</a:t>
            </a:r>
            <a:endParaRPr dirty="0"/>
          </a:p>
        </p:txBody>
      </p:sp>
      <p:sp>
        <p:nvSpPr>
          <p:cNvPr id="75" name="Google Shape;75;p16"/>
          <p:cNvSpPr txBox="1">
            <a:spLocks noGrp="1"/>
          </p:cNvSpPr>
          <p:nvPr>
            <p:ph type="body" idx="2"/>
          </p:nvPr>
        </p:nvSpPr>
        <p:spPr>
          <a:xfrm>
            <a:off x="4456225" y="849850"/>
            <a:ext cx="3727200" cy="3952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6" name="Google Shape;76;p16"/>
          <p:cNvPicPr preferRelativeResize="0"/>
          <p:nvPr/>
        </p:nvPicPr>
        <p:blipFill rotWithShape="1">
          <a:blip r:embed="rId3">
            <a:alphaModFix/>
          </a:blip>
          <a:srcRect r="5365"/>
          <a:stretch/>
        </p:blipFill>
        <p:spPr>
          <a:xfrm>
            <a:off x="4058450" y="314913"/>
            <a:ext cx="4713575" cy="4562325"/>
          </a:xfrm>
          <a:prstGeom prst="rect">
            <a:avLst/>
          </a:prstGeom>
          <a:noFill/>
          <a:ln>
            <a:noFill/>
          </a:ln>
        </p:spPr>
      </p:pic>
      <p:pic>
        <p:nvPicPr>
          <p:cNvPr id="77" name="Google Shape;77;p16"/>
          <p:cNvPicPr preferRelativeResize="0"/>
          <p:nvPr/>
        </p:nvPicPr>
        <p:blipFill>
          <a:blip r:embed="rId4">
            <a:alphaModFix/>
          </a:blip>
          <a:stretch>
            <a:fillRect/>
          </a:stretch>
        </p:blipFill>
        <p:spPr>
          <a:xfrm>
            <a:off x="4147774" y="443414"/>
            <a:ext cx="4996225" cy="4469461"/>
          </a:xfrm>
          <a:prstGeom prst="rect">
            <a:avLst/>
          </a:prstGeom>
          <a:noFill/>
          <a:ln>
            <a:noFill/>
          </a:ln>
        </p:spPr>
      </p:pic>
      <p:pic>
        <p:nvPicPr>
          <p:cNvPr id="78" name="Google Shape;78;p16"/>
          <p:cNvPicPr preferRelativeResize="0"/>
          <p:nvPr/>
        </p:nvPicPr>
        <p:blipFill>
          <a:blip r:embed="rId5">
            <a:alphaModFix/>
          </a:blip>
          <a:stretch>
            <a:fillRect/>
          </a:stretch>
        </p:blipFill>
        <p:spPr>
          <a:xfrm>
            <a:off x="4505150" y="958025"/>
            <a:ext cx="1000125" cy="446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736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Customer distribution</a:t>
            </a:r>
            <a:endParaRPr b="1"/>
          </a:p>
        </p:txBody>
      </p:sp>
      <p:sp>
        <p:nvSpPr>
          <p:cNvPr id="84" name="Google Shape;84;p17"/>
          <p:cNvSpPr txBox="1">
            <a:spLocks noGrp="1"/>
          </p:cNvSpPr>
          <p:nvPr>
            <p:ph type="body" idx="1"/>
          </p:nvPr>
        </p:nvSpPr>
        <p:spPr>
          <a:xfrm>
            <a:off x="311700" y="1173500"/>
            <a:ext cx="39999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sz="1200">
              <a:solidFill>
                <a:schemeClr val="dk1"/>
              </a:solidFill>
            </a:endParaRPr>
          </a:p>
          <a:p>
            <a:pPr marL="0" lvl="0" indent="0" algn="l" rtl="0">
              <a:spcBef>
                <a:spcPts val="1200"/>
              </a:spcBef>
              <a:spcAft>
                <a:spcPts val="1200"/>
              </a:spcAft>
              <a:buClr>
                <a:schemeClr val="dk1"/>
              </a:buClr>
              <a:buSzPts val="1100"/>
              <a:buFont typeface="Arial"/>
              <a:buNone/>
            </a:pPr>
            <a:r>
              <a:rPr lang="en-GB" sz="1200">
                <a:solidFill>
                  <a:schemeClr val="dk1"/>
                </a:solidFill>
              </a:rPr>
              <a:t>Customer distribution over the period of 18 months. during the period mentioned the are Distinct </a:t>
            </a:r>
            <a:r>
              <a:rPr lang="en-GB" sz="1200">
                <a:solidFill>
                  <a:schemeClr val="dk1"/>
                </a:solidFill>
                <a:highlight>
                  <a:schemeClr val="lt1"/>
                </a:highlight>
              </a:rPr>
              <a:t>889 customers recorded in the dataset</a:t>
            </a:r>
            <a:r>
              <a:rPr lang="en-GB" sz="1200">
                <a:solidFill>
                  <a:schemeClr val="dk1"/>
                </a:solidFill>
              </a:rPr>
              <a:t>,</a:t>
            </a:r>
            <a:r>
              <a:rPr lang="en-GB" sz="1200">
                <a:solidFill>
                  <a:schemeClr val="dk1"/>
                </a:solidFill>
                <a:highlight>
                  <a:schemeClr val="lt1"/>
                </a:highlight>
              </a:rPr>
              <a:t> Pick n Pay has 679(38%) follow by woolworths 628(37%) </a:t>
            </a:r>
            <a:r>
              <a:rPr lang="en-GB" sz="1200">
                <a:solidFill>
                  <a:schemeClr val="dk1"/>
                </a:solidFill>
              </a:rPr>
              <a:t>recorder, and Checkers dataset with </a:t>
            </a:r>
            <a:r>
              <a:rPr lang="en-GB" sz="1200" b="1">
                <a:solidFill>
                  <a:schemeClr val="dk1"/>
                </a:solidFill>
                <a:highlight>
                  <a:schemeClr val="lt1"/>
                </a:highlight>
              </a:rPr>
              <a:t>R37 401 319 revenue</a:t>
            </a:r>
            <a:r>
              <a:rPr lang="en-GB" sz="1200" b="1">
                <a:solidFill>
                  <a:srgbClr val="FF9900"/>
                </a:solidFill>
              </a:rPr>
              <a:t> </a:t>
            </a:r>
            <a:r>
              <a:rPr lang="en-GB" sz="1200">
                <a:solidFill>
                  <a:schemeClr val="dk1"/>
                </a:solidFill>
              </a:rPr>
              <a:t>from 3 different merchant.</a:t>
            </a:r>
            <a:endParaRPr sz="1200"/>
          </a:p>
        </p:txBody>
      </p:sp>
      <p:sp>
        <p:nvSpPr>
          <p:cNvPr id="85" name="Google Shape;85;p17"/>
          <p:cNvSpPr txBox="1">
            <a:spLocks noGrp="1"/>
          </p:cNvSpPr>
          <p:nvPr>
            <p:ph type="body" idx="2"/>
          </p:nvPr>
        </p:nvSpPr>
        <p:spPr>
          <a:xfrm>
            <a:off x="5077550" y="1343575"/>
            <a:ext cx="3429000" cy="253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6" name="Google Shape;86;p17"/>
          <p:cNvPicPr preferRelativeResize="0"/>
          <p:nvPr/>
        </p:nvPicPr>
        <p:blipFill>
          <a:blip r:embed="rId3">
            <a:alphaModFix/>
          </a:blip>
          <a:stretch>
            <a:fillRect/>
          </a:stretch>
        </p:blipFill>
        <p:spPr>
          <a:xfrm>
            <a:off x="4514550" y="461330"/>
            <a:ext cx="4242350" cy="4250419"/>
          </a:xfrm>
          <a:prstGeom prst="rect">
            <a:avLst/>
          </a:prstGeom>
          <a:noFill/>
          <a:ln>
            <a:noFill/>
          </a:ln>
        </p:spPr>
      </p:pic>
      <p:pic>
        <p:nvPicPr>
          <p:cNvPr id="87" name="Google Shape;87;p17"/>
          <p:cNvPicPr preferRelativeResize="0"/>
          <p:nvPr/>
        </p:nvPicPr>
        <p:blipFill>
          <a:blip r:embed="rId4">
            <a:alphaModFix/>
          </a:blip>
          <a:stretch>
            <a:fillRect/>
          </a:stretch>
        </p:blipFill>
        <p:spPr>
          <a:xfrm>
            <a:off x="4505150" y="958025"/>
            <a:ext cx="1000125" cy="44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2020 Key performance vs monthly sale</a:t>
            </a:r>
            <a:endParaRPr b="1"/>
          </a:p>
        </p:txBody>
      </p:sp>
      <p:pic>
        <p:nvPicPr>
          <p:cNvPr id="93" name="Google Shape;93;p18"/>
          <p:cNvPicPr preferRelativeResize="0"/>
          <p:nvPr/>
        </p:nvPicPr>
        <p:blipFill>
          <a:blip r:embed="rId3">
            <a:alphaModFix/>
          </a:blip>
          <a:stretch>
            <a:fillRect/>
          </a:stretch>
        </p:blipFill>
        <p:spPr>
          <a:xfrm>
            <a:off x="470325" y="1064975"/>
            <a:ext cx="7654257" cy="3820976"/>
          </a:xfrm>
          <a:prstGeom prst="rect">
            <a:avLst/>
          </a:prstGeom>
          <a:noFill/>
          <a:ln>
            <a:noFill/>
          </a:ln>
        </p:spPr>
      </p:pic>
      <p:pic>
        <p:nvPicPr>
          <p:cNvPr id="94" name="Google Shape;94;p18"/>
          <p:cNvPicPr preferRelativeResize="0"/>
          <p:nvPr/>
        </p:nvPicPr>
        <p:blipFill rotWithShape="1">
          <a:blip r:embed="rId4">
            <a:alphaModFix/>
          </a:blip>
          <a:srcRect r="10120"/>
          <a:stretch/>
        </p:blipFill>
        <p:spPr>
          <a:xfrm>
            <a:off x="470325" y="1265175"/>
            <a:ext cx="1285400" cy="416350"/>
          </a:xfrm>
          <a:prstGeom prst="rect">
            <a:avLst/>
          </a:prstGeom>
          <a:noFill/>
          <a:ln>
            <a:noFill/>
          </a:ln>
        </p:spPr>
      </p:pic>
      <p:sp>
        <p:nvSpPr>
          <p:cNvPr id="95" name="Google Shape;95;p18"/>
          <p:cNvSpPr txBox="1">
            <a:spLocks noGrp="1"/>
          </p:cNvSpPr>
          <p:nvPr>
            <p:ph type="body" idx="1"/>
          </p:nvPr>
        </p:nvSpPr>
        <p:spPr>
          <a:xfrm>
            <a:off x="311700" y="1810575"/>
            <a:ext cx="3999900" cy="275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solidFill>
                <a:schemeClr val="lt1"/>
              </a:solidFill>
              <a:highlight>
                <a:schemeClr val="lt1"/>
              </a:highlight>
            </a:endParaRPr>
          </a:p>
        </p:txBody>
      </p:sp>
      <p:sp>
        <p:nvSpPr>
          <p:cNvPr id="96" name="Google Shape;96;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lnSpc>
                <a:spcPct val="100000"/>
              </a:lnSpc>
              <a:spcBef>
                <a:spcPts val="1200"/>
              </a:spcBef>
              <a:spcAft>
                <a:spcPts val="0"/>
              </a:spcAft>
              <a:buNone/>
            </a:pPr>
            <a:endParaRPr dirty="0"/>
          </a:p>
          <a:p>
            <a:pPr marL="0" lvl="0" indent="0" algn="l" rtl="0">
              <a:lnSpc>
                <a:spcPct val="100000"/>
              </a:lnSpc>
              <a:spcBef>
                <a:spcPts val="0"/>
              </a:spcBef>
              <a:spcAft>
                <a:spcPts val="0"/>
              </a:spcAft>
              <a:buClr>
                <a:schemeClr val="dk1"/>
              </a:buClr>
              <a:buSzPts val="1100"/>
              <a:buFont typeface="Arial"/>
              <a:buNone/>
            </a:pPr>
            <a:endParaRPr sz="100" dirty="0"/>
          </a:p>
          <a:p>
            <a:pPr marL="0" lvl="0" indent="0" algn="l" rtl="0">
              <a:spcBef>
                <a:spcPts val="0"/>
              </a:spcBef>
              <a:spcAft>
                <a:spcPts val="0"/>
              </a:spcAft>
              <a:buNone/>
            </a:pPr>
            <a:r>
              <a:rPr lang="en-GB" sz="1000" dirty="0"/>
              <a:t>The above line chart indicate December as the best month sale    R2.67M in revenue compared to other months.</a:t>
            </a:r>
            <a:endParaRPr sz="1000" dirty="0"/>
          </a:p>
          <a:p>
            <a:pPr marL="0" lvl="0" indent="0" algn="l" rtl="0">
              <a:spcBef>
                <a:spcPts val="1200"/>
              </a:spcBef>
              <a:spcAft>
                <a:spcPts val="0"/>
              </a:spcAft>
              <a:buNone/>
            </a:pPr>
            <a:r>
              <a:rPr lang="en-GB" sz="1000" dirty="0"/>
              <a:t>Average sales per month show April is the best month with R768.47</a:t>
            </a:r>
            <a:endParaRPr sz="1000" dirty="0"/>
          </a:p>
          <a:p>
            <a:pPr marL="0" lvl="0" indent="0" algn="l" rtl="0">
              <a:spcBef>
                <a:spcPts val="1200"/>
              </a:spcBef>
              <a:spcAft>
                <a:spcPts val="1200"/>
              </a:spcAft>
              <a:buNone/>
            </a:pPr>
            <a:r>
              <a:rPr lang="en-GB" sz="1000" dirty="0"/>
              <a:t>December is also known as a month when people receive bonuses when most companies close for the Christmas and New Year holidays and people spend money to celebrate.</a:t>
            </a:r>
            <a:endParaRPr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Total sale per sub merchant </a:t>
            </a:r>
            <a:endParaRPr b="1"/>
          </a:p>
        </p:txBody>
      </p:sp>
      <p:sp>
        <p:nvSpPr>
          <p:cNvPr id="102" name="Google Shape;102;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sz="1600">
              <a:solidFill>
                <a:schemeClr val="dk1"/>
              </a:solidFill>
            </a:endParaRPr>
          </a:p>
          <a:p>
            <a:pPr marL="0" lvl="0" indent="0" algn="l" rtl="0">
              <a:lnSpc>
                <a:spcPct val="100000"/>
              </a:lnSpc>
              <a:spcBef>
                <a:spcPts val="0"/>
              </a:spcBef>
              <a:spcAft>
                <a:spcPts val="0"/>
              </a:spcAft>
              <a:buNone/>
            </a:pPr>
            <a:endParaRPr sz="16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GB" sz="1600">
                <a:solidFill>
                  <a:schemeClr val="dk1"/>
                </a:solidFill>
              </a:rPr>
              <a:t>Sub-merchant key performance </a:t>
            </a:r>
            <a:endParaRPr sz="16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GB" sz="1600" b="1">
                <a:solidFill>
                  <a:schemeClr val="dk1"/>
                </a:solidFill>
              </a:rPr>
              <a:t>Checkers sixty60</a:t>
            </a:r>
            <a:r>
              <a:rPr lang="en-GB" sz="1600">
                <a:solidFill>
                  <a:schemeClr val="dk1"/>
                </a:solidFill>
              </a:rPr>
              <a:t> is on the lead in marketing with </a:t>
            </a:r>
            <a:r>
              <a:rPr lang="en-GB" sz="1600">
                <a:solidFill>
                  <a:schemeClr val="dk1"/>
                </a:solidFill>
                <a:highlight>
                  <a:srgbClr val="00FF00"/>
                </a:highlight>
              </a:rPr>
              <a:t>54.83% revenue</a:t>
            </a:r>
            <a:r>
              <a:rPr lang="en-GB" sz="1600">
                <a:solidFill>
                  <a:schemeClr val="dk1"/>
                </a:solidFill>
              </a:rPr>
              <a:t> alone followed by </a:t>
            </a:r>
            <a:r>
              <a:rPr lang="en-GB" sz="1600" b="1">
                <a:solidFill>
                  <a:schemeClr val="dk1"/>
                </a:solidFill>
              </a:rPr>
              <a:t>Woolworths online</a:t>
            </a:r>
            <a:r>
              <a:rPr lang="en-GB" sz="1600">
                <a:solidFill>
                  <a:schemeClr val="dk1"/>
                </a:solidFill>
              </a:rPr>
              <a:t> with </a:t>
            </a:r>
            <a:r>
              <a:rPr lang="en-GB" sz="1600">
                <a:solidFill>
                  <a:schemeClr val="dk1"/>
                </a:solidFill>
                <a:highlight>
                  <a:srgbClr val="FFFF00"/>
                </a:highlight>
              </a:rPr>
              <a:t>20.77%</a:t>
            </a:r>
            <a:r>
              <a:rPr lang="en-GB" sz="1600">
                <a:solidFill>
                  <a:schemeClr val="dk1"/>
                </a:solidFill>
              </a:rPr>
              <a:t>, then </a:t>
            </a:r>
            <a:r>
              <a:rPr lang="en-GB" sz="1600" b="1">
                <a:solidFill>
                  <a:schemeClr val="dk1"/>
                </a:solidFill>
              </a:rPr>
              <a:t>Pick n Pay online</a:t>
            </a:r>
            <a:r>
              <a:rPr lang="en-GB" sz="1600">
                <a:solidFill>
                  <a:schemeClr val="dk1"/>
                </a:solidFill>
              </a:rPr>
              <a:t> with </a:t>
            </a:r>
            <a:r>
              <a:rPr lang="en-GB" sz="1600">
                <a:solidFill>
                  <a:schemeClr val="dk1"/>
                </a:solidFill>
                <a:highlight>
                  <a:srgbClr val="FF9900"/>
                </a:highlight>
              </a:rPr>
              <a:t>11.38%</a:t>
            </a:r>
            <a:r>
              <a:rPr lang="en-GB" sz="1600">
                <a:solidFill>
                  <a:schemeClr val="dk1"/>
                </a:solidFill>
              </a:rPr>
              <a:t>. The less profitable is </a:t>
            </a:r>
            <a:r>
              <a:rPr lang="en-GB" sz="1600" b="1">
                <a:solidFill>
                  <a:schemeClr val="dk1"/>
                </a:solidFill>
              </a:rPr>
              <a:t>Woolworths Dash</a:t>
            </a:r>
            <a:r>
              <a:rPr lang="en-GB" sz="1600">
                <a:solidFill>
                  <a:schemeClr val="dk1"/>
                </a:solidFill>
              </a:rPr>
              <a:t> with </a:t>
            </a:r>
            <a:r>
              <a:rPr lang="en-GB" sz="1600">
                <a:solidFill>
                  <a:schemeClr val="dk1"/>
                </a:solidFill>
                <a:highlight>
                  <a:srgbClr val="FF9900"/>
                </a:highlight>
              </a:rPr>
              <a:t>3.66%</a:t>
            </a:r>
            <a:endParaRPr sz="1600">
              <a:solidFill>
                <a:schemeClr val="dk1"/>
              </a:solidFill>
              <a:highlight>
                <a:srgbClr val="FF9900"/>
              </a:highlight>
            </a:endParaRPr>
          </a:p>
          <a:p>
            <a:pPr marL="0" lvl="0" indent="0" algn="l" rtl="0">
              <a:lnSpc>
                <a:spcPct val="100000"/>
              </a:lnSpc>
              <a:spcBef>
                <a:spcPts val="0"/>
              </a:spcBef>
              <a:spcAft>
                <a:spcPts val="0"/>
              </a:spcAft>
              <a:buClr>
                <a:schemeClr val="dk1"/>
              </a:buClr>
              <a:buSzPts val="1100"/>
              <a:buFont typeface="Arial"/>
              <a:buNone/>
            </a:pPr>
            <a:endParaRPr sz="1600">
              <a:solidFill>
                <a:schemeClr val="dk1"/>
              </a:solidFill>
            </a:endParaRPr>
          </a:p>
        </p:txBody>
      </p:sp>
      <p:sp>
        <p:nvSpPr>
          <p:cNvPr id="103" name="Google Shape;103;p19"/>
          <p:cNvSpPr txBox="1">
            <a:spLocks noGrp="1"/>
          </p:cNvSpPr>
          <p:nvPr>
            <p:ph type="body" idx="2"/>
          </p:nvPr>
        </p:nvSpPr>
        <p:spPr>
          <a:xfrm>
            <a:off x="4832400" y="1310600"/>
            <a:ext cx="3690600" cy="288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4" name="Google Shape;104;p19"/>
          <p:cNvPicPr preferRelativeResize="0"/>
          <p:nvPr/>
        </p:nvPicPr>
        <p:blipFill>
          <a:blip r:embed="rId3">
            <a:alphaModFix/>
          </a:blip>
          <a:stretch>
            <a:fillRect/>
          </a:stretch>
        </p:blipFill>
        <p:spPr>
          <a:xfrm>
            <a:off x="4255400" y="1152475"/>
            <a:ext cx="4678974" cy="32446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Average amount per Merchant</a:t>
            </a:r>
            <a:endParaRPr/>
          </a:p>
        </p:txBody>
      </p:sp>
      <p:sp>
        <p:nvSpPr>
          <p:cNvPr id="110" name="Google Shape;110;p20"/>
          <p:cNvSpPr txBox="1">
            <a:spLocks noGrp="1"/>
          </p:cNvSpPr>
          <p:nvPr>
            <p:ph type="body" idx="1"/>
          </p:nvPr>
        </p:nvSpPr>
        <p:spPr>
          <a:xfrm>
            <a:off x="311700" y="1152475"/>
            <a:ext cx="3785100" cy="3416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GB" sz="1200">
                <a:solidFill>
                  <a:srgbClr val="4D5156"/>
                </a:solidFill>
                <a:highlight>
                  <a:srgbClr val="FFFFFF"/>
                </a:highlight>
              </a:rPr>
              <a:t>The term “Average” describes a value that should represent the sample. </a:t>
            </a:r>
            <a:endParaRPr sz="1200">
              <a:solidFill>
                <a:srgbClr val="4D5156"/>
              </a:solidFill>
              <a:highlight>
                <a:srgbClr val="FFFFFF"/>
              </a:highlight>
            </a:endParaRPr>
          </a:p>
          <a:p>
            <a:pPr marL="0" lvl="0" indent="0" algn="l" rtl="0">
              <a:spcBef>
                <a:spcPts val="1200"/>
              </a:spcBef>
              <a:spcAft>
                <a:spcPts val="0"/>
              </a:spcAft>
              <a:buNone/>
            </a:pPr>
            <a:r>
              <a:rPr lang="en-GB" sz="1200">
                <a:solidFill>
                  <a:srgbClr val="4D5156"/>
                </a:solidFill>
                <a:highlight>
                  <a:srgbClr val="FFFFFF"/>
                </a:highlight>
              </a:rPr>
              <a:t>An average is defined as </a:t>
            </a:r>
            <a:r>
              <a:rPr lang="en-GB" sz="1200" b="1">
                <a:solidFill>
                  <a:srgbClr val="040C28"/>
                </a:solidFill>
              </a:rPr>
              <a:t>the sum of all the values divided by the total number of values in a given set</a:t>
            </a:r>
            <a:r>
              <a:rPr lang="en-GB" sz="1200">
                <a:solidFill>
                  <a:srgbClr val="4D5156"/>
                </a:solidFill>
                <a:highlight>
                  <a:srgbClr val="FFFFFF"/>
                </a:highlight>
              </a:rPr>
              <a:t>. It is also known as the arithmetic mean.</a:t>
            </a:r>
            <a:endParaRPr sz="1200">
              <a:solidFill>
                <a:srgbClr val="4D5156"/>
              </a:solidFill>
              <a:highlight>
                <a:srgbClr val="FFFFFF"/>
              </a:highlight>
            </a:endParaRPr>
          </a:p>
          <a:p>
            <a:pPr marL="0" lvl="0" indent="0" algn="l" rtl="0">
              <a:spcBef>
                <a:spcPts val="1200"/>
              </a:spcBef>
              <a:spcAft>
                <a:spcPts val="0"/>
              </a:spcAft>
              <a:buNone/>
            </a:pPr>
            <a:endParaRPr sz="1200">
              <a:solidFill>
                <a:srgbClr val="4D5156"/>
              </a:solidFill>
              <a:highlight>
                <a:srgbClr val="FFFFFF"/>
              </a:highlight>
            </a:endParaRPr>
          </a:p>
          <a:p>
            <a:pPr marL="0" lvl="0" indent="0" algn="l" rtl="0">
              <a:spcBef>
                <a:spcPts val="1200"/>
              </a:spcBef>
              <a:spcAft>
                <a:spcPts val="0"/>
              </a:spcAft>
              <a:buNone/>
            </a:pPr>
            <a:r>
              <a:rPr lang="en-GB" sz="1200">
                <a:solidFill>
                  <a:srgbClr val="4D5156"/>
                </a:solidFill>
                <a:highlight>
                  <a:srgbClr val="FFFFFF"/>
                </a:highlight>
              </a:rPr>
              <a:t>After the above calculation </a:t>
            </a:r>
            <a:r>
              <a:rPr lang="en-GB" sz="1200" b="1">
                <a:solidFill>
                  <a:srgbClr val="4D5156"/>
                </a:solidFill>
                <a:highlight>
                  <a:srgbClr val="FFFFFF"/>
                </a:highlight>
              </a:rPr>
              <a:t>woolworths</a:t>
            </a:r>
            <a:r>
              <a:rPr lang="en-GB" sz="1200">
                <a:solidFill>
                  <a:srgbClr val="4D5156"/>
                </a:solidFill>
                <a:highlight>
                  <a:srgbClr val="FFFFFF"/>
                </a:highlight>
              </a:rPr>
              <a:t> has the highest amount average follow by </a:t>
            </a:r>
            <a:r>
              <a:rPr lang="en-GB" sz="1200" b="1">
                <a:solidFill>
                  <a:srgbClr val="4D5156"/>
                </a:solidFill>
                <a:highlight>
                  <a:srgbClr val="FFFFFF"/>
                </a:highlight>
              </a:rPr>
              <a:t>Checkers</a:t>
            </a:r>
            <a:r>
              <a:rPr lang="en-GB" sz="1200">
                <a:solidFill>
                  <a:srgbClr val="4D5156"/>
                </a:solidFill>
                <a:highlight>
                  <a:srgbClr val="FFFFFF"/>
                </a:highlight>
              </a:rPr>
              <a:t> then </a:t>
            </a:r>
            <a:r>
              <a:rPr lang="en-GB" sz="1200" b="1">
                <a:solidFill>
                  <a:srgbClr val="4D5156"/>
                </a:solidFill>
                <a:highlight>
                  <a:srgbClr val="FFFFFF"/>
                </a:highlight>
              </a:rPr>
              <a:t>Pick n Pay</a:t>
            </a:r>
            <a:r>
              <a:rPr lang="en-GB" sz="1200">
                <a:solidFill>
                  <a:srgbClr val="4D5156"/>
                </a:solidFill>
                <a:highlight>
                  <a:srgbClr val="FFFFFF"/>
                </a:highlight>
              </a:rPr>
              <a:t>.</a:t>
            </a:r>
            <a:endParaRPr sz="1200">
              <a:solidFill>
                <a:srgbClr val="4D5156"/>
              </a:solidFill>
              <a:highlight>
                <a:srgbClr val="FFFFFF"/>
              </a:highlight>
            </a:endParaRPr>
          </a:p>
          <a:p>
            <a:pPr marL="0" lvl="0" indent="0" algn="l" rtl="0">
              <a:spcBef>
                <a:spcPts val="1200"/>
              </a:spcBef>
              <a:spcAft>
                <a:spcPts val="1200"/>
              </a:spcAft>
              <a:buNone/>
            </a:pPr>
            <a:r>
              <a:rPr lang="en-GB" sz="1200">
                <a:solidFill>
                  <a:srgbClr val="4D5156"/>
                </a:solidFill>
                <a:highlight>
                  <a:srgbClr val="FFFFFF"/>
                </a:highlight>
              </a:rPr>
              <a:t>With this we should now understand why woolworth has the most profit compare with the rest merchant. </a:t>
            </a:r>
            <a:endParaRPr sz="1200">
              <a:solidFill>
                <a:srgbClr val="4D5156"/>
              </a:solidFill>
              <a:highlight>
                <a:srgbClr val="FFFFFF"/>
              </a:highlight>
            </a:endParaRPr>
          </a:p>
        </p:txBody>
      </p:sp>
      <p:sp>
        <p:nvSpPr>
          <p:cNvPr id="111" name="Google Shape;111;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2" name="Google Shape;112;p20"/>
          <p:cNvPicPr preferRelativeResize="0"/>
          <p:nvPr/>
        </p:nvPicPr>
        <p:blipFill>
          <a:blip r:embed="rId3">
            <a:alphaModFix/>
          </a:blip>
          <a:stretch>
            <a:fillRect/>
          </a:stretch>
        </p:blipFill>
        <p:spPr>
          <a:xfrm>
            <a:off x="4385500" y="1056775"/>
            <a:ext cx="4547000" cy="3680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Key Performance per month </a:t>
            </a:r>
            <a:endParaRPr b="1"/>
          </a:p>
        </p:txBody>
      </p:sp>
      <p:pic>
        <p:nvPicPr>
          <p:cNvPr id="118" name="Google Shape;118;p21"/>
          <p:cNvPicPr preferRelativeResize="0"/>
          <p:nvPr/>
        </p:nvPicPr>
        <p:blipFill>
          <a:blip r:embed="rId3">
            <a:alphaModFix/>
          </a:blip>
          <a:stretch>
            <a:fillRect/>
          </a:stretch>
        </p:blipFill>
        <p:spPr>
          <a:xfrm>
            <a:off x="914950" y="1212300"/>
            <a:ext cx="7134692" cy="3820975"/>
          </a:xfrm>
          <a:prstGeom prst="rect">
            <a:avLst/>
          </a:prstGeom>
          <a:noFill/>
          <a:ln>
            <a:noFill/>
          </a:ln>
        </p:spPr>
      </p:pic>
      <p:pic>
        <p:nvPicPr>
          <p:cNvPr id="119" name="Google Shape;119;p21"/>
          <p:cNvPicPr preferRelativeResize="0"/>
          <p:nvPr/>
        </p:nvPicPr>
        <p:blipFill rotWithShape="1">
          <a:blip r:embed="rId4">
            <a:alphaModFix/>
          </a:blip>
          <a:srcRect l="4137" t="-3390" r="-7315" b="3390"/>
          <a:stretch/>
        </p:blipFill>
        <p:spPr>
          <a:xfrm>
            <a:off x="914950" y="1111500"/>
            <a:ext cx="1348475" cy="14602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746</Words>
  <Application>Microsoft Office PowerPoint</Application>
  <PresentationFormat>On-screen Show (16:9)</PresentationFormat>
  <Paragraphs>49</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Light</vt:lpstr>
      <vt:lpstr>Presented by Joshua Kabwanga 28 Jan 2023</vt:lpstr>
      <vt:lpstr>Objective from the stakeholder </vt:lpstr>
      <vt:lpstr>Data cleaning and Transformation </vt:lpstr>
      <vt:lpstr>Key Insight</vt:lpstr>
      <vt:lpstr>Customer distribution</vt:lpstr>
      <vt:lpstr>2020 Key performance vs monthly sale</vt:lpstr>
      <vt:lpstr>Total sale per sub merchant </vt:lpstr>
      <vt:lpstr>Average amount per Merchant</vt:lpstr>
      <vt:lpstr>Key Performance per month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Joshua Kabwanga 28 Jan 2023</dc:title>
  <cp:lastModifiedBy>John Print</cp:lastModifiedBy>
  <cp:revision>5</cp:revision>
  <dcterms:modified xsi:type="dcterms:W3CDTF">2024-06-03T07:21:28Z</dcterms:modified>
</cp:coreProperties>
</file>