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CF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2" d="100"/>
          <a:sy n="72" d="100"/>
        </p:scale>
        <p:origin x="1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41BB-9C49-07EE-AA55-7BA0E213FB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778A87E7-DE9E-4EB9-C267-1CEF2A7A9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D910AF4-A3C8-1B1D-5A50-BA0A5669AC03}"/>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57A47E43-263C-FA98-E972-C572F43552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78B1118-6E2A-2037-DCF2-46E9C262D085}"/>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357721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D83E-A948-0989-6705-53287A13773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7E0A47E-A66F-2FC7-A859-E459162C4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1E57534-A690-A37E-4D75-C2AC4D6E3E16}"/>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C65B259E-E939-EC19-7161-DE7ED6620C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9D8E28F-9F5A-BC37-BCBB-CF786BB3A3A1}"/>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171239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5D81B-5564-ACB5-0AC7-F3B22D934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BBB0B2C-1BC6-5301-8A88-6B8AF5C4B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49C1818-9140-90DF-7510-CB91329D80CB}"/>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58EF0301-42CF-9FCF-4BC2-E347807DF31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F287155-17D9-663D-DCA4-28334430E352}"/>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303125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661-2EE0-E2C3-C31E-6365BE3B394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FBFE9C5-BFC7-6707-418A-947EE4F30F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77B77CA-4AFE-976F-6974-CAE9D33E66EC}"/>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34CA46E9-7059-6959-FE8E-C5D62374596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FFF51D9-9015-4EB9-8E55-C28276636C0B}"/>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345366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C943-7314-3FFC-7889-4C6BD529E4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3137406-1B0C-2FC7-DA38-1B40E91A6A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5CDE4-80FB-F0F5-1552-6016C5620F80}"/>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EC2163F6-1245-F8D9-2C94-A8FF258D9C4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A6A9976-5180-45F6-98F3-06F514E53FE0}"/>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348402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990A-A8A7-0350-94E1-21669B892AA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3755211-7274-7FF9-0A6A-16CE5BABB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17D3E68B-6E1E-85BC-03B2-0432C95D4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09ED1AE-7E41-B328-35ED-A126E214D6D9}"/>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6" name="Footer Placeholder 5">
            <a:extLst>
              <a:ext uri="{FF2B5EF4-FFF2-40B4-BE49-F238E27FC236}">
                <a16:creationId xmlns:a16="http://schemas.microsoft.com/office/drawing/2014/main" id="{9FA8522B-763B-AB71-8D80-7E986270A9C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0E2EBDA-D396-D781-7810-9DAE7A4CB0FD}"/>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102989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12F6-1E2B-E096-CB79-705BF7700286}"/>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5729E58-4FCF-94C9-E86F-B39F82765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0B375-2275-9F5A-E978-1A698800D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65661A0-9CF2-F0C1-18CF-114B19865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F27D4-CB03-FE4C-1952-4A045BC43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99CE7B6-CC20-C837-B70B-09276DF4B83D}"/>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8" name="Footer Placeholder 7">
            <a:extLst>
              <a:ext uri="{FF2B5EF4-FFF2-40B4-BE49-F238E27FC236}">
                <a16:creationId xmlns:a16="http://schemas.microsoft.com/office/drawing/2014/main" id="{827D41B5-3E3B-0B18-8259-516A77B5819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6E49D00-247E-0417-B262-11C08320EBCC}"/>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296662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45EF-EC90-2D66-2FAE-27650B0781C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CFE66D67-598B-0EBA-7967-BDB77D893588}"/>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4" name="Footer Placeholder 3">
            <a:extLst>
              <a:ext uri="{FF2B5EF4-FFF2-40B4-BE49-F238E27FC236}">
                <a16:creationId xmlns:a16="http://schemas.microsoft.com/office/drawing/2014/main" id="{3CD47A89-DDC7-462A-707D-E3CE841B4F8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307EED00-DD58-C769-F212-E862A1EF7EF4}"/>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239308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C1B9-5D78-C52A-9096-69387F8FB602}"/>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3" name="Footer Placeholder 2">
            <a:extLst>
              <a:ext uri="{FF2B5EF4-FFF2-40B4-BE49-F238E27FC236}">
                <a16:creationId xmlns:a16="http://schemas.microsoft.com/office/drawing/2014/main" id="{9FBB56F9-344E-2BE7-8EBC-8502DAE9141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63916273-32FB-461E-56C6-93CE3F56D6C4}"/>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28950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1AC6-54D3-A05C-587C-A0378B5D4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E9759A18-E192-6E1D-5211-DA3DA442C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92AE26B2-F628-5973-A439-6422DE33A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0F41A-1C24-D7E2-C594-7F3764C0F384}"/>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6" name="Footer Placeholder 5">
            <a:extLst>
              <a:ext uri="{FF2B5EF4-FFF2-40B4-BE49-F238E27FC236}">
                <a16:creationId xmlns:a16="http://schemas.microsoft.com/office/drawing/2014/main" id="{3DBA024C-09E2-6D60-EE63-18FF450F8AC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1F8E494-C689-B6D5-A54E-E4CD19FDF7FC}"/>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250632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FEA4-39B4-C8EB-3754-378779926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332E8D24-F840-C1F0-BDDE-33C18E3FF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09213C4-3E5C-ED1A-9E53-6F46E995C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96422-ECE3-690E-AB52-203BD7305289}"/>
              </a:ext>
            </a:extLst>
          </p:cNvPr>
          <p:cNvSpPr>
            <a:spLocks noGrp="1"/>
          </p:cNvSpPr>
          <p:nvPr>
            <p:ph type="dt" sz="half" idx="10"/>
          </p:nvPr>
        </p:nvSpPr>
        <p:spPr/>
        <p:txBody>
          <a:bodyPr/>
          <a:lstStyle/>
          <a:p>
            <a:fld id="{B5E133D4-47A3-4E87-BE35-692DFF8148AE}" type="datetimeFigureOut">
              <a:rPr lang="en-ZA" smtClean="0"/>
              <a:t>2024/05/13</a:t>
            </a:fld>
            <a:endParaRPr lang="en-ZA"/>
          </a:p>
        </p:txBody>
      </p:sp>
      <p:sp>
        <p:nvSpPr>
          <p:cNvPr id="6" name="Footer Placeholder 5">
            <a:extLst>
              <a:ext uri="{FF2B5EF4-FFF2-40B4-BE49-F238E27FC236}">
                <a16:creationId xmlns:a16="http://schemas.microsoft.com/office/drawing/2014/main" id="{905F7C1E-229C-3B30-A6FA-BEF40358AB9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79DF6F2-4BFF-E410-D954-51EC4E222D31}"/>
              </a:ext>
            </a:extLst>
          </p:cNvPr>
          <p:cNvSpPr>
            <a:spLocks noGrp="1"/>
          </p:cNvSpPr>
          <p:nvPr>
            <p:ph type="sldNum" sz="quarter" idx="12"/>
          </p:nvPr>
        </p:nvSpPr>
        <p:spPr/>
        <p:txBody>
          <a:bodyPr/>
          <a:lstStyle/>
          <a:p>
            <a:fld id="{381A0393-EE2D-4DB7-AA17-1B632D1163E0}" type="slidenum">
              <a:rPr lang="en-ZA" smtClean="0"/>
              <a:t>‹#›</a:t>
            </a:fld>
            <a:endParaRPr lang="en-ZA"/>
          </a:p>
        </p:txBody>
      </p:sp>
    </p:spTree>
    <p:extLst>
      <p:ext uri="{BB962C8B-B14F-4D97-AF65-F5344CB8AC3E}">
        <p14:creationId xmlns:p14="http://schemas.microsoft.com/office/powerpoint/2010/main" val="37450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ABF20-3E3B-810B-DFD5-592C96C7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5B62E4A-5D72-AF42-B137-AC3670E31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720CF12-1DDC-E154-EA99-97DCA57A6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E133D4-47A3-4E87-BE35-692DFF8148AE}" type="datetimeFigureOut">
              <a:rPr lang="en-ZA" smtClean="0"/>
              <a:t>2024/05/13</a:t>
            </a:fld>
            <a:endParaRPr lang="en-ZA"/>
          </a:p>
        </p:txBody>
      </p:sp>
      <p:sp>
        <p:nvSpPr>
          <p:cNvPr id="5" name="Footer Placeholder 4">
            <a:extLst>
              <a:ext uri="{FF2B5EF4-FFF2-40B4-BE49-F238E27FC236}">
                <a16:creationId xmlns:a16="http://schemas.microsoft.com/office/drawing/2014/main" id="{4A1F065E-1364-CB7E-82D3-8C167736B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C0123923-CBA3-A7E3-D72C-A1D7C83F9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1A0393-EE2D-4DB7-AA17-1B632D1163E0}" type="slidenum">
              <a:rPr lang="en-ZA" smtClean="0"/>
              <a:t>‹#›</a:t>
            </a:fld>
            <a:endParaRPr lang="en-ZA"/>
          </a:p>
        </p:txBody>
      </p:sp>
    </p:spTree>
    <p:extLst>
      <p:ext uri="{BB962C8B-B14F-4D97-AF65-F5344CB8AC3E}">
        <p14:creationId xmlns:p14="http://schemas.microsoft.com/office/powerpoint/2010/main" val="346094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joshua-k-data123321/"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JoshuaKab"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5503C5-6C21-8493-D38C-776641664040}"/>
              </a:ext>
            </a:extLst>
          </p:cNvPr>
          <p:cNvSpPr>
            <a:spLocks noGrp="1"/>
          </p:cNvSpPr>
          <p:nvPr>
            <p:ph type="ctrTitle"/>
          </p:nvPr>
        </p:nvSpPr>
        <p:spPr>
          <a:xfrm>
            <a:off x="1524003" y="1999615"/>
            <a:ext cx="9144000" cy="2764028"/>
          </a:xfrm>
        </p:spPr>
        <p:txBody>
          <a:bodyPr anchor="ctr">
            <a:normAutofit/>
          </a:bodyPr>
          <a:lstStyle/>
          <a:p>
            <a:r>
              <a:rPr lang="en-US" sz="5600" b="1" i="0">
                <a:effectLst/>
                <a:highlight>
                  <a:srgbClr val="FFFFFF"/>
                </a:highlight>
                <a:latin typeface="Kumbh Sans"/>
              </a:rPr>
              <a:t>Data Science Skills [LinkedIn SQL Interview Question]</a:t>
            </a:r>
            <a:br>
              <a:rPr lang="en-US" sz="5600" b="1" i="0">
                <a:effectLst/>
                <a:highlight>
                  <a:srgbClr val="FFFFFF"/>
                </a:highlight>
                <a:latin typeface="Kumbh Sans"/>
              </a:rPr>
            </a:br>
            <a:endParaRPr lang="en-ZA" sz="5600"/>
          </a:p>
        </p:txBody>
      </p:sp>
      <p:sp>
        <p:nvSpPr>
          <p:cNvPr id="3" name="Subtitle 2">
            <a:extLst>
              <a:ext uri="{FF2B5EF4-FFF2-40B4-BE49-F238E27FC236}">
                <a16:creationId xmlns:a16="http://schemas.microsoft.com/office/drawing/2014/main" id="{A45F75B1-691F-5FE0-BC73-4DB7703D121A}"/>
              </a:ext>
            </a:extLst>
          </p:cNvPr>
          <p:cNvSpPr>
            <a:spLocks noGrp="1"/>
          </p:cNvSpPr>
          <p:nvPr>
            <p:ph type="subTitle" idx="1"/>
          </p:nvPr>
        </p:nvSpPr>
        <p:spPr>
          <a:xfrm>
            <a:off x="1966912" y="5645150"/>
            <a:ext cx="8258176" cy="631825"/>
          </a:xfrm>
        </p:spPr>
        <p:txBody>
          <a:bodyPr anchor="ctr">
            <a:normAutofit/>
          </a:bodyPr>
          <a:lstStyle/>
          <a:p>
            <a:r>
              <a:rPr lang="en-US" sz="2800"/>
              <a:t>DataLamur by Joshua Kab </a:t>
            </a:r>
            <a:endParaRPr lang="en-ZA"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62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ACCE7-E921-3F89-54CD-4DED5841E05F}"/>
              </a:ext>
            </a:extLst>
          </p:cNvPr>
          <p:cNvSpPr>
            <a:spLocks noGrp="1"/>
          </p:cNvSpPr>
          <p:nvPr>
            <p:ph type="title"/>
          </p:nvPr>
        </p:nvSpPr>
        <p:spPr>
          <a:xfrm>
            <a:off x="871442" y="685800"/>
            <a:ext cx="4353116" cy="3139954"/>
          </a:xfrm>
        </p:spPr>
        <p:txBody>
          <a:bodyPr vert="horz" lIns="91440" tIns="45720" rIns="91440" bIns="45720" rtlCol="0" anchor="b">
            <a:normAutofit/>
          </a:bodyPr>
          <a:lstStyle/>
          <a:p>
            <a:pPr algn="ctr"/>
            <a:r>
              <a:rPr lang="en-US" sz="1800" b="0" i="0" kern="1200" dirty="0">
                <a:solidFill>
                  <a:srgbClr val="595959"/>
                </a:solidFill>
                <a:effectLst/>
                <a:latin typeface="Abadi Extra Light" panose="020B0204020104020204" pitchFamily="34" charset="0"/>
              </a:rPr>
              <a:t>Given a table of candidates and their skills, you're tasked with finding the candidates best suited for an open Data Science job. You want to find candidates who are proficient in Python, Tableau, and PostgreSQL.</a:t>
            </a:r>
            <a:br>
              <a:rPr lang="en-US" sz="1800" b="0" i="0" kern="1200" dirty="0">
                <a:solidFill>
                  <a:srgbClr val="595959"/>
                </a:solidFill>
                <a:effectLst/>
                <a:latin typeface="Abadi Extra Light" panose="020B0204020104020204" pitchFamily="34" charset="0"/>
              </a:rPr>
            </a:br>
            <a:r>
              <a:rPr lang="en-US" sz="1800" b="0" i="0" kern="1200" dirty="0">
                <a:solidFill>
                  <a:srgbClr val="595959"/>
                </a:solidFill>
                <a:effectLst/>
                <a:latin typeface="Abadi Extra Light" panose="020B0204020104020204" pitchFamily="34" charset="0"/>
              </a:rPr>
              <a:t>Write a query to list the candidates who possess all of the required skills for the job. Sort the output by candidate ID in ascending order</a:t>
            </a:r>
            <a:r>
              <a:rPr lang="en-US" sz="1200" b="0" i="0" kern="1200" dirty="0">
                <a:solidFill>
                  <a:srgbClr val="595959"/>
                </a:solidFill>
                <a:effectLst/>
                <a:latin typeface="Abadi Extra Light" panose="020B0204020104020204" pitchFamily="34" charset="0"/>
              </a:rPr>
              <a:t>.</a:t>
            </a:r>
            <a:br>
              <a:rPr lang="en-US" sz="1000" b="0" i="0" kern="1200" dirty="0">
                <a:solidFill>
                  <a:srgbClr val="595959"/>
                </a:solidFill>
                <a:effectLst/>
                <a:highlight>
                  <a:srgbClr val="FFFFFF"/>
                </a:highlight>
                <a:latin typeface="+mj-lt"/>
                <a:ea typeface="+mj-ea"/>
                <a:cs typeface="+mj-cs"/>
              </a:rPr>
            </a:br>
            <a:br>
              <a:rPr lang="en-US" sz="1000" b="0" i="0" kern="1200" dirty="0">
                <a:solidFill>
                  <a:srgbClr val="595959"/>
                </a:solidFill>
                <a:effectLst/>
                <a:highlight>
                  <a:srgbClr val="FFFFFF"/>
                </a:highlight>
                <a:latin typeface="+mj-lt"/>
                <a:ea typeface="+mj-ea"/>
                <a:cs typeface="+mj-cs"/>
              </a:rPr>
            </a:br>
            <a:br>
              <a:rPr lang="en-US" sz="1000" b="0" i="0" kern="1200" dirty="0">
                <a:solidFill>
                  <a:srgbClr val="595959"/>
                </a:solidFill>
                <a:effectLst/>
                <a:highlight>
                  <a:srgbClr val="FFFFFF"/>
                </a:highlight>
                <a:latin typeface="+mj-lt"/>
                <a:ea typeface="+mj-ea"/>
                <a:cs typeface="+mj-cs"/>
              </a:rPr>
            </a:br>
            <a:endParaRPr lang="en-US" sz="1000" kern="1200" dirty="0">
              <a:solidFill>
                <a:srgbClr val="595959"/>
              </a:solidFill>
              <a:latin typeface="+mj-lt"/>
              <a:ea typeface="+mj-ea"/>
              <a:cs typeface="+mj-cs"/>
            </a:endParaRPr>
          </a:p>
        </p:txBody>
      </p:sp>
      <p:sp>
        <p:nvSpPr>
          <p:cNvPr id="4" name="Rectangle 1">
            <a:extLst>
              <a:ext uri="{FF2B5EF4-FFF2-40B4-BE49-F238E27FC236}">
                <a16:creationId xmlns:a16="http://schemas.microsoft.com/office/drawing/2014/main" id="{B5831E19-CB2C-75F7-9D70-23FB9615720D}"/>
              </a:ext>
            </a:extLst>
          </p:cNvPr>
          <p:cNvSpPr>
            <a:spLocks noChangeArrowheads="1"/>
          </p:cNvSpPr>
          <p:nvPr/>
        </p:nvSpPr>
        <p:spPr bwMode="auto">
          <a:xfrm>
            <a:off x="871442" y="4465983"/>
            <a:ext cx="4353116" cy="17517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000" b="1" i="0" u="none" strike="noStrike" cap="none" normalizeH="0" baseline="0" dirty="0">
                <a:ln>
                  <a:noFill/>
                </a:ln>
                <a:solidFill>
                  <a:srgbClr val="595959"/>
                </a:solidFill>
                <a:effectLst/>
              </a:rPr>
              <a:t>Assumption:</a:t>
            </a:r>
            <a:endParaRPr kumimoji="0" lang="en-US" altLang="en-US" sz="2000" b="0" i="0" u="none" strike="noStrike" cap="none" normalizeH="0" baseline="0" dirty="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rgbClr val="595959"/>
                </a:solidFill>
                <a:effectLst/>
                <a:latin typeface="Abadi Extra Light" panose="020B0204020104020204" pitchFamily="34" charset="0"/>
              </a:rPr>
              <a:t>There are no duplicates in the candidates table.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solidFill>
                <a:srgbClr val="595959"/>
              </a:solidFill>
              <a:effectLst/>
            </a:endParaRPr>
          </a:p>
        </p:txBody>
      </p:sp>
      <p:pic>
        <p:nvPicPr>
          <p:cNvPr id="6" name="Content Placeholder 5">
            <a:extLst>
              <a:ext uri="{FF2B5EF4-FFF2-40B4-BE49-F238E27FC236}">
                <a16:creationId xmlns:a16="http://schemas.microsoft.com/office/drawing/2014/main" id="{35DA34D6-1C59-463C-E6F9-F665CAF5AB08}"/>
              </a:ext>
            </a:extLst>
          </p:cNvPr>
          <p:cNvPicPr>
            <a:picLocks noGrp="1" noChangeAspect="1"/>
          </p:cNvPicPr>
          <p:nvPr>
            <p:ph idx="1"/>
          </p:nvPr>
        </p:nvPicPr>
        <p:blipFill>
          <a:blip r:embed="rId2"/>
          <a:stretch>
            <a:fillRect/>
          </a:stretch>
        </p:blipFill>
        <p:spPr>
          <a:xfrm>
            <a:off x="7389633" y="685799"/>
            <a:ext cx="3581392" cy="5531972"/>
          </a:xfrm>
          <a:prstGeom prst="rect">
            <a:avLst/>
          </a:prstGeom>
        </p:spPr>
      </p:pic>
    </p:spTree>
    <p:extLst>
      <p:ext uri="{BB962C8B-B14F-4D97-AF65-F5344CB8AC3E}">
        <p14:creationId xmlns:p14="http://schemas.microsoft.com/office/powerpoint/2010/main" val="131626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6484A-3164-B5DD-76E4-999450A0220D}"/>
              </a:ext>
            </a:extLst>
          </p:cNvPr>
          <p:cNvSpPr>
            <a:spLocks noGrp="1"/>
          </p:cNvSpPr>
          <p:nvPr>
            <p:ph type="title"/>
          </p:nvPr>
        </p:nvSpPr>
        <p:spPr>
          <a:xfrm>
            <a:off x="1309862" y="4146038"/>
            <a:ext cx="4786138" cy="1983632"/>
          </a:xfrm>
        </p:spPr>
        <p:txBody>
          <a:bodyPr anchor="t">
            <a:normAutofit/>
          </a:bodyPr>
          <a:lstStyle/>
          <a:p>
            <a:pPr algn="ctr"/>
            <a:r>
              <a:rPr lang="en-US" sz="1300" b="1" i="0" dirty="0">
                <a:solidFill>
                  <a:schemeClr val="tx1">
                    <a:lumMod val="65000"/>
                    <a:lumOff val="35000"/>
                  </a:schemeClr>
                </a:solidFill>
                <a:effectLst/>
                <a:highlight>
                  <a:srgbClr val="FFFFFF"/>
                </a:highlight>
                <a:latin typeface="Kumbh Sans"/>
              </a:rPr>
              <a:t>Explanation</a:t>
            </a:r>
            <a:br>
              <a:rPr lang="en-US" sz="1300" b="1" i="0" dirty="0">
                <a:solidFill>
                  <a:schemeClr val="tx1">
                    <a:lumMod val="65000"/>
                    <a:lumOff val="35000"/>
                  </a:schemeClr>
                </a:solidFill>
                <a:effectLst/>
                <a:highlight>
                  <a:srgbClr val="FFFFFF"/>
                </a:highlight>
                <a:latin typeface="Kumbh Sans"/>
              </a:rPr>
            </a:br>
            <a:br>
              <a:rPr lang="en-US" sz="1300" b="1" i="0" dirty="0">
                <a:solidFill>
                  <a:schemeClr val="tx1">
                    <a:lumMod val="65000"/>
                    <a:lumOff val="35000"/>
                  </a:schemeClr>
                </a:solidFill>
                <a:effectLst/>
                <a:highlight>
                  <a:srgbClr val="FFFFFF"/>
                </a:highlight>
                <a:latin typeface="Kumbh Sans"/>
              </a:rPr>
            </a:br>
            <a:r>
              <a:rPr lang="en-US" sz="1600" b="0" i="0" dirty="0">
                <a:solidFill>
                  <a:schemeClr val="tx1">
                    <a:lumMod val="65000"/>
                    <a:lumOff val="35000"/>
                  </a:schemeClr>
                </a:solidFill>
                <a:effectLst/>
                <a:highlight>
                  <a:srgbClr val="FFFFFF"/>
                </a:highlight>
                <a:latin typeface="-apple-system"/>
              </a:rPr>
              <a:t>Candidate 123 is displayed because they have Python, Tableau, and PostgreSQL skills. 345 isn't included in the output because they're missing one of the required skills: PostgreSQL.</a:t>
            </a:r>
            <a:br>
              <a:rPr lang="en-US" sz="1600" b="0" i="0" dirty="0">
                <a:solidFill>
                  <a:schemeClr val="tx1">
                    <a:lumMod val="65000"/>
                    <a:lumOff val="35000"/>
                  </a:schemeClr>
                </a:solidFill>
                <a:effectLst/>
                <a:highlight>
                  <a:srgbClr val="FFFFFF"/>
                </a:highlight>
                <a:latin typeface="-apple-system"/>
              </a:rPr>
            </a:br>
            <a:r>
              <a:rPr lang="en-US" sz="1600" b="0" i="0" dirty="0">
                <a:solidFill>
                  <a:schemeClr val="tx1">
                    <a:lumMod val="65000"/>
                    <a:lumOff val="35000"/>
                  </a:schemeClr>
                </a:solidFill>
                <a:effectLst/>
                <a:highlight>
                  <a:srgbClr val="FFFFFF"/>
                </a:highlight>
                <a:latin typeface="-apple-system"/>
              </a:rPr>
              <a:t>The dataset you are querying against may have different input &amp; output - </a:t>
            </a:r>
            <a:r>
              <a:rPr lang="en-US" sz="1600" b="1" i="0" dirty="0">
                <a:solidFill>
                  <a:schemeClr val="tx1">
                    <a:lumMod val="65000"/>
                    <a:lumOff val="35000"/>
                  </a:schemeClr>
                </a:solidFill>
                <a:effectLst/>
                <a:highlight>
                  <a:srgbClr val="FFFFFF"/>
                </a:highlight>
                <a:latin typeface="-apple-system"/>
              </a:rPr>
              <a:t>this is just an example</a:t>
            </a:r>
            <a:r>
              <a:rPr lang="en-US" sz="1600" b="0" i="0" dirty="0">
                <a:solidFill>
                  <a:schemeClr val="tx1">
                    <a:lumMod val="65000"/>
                    <a:lumOff val="35000"/>
                  </a:schemeClr>
                </a:solidFill>
                <a:effectLst/>
                <a:highlight>
                  <a:srgbClr val="FFFFFF"/>
                </a:highlight>
                <a:latin typeface="-apple-system"/>
              </a:rPr>
              <a:t>!</a:t>
            </a:r>
            <a:br>
              <a:rPr lang="en-US" sz="1300" b="0" i="0" dirty="0">
                <a:solidFill>
                  <a:schemeClr val="tx1">
                    <a:lumMod val="65000"/>
                    <a:lumOff val="35000"/>
                  </a:schemeClr>
                </a:solidFill>
                <a:effectLst/>
                <a:highlight>
                  <a:srgbClr val="FFFFFF"/>
                </a:highlight>
                <a:latin typeface="-apple-system"/>
              </a:rPr>
            </a:br>
            <a:endParaRPr lang="en-ZA" sz="1300" dirty="0">
              <a:solidFill>
                <a:schemeClr val="tx1">
                  <a:lumMod val="65000"/>
                  <a:lumOff val="35000"/>
                </a:schemeClr>
              </a:solidFill>
            </a:endParaRPr>
          </a:p>
        </p:txBody>
      </p:sp>
      <p:pic>
        <p:nvPicPr>
          <p:cNvPr id="5" name="Picture 4" descr="Magnifying glass showing decling performance">
            <a:extLst>
              <a:ext uri="{FF2B5EF4-FFF2-40B4-BE49-F238E27FC236}">
                <a16:creationId xmlns:a16="http://schemas.microsoft.com/office/drawing/2014/main" id="{400A3E38-088F-B074-6064-F54F6641564C}"/>
              </a:ext>
            </a:extLst>
          </p:cNvPr>
          <p:cNvPicPr>
            <a:picLocks noChangeAspect="1"/>
          </p:cNvPicPr>
          <p:nvPr/>
        </p:nvPicPr>
        <p:blipFill rotWithShape="1">
          <a:blip r:embed="rId2"/>
          <a:srcRect l="5085" r="35649" b="-1"/>
          <a:stretch/>
        </p:blipFill>
        <p:spPr>
          <a:xfrm>
            <a:off x="2230984" y="818707"/>
            <a:ext cx="2954241" cy="3103936"/>
          </a:xfrm>
          <a:prstGeom prst="rect">
            <a:avLst/>
          </a:prstGeom>
        </p:spPr>
      </p:pic>
      <p:sp>
        <p:nvSpPr>
          <p:cNvPr id="20" name="Rectangle 19">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5BADB8-ED6A-6337-38FA-1E24B6BF3E42}"/>
              </a:ext>
            </a:extLst>
          </p:cNvPr>
          <p:cNvSpPr>
            <a:spLocks noGrp="1"/>
          </p:cNvSpPr>
          <p:nvPr>
            <p:ph idx="1"/>
          </p:nvPr>
        </p:nvSpPr>
        <p:spPr>
          <a:xfrm>
            <a:off x="7779026" y="818707"/>
            <a:ext cx="4253948" cy="5310963"/>
          </a:xfrm>
        </p:spPr>
        <p:txBody>
          <a:bodyPr anchor="ctr">
            <a:normAutofit/>
          </a:bodyPr>
          <a:lstStyle/>
          <a:p>
            <a:pPr marL="0" indent="0">
              <a:buNone/>
            </a:pPr>
            <a:r>
              <a:rPr lang="en-US" b="1" u="sng" dirty="0">
                <a:solidFill>
                  <a:srgbClr val="595959"/>
                </a:solidFill>
                <a:latin typeface="Abadi Extra Light" panose="020B0204020104020204" pitchFamily="34" charset="0"/>
              </a:rPr>
              <a:t>Query</a:t>
            </a:r>
          </a:p>
          <a:p>
            <a:pPr marL="0" indent="0">
              <a:buNone/>
            </a:pPr>
            <a:endParaRPr lang="en-US" b="1" dirty="0">
              <a:solidFill>
                <a:srgbClr val="595959"/>
              </a:solidFill>
            </a:endParaRPr>
          </a:p>
          <a:p>
            <a:pPr marL="0" indent="0">
              <a:buNone/>
            </a:pPr>
            <a:r>
              <a:rPr lang="en-US" sz="2000" dirty="0">
                <a:solidFill>
                  <a:schemeClr val="accent5">
                    <a:lumMod val="60000"/>
                    <a:lumOff val="40000"/>
                  </a:schemeClr>
                </a:solidFill>
              </a:rPr>
              <a:t>SELECT</a:t>
            </a:r>
            <a:r>
              <a:rPr lang="en-US" sz="2000" dirty="0">
                <a:solidFill>
                  <a:srgbClr val="595959"/>
                </a:solidFill>
              </a:rPr>
              <a:t> </a:t>
            </a:r>
            <a:r>
              <a:rPr lang="en-US" sz="2000" dirty="0" err="1">
                <a:solidFill>
                  <a:srgbClr val="595959"/>
                </a:solidFill>
              </a:rPr>
              <a:t>candidate_id</a:t>
            </a:r>
            <a:r>
              <a:rPr lang="en-US" sz="2000" dirty="0">
                <a:solidFill>
                  <a:srgbClr val="595959"/>
                </a:solidFill>
              </a:rPr>
              <a:t>,</a:t>
            </a:r>
          </a:p>
          <a:p>
            <a:pPr marL="0" indent="0">
              <a:buNone/>
            </a:pPr>
            <a:r>
              <a:rPr lang="en-US" sz="2000" dirty="0">
                <a:solidFill>
                  <a:schemeClr val="tx2">
                    <a:lumMod val="50000"/>
                    <a:lumOff val="50000"/>
                  </a:schemeClr>
                </a:solidFill>
              </a:rPr>
              <a:t>COUNT</a:t>
            </a:r>
            <a:r>
              <a:rPr lang="en-US" sz="2000" dirty="0">
                <a:solidFill>
                  <a:srgbClr val="595959"/>
                </a:solidFill>
              </a:rPr>
              <a:t>(</a:t>
            </a:r>
            <a:r>
              <a:rPr lang="en-US" sz="2000" dirty="0">
                <a:solidFill>
                  <a:schemeClr val="accent5">
                    <a:lumMod val="60000"/>
                    <a:lumOff val="40000"/>
                  </a:schemeClr>
                </a:solidFill>
              </a:rPr>
              <a:t>DISTINCT</a:t>
            </a:r>
            <a:r>
              <a:rPr lang="en-US" sz="2000" dirty="0">
                <a:solidFill>
                  <a:srgbClr val="595959"/>
                </a:solidFill>
              </a:rPr>
              <a:t> skill) </a:t>
            </a:r>
            <a:r>
              <a:rPr lang="en-US" sz="2000" dirty="0">
                <a:solidFill>
                  <a:schemeClr val="accent5">
                    <a:lumMod val="60000"/>
                    <a:lumOff val="40000"/>
                  </a:schemeClr>
                </a:solidFill>
              </a:rPr>
              <a:t>AS</a:t>
            </a:r>
            <a:r>
              <a:rPr lang="en-US" sz="2000" dirty="0">
                <a:solidFill>
                  <a:srgbClr val="595959"/>
                </a:solidFill>
              </a:rPr>
              <a:t> total </a:t>
            </a:r>
          </a:p>
          <a:p>
            <a:pPr marL="0" indent="0">
              <a:buNone/>
            </a:pPr>
            <a:r>
              <a:rPr lang="en-US" sz="2000" dirty="0">
                <a:solidFill>
                  <a:schemeClr val="accent5">
                    <a:lumMod val="60000"/>
                    <a:lumOff val="40000"/>
                  </a:schemeClr>
                </a:solidFill>
              </a:rPr>
              <a:t>FROM</a:t>
            </a:r>
            <a:r>
              <a:rPr lang="en-US" sz="2000" dirty="0">
                <a:solidFill>
                  <a:srgbClr val="595959"/>
                </a:solidFill>
              </a:rPr>
              <a:t> candidates</a:t>
            </a:r>
          </a:p>
          <a:p>
            <a:pPr marL="0" indent="0">
              <a:buNone/>
            </a:pPr>
            <a:r>
              <a:rPr lang="en-US" sz="2000" dirty="0">
                <a:solidFill>
                  <a:schemeClr val="accent5">
                    <a:lumMod val="60000"/>
                    <a:lumOff val="40000"/>
                  </a:schemeClr>
                </a:solidFill>
              </a:rPr>
              <a:t>WHERE</a:t>
            </a:r>
            <a:r>
              <a:rPr lang="en-US" sz="2000" dirty="0">
                <a:solidFill>
                  <a:srgbClr val="595959"/>
                </a:solidFill>
              </a:rPr>
              <a:t> skill </a:t>
            </a:r>
            <a:r>
              <a:rPr lang="en-US" sz="2000" dirty="0">
                <a:solidFill>
                  <a:schemeClr val="accent5">
                    <a:lumMod val="60000"/>
                    <a:lumOff val="40000"/>
                  </a:schemeClr>
                </a:solidFill>
              </a:rPr>
              <a:t>IN</a:t>
            </a:r>
            <a:r>
              <a:rPr lang="en-US" sz="2000" dirty="0">
                <a:solidFill>
                  <a:srgbClr val="595959"/>
                </a:solidFill>
              </a:rPr>
              <a:t> (</a:t>
            </a:r>
            <a:r>
              <a:rPr lang="en-US" sz="2000" dirty="0">
                <a:solidFill>
                  <a:srgbClr val="AACF59"/>
                </a:solidFill>
              </a:rPr>
              <a:t>'Python', 'Tableau', 'PostgreSQL'</a:t>
            </a:r>
            <a:r>
              <a:rPr lang="en-US" sz="2000" dirty="0"/>
              <a:t>)</a:t>
            </a:r>
          </a:p>
          <a:p>
            <a:pPr marL="0" indent="0">
              <a:buNone/>
            </a:pPr>
            <a:r>
              <a:rPr lang="en-US" sz="2000" dirty="0">
                <a:solidFill>
                  <a:schemeClr val="accent5">
                    <a:lumMod val="60000"/>
                    <a:lumOff val="40000"/>
                  </a:schemeClr>
                </a:solidFill>
              </a:rPr>
              <a:t>GROUP BY </a:t>
            </a:r>
            <a:r>
              <a:rPr lang="en-US" sz="2000" dirty="0" err="1">
                <a:solidFill>
                  <a:srgbClr val="595959"/>
                </a:solidFill>
              </a:rPr>
              <a:t>candidate_id</a:t>
            </a:r>
            <a:endParaRPr lang="en-US" sz="2000" dirty="0">
              <a:solidFill>
                <a:srgbClr val="595959"/>
              </a:solidFill>
            </a:endParaRPr>
          </a:p>
          <a:p>
            <a:pPr marL="0" indent="0">
              <a:buNone/>
            </a:pPr>
            <a:r>
              <a:rPr lang="en-US" sz="2000" dirty="0">
                <a:solidFill>
                  <a:schemeClr val="accent5">
                    <a:lumMod val="60000"/>
                    <a:lumOff val="40000"/>
                  </a:schemeClr>
                </a:solidFill>
              </a:rPr>
              <a:t>HAVING</a:t>
            </a:r>
            <a:r>
              <a:rPr lang="en-US" sz="2000" dirty="0">
                <a:solidFill>
                  <a:srgbClr val="595959"/>
                </a:solidFill>
              </a:rPr>
              <a:t> </a:t>
            </a:r>
            <a:r>
              <a:rPr lang="en-US" sz="2000" dirty="0">
                <a:solidFill>
                  <a:schemeClr val="tx2">
                    <a:lumMod val="50000"/>
                    <a:lumOff val="50000"/>
                  </a:schemeClr>
                </a:solidFill>
              </a:rPr>
              <a:t>COUNT</a:t>
            </a:r>
            <a:r>
              <a:rPr lang="en-US" sz="2000" dirty="0">
                <a:solidFill>
                  <a:srgbClr val="595959"/>
                </a:solidFill>
              </a:rPr>
              <a:t>(skill) = </a:t>
            </a:r>
            <a:r>
              <a:rPr lang="en-US" sz="2000" dirty="0">
                <a:solidFill>
                  <a:schemeClr val="accent2"/>
                </a:solidFill>
              </a:rPr>
              <a:t>3</a:t>
            </a:r>
            <a:endParaRPr lang="en-ZA" sz="2000" dirty="0">
              <a:solidFill>
                <a:schemeClr val="accent2"/>
              </a:solidFill>
            </a:endParaRPr>
          </a:p>
        </p:txBody>
      </p:sp>
    </p:spTree>
    <p:extLst>
      <p:ext uri="{BB962C8B-B14F-4D97-AF65-F5344CB8AC3E}">
        <p14:creationId xmlns:p14="http://schemas.microsoft.com/office/powerpoint/2010/main" val="75108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7BF581A-45C4-2F04-BBD0-7846462E9DE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Result</a:t>
            </a:r>
          </a:p>
        </p:txBody>
      </p:sp>
      <p:pic>
        <p:nvPicPr>
          <p:cNvPr id="5" name="Content Placeholder 4">
            <a:extLst>
              <a:ext uri="{FF2B5EF4-FFF2-40B4-BE49-F238E27FC236}">
                <a16:creationId xmlns:a16="http://schemas.microsoft.com/office/drawing/2014/main" id="{2F659B16-B0C2-E567-8906-97119D4D43D7}"/>
              </a:ext>
            </a:extLst>
          </p:cNvPr>
          <p:cNvPicPr>
            <a:picLocks noGrp="1" noChangeAspect="1"/>
          </p:cNvPicPr>
          <p:nvPr>
            <p:ph idx="1"/>
          </p:nvPr>
        </p:nvPicPr>
        <p:blipFill>
          <a:blip r:embed="rId2"/>
          <a:stretch>
            <a:fillRect/>
          </a:stretch>
        </p:blipFill>
        <p:spPr>
          <a:xfrm>
            <a:off x="705972" y="2815077"/>
            <a:ext cx="10768181" cy="2643260"/>
          </a:xfrm>
          <a:prstGeom prst="rect">
            <a:avLst/>
          </a:prstGeom>
        </p:spPr>
      </p:pic>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39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E75E-24A6-A414-E443-B7A0A9597A6D}"/>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1BDC893E-4480-DBE7-3373-F1287B7D9295}"/>
              </a:ext>
            </a:extLst>
          </p:cNvPr>
          <p:cNvSpPr>
            <a:spLocks noGrp="1"/>
          </p:cNvSpPr>
          <p:nvPr>
            <p:ph idx="1"/>
          </p:nvPr>
        </p:nvSpPr>
        <p:spPr/>
        <p:txBody>
          <a:bodyPr/>
          <a:lstStyle/>
          <a:p>
            <a:endParaRPr lang="en-ZA"/>
          </a:p>
        </p:txBody>
      </p:sp>
      <p:sp>
        <p:nvSpPr>
          <p:cNvPr id="4" name="Title 3">
            <a:extLst>
              <a:ext uri="{FF2B5EF4-FFF2-40B4-BE49-F238E27FC236}">
                <a16:creationId xmlns:a16="http://schemas.microsoft.com/office/drawing/2014/main" id="{FE81F494-8451-C6B4-69BF-AA4B84EC503E}"/>
              </a:ext>
            </a:extLst>
          </p:cNvPr>
          <p:cNvSpPr txBox="1">
            <a:spLocks/>
          </p:cNvSpPr>
          <p:nvPr/>
        </p:nvSpPr>
        <p:spPr>
          <a:xfrm>
            <a:off x="967720" y="11885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latin typeface="Abadi" panose="020B0604020104020204" pitchFamily="34" charset="0"/>
              </a:rPr>
              <a:t>follow us</a:t>
            </a:r>
            <a:endParaRPr lang="en-ZA" sz="6000" b="1" dirty="0">
              <a:latin typeface="Abadi" panose="020B0604020104020204" pitchFamily="34" charset="0"/>
            </a:endParaRPr>
          </a:p>
        </p:txBody>
      </p:sp>
      <p:pic>
        <p:nvPicPr>
          <p:cNvPr id="5" name="Picture 2">
            <a:hlinkClick r:id="rId2"/>
            <a:extLst>
              <a:ext uri="{FF2B5EF4-FFF2-40B4-BE49-F238E27FC236}">
                <a16:creationId xmlns:a16="http://schemas.microsoft.com/office/drawing/2014/main" id="{3FAB151F-FDF2-1AB1-5466-16782B1818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57917" y="2882215"/>
            <a:ext cx="510564" cy="510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Youtube Logo - Free Vectors &amp; PSDs to Download">
            <a:extLst>
              <a:ext uri="{FF2B5EF4-FFF2-40B4-BE49-F238E27FC236}">
                <a16:creationId xmlns:a16="http://schemas.microsoft.com/office/drawing/2014/main" id="{A9A83CE0-A562-8152-9B90-21F4EDB36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001" y="2739498"/>
            <a:ext cx="795997" cy="7959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itHub Logos and Usage · GitHub">
            <a:hlinkClick r:id="rId5"/>
            <a:extLst>
              <a:ext uri="{FF2B5EF4-FFF2-40B4-BE49-F238E27FC236}">
                <a16:creationId xmlns:a16="http://schemas.microsoft.com/office/drawing/2014/main" id="{F2A2EA2B-74F0-EF17-40B1-FE0FAD6CE3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3518" y="2739497"/>
            <a:ext cx="795997" cy="79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7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193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Abadi</vt:lpstr>
      <vt:lpstr>Abadi Extra Light</vt:lpstr>
      <vt:lpstr>-apple-system</vt:lpstr>
      <vt:lpstr>Aptos</vt:lpstr>
      <vt:lpstr>Aptos Display</vt:lpstr>
      <vt:lpstr>Arial</vt:lpstr>
      <vt:lpstr>Calibri</vt:lpstr>
      <vt:lpstr>Kumbh Sans</vt:lpstr>
      <vt:lpstr>Office Theme</vt:lpstr>
      <vt:lpstr>Data Science Skills [LinkedIn SQL Interview Question] </vt:lpstr>
      <vt:lpstr>Given a table of candidates and their skills, you're tasked with finding the candidates best suited for an open Data Science job. You want to find candidates who are proficient in Python, Tableau, and PostgreSQL. Write a query to list the candidates who possess all of the required skills for the job. Sort the output by candidate ID in ascending order.   </vt:lpstr>
      <vt:lpstr>Explanation  Candidate 123 is displayed because they have Python, Tableau, and PostgreSQL skills. 345 isn't included in the output because they're missing one of the required skills: PostgreSQL. The dataset you are querying against may have different input &amp; output - this is just an example! </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Skills [LinkedIn SQL Interview Question] </dc:title>
  <dc:creator>John Print</dc:creator>
  <cp:lastModifiedBy>John Print</cp:lastModifiedBy>
  <cp:revision>2</cp:revision>
  <dcterms:created xsi:type="dcterms:W3CDTF">2024-05-13T11:36:40Z</dcterms:created>
  <dcterms:modified xsi:type="dcterms:W3CDTF">2024-05-13T13:22:28Z</dcterms:modified>
</cp:coreProperties>
</file>