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9E98FD-EC43-9035-11F0-932F846456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DDA42-72EA-77D0-99B2-2CE00786BB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9A1DC-F69A-4CDD-8461-6CAE5D208529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8EE87-72D1-078B-A4B4-1D7DA9DF6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ZA"/>
              <a:t>Joshuakab.gihub.io/sa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8653C-6DBF-DBC1-F284-375B51E4B2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DD9F6-4CEE-4705-86A6-9F9817A577B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494239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FD9A3-B3F8-406F-9E31-EE1D18ACB4FD}" type="datetimeFigureOut">
              <a:rPr lang="en-ZA" smtClean="0"/>
              <a:t>2024/06/10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ZA"/>
              <a:t>Joshuakab.gihub.io/sa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A25DA-1784-47FE-9759-56BE8B9759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230351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A93C-A5FB-222D-BF79-0ABF89FFE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83F40-38E3-6D33-3290-43E6DE696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E46D2-F8E5-80CB-F024-90C72B5A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44EB-6F07-4FD8-99B7-1A8B3E54BE8B}" type="datetime1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919A0-43CD-B6C8-8852-A98A197E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Joshuakab.gihub.io/sa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8C0AD-0A3B-5CE0-56B2-8C83A7CA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5F5-1FF4-4878-BB48-D9A9D3BFE1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088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DB06-EF82-E02C-8C95-63B0E5CE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FFD58-D829-875F-AA10-422BBE7BE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89718-C6D7-7798-0222-FB7B6E50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0B0F-CE3A-477B-AD77-8F812165AE51}" type="datetime1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B6642-7852-9D84-89C7-5FA749F3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Joshuakab.gihub.io/sa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D83F-C61A-A200-B897-331467CF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5F5-1FF4-4878-BB48-D9A9D3BFE1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327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8B2EC-53D6-A207-860F-2D8B799A3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8A9E5-1606-4D59-5B4C-A6681FA7D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206B9-E590-D5A0-8490-102FC8F4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7FAA-9D5E-4626-B61E-15C5CD8B7F23}" type="datetime1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6B95A-D0CC-B5C4-5CDD-BC238EFC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Joshuakab.gihub.io/sa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097F-4CF9-08BD-632A-059D7697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5F5-1FF4-4878-BB48-D9A9D3BFE1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136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3281-A6D4-8A9F-4A3A-E50B9EAA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FCD97-0397-4CF6-7C2C-F3CA54E57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52D6F-1717-AB76-364C-70458F4D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27F9-30BC-4D43-8A62-91B9029A4D51}" type="datetime1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350EB-5E57-D434-29E3-42FC71AD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Joshuakab.gihub.io/sa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7FFE2-E4D4-A230-123A-A1E90D6C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5F5-1FF4-4878-BB48-D9A9D3BFE1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695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BF7E-7E3D-4867-6467-835586F0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9720B-31C7-386E-454F-BCBBEA544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9693D-0F2A-8D15-5218-1E467B15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352B-9FF7-449B-886F-872028655C86}" type="datetime1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2C109-8D2B-36F1-97EF-D927B397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Joshuakab.gihub.io/sa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ACC5C-3026-55EA-3629-9532E997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5F5-1FF4-4878-BB48-D9A9D3BFE1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847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7360-8867-4EA6-D879-7F349BF9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A597-0A5A-3DAE-D3D1-7861E3465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28918-D53F-D69B-C78D-D1906521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41B9F-F441-5286-F3A7-D4D89EC3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F54D-D0B4-42C6-B843-6A55C97BC581}" type="datetime1">
              <a:rPr lang="en-ZA" smtClean="0"/>
              <a:t>2024/06/10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201D4-ECAB-9C74-FA3B-C4A7B8E9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Joshuakab.gihub.io/sa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659C5-93A0-E548-1716-ECD61C9B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5F5-1FF4-4878-BB48-D9A9D3BFE1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465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32E8-8B80-3811-23E3-4839D73A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C1DA0-85C4-222A-5661-BCE8BA3EF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AD07E-CA4E-069E-2483-2761C1D32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A9B81-0B53-04A3-85E1-823F93D49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9227C-D6CE-58F1-CC21-14110B8DD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DB320-D0EB-71D0-A626-9FF4C48C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37F-6D25-4F03-B51B-4A09CBB67797}" type="datetime1">
              <a:rPr lang="en-ZA" smtClean="0"/>
              <a:t>2024/06/10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2BD0A-771E-68C6-BB4A-92493722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Joshuakab.gihub.io/sa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39D23-A676-CDF4-AD6F-F6F44A37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5F5-1FF4-4878-BB48-D9A9D3BFE1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229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8206-50AC-4EAA-376A-C67A798E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FBCE1-85FF-55E9-FD34-88DDDE26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EF2-C4E4-4976-803F-15E440B659ED}" type="datetime1">
              <a:rPr lang="en-ZA" smtClean="0"/>
              <a:t>2024/06/10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874C0-903F-2E2A-C98D-44E029F58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Joshuakab.gihub.io/sa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13D15-4718-C0CE-9766-6F43C4D7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5F5-1FF4-4878-BB48-D9A9D3BFE1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339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ECE73-F628-B96F-71C5-091C56E2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0747-76C1-42A9-85B0-C226ADB7E1F7}" type="datetime1">
              <a:rPr lang="en-ZA" smtClean="0"/>
              <a:t>2024/06/10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95FA7-E4E4-9F91-873B-A8EFCE8C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Joshuakab.gihub.io/sa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DD75F-C08B-C469-4AB7-813A3CA2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5F5-1FF4-4878-BB48-D9A9D3BFE1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594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C753-856E-BF43-5386-724FD854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2F51-8C51-DFC7-007B-77485C92E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228E3-C17F-A6D0-D463-EA59815FC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323A9-5BF5-033B-7E60-4F08E72A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D271-9EFB-4202-A27F-D1C81C044FE9}" type="datetime1">
              <a:rPr lang="en-ZA" smtClean="0"/>
              <a:t>2024/06/10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E26C7-9CD5-719F-927F-E1F115FE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Joshuakab.gihub.io/sa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AC8D3-44D3-8CAF-8C78-563BF8E5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5F5-1FF4-4878-BB48-D9A9D3BFE1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399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72EC-5E79-D4AB-2508-018DD053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8E3B4-3287-5C05-709C-229DE92E9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F3B5B-1C31-4A3A-1085-6717F2A42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07462-1644-489B-442B-55F19FEA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19F3-FCA7-48FE-B98D-EC0025734CBB}" type="datetime1">
              <a:rPr lang="en-ZA" smtClean="0"/>
              <a:t>2024/06/10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58C0D-FD7A-1B01-ECFB-3DFD90F6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Joshuakab.gihub.io/sa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47D7B-0A6F-6DAF-8AA8-15688E0C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45F5-1FF4-4878-BB48-D9A9D3BFE1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88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5792D-5893-DFF5-B05A-EA00F32B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B5127-7B54-DD68-B2E0-9101BD622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D946F-DAD4-9CC3-0314-178C9B415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3DB6C3-F424-4153-8B53-354AA685DFCE}" type="datetime1">
              <a:rPr lang="en-ZA" smtClean="0"/>
              <a:t>2024/06/10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F8AA4-3AEC-B055-3F20-DD8537002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ZA"/>
              <a:t>Joshuakab.gihub.io/sa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40152-CCE3-64F7-8C42-604B63D13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145F5-1FF4-4878-BB48-D9A9D3BFE11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900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26277-62CA-F52C-3B19-CA9BE9F91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How to compare sales from the current year to the previous year with SQL </a:t>
            </a:r>
            <a:endParaRPr lang="en-ZA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BD3E1-5D1A-E0FA-1AA4-CB347D632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By Joshua Kab</a:t>
            </a:r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9984E-734F-4EFB-BF50-DFFE8BC3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Joshuakab.gihub.io/sa</a:t>
            </a:r>
          </a:p>
        </p:txBody>
      </p:sp>
    </p:spTree>
    <p:extLst>
      <p:ext uri="{BB962C8B-B14F-4D97-AF65-F5344CB8AC3E}">
        <p14:creationId xmlns:p14="http://schemas.microsoft.com/office/powerpoint/2010/main" val="94351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5B4F17-FB8C-C3D7-09FB-3DC5AE90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Description</a:t>
            </a:r>
            <a:endParaRPr lang="en-ZA" sz="400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50CF72F-D63A-7F07-B3C2-D0D56FC9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There is a way to calculate a month-over-month difference. Instead of comparing against the previous month, we can compare against the same month in the previous year.</a:t>
            </a:r>
          </a:p>
          <a:p>
            <a:r>
              <a:rPr lang="en-US" sz="2400" dirty="0"/>
              <a:t>To make this comparison possible, we need to use the LAG() function’s optional offset parameter, as we can see in the following query</a:t>
            </a:r>
          </a:p>
          <a:p>
            <a:endParaRPr lang="en-US" sz="2000" dirty="0"/>
          </a:p>
          <a:p>
            <a:endParaRPr lang="en-ZA" sz="2000" dirty="0"/>
          </a:p>
        </p:txBody>
      </p:sp>
      <p:pic>
        <p:nvPicPr>
          <p:cNvPr id="24" name="Picture 23" descr="Calendar on table">
            <a:extLst>
              <a:ext uri="{FF2B5EF4-FFF2-40B4-BE49-F238E27FC236}">
                <a16:creationId xmlns:a16="http://schemas.microsoft.com/office/drawing/2014/main" id="{13903E2C-4A9C-2332-EC05-053FBC61E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8" r="41165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A94EBB19-57A3-272D-5048-1E626A41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Joshuakab.gihub.io/sa</a:t>
            </a:r>
          </a:p>
        </p:txBody>
      </p:sp>
    </p:spTree>
    <p:extLst>
      <p:ext uri="{BB962C8B-B14F-4D97-AF65-F5344CB8AC3E}">
        <p14:creationId xmlns:p14="http://schemas.microsoft.com/office/powerpoint/2010/main" val="302542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9F11-A5D7-DAA8-44FC-59B32AA4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286958"/>
          </a:xfrm>
        </p:spPr>
        <p:txBody>
          <a:bodyPr/>
          <a:lstStyle/>
          <a:p>
            <a:r>
              <a:rPr lang="en-US"/>
              <a:t>LAG ( ) function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BAD72-C134-4C29-7B3C-3AA1AEEAC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29001"/>
            <a:ext cx="10515600" cy="312570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Accesses data from a previous row in the same result set without the use of a self-join starting. LAG provides access to a row at a given physical offset that comes before the current row. Use this analytic function in a SELECT statement to compare values in the current row with values in a previous row</a:t>
            </a:r>
          </a:p>
          <a:p>
            <a:endParaRPr lang="en-US" dirty="0">
              <a:solidFill>
                <a:srgbClr val="161616"/>
              </a:solidFill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Syntax</a:t>
            </a:r>
          </a:p>
          <a:p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LAG</a:t>
            </a:r>
            <a:r>
              <a:rPr lang="en-US" sz="1600" dirty="0"/>
              <a:t> (</a:t>
            </a:r>
            <a:r>
              <a:rPr lang="en-US" sz="1600" dirty="0" err="1"/>
              <a:t>scalar_expression</a:t>
            </a:r>
            <a:r>
              <a:rPr lang="en-US" sz="1600" dirty="0"/>
              <a:t> [ , offset ] [ , default ] ) [ 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IGNORE NULLS </a:t>
            </a:r>
            <a:r>
              <a:rPr lang="en-US" sz="1600" dirty="0"/>
              <a:t>| 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RESPECT NULLS </a:t>
            </a:r>
            <a:r>
              <a:rPr lang="en-US" sz="1600" dirty="0"/>
              <a:t>]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OVER</a:t>
            </a:r>
            <a:r>
              <a:rPr lang="en-US" sz="1600" dirty="0"/>
              <a:t> ( [ </a:t>
            </a:r>
            <a:r>
              <a:rPr lang="en-US" sz="1600" dirty="0" err="1"/>
              <a:t>partition_by_clause</a:t>
            </a:r>
            <a:r>
              <a:rPr lang="en-US" sz="1600" dirty="0"/>
              <a:t> ] </a:t>
            </a:r>
            <a:r>
              <a:rPr lang="en-US" sz="1600" dirty="0" err="1"/>
              <a:t>order_by_clause</a:t>
            </a:r>
            <a:r>
              <a:rPr lang="en-US" sz="1600" dirty="0"/>
              <a:t> )</a:t>
            </a:r>
            <a:endParaRPr lang="en-ZA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6F26E-6DE8-57ED-CBD8-9A3FCDFB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Joshuakab.gihub.io/sa</a:t>
            </a:r>
          </a:p>
        </p:txBody>
      </p:sp>
    </p:spTree>
    <p:extLst>
      <p:ext uri="{BB962C8B-B14F-4D97-AF65-F5344CB8AC3E}">
        <p14:creationId xmlns:p14="http://schemas.microsoft.com/office/powerpoint/2010/main" val="113460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9D2E5D7-95B3-3D42-5FFE-D6450357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SQL CODE</a:t>
            </a:r>
            <a:r>
              <a:rPr lang="en-US" sz="5400"/>
              <a:t>				Result</a:t>
            </a:r>
            <a:endParaRPr lang="en-US" sz="5400" dirty="0"/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2025808-557C-53F7-D612-50F36B5B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Joshuakab.gihub.io/</a:t>
            </a:r>
            <a:r>
              <a:rPr lang="en-ZA" dirty="0" err="1"/>
              <a:t>sa</a:t>
            </a:r>
            <a:endParaRPr lang="en-ZA" dirty="0"/>
          </a:p>
        </p:txBody>
      </p:sp>
      <p:pic>
        <p:nvPicPr>
          <p:cNvPr id="30" name="Content Placeholder 2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8D38596-084D-689D-8135-A59D24B51E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1" y="899198"/>
            <a:ext cx="5635441" cy="3449806"/>
          </a:xfr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F5DDC1D-F802-4F35-7B86-B31D0782F6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35782" y="899198"/>
            <a:ext cx="6373456" cy="34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6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lor Cover">
            <a:extLst>
              <a:ext uri="{FF2B5EF4-FFF2-40B4-BE49-F238E27FC236}">
                <a16:creationId xmlns:a16="http://schemas.microsoft.com/office/drawing/2014/main" id="{6BE11944-ED05-4FE9-9927-06C110BB3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812508-238C-4BCD-BDD3-25C99C5CA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EA98B5EE-6906-45B1-8691-D06F06B6C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olor">
              <a:extLst>
                <a:ext uri="{FF2B5EF4-FFF2-40B4-BE49-F238E27FC236}">
                  <a16:creationId xmlns:a16="http://schemas.microsoft.com/office/drawing/2014/main" id="{3CB4D77E-DA74-4797-88E4-C7D817D3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1B1A43C0-4799-C4F9-879B-961C29821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9725730" cy="2226769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Conclusion</a:t>
            </a:r>
            <a:endParaRPr lang="en-ZA" sz="480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840B93F-DB48-F589-BCF7-27C2A7E34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9725730" cy="2487212"/>
          </a:xfrm>
        </p:spPr>
        <p:txBody>
          <a:bodyPr anchor="ctr">
            <a:normAutofit/>
          </a:bodyPr>
          <a:lstStyle/>
          <a:p>
            <a:pPr algn="l"/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We use a Lag() function to access previous rows data as per defined offset value. It is a window function available from SQL Server 2012 onwards. </a:t>
            </a:r>
            <a:r>
              <a:rPr lang="en-US" b="1" i="0" dirty="0">
                <a:solidFill>
                  <a:schemeClr val="tx2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WHERE previous year IS NOT NULL </a:t>
            </a:r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statement was used to removed the row with null values previous year column.</a:t>
            </a:r>
            <a:endParaRPr lang="en-ZA" dirty="0">
              <a:solidFill>
                <a:schemeClr val="tx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C29E7-D024-41BF-7662-E249E879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039513" y="4033684"/>
            <a:ext cx="3657600" cy="6400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ZA" sz="1000">
                <a:solidFill>
                  <a:schemeClr val="tx2"/>
                </a:solidFill>
              </a:rPr>
              <a:t>Joshuakab.gihub.io/sa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ABD7EBA-FDD2-0A73-622F-5C043BAE7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use the Lag() function to access previous row data as per the defined offset value. It is a window function available from SQL Server 2012 onward. WHERE previous_year IS NOT NULL statement was used to remove the row with null values from the from the previous year column.</a:t>
            </a:r>
          </a:p>
        </p:txBody>
      </p:sp>
    </p:spTree>
    <p:extLst>
      <p:ext uri="{BB962C8B-B14F-4D97-AF65-F5344CB8AC3E}">
        <p14:creationId xmlns:p14="http://schemas.microsoft.com/office/powerpoint/2010/main" val="384012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CC233-53AE-9613-73AF-E1ABCC07F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US" sz="9600"/>
              <a:t>Thanks…</a:t>
            </a:r>
            <a:endParaRPr lang="en-ZA" sz="9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98728-4E31-F439-DF95-0E288EC81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4582814"/>
            <a:ext cx="5925987" cy="1312657"/>
          </a:xfrm>
        </p:spPr>
        <p:txBody>
          <a:bodyPr anchor="t">
            <a:normAutofit/>
          </a:bodyPr>
          <a:lstStyle/>
          <a:p>
            <a:pPr algn="r"/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4D715-E264-8DE6-0397-71C585DC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2377440" y="3246120"/>
            <a:ext cx="5605272" cy="365760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ZA" sz="1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Joshuakab.gihub.io/</a:t>
            </a:r>
            <a:r>
              <a:rPr lang="en-ZA" sz="1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</a:t>
            </a:r>
            <a:endParaRPr lang="en-ZA" sz="1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542B8D93-7E99-ECA9-F8C8-17BBD2991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2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330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Segoe UI</vt:lpstr>
      <vt:lpstr>Office Theme</vt:lpstr>
      <vt:lpstr>How to compare sales from the current year to the previous year with SQL </vt:lpstr>
      <vt:lpstr>Description</vt:lpstr>
      <vt:lpstr>LAG ( ) function</vt:lpstr>
      <vt:lpstr>SQL CODE    Result</vt:lpstr>
      <vt:lpstr>Conclusion</vt:lpstr>
      <vt:lpstr>Thanks…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Print</dc:creator>
  <cp:lastModifiedBy>John Print</cp:lastModifiedBy>
  <cp:revision>4</cp:revision>
  <dcterms:created xsi:type="dcterms:W3CDTF">2024-06-04T12:51:02Z</dcterms:created>
  <dcterms:modified xsi:type="dcterms:W3CDTF">2024-06-10T08:27:19Z</dcterms:modified>
</cp:coreProperties>
</file>