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48e5d10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48e5d10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48e5d10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48e5d10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fc5849b6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fc5849b6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fc5849b6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fc5849b6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fc5849b6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fc5849b6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c5849b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fc5849b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0e29da2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0e29da2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c5849b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fc5849b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on the Internet: FaceBook, LinkedIn, Google. Where you work, your email, your job title, etc.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5af03a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55af03a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8e5d10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48e5d10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48e5d10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48e5d10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48e5d10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48e5d10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48e5d10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48e5d10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8950" y="1121200"/>
            <a:ext cx="5982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Awareness</a:t>
            </a:r>
            <a:br>
              <a:rPr lang="en"/>
            </a:br>
            <a:r>
              <a:rPr lang="en"/>
              <a:t>Training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Joshua Khokhar</a:t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970350" y="2320000"/>
            <a:ext cx="41511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Social Engineering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Social Security Administration</a:t>
            </a:r>
            <a:endParaRPr sz="36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8" y="1429250"/>
            <a:ext cx="8954324" cy="29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FedEx</a:t>
            </a:r>
            <a:endParaRPr sz="36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5" y="1460250"/>
            <a:ext cx="8953251" cy="2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protect ourselves from Phishing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User Education like this training</a:t>
            </a:r>
            <a:endParaRPr sz="1800"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First rule: Stop and think! Does it sound too good to be true?</a:t>
            </a:r>
            <a:endParaRPr sz="1800"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Second rule: Don’t click on emails you don’t recognize or are not expecting</a:t>
            </a:r>
            <a:endParaRPr sz="1800"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Keys things to watch out for in a suspected phishing email:</a:t>
            </a:r>
            <a:endParaRPr sz="18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Asks for Sensitive Information</a:t>
            </a:r>
            <a:endParaRPr sz="16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Is n</a:t>
            </a:r>
            <a:r>
              <a:rPr lang="en" sz="1600"/>
              <a:t>ot personalized (doesn’t say your name)</a:t>
            </a:r>
            <a:endParaRPr sz="16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Trying to cause panic or seem urgent (a limited offer/account being hacked)</a:t>
            </a:r>
            <a:endParaRPr sz="16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Lack of the company’s logo</a:t>
            </a:r>
            <a:endParaRPr sz="16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Suspicious email address, not matching the company domain</a:t>
            </a:r>
            <a:endParaRPr sz="1600"/>
          </a:p>
          <a:p>
            <a:pPr indent="-2844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Spelling errors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Social engineering is very dangerous, </a:t>
            </a:r>
            <a:r>
              <a:rPr lang="en" sz="1800"/>
              <a:t>compromising</a:t>
            </a:r>
            <a:r>
              <a:rPr lang="en" sz="1800"/>
              <a:t> your important information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Phishing is a type of social engineering attack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Remember the rules for a phishing attack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Reporting phishing: </a:t>
            </a:r>
            <a:r>
              <a:rPr b="1" lang="en" sz="1800"/>
              <a:t>phishing-report@us-cert.gov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Q&amp;A</a:t>
            </a:r>
            <a:endParaRPr sz="4400"/>
          </a:p>
        </p:txBody>
      </p:sp>
      <p:sp>
        <p:nvSpPr>
          <p:cNvPr id="212" name="Google Shape;212;p26"/>
          <p:cNvSpPr txBox="1"/>
          <p:nvPr>
            <p:ph idx="4294967295" type="subTitle"/>
          </p:nvPr>
        </p:nvSpPr>
        <p:spPr>
          <a:xfrm>
            <a:off x="2477150" y="2937500"/>
            <a:ext cx="13491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805"/>
              <a:t>Thanks for attending</a:t>
            </a:r>
            <a:endParaRPr sz="8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What is Social Engineering?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436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</a:t>
            </a:r>
            <a:r>
              <a:rPr lang="en"/>
              <a:t>he use of deception to manipulate individuals into divulging confidential or personal information that may be used for fraudulent purposes; The art of human manipulation!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do they gain? Credentials, control, intellectual property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Why is this training important? 80% of cases of data/information being compromised in an organization involve social engineering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7002" l="10878" r="8839" t="0"/>
          <a:stretch/>
        </p:blipFill>
        <p:spPr>
          <a:xfrm>
            <a:off x="5949659" y="1567550"/>
            <a:ext cx="2988840" cy="2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Social Engineering Attacks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575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/>
              <a:t>Phishing - email</a:t>
            </a:r>
            <a:endParaRPr sz="2900"/>
          </a:p>
          <a:p>
            <a:pPr indent="-3575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/>
              <a:t>Vishing - phone call/voicemail</a:t>
            </a:r>
            <a:endParaRPr sz="2900"/>
          </a:p>
          <a:p>
            <a:pPr indent="-3575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/>
              <a:t>Smishing - texts</a:t>
            </a:r>
            <a:endParaRPr sz="2900"/>
          </a:p>
          <a:p>
            <a:pPr indent="-3575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/>
              <a:t>Phishing via social </a:t>
            </a:r>
            <a:r>
              <a:rPr lang="en" sz="2900"/>
              <a:t>media</a:t>
            </a:r>
            <a:r>
              <a:rPr lang="en" sz="2900"/>
              <a:t> (Facebook, Instagram, etc.)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Phishing: What is it? How does it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252725"/>
            <a:ext cx="7346100" cy="32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How does it work? Attackers send deceptive emails to trick individuals into giving sensitive </a:t>
            </a:r>
            <a:r>
              <a:rPr lang="en" sz="1205"/>
              <a:t>information</a:t>
            </a:r>
            <a:endParaRPr sz="1205"/>
          </a:p>
          <a:p>
            <a:pPr indent="-30511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What do attackers target? An individual’s greed and fear</a:t>
            </a:r>
            <a:endParaRPr sz="1205"/>
          </a:p>
          <a:p>
            <a:pPr indent="-30511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Example: The attacker sends an email claiming to be from an organization (i.e. work, ministry) and asks you to click a link. The link goes to a fake website which asks you to log in with your username and password. Instead of being the real website, the attacker has just stolen your password and can now </a:t>
            </a:r>
            <a:r>
              <a:rPr lang="en" sz="1205"/>
              <a:t>access</a:t>
            </a:r>
            <a:r>
              <a:rPr lang="en" sz="1205"/>
              <a:t> your account</a:t>
            </a:r>
            <a:endParaRPr sz="12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Impersonated Organizations in Phishing Scams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Amazon 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Apple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Social Security Administration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Microsoft 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Bank of America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Wells Fargo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AT&amp;T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Facebook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FedEx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Comcast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1194" r="9015" t="2733"/>
          <a:stretch/>
        </p:blipFill>
        <p:spPr>
          <a:xfrm>
            <a:off x="24775" y="545125"/>
            <a:ext cx="9094451" cy="36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Facebook</a:t>
            </a:r>
            <a:endParaRPr sz="36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" y="1209725"/>
            <a:ext cx="80010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