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59" r:id="rId4"/>
    <p:sldId id="260" r:id="rId5"/>
    <p:sldId id="300" r:id="rId6"/>
    <p:sldId id="301" r:id="rId7"/>
    <p:sldId id="26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285" r:id="rId22"/>
    <p:sldId id="286" r:id="rId23"/>
    <p:sldId id="315" r:id="rId24"/>
    <p:sldId id="316" r:id="rId25"/>
    <p:sldId id="318" r:id="rId26"/>
    <p:sldId id="319" r:id="rId27"/>
    <p:sldId id="321" r:id="rId28"/>
  </p:sldIdLst>
  <p:sldSz cx="9144000" cy="6858000" type="screen4x3"/>
  <p:notesSz cx="6881813" cy="92964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91" autoAdjust="0"/>
    <p:restoredTop sz="94421" autoAdjust="0"/>
  </p:normalViewPr>
  <p:slideViewPr>
    <p:cSldViewPr>
      <p:cViewPr>
        <p:scale>
          <a:sx n="110" d="100"/>
          <a:sy n="110" d="100"/>
        </p:scale>
        <p:origin x="-155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7/10/2013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3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5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6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10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12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14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16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18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293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tgeorge.ne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academy@telerik.com" TargetMode="External"/><Relationship Id="rId2" Type="http://schemas.openxmlformats.org/officeDocument/2006/relationships/hyperlink" Target="https://github.com/NikolayIT/JustBel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orums.academy.telerik.com/67583/oop-justbelo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82578"/>
            <a:ext cx="8229600" cy="1465421"/>
          </a:xfrm>
        </p:spPr>
        <p:txBody>
          <a:bodyPr/>
          <a:lstStyle/>
          <a:p>
            <a:r>
              <a:rPr lang="en-US" sz="6000" dirty="0" smtClean="0"/>
              <a:t>Academy Popcorn "API"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182301"/>
            <a:ext cx="8134350" cy="6862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Description, Classes, Interfaces, Hierarchy, Specifics</a:t>
            </a:r>
            <a:endParaRPr lang="bg-BG" dirty="0"/>
          </a:p>
        </p:txBody>
      </p:sp>
      <p:sp>
        <p:nvSpPr>
          <p:cNvPr id="34" name="Text Placeholder 4"/>
          <p:cNvSpPr>
            <a:spLocks noGrp="1"/>
          </p:cNvSpPr>
          <p:nvPr/>
        </p:nvSpPr>
        <p:spPr>
          <a:xfrm>
            <a:off x="454622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George Georgiev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92723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92723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467323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92723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3"/>
              </a:rPr>
              <a:t>itgeorge.net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8194" name="Picture 2" descr="C:\Dropbox\Work\oop\Lectures\7. OOP Workshop - Game Development\Mushroom_and_butterfly_popcor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498805"/>
            <a:ext cx="3403600" cy="206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925916"/>
            <a:ext cx="6934200" cy="70173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Block class</a:t>
            </a:r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6406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3074" name="Picture 2" descr="C:\Dropbox\Work\oop\Lectures\7. OOP Workshop - Game Development\Blo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97057"/>
            <a:ext cx="3376613" cy="460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902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The Block class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Inherits the GameObject class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Describes a destructible block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Has implemented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ICollidable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Note: all classes inheriting GameObject MUST implement the </a:t>
            </a:r>
            <a:r>
              <a:rPr lang="en-US" dirty="0" err="1" smtClean="0"/>
              <a:t>ICollidable</a:t>
            </a:r>
            <a:r>
              <a:rPr lang="en-US" dirty="0" smtClean="0"/>
              <a:t> methods if they need specific collision detection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Has a constructor, which initializes the body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1x1 char matrix with a symbol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12341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806339"/>
            <a:ext cx="6934200" cy="140346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/>
              <a:t>The IRenderer </a:t>
            </a:r>
            <a:r>
              <a:rPr lang="en-US" sz="4800" dirty="0" smtClean="0"/>
              <a:t>Interface </a:t>
            </a:r>
            <a:r>
              <a:rPr lang="en-US" sz="4800" dirty="0"/>
              <a:t>and </a:t>
            </a:r>
            <a:r>
              <a:rPr lang="en-US" sz="4800" dirty="0" err="1" smtClean="0"/>
              <a:t>ConsoleRenderer</a:t>
            </a:r>
            <a:endParaRPr lang="en-US" sz="4800" dirty="0"/>
          </a:p>
        </p:txBody>
      </p:sp>
      <p:pic>
        <p:nvPicPr>
          <p:cNvPr id="4100" name="Picture 4" descr="C:\Dropbox\Work\oop\Lectures\7. OOP Workshop - Game Development\IRender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00375"/>
            <a:ext cx="27241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Dropbox\Work\oop\Lectures\7. OOP Workshop - Game Development\ConsoleRender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2043" r="3656" b="3794"/>
          <a:stretch/>
        </p:blipFill>
        <p:spPr bwMode="auto">
          <a:xfrm>
            <a:off x="5029200" y="2362200"/>
            <a:ext cx="2369652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355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IRenderer &amp; </a:t>
            </a:r>
            <a:r>
              <a:rPr lang="en-US" sz="4000" dirty="0" err="1" smtClean="0"/>
              <a:t>ConsoleRenderer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IRenderer – provides interface to methods for displaying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IRenderable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EnqueueForRendering</a:t>
            </a:r>
            <a:r>
              <a:rPr lang="en-US" dirty="0"/>
              <a:t> </a:t>
            </a:r>
            <a:r>
              <a:rPr lang="en-US" dirty="0" smtClean="0"/>
              <a:t>– adds a </a:t>
            </a:r>
            <a:r>
              <a:rPr lang="en-US" dirty="0" err="1" smtClean="0"/>
              <a:t>IRenderable</a:t>
            </a:r>
            <a:r>
              <a:rPr lang="en-US" dirty="0" smtClean="0"/>
              <a:t> to the rendering queue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RenderAll</a:t>
            </a:r>
            <a:r>
              <a:rPr lang="en-US" dirty="0" smtClean="0"/>
              <a:t> – flushes the rendering queue to the screen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ClearQueue</a:t>
            </a:r>
            <a:r>
              <a:rPr lang="en-US" dirty="0" smtClean="0"/>
              <a:t> – removes all objects from the rendering queue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Should be called after </a:t>
            </a:r>
            <a:r>
              <a:rPr lang="en-US" dirty="0" err="1" smtClean="0"/>
              <a:t>RenderAll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ConsoleRenderer</a:t>
            </a:r>
            <a:r>
              <a:rPr lang="en-US" dirty="0" smtClean="0"/>
              <a:t> – implements IRenderer for console display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9726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85850" y="838200"/>
            <a:ext cx="6934200" cy="140346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</a:t>
            </a:r>
            <a:r>
              <a:rPr lang="en-US" sz="4800" dirty="0" err="1" smtClean="0"/>
              <a:t>MovingObject</a:t>
            </a:r>
            <a:r>
              <a:rPr lang="en-US" sz="4800" dirty="0" smtClean="0"/>
              <a:t> and Ball Classes</a:t>
            </a:r>
            <a:endParaRPr lang="en-US" sz="4800" dirty="0"/>
          </a:p>
        </p:txBody>
      </p:sp>
      <p:pic>
        <p:nvPicPr>
          <p:cNvPr id="5122" name="Picture 2" descr="C:\Dropbox\Work\oop\Lectures\7. OOP Workshop - Game Development\MovingObject-and-B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30" y="2362200"/>
            <a:ext cx="5741670" cy="423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458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err="1" smtClean="0"/>
              <a:t>MovingObject</a:t>
            </a:r>
            <a:r>
              <a:rPr lang="en-US" sz="4000" dirty="0" smtClean="0"/>
              <a:t> &amp; Ball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MovingObject</a:t>
            </a:r>
            <a:r>
              <a:rPr lang="en-US" dirty="0" smtClean="0"/>
              <a:t> – game object with a speed property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Speed is a vector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Represented by instance of </a:t>
            </a:r>
            <a:r>
              <a:rPr lang="en-US" dirty="0" err="1" smtClean="0"/>
              <a:t>MatrixCoords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Imagine "delta" </a:t>
            </a:r>
            <a:r>
              <a:rPr lang="en-US" dirty="0" err="1" smtClean="0"/>
              <a:t>coords</a:t>
            </a:r>
            <a:r>
              <a:rPr lang="en-US" dirty="0" smtClean="0"/>
              <a:t> – the change of </a:t>
            </a:r>
            <a:r>
              <a:rPr lang="en-US" dirty="0" err="1" smtClean="0"/>
              <a:t>TopLeft</a:t>
            </a:r>
            <a:r>
              <a:rPr lang="en-US" dirty="0" smtClean="0"/>
              <a:t> at each "turn"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overridden Update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Updates the </a:t>
            </a:r>
            <a:r>
              <a:rPr lang="en-US" dirty="0" err="1" smtClean="0"/>
              <a:t>TopLeft</a:t>
            </a:r>
            <a:r>
              <a:rPr lang="en-US" dirty="0" smtClean="0"/>
              <a:t> by adding Speed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Ball – inherits </a:t>
            </a:r>
            <a:r>
              <a:rPr lang="en-US" dirty="0" err="1" smtClean="0"/>
              <a:t>MovingObject</a:t>
            </a:r>
            <a:r>
              <a:rPr lang="en-US" dirty="0" smtClean="0"/>
              <a:t> with bouncing behavior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Overrides </a:t>
            </a:r>
            <a:r>
              <a:rPr lang="en-US" dirty="0" err="1" smtClean="0"/>
              <a:t>RespondToCollision</a:t>
            </a:r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2514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85850" y="838200"/>
            <a:ext cx="6934200" cy="140346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IUserInterface and </a:t>
            </a:r>
            <a:r>
              <a:rPr lang="en-US" sz="4800" dirty="0" err="1" smtClean="0"/>
              <a:t>KeyboardInterface</a:t>
            </a:r>
            <a:endParaRPr lang="en-US" sz="4800" dirty="0"/>
          </a:p>
        </p:txBody>
      </p:sp>
      <p:pic>
        <p:nvPicPr>
          <p:cNvPr id="6146" name="Picture 2" descr="C:\Dropbox\Work\oop\Lectures\7. OOP Workshop - Game Development\IUserInterf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20158"/>
            <a:ext cx="2209800" cy="284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Dropbox\Work\oop\Lectures\7. OOP Workshop - Game Development\KeyboardInterfac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6" t="3462" r="3677" b="5268"/>
          <a:stretch/>
        </p:blipFill>
        <p:spPr bwMode="auto">
          <a:xfrm>
            <a:off x="4610101" y="2781299"/>
            <a:ext cx="2311400" cy="326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461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96200" cy="838200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3600" dirty="0" smtClean="0"/>
              <a:t>IUserInterface &amp; </a:t>
            </a:r>
            <a:br>
              <a:rPr lang="en-US" sz="3600" dirty="0" smtClean="0"/>
            </a:br>
            <a:r>
              <a:rPr lang="en-US" sz="3600" dirty="0" err="1" smtClean="0"/>
              <a:t>KeyboardInterface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IUserInterface</a:t>
            </a:r>
            <a:r>
              <a:rPr lang="en-US" dirty="0"/>
              <a:t> </a:t>
            </a:r>
            <a:r>
              <a:rPr lang="en-US" dirty="0" smtClean="0"/>
              <a:t>– provides processing of user input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ProcessInput</a:t>
            </a:r>
            <a:r>
              <a:rPr lang="en-US" dirty="0" smtClean="0"/>
              <a:t> method – checks for user input and signals the appropriate events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OnActionPressed</a:t>
            </a:r>
            <a:r>
              <a:rPr lang="en-US" dirty="0" smtClean="0"/>
              <a:t>, </a:t>
            </a:r>
            <a:r>
              <a:rPr lang="en-US" dirty="0" err="1" smtClean="0"/>
              <a:t>OnRightPressed</a:t>
            </a:r>
            <a:r>
              <a:rPr lang="en-US" dirty="0" smtClean="0"/>
              <a:t>, </a:t>
            </a:r>
            <a:r>
              <a:rPr lang="en-US" dirty="0" err="1" smtClean="0"/>
              <a:t>OnLeftPressed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Events for action (e.g. "shoot" ), move left and move right (e.g. joystick left or keyboard left arrow)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KeyboardInterface</a:t>
            </a:r>
            <a:r>
              <a:rPr lang="en-US" dirty="0" smtClean="0"/>
              <a:t> – implements </a:t>
            </a:r>
            <a:r>
              <a:rPr lang="en-US" dirty="0" err="1" smtClean="0"/>
              <a:t>IUserInterface</a:t>
            </a:r>
            <a:r>
              <a:rPr lang="en-US" dirty="0" smtClean="0"/>
              <a:t> for keyboard interaction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97106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295400" y="1981200"/>
            <a:ext cx="2819400" cy="2105192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</a:t>
            </a:r>
            <a:br>
              <a:rPr lang="en-US" sz="4800" dirty="0" smtClean="0"/>
            </a:br>
            <a:r>
              <a:rPr lang="en-US" sz="4800" dirty="0" smtClean="0"/>
              <a:t>Engine </a:t>
            </a:r>
            <a:br>
              <a:rPr lang="en-US" sz="4800" dirty="0" smtClean="0"/>
            </a:br>
            <a:r>
              <a:rPr lang="en-US" sz="4800" dirty="0" smtClean="0"/>
              <a:t>Class</a:t>
            </a:r>
            <a:endParaRPr lang="en-US" sz="4800" dirty="0"/>
          </a:p>
        </p:txBody>
      </p:sp>
      <p:pic>
        <p:nvPicPr>
          <p:cNvPr id="7170" name="Picture 2" descr="C:\Dropbox\Work\oop\Lectures\7. OOP Workshop - Game Development\Eng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7" y="685800"/>
            <a:ext cx="2447925" cy="569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823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96200" cy="838200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3600" dirty="0" smtClean="0"/>
              <a:t>The Engine Class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Manages game objects, user interface and visualization; all public methods are virtual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Uses a IUserInterface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Uses a IRenderer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several GameObject lists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allObjects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movingObjects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staticObjects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a separate Racket object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For control over the player racket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methods for controlling the Racket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48265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 smtClean="0"/>
              <a:t>Overview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GameObject </a:t>
            </a:r>
            <a:r>
              <a:rPr lang="en-US" dirty="0" smtClean="0"/>
              <a:t>class </a:t>
            </a:r>
          </a:p>
          <a:p>
            <a:pPr marL="804863" lvl="1" indent="-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Important members</a:t>
            </a:r>
          </a:p>
          <a:p>
            <a:pPr marL="804863" lvl="1" indent="-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The </a:t>
            </a:r>
            <a:r>
              <a:rPr lang="en-US" dirty="0" err="1" smtClean="0"/>
              <a:t>IRenderable</a:t>
            </a:r>
            <a:r>
              <a:rPr lang="en-US" dirty="0" smtClean="0"/>
              <a:t> and </a:t>
            </a:r>
            <a:r>
              <a:rPr lang="en-US" dirty="0" err="1" smtClean="0"/>
              <a:t>ICollidable</a:t>
            </a:r>
            <a:r>
              <a:rPr lang="en-US" dirty="0" smtClean="0"/>
              <a:t> interfaces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Block </a:t>
            </a:r>
            <a:r>
              <a:rPr lang="en-US" dirty="0" smtClean="0"/>
              <a:t>class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IRenderer interface and </a:t>
            </a:r>
            <a:r>
              <a:rPr lang="en-US" dirty="0" err="1" smtClean="0"/>
              <a:t>ConsoleRenderer</a:t>
            </a:r>
            <a:endParaRPr lang="en-US" dirty="0" smtClean="0"/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</a:t>
            </a:r>
            <a:r>
              <a:rPr lang="en-US" dirty="0" err="1" smtClean="0"/>
              <a:t>MovingObject</a:t>
            </a:r>
            <a:r>
              <a:rPr lang="en-US" dirty="0" smtClean="0"/>
              <a:t> and Ball classes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 smtClean="0"/>
              <a:t>The IUserInterface and </a:t>
            </a:r>
            <a:r>
              <a:rPr lang="en-US" dirty="0" err="1" smtClean="0"/>
              <a:t>KeyboardInterface</a:t>
            </a:r>
            <a:endParaRPr lang="en-US" dirty="0" smtClean="0"/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 smtClean="0"/>
              <a:t>The Engine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96200" cy="838200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3600" dirty="0" smtClean="0"/>
              <a:t>The Engine Class (2)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Important members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AddObject</a:t>
            </a:r>
            <a:r>
              <a:rPr lang="en-US" dirty="0" smtClean="0"/>
              <a:t> method – adds a GameObject to the engine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Run method – starts a "game loop":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Draws the scene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Checks for input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Clears the rendering queue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Calls Update for all objects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Calls </a:t>
            </a:r>
            <a:r>
              <a:rPr lang="en-US" dirty="0" err="1" smtClean="0"/>
              <a:t>ProduceObjects</a:t>
            </a:r>
            <a:r>
              <a:rPr lang="en-US" dirty="0" smtClean="0"/>
              <a:t> for all objects and collects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Removes all destroyed objects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Adds all produced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73497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52600" y="2971800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dirty="0" smtClean="0"/>
              <a:t>Academy Popcorn API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10020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The </a:t>
            </a:r>
            <a:r>
              <a:rPr lang="en-US" sz="2600" dirty="0" err="1" smtClean="0">
                <a:solidFill>
                  <a:srgbClr val="EBFFD2"/>
                </a:solidFill>
              </a:rPr>
              <a:t>AcademyPopcorn</a:t>
            </a:r>
            <a:r>
              <a:rPr lang="en-US" sz="2600" dirty="0" smtClean="0">
                <a:solidFill>
                  <a:srgbClr val="EBFFD2"/>
                </a:solidFill>
              </a:rPr>
              <a:t> class contains an </a:t>
            </a:r>
            <a:r>
              <a:rPr lang="en-US" sz="2600" dirty="0" err="1" smtClean="0">
                <a:solidFill>
                  <a:srgbClr val="EBFFD2"/>
                </a:solidFill>
              </a:rPr>
              <a:t>IndestructibleBlock</a:t>
            </a:r>
            <a:r>
              <a:rPr lang="en-US" sz="2600" dirty="0" smtClean="0">
                <a:solidFill>
                  <a:srgbClr val="EBFFD2"/>
                </a:solidFill>
              </a:rPr>
              <a:t> class</a:t>
            </a:r>
            <a:r>
              <a:rPr lang="en-US" sz="2600" dirty="0" smtClean="0"/>
              <a:t>. Use it to create side and ceiling walls to the game. You can ONLY edit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The Engine class has a hardcoded sleep time (search for </a:t>
            </a:r>
            <a:r>
              <a:rPr lang="bg-BG" sz="2600" dirty="0" smtClean="0"/>
              <a:t>"</a:t>
            </a:r>
            <a:r>
              <a:rPr lang="en-US" sz="2600" dirty="0" err="1" smtClean="0"/>
              <a:t>System.Threading.Sleep</a:t>
            </a:r>
            <a:r>
              <a:rPr lang="en-US" sz="2600" dirty="0" smtClean="0"/>
              <a:t>(500)". Make the sleep time a field in the Engine and implement a constructor, which takes it as an additional parameter.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Search for a "TODO" in the Engine class, regarding the </a:t>
            </a:r>
            <a:r>
              <a:rPr lang="en-US" sz="2600" dirty="0" err="1" smtClean="0">
                <a:solidFill>
                  <a:srgbClr val="EBFFD2"/>
                </a:solidFill>
              </a:rPr>
              <a:t>AddRacket</a:t>
            </a:r>
            <a:r>
              <a:rPr lang="en-US" sz="2600" dirty="0" smtClean="0">
                <a:solidFill>
                  <a:srgbClr val="EBFFD2"/>
                </a:solidFill>
              </a:rPr>
              <a:t> method. Solve the problem mentioned there. There should always be only one Racket. Note: comment in TODO not completely correct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rgbClr val="EBFFD2"/>
                </a:solidFill>
              </a:rPr>
              <a:t>Inherit the Engine class. Create a method </a:t>
            </a:r>
            <a:r>
              <a:rPr lang="en-US" sz="2800" dirty="0" err="1" smtClean="0">
                <a:solidFill>
                  <a:srgbClr val="EBFFD2"/>
                </a:solidFill>
              </a:rPr>
              <a:t>ShootPlayerRacket</a:t>
            </a:r>
            <a:r>
              <a:rPr lang="en-US" sz="2800" dirty="0" smtClean="0">
                <a:solidFill>
                  <a:srgbClr val="EBFFD2"/>
                </a:solidFill>
              </a:rPr>
              <a:t>. Leave it empty for now.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378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(2)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/>
              <a:t>Implement a </a:t>
            </a:r>
            <a:r>
              <a:rPr lang="en-US" sz="2600" dirty="0" err="1"/>
              <a:t>TrailObject</a:t>
            </a:r>
            <a:r>
              <a:rPr lang="en-US" sz="2600" dirty="0"/>
              <a:t> class. It should inherit the </a:t>
            </a:r>
            <a:r>
              <a:rPr lang="en-US" sz="2600" dirty="0" err="1"/>
              <a:t>GameObject</a:t>
            </a:r>
            <a:r>
              <a:rPr lang="en-US" sz="2600" dirty="0"/>
              <a:t> class and should have a constructor which takes an additional "lifetime" integer. The </a:t>
            </a:r>
            <a:r>
              <a:rPr lang="en-US" sz="2600" dirty="0" err="1"/>
              <a:t>TrailObject</a:t>
            </a:r>
            <a:r>
              <a:rPr lang="en-US" sz="2600" dirty="0"/>
              <a:t> should disappear after a "lifetime" amount of turns</a:t>
            </a:r>
            <a:r>
              <a:rPr lang="en-US" sz="2600" dirty="0" smtClean="0"/>
              <a:t>. You must NOT edit any existing .</a:t>
            </a:r>
            <a:r>
              <a:rPr lang="en-US" sz="2600" dirty="0" err="1" smtClean="0"/>
              <a:t>cs</a:t>
            </a:r>
            <a:r>
              <a:rPr lang="en-US" sz="2600" dirty="0" smtClean="0"/>
              <a:t> file. Then test the </a:t>
            </a:r>
            <a:r>
              <a:rPr lang="en-US" sz="2600" dirty="0" err="1" smtClean="0"/>
              <a:t>TrailObject</a:t>
            </a:r>
            <a:r>
              <a:rPr lang="en-US" sz="2600" dirty="0" smtClean="0"/>
              <a:t> by adding an instance of it in the engine </a:t>
            </a:r>
            <a:r>
              <a:rPr lang="en-US" sz="2600" dirty="0"/>
              <a:t>through the </a:t>
            </a:r>
            <a:r>
              <a:rPr lang="en-US" sz="2600" dirty="0" err="1"/>
              <a:t>AcademyPopcornMain.cs</a:t>
            </a:r>
            <a:r>
              <a:rPr lang="en-US" sz="2600"/>
              <a:t> </a:t>
            </a:r>
            <a:r>
              <a:rPr lang="en-US" sz="2600" smtClean="0"/>
              <a:t>file.</a:t>
            </a:r>
            <a:endParaRPr lang="en-US" sz="2600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 smtClean="0"/>
              <a:t>Implement a </a:t>
            </a:r>
            <a:r>
              <a:rPr lang="en-US" sz="2600" dirty="0" err="1" smtClean="0"/>
              <a:t>MeteoriteBall</a:t>
            </a:r>
            <a:r>
              <a:rPr lang="en-US" sz="2600" dirty="0" smtClean="0"/>
              <a:t>. It should inherit the Ball class and should leave a trail of </a:t>
            </a:r>
            <a:r>
              <a:rPr lang="en-US" sz="2600" dirty="0" err="1" smtClean="0"/>
              <a:t>TrailObject</a:t>
            </a:r>
            <a:r>
              <a:rPr lang="en-US" sz="2600" dirty="0" smtClean="0"/>
              <a:t> objects. Each trail objects should last for 3 "turns". Other than that, the Meteorite ball should behave the same way as the normal </a:t>
            </a:r>
            <a:r>
              <a:rPr lang="en-US" sz="2600" dirty="0"/>
              <a:t>ball. 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file</a:t>
            </a:r>
            <a:r>
              <a:rPr lang="en-US" sz="2600" dirty="0" smtClean="0"/>
              <a:t>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 smtClean="0"/>
              <a:t>Test the </a:t>
            </a:r>
            <a:r>
              <a:rPr lang="en-US" sz="2600" dirty="0" err="1" smtClean="0"/>
              <a:t>MeteoriteBall</a:t>
            </a:r>
            <a:r>
              <a:rPr lang="en-US" sz="2600" dirty="0" smtClean="0"/>
              <a:t> by replacing the normal ball in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6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600" dirty="0" smtClean="0">
              <a:solidFill>
                <a:srgbClr val="EBFFD2"/>
              </a:solidFill>
            </a:endParaRPr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800" dirty="0" smtClean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7219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(3)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/>
              <a:t>Implement an </a:t>
            </a:r>
            <a:r>
              <a:rPr lang="en-US" sz="2600" dirty="0" err="1"/>
              <a:t>UnstoppableBall</a:t>
            </a:r>
            <a:r>
              <a:rPr lang="en-US" sz="2600" dirty="0"/>
              <a:t> and an </a:t>
            </a:r>
            <a:r>
              <a:rPr lang="en-US" sz="2600" dirty="0" err="1"/>
              <a:t>UnpassableBlock</a:t>
            </a:r>
            <a:r>
              <a:rPr lang="en-US" sz="2600" dirty="0"/>
              <a:t>. The </a:t>
            </a:r>
            <a:r>
              <a:rPr lang="en-US" sz="2600" dirty="0" err="1"/>
              <a:t>UnstopableBall</a:t>
            </a:r>
            <a:r>
              <a:rPr lang="en-US" sz="2600" dirty="0"/>
              <a:t> only bounces off </a:t>
            </a:r>
            <a:r>
              <a:rPr lang="en-US" sz="2600" dirty="0" err="1"/>
              <a:t>UnpassableBlocks</a:t>
            </a:r>
            <a:r>
              <a:rPr lang="en-US" sz="2600" dirty="0"/>
              <a:t> and will destroy any other block it passes through. The </a:t>
            </a:r>
            <a:r>
              <a:rPr lang="en-US" sz="2600" dirty="0" err="1"/>
              <a:t>UnpassableBlock</a:t>
            </a:r>
            <a:r>
              <a:rPr lang="en-US" sz="2600" dirty="0"/>
              <a:t> should be </a:t>
            </a:r>
            <a:r>
              <a:rPr lang="en-US" sz="2600" dirty="0" smtClean="0"/>
              <a:t>indestructible. </a:t>
            </a:r>
            <a:br>
              <a:rPr lang="en-US" sz="2600" dirty="0" smtClean="0"/>
            </a:br>
            <a:r>
              <a:rPr lang="en-US" sz="2600" i="1" dirty="0" smtClean="0"/>
              <a:t>Hint: Take a look at the </a:t>
            </a:r>
            <a:r>
              <a:rPr lang="en-US" sz="2600" i="1" dirty="0" err="1" smtClean="0"/>
              <a:t>RespondToCollision</a:t>
            </a:r>
            <a:r>
              <a:rPr lang="en-US" sz="2600" i="1" dirty="0" smtClean="0"/>
              <a:t> method, the </a:t>
            </a:r>
            <a:r>
              <a:rPr lang="en-US" sz="2600" i="1" dirty="0" err="1" smtClean="0"/>
              <a:t>GetCollisionGroupString</a:t>
            </a:r>
            <a:r>
              <a:rPr lang="en-US" sz="2600" i="1" dirty="0" smtClean="0"/>
              <a:t> method and the </a:t>
            </a:r>
            <a:r>
              <a:rPr lang="en-US" sz="2600" i="1" dirty="0" err="1" smtClean="0"/>
              <a:t>CollisionData</a:t>
            </a:r>
            <a:r>
              <a:rPr lang="en-US" sz="2600" i="1" dirty="0" smtClean="0"/>
              <a:t> class.</a:t>
            </a:r>
            <a:endParaRPr lang="en-US" sz="2600" i="1" dirty="0" smtClean="0">
              <a:solidFill>
                <a:srgbClr val="EBFFD2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Test the </a:t>
            </a:r>
            <a:r>
              <a:rPr lang="en-US" sz="2600" dirty="0" err="1" smtClean="0">
                <a:solidFill>
                  <a:srgbClr val="EBFFD2"/>
                </a:solidFill>
              </a:rPr>
              <a:t>UnpassableBlock</a:t>
            </a:r>
            <a:r>
              <a:rPr lang="en-US" sz="2600" dirty="0" smtClean="0">
                <a:solidFill>
                  <a:srgbClr val="EBFFD2"/>
                </a:solidFill>
              </a:rPr>
              <a:t> and the </a:t>
            </a:r>
            <a:r>
              <a:rPr lang="en-US" sz="2600" dirty="0" err="1" smtClean="0">
                <a:solidFill>
                  <a:srgbClr val="EBFFD2"/>
                </a:solidFill>
              </a:rPr>
              <a:t>UnstoppableBall</a:t>
            </a:r>
            <a:r>
              <a:rPr lang="en-US" sz="2600" dirty="0" smtClean="0">
                <a:solidFill>
                  <a:srgbClr val="EBFFD2"/>
                </a:solidFill>
              </a:rPr>
              <a:t> by adding them to the engine in </a:t>
            </a:r>
            <a:r>
              <a:rPr lang="en-US" sz="2600" dirty="0" err="1" smtClean="0">
                <a:solidFill>
                  <a:srgbClr val="EBFFD2"/>
                </a:solidFill>
              </a:rPr>
              <a:t>AcademyPopcornMain.cs</a:t>
            </a:r>
            <a:r>
              <a:rPr lang="en-US" sz="2600" dirty="0" smtClean="0">
                <a:solidFill>
                  <a:srgbClr val="EBFFD2"/>
                </a:solidFill>
              </a:rPr>
              <a:t> file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Implement an </a:t>
            </a:r>
            <a:r>
              <a:rPr lang="en-US" sz="2600" dirty="0" err="1" smtClean="0">
                <a:solidFill>
                  <a:srgbClr val="EBFFD2"/>
                </a:solidFill>
              </a:rPr>
              <a:t>ExplodingBlock</a:t>
            </a:r>
            <a:r>
              <a:rPr lang="en-US" sz="2600" dirty="0" smtClean="0">
                <a:solidFill>
                  <a:srgbClr val="EBFFD2"/>
                </a:solidFill>
              </a:rPr>
              <a:t>. It should destroy all blocks around it when it is destroyed. You must NOT edit any existing .</a:t>
            </a:r>
            <a:r>
              <a:rPr lang="en-US" sz="2600" dirty="0" err="1" smtClean="0">
                <a:solidFill>
                  <a:srgbClr val="EBFFD2"/>
                </a:solidFill>
              </a:rPr>
              <a:t>cs</a:t>
            </a:r>
            <a:r>
              <a:rPr lang="en-US" sz="2600" dirty="0" smtClean="0">
                <a:solidFill>
                  <a:srgbClr val="EBFFD2"/>
                </a:solidFill>
              </a:rPr>
              <a:t> file. </a:t>
            </a:r>
            <a:br>
              <a:rPr lang="en-US" sz="2600" dirty="0" smtClean="0">
                <a:solidFill>
                  <a:srgbClr val="EBFFD2"/>
                </a:solidFill>
              </a:rPr>
            </a:br>
            <a:r>
              <a:rPr lang="en-US" sz="2600" i="1" dirty="0" smtClean="0">
                <a:solidFill>
                  <a:srgbClr val="EBFFD2"/>
                </a:solidFill>
              </a:rPr>
              <a:t>Hint: what does an explosion "produce"?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endParaRPr lang="en-US" sz="2800" dirty="0" smtClean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91447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(4)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1"/>
              <a:tabLst/>
            </a:pPr>
            <a:r>
              <a:rPr lang="en-US" sz="2600" dirty="0" smtClean="0"/>
              <a:t>Implement a Gift class. It should be a moving object, which always falls down. The gift shouldn't collide with any ball, but should collide (and be destroyed) with the racket. </a:t>
            </a:r>
            <a:r>
              <a:rPr lang="en-US" sz="2600" dirty="0"/>
              <a:t>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</a:t>
            </a:r>
            <a:r>
              <a:rPr lang="en-US" sz="2600" dirty="0" smtClean="0"/>
              <a:t>file.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1"/>
              <a:tabLst/>
            </a:pPr>
            <a:r>
              <a:rPr lang="en-US" sz="2600" dirty="0" smtClean="0"/>
              <a:t>Implement a </a:t>
            </a:r>
            <a:r>
              <a:rPr lang="en-US" sz="2600" dirty="0" err="1" smtClean="0"/>
              <a:t>GiftBlock</a:t>
            </a:r>
            <a:r>
              <a:rPr lang="en-US" sz="2600" dirty="0" smtClean="0"/>
              <a:t> class. It should be a block, which "drops" a Gift object when it is destroyed. </a:t>
            </a:r>
            <a:r>
              <a:rPr lang="en-US" sz="2600" dirty="0"/>
              <a:t>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</a:t>
            </a:r>
            <a:r>
              <a:rPr lang="en-US" sz="2600" dirty="0" smtClean="0"/>
              <a:t>file. Test the Gift and </a:t>
            </a:r>
            <a:r>
              <a:rPr lang="en-US" sz="2600" dirty="0" err="1" smtClean="0"/>
              <a:t>GiftBlock</a:t>
            </a:r>
            <a:r>
              <a:rPr lang="en-US" sz="2600" dirty="0" smtClean="0"/>
              <a:t> classes by adding them through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7"/>
              <a:tabLst/>
            </a:pPr>
            <a:endParaRPr lang="en-US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7169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(5)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3"/>
              <a:tabLst/>
            </a:pPr>
            <a:r>
              <a:rPr lang="en-US" sz="2600" dirty="0" smtClean="0"/>
              <a:t>Implement </a:t>
            </a:r>
            <a:r>
              <a:rPr lang="en-US" sz="2600" dirty="0"/>
              <a:t>a shoot ability for the player racket. The ability should only be activated when a Gift object falls on the racket. The shot objects should be a new class (e.g. Bullet) and should destroy normal Block objects (and be destroyed on collision with any block). </a:t>
            </a:r>
            <a:br>
              <a:rPr lang="en-US" sz="2600" dirty="0"/>
            </a:br>
            <a:r>
              <a:rPr lang="en-US" sz="2600" dirty="0" smtClean="0"/>
              <a:t>Use the engine and </a:t>
            </a:r>
            <a:r>
              <a:rPr lang="en-US" sz="2600" dirty="0" err="1" smtClean="0"/>
              <a:t>ShootPlayerRacket</a:t>
            </a:r>
            <a:r>
              <a:rPr lang="en-US" sz="2600" dirty="0" smtClean="0"/>
              <a:t> method you implemented in </a:t>
            </a:r>
            <a:r>
              <a:rPr lang="en-US" sz="2600" dirty="0"/>
              <a:t>t</a:t>
            </a:r>
            <a:r>
              <a:rPr lang="en-US" sz="2600" dirty="0" smtClean="0"/>
              <a:t>ask 4, but don't add items in any of the engine lists through the </a:t>
            </a:r>
            <a:r>
              <a:rPr lang="en-US" sz="2600" dirty="0" err="1" smtClean="0"/>
              <a:t>ShootPlayerRacket</a:t>
            </a:r>
            <a:r>
              <a:rPr lang="en-US" sz="2600" dirty="0" smtClean="0"/>
              <a:t> method. Also don't edit the </a:t>
            </a:r>
            <a:r>
              <a:rPr lang="en-US" sz="2600" dirty="0" err="1" smtClean="0"/>
              <a:t>Racket.cs</a:t>
            </a:r>
            <a:r>
              <a:rPr lang="en-US" sz="2600" dirty="0" smtClean="0"/>
              <a:t> file. </a:t>
            </a:r>
            <a:br>
              <a:rPr lang="en-US" sz="2600" dirty="0" smtClean="0"/>
            </a:br>
            <a:r>
              <a:rPr lang="en-US" sz="2600" i="1" dirty="0" smtClean="0"/>
              <a:t>Hint: you should have a </a:t>
            </a:r>
            <a:r>
              <a:rPr lang="en-US" sz="2600" i="1" dirty="0" err="1" smtClean="0"/>
              <a:t>ShootingRacket</a:t>
            </a:r>
            <a:r>
              <a:rPr lang="en-US" sz="2600" i="1" dirty="0" smtClean="0"/>
              <a:t> class and override its </a:t>
            </a:r>
            <a:r>
              <a:rPr lang="en-US" sz="2600" i="1" dirty="0" err="1" smtClean="0"/>
              <a:t>ProduceObjects</a:t>
            </a:r>
            <a:r>
              <a:rPr lang="en-US" sz="2600" i="1" dirty="0" smtClean="0"/>
              <a:t> method.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7"/>
              <a:tabLst/>
            </a:pPr>
            <a:endParaRPr lang="en-US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77547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 marL="514350" indent="-514350">
              <a:buFont typeface="+mj-lt"/>
              <a:buAutoNum type="arabicPeriod" startAt="14"/>
              <a:tabLst/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*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Bonus task (optional): Download </a:t>
            </a:r>
            <a:r>
              <a:rPr lang="en-US" sz="28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JustBelot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game source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from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hlinkClick r:id="rId2"/>
              </a:rPr>
              <a:t>https://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2"/>
              </a:rPr>
              <a:t>github.com/NikolayIT/JustBelot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(code commits are made often so be sure to always work on the latest game source). Write your own C# library called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JustBelot.AI.YourBotName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write a class in it that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JustBelot.Common.IPlayer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interface.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 your own AI </a:t>
            </a:r>
            <a:r>
              <a:rPr lang="en-US" sz="28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belot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player that will fight with other AI players. The winner will be awarded. Please send your players to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3"/>
              </a:rPr>
              <a:t>academy@telerik.com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add them in the homework archive when you upload it. You are allowed to work in teams.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This task is not obligatory. Discussions: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4"/>
              </a:rPr>
              <a:t>here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47800" y="1953753"/>
            <a:ext cx="6019800" cy="1578894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Academy Popcorn API</a:t>
            </a:r>
            <a:endParaRPr lang="en-US" sz="4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36980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60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Academy Popcorn API</a:t>
            </a:r>
            <a:endParaRPr lang="bg-BG" sz="40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4</a:t>
            </a:fld>
            <a:endParaRPr lang="en-US" sz="11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Provides an API for a matrix-based game of Popcorn/Blockbuster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Important classes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GameObject – base class for objects in the game (like </a:t>
            </a:r>
            <a:r>
              <a:rPr lang="en-US" dirty="0" err="1" smtClean="0"/>
              <a:t>System.Object</a:t>
            </a:r>
            <a:r>
              <a:rPr lang="en-US" dirty="0" smtClean="0"/>
              <a:t> in C#)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IRenderer – interface for rendering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IUserInterface – interface for handling input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Engine – runs the game, checks for input and renders the scene</a:t>
            </a:r>
            <a:endParaRPr lang="en-US" dirty="0" smtClean="0">
              <a:solidFill>
                <a:srgbClr val="46A6BD">
                  <a:lumMod val="20000"/>
                  <a:lumOff val="80000"/>
                </a:srgb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CollisionDispatcher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notifies objects of their collisions</a:t>
            </a:r>
            <a:endParaRPr lang="en-US" dirty="0">
              <a:solidFill>
                <a:srgbClr val="46A6BD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86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838200"/>
            <a:ext cx="6934200" cy="789447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Academy Popcorn API</a:t>
            </a:r>
            <a:endParaRPr lang="en-US" sz="4800" dirty="0"/>
          </a:p>
        </p:txBody>
      </p:sp>
      <p:pic>
        <p:nvPicPr>
          <p:cNvPr id="1026" name="Picture 2" descr="C:\Users\GGeorgiev\Desktop\AcademyPopcorn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305800" cy="427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85800" y="16406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65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925916"/>
            <a:ext cx="6934200" cy="70173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GameObject class</a:t>
            </a:r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6406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2050" name="Picture 2" descr="C:\Dropbox\Work\oop\Lectures\7. OOP Workshop - Game Development\GameObj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21679"/>
            <a:ext cx="1989215" cy="430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701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The GameObject class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Base class for all objects in the game world</a:t>
            </a:r>
            <a:endParaRPr lang="en-US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Abstract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such thing as "just an object"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it's either a block, a racket or something else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Has a protected constructor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the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IRenderable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a </a:t>
            </a:r>
            <a:r>
              <a:rPr lang="en-US" dirty="0" err="1" smtClean="0"/>
              <a:t>GetImage</a:t>
            </a:r>
            <a:r>
              <a:rPr lang="en-US" dirty="0" smtClean="0"/>
              <a:t> method – returns a char matrix for visualization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Used by the IRenderer – will be covered later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4564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The GameObject class (2)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the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IObjectProducer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Enables objects to produce other objects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the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ICollidable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Enables objects to participate and respond to collisions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Update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Abstract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Inheriting classes implement their behavior there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52370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The GameObject class (3)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Other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fields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TopLeft</a:t>
            </a:r>
            <a:r>
              <a:rPr lang="en-US" dirty="0"/>
              <a:t> – top left coordinates of the object in the </a:t>
            </a:r>
            <a:r>
              <a:rPr lang="en-US" dirty="0" smtClean="0"/>
              <a:t>world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Represented by instance of </a:t>
            </a:r>
            <a:r>
              <a:rPr lang="en-US" dirty="0" err="1" smtClean="0"/>
              <a:t>MatrixCoords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body – defines the body of the object as a char </a:t>
            </a:r>
            <a:r>
              <a:rPr lang="en-US" dirty="0" smtClean="0"/>
              <a:t>matrix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IsDestroyed</a:t>
            </a:r>
            <a:r>
              <a:rPr lang="en-US" dirty="0" smtClean="0"/>
              <a:t> – property indicating if the object should be removed from the world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09047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2422</TotalTime>
  <Words>1606</Words>
  <Application>Microsoft Office PowerPoint</Application>
  <PresentationFormat>On-screen Show (4:3)</PresentationFormat>
  <Paragraphs>198</Paragraphs>
  <Slides>27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Telerik Academy</vt:lpstr>
      <vt:lpstr>Academy Popcorn "API"</vt:lpstr>
      <vt:lpstr>Contents</vt:lpstr>
      <vt:lpstr>Academy Popcorn API</vt:lpstr>
      <vt:lpstr>Academy Popcorn API</vt:lpstr>
      <vt:lpstr>Academy Popcorn API</vt:lpstr>
      <vt:lpstr>The GameObject class</vt:lpstr>
      <vt:lpstr>The GameObject class</vt:lpstr>
      <vt:lpstr>The GameObject class (2)</vt:lpstr>
      <vt:lpstr>The GameObject class (3)</vt:lpstr>
      <vt:lpstr>The Block class</vt:lpstr>
      <vt:lpstr>The Block class</vt:lpstr>
      <vt:lpstr>The IRenderer Interface and ConsoleRenderer</vt:lpstr>
      <vt:lpstr>IRenderer &amp; ConsoleRenderer</vt:lpstr>
      <vt:lpstr>The MovingObject and Ball Classes</vt:lpstr>
      <vt:lpstr>MovingObject &amp; Ball</vt:lpstr>
      <vt:lpstr>The IUserInterface and KeyboardInterface</vt:lpstr>
      <vt:lpstr>IUserInterface &amp;  KeyboardInterface</vt:lpstr>
      <vt:lpstr>The  Engine  Class</vt:lpstr>
      <vt:lpstr>The Engine Class</vt:lpstr>
      <vt:lpstr>The Engine Class (2)</vt:lpstr>
      <vt:lpstr>Academy Popcorn API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Nikolay Donchev</cp:lastModifiedBy>
  <cp:revision>601</cp:revision>
  <dcterms:created xsi:type="dcterms:W3CDTF">2007-12-08T16:03:35Z</dcterms:created>
  <dcterms:modified xsi:type="dcterms:W3CDTF">2013-07-10T14:47:26Z</dcterms:modified>
  <cp:category>software engineering</cp:category>
</cp:coreProperties>
</file>