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6" r:id="rId6"/>
    <p:sldId id="275" r:id="rId7"/>
    <p:sldId id="274" r:id="rId8"/>
    <p:sldId id="271" r:id="rId9"/>
    <p:sldId id="266" r:id="rId10"/>
    <p:sldId id="267" r:id="rId11"/>
    <p:sldId id="268" r:id="rId12"/>
    <p:sldId id="262" r:id="rId13"/>
    <p:sldId id="263" r:id="rId14"/>
    <p:sldId id="264" r:id="rId15"/>
    <p:sldId id="272" r:id="rId16"/>
    <p:sldId id="265" r:id="rId17"/>
    <p:sldId id="259" r:id="rId18"/>
    <p:sldId id="260" r:id="rId19"/>
    <p:sldId id="261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273" r:id="rId45"/>
    <p:sldId id="306" r:id="rId46"/>
    <p:sldId id="307" r:id="rId47"/>
    <p:sldId id="308" r:id="rId48"/>
    <p:sldId id="309" r:id="rId49"/>
    <p:sldId id="310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13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the arrangement of the HTML elements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25088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Overflow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: defines the behavior of element when content needs more space than the available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sz="2800" dirty="0" smtClean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</a:t>
            </a:r>
            <a:r>
              <a:rPr lang="en-US" sz="2800" dirty="0" smtClean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sz="2800" dirty="0" smtClean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sz="2800" dirty="0" smtClean="0"/>
              <a:t> – any content that cannot fit is clipped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2174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1.bp.blogspot.com/_5q464b0TIXQ/SwMDypXBE6I/AAAAAAAAD28/-EMXvrO6UIE/s320/overflowing_c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3061604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thebeginwithinblog.com/wp-content/uploads/2011/04/overflowing-c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2286000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3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 smtClean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 smtClean="0"/>
              <a:t>: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 smtClean="0"/>
              <a:t> is an inline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The element's height and width depend on the size of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 smtClean="0"/>
              <a:t>:  breaks are placed before AND after the element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 is a block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may not depend on the size of the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118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: element is hidden and its dimensions are not used to calculate the surrounding elements rendering (differs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inline-block</a:t>
            </a:r>
            <a:r>
              <a:rPr lang="en-US" dirty="0" smtClean="0"/>
              <a:t>: </a:t>
            </a:r>
            <a:r>
              <a:rPr lang="en-US" dirty="0"/>
              <a:t>: no breaks are placed before and </a:t>
            </a:r>
            <a:r>
              <a:rPr lang="en-US" dirty="0" smtClean="0"/>
              <a:t>after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can be applied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1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</a:t>
            </a:r>
            <a:r>
              <a:rPr lang="en-US" dirty="0" smtClean="0"/>
              <a:t>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table-row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table-cell</a:t>
            </a:r>
            <a:r>
              <a:rPr lang="en-US" dirty="0" smtClean="0"/>
              <a:t> : the elements are arranged in a table-like layout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0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895600"/>
            <a:ext cx="3810000" cy="685800"/>
          </a:xfrm>
        </p:spPr>
        <p:txBody>
          <a:bodyPr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876800" y="3621879"/>
            <a:ext cx="38100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91" t="-8555" r="-7091" b="-8555"/>
          <a:stretch/>
        </p:blipFill>
        <p:spPr bwMode="auto">
          <a:xfrm>
            <a:off x="768475" y="1975104"/>
            <a:ext cx="3730374" cy="2907792"/>
          </a:xfrm>
          <a:prstGeom prst="roundRect">
            <a:avLst>
              <a:gd name="adj" fmla="val 9434"/>
            </a:avLst>
          </a:prstGeom>
          <a:solidFill>
            <a:srgbClr val="EAEAEA"/>
          </a:solidFill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/>
        </p:spPr>
      </p:pic>
    </p:spTree>
    <p:extLst>
      <p:ext uri="{BB962C8B-B14F-4D97-AF65-F5344CB8AC3E}">
        <p14:creationId xmlns:p14="http://schemas.microsoft.com/office/powerpoint/2010/main" val="40879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1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occupies place on the page (similar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371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9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30820"/>
            <a:ext cx="74199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defined for each of the four sides separately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are collapsing margins?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3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Same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667000" y="929640"/>
            <a:ext cx="3810000" cy="3048000"/>
          </a:xfrm>
          <a:prstGeom prst="roundRect">
            <a:avLst>
              <a:gd name="adj" fmla="val 494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8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3900" y="1143000"/>
            <a:ext cx="7696200" cy="5257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939" y="1766807"/>
            <a:ext cx="6372122" cy="40101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0732" y="2384092"/>
            <a:ext cx="4882536" cy="2775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8280" y="2931826"/>
            <a:ext cx="3227440" cy="168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2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25146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81000" y="4038600"/>
            <a:ext cx="388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Explorer violates the box model </a:t>
            </a:r>
            <a:r>
              <a:rPr lang="en-US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standard!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21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 Quirks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88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924800" cy="838200"/>
          </a:xfrm>
        </p:spPr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705600" cy="4395763"/>
          </a:xfrm>
          <a:prstGeom prst="roundRect">
            <a:avLst>
              <a:gd name="adj" fmla="val 2106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2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whether you want an element to render it's borders and padding within its specified width, or outside of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Possible values: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content-box </a:t>
            </a:r>
            <a:r>
              <a:rPr lang="en-US" dirty="0"/>
              <a:t>(default)</a:t>
            </a:r>
            <a:br>
              <a:rPr lang="en-US" dirty="0"/>
            </a:br>
            <a:r>
              <a:rPr lang="en-US" dirty="0"/>
              <a:t>box width: </a:t>
            </a:r>
            <a:r>
              <a:rPr lang="en-US" dirty="0" smtClean="0"/>
              <a:t>288 </a:t>
            </a:r>
            <a:r>
              <a:rPr lang="en-US" dirty="0"/>
              <a:t>pixels + 10 pixels padding and 1 pixel border on each side = </a:t>
            </a:r>
            <a:r>
              <a:rPr lang="en-US" dirty="0" smtClean="0"/>
              <a:t>300 pixels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border-box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/>
              <a:t>box width: 300 pixels, including padding and </a:t>
            </a:r>
            <a:r>
              <a:rPr lang="en-US" dirty="0" smtClean="0"/>
              <a:t>borders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 smtClean="0"/>
              <a:t>Example: Box with total width of 300 px (including paddings and borders)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2438400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effectLst/>
              </a:rPr>
              <a:t>width</a:t>
            </a:r>
            <a:r>
              <a:rPr lang="en-US" sz="2400" dirty="0">
                <a:effectLst/>
              </a:rPr>
              <a:t>: 300px</a:t>
            </a:r>
            <a:r>
              <a:rPr lang="en-US" sz="2400" dirty="0" smtClean="0">
                <a:effectLst/>
              </a:rPr>
              <a:t>;</a:t>
            </a:r>
          </a:p>
          <a:p>
            <a:r>
              <a:rPr lang="en-US" sz="2400" dirty="0">
                <a:effectLst/>
              </a:rPr>
              <a:t>border: 1px solid </a:t>
            </a:r>
            <a:r>
              <a:rPr lang="en-US" sz="2400" dirty="0" smtClean="0">
                <a:effectLst/>
              </a:rPr>
              <a:t>black;</a:t>
            </a:r>
          </a:p>
          <a:p>
            <a:r>
              <a:rPr lang="en-US" sz="2400" dirty="0">
                <a:effectLst/>
              </a:rPr>
              <a:t>padding: </a:t>
            </a:r>
            <a:r>
              <a:rPr lang="en-US" sz="2400" dirty="0" smtClean="0">
                <a:effectLst/>
              </a:rPr>
              <a:t>5px;</a:t>
            </a:r>
          </a:p>
          <a:p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Firefox </a:t>
            </a:r>
            <a:r>
              <a:rPr lang="en-US" sz="2400" dirty="0" smtClean="0"/>
              <a:t>*/</a:t>
            </a:r>
          </a:p>
          <a:p>
            <a:r>
              <a:rPr lang="en-US" sz="2400" dirty="0"/>
              <a:t>-moz-box-sizing</a:t>
            </a:r>
            <a:r>
              <a:rPr lang="en-US" sz="2400" dirty="0" smtClean="0"/>
              <a:t>: border-box</a:t>
            </a:r>
            <a:r>
              <a:rPr lang="en-US" sz="2400" dirty="0"/>
              <a:t>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 err="1"/>
              <a:t>WebKit</a:t>
            </a:r>
            <a:r>
              <a:rPr lang="en-US" sz="2400" dirty="0"/>
              <a:t>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-</a:t>
            </a:r>
            <a:r>
              <a:rPr lang="en-US" sz="2400" dirty="0"/>
              <a:t>webkit-box-sizing: border-box;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Opera 9.5+, Google Chrome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box-sizing</a:t>
            </a:r>
            <a:r>
              <a:rPr lang="en-US" sz="2400" dirty="0"/>
              <a:t>: border-box;</a:t>
            </a:r>
          </a:p>
        </p:txBody>
      </p:sp>
    </p:spTree>
    <p:extLst>
      <p:ext uri="{BB962C8B-B14F-4D97-AF65-F5344CB8AC3E}">
        <p14:creationId xmlns:p14="http://schemas.microsoft.com/office/powerpoint/2010/main" val="9081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953000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W i d t h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001000" y="0"/>
            <a:ext cx="0" cy="68580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5" name="Straight Arrow Connector 4"/>
          <p:cNvCxnSpPr/>
          <p:nvPr/>
        </p:nvCxnSpPr>
        <p:spPr>
          <a:xfrm flipH="1">
            <a:off x="2" y="5791200"/>
            <a:ext cx="9143998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1" name="Rectangle 10"/>
          <p:cNvSpPr/>
          <p:nvPr/>
        </p:nvSpPr>
        <p:spPr>
          <a:xfrm>
            <a:off x="6858000" y="1238689"/>
            <a:ext cx="1143001" cy="4552512"/>
          </a:xfrm>
          <a:prstGeom prst="rect">
            <a:avLst/>
          </a:prstGeom>
        </p:spPr>
        <p:txBody>
          <a:bodyPr tIns="0" bIns="0" anchor="ctr" anchorCtr="0"/>
          <a:lstStyle/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5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500" y="914400"/>
            <a:ext cx="6019800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85999" y="2781300"/>
            <a:ext cx="2286002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2000" dirty="0" smtClean="0"/>
              <a:t>W i d t h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19798" y="914401"/>
            <a:ext cx="1" cy="3733799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15" name="Straight Arrow Connector 14"/>
          <p:cNvCxnSpPr/>
          <p:nvPr/>
        </p:nvCxnSpPr>
        <p:spPr>
          <a:xfrm flipH="1">
            <a:off x="685800" y="3657600"/>
            <a:ext cx="60198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6" name="Rectangle 15"/>
          <p:cNvSpPr/>
          <p:nvPr/>
        </p:nvSpPr>
        <p:spPr>
          <a:xfrm>
            <a:off x="4838697" y="1152744"/>
            <a:ext cx="1143001" cy="2504856"/>
          </a:xfrm>
          <a:prstGeom prst="rect">
            <a:avLst/>
          </a:prstGeom>
        </p:spPr>
        <p:txBody>
          <a:bodyPr tIns="0" bIns="0" anchor="ctr" anchorCtr="0"/>
          <a:lstStyle/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2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3326476" cy="22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8" y="1152744"/>
            <a:ext cx="1371602" cy="92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2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012" y="1600200"/>
            <a:ext cx="5175988" cy="2438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1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3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 smtClean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 smtClean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14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44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Each positioned element creates a stacking context</a:t>
            </a:r>
            <a:r>
              <a:rPr lang="bg-BG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Elements in different stacking contexts are overlapped according to the stacking order of their containers</a:t>
            </a:r>
            <a:r>
              <a:rPr lang="bg-BG" sz="1800" dirty="0" smtClean="0"/>
              <a:t>. </a:t>
            </a:r>
            <a:r>
              <a:rPr lang="en-US" sz="1800" dirty="0" smtClean="0"/>
              <a:t>For example, there is no way for #A1 and #A2 (children of #A) to be placed over #B without increasing the z-index of #A.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539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841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13993">
            <a:off x="740838" y="1489257"/>
            <a:ext cx="2618617" cy="2133613"/>
          </a:xfrm>
          <a:prstGeom prst="roundRect">
            <a:avLst>
              <a:gd name="adj" fmla="val 955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31" t="-6469"/>
          <a:stretch/>
        </p:blipFill>
        <p:spPr bwMode="auto">
          <a:xfrm rot="1584108">
            <a:off x="5953092" y="1582124"/>
            <a:ext cx="2444664" cy="2001928"/>
          </a:xfrm>
          <a:prstGeom prst="roundRect">
            <a:avLst>
              <a:gd name="adj" fmla="val 12987"/>
            </a:avLst>
          </a:prstGeom>
          <a:solidFill>
            <a:srgbClr val="FFFFFF"/>
          </a:solidFill>
          <a:ln>
            <a:noFill/>
          </a:ln>
          <a:effectLst>
            <a:softEdge rad="63500"/>
          </a:effectLst>
        </p:spPr>
      </p:pic>
      <p:pic>
        <p:nvPicPr>
          <p:cNvPr id="5126" name="Picture 6" descr="http://bandcamp.com/files/25/81/2581938711-1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E0604"/>
              </a:clrFrom>
              <a:clrTo>
                <a:srgbClr val="0E06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6318690">
            <a:off x="3617215" y="678792"/>
            <a:ext cx="2548283" cy="211628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8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9624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Alignment and 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6886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47817">
            <a:off x="510206" y="1349357"/>
            <a:ext cx="1813758" cy="15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41"/>
          <a:stretch/>
        </p:blipFill>
        <p:spPr bwMode="auto">
          <a:xfrm rot="3721986">
            <a:off x="6585839" y="1224980"/>
            <a:ext cx="1865002" cy="1313320"/>
          </a:xfrm>
          <a:prstGeom prst="roundRect">
            <a:avLst>
              <a:gd name="adj" fmla="val 10010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9698" name="Picture 2" descr="http://24ways.org/examples/zs-not-dead-baby-zs-not-dead/24-1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466724"/>
            <a:ext cx="3469962" cy="3114676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576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36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2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idth</a:t>
            </a:r>
            <a:r>
              <a:rPr lang="en-US" dirty="0" smtClean="0"/>
              <a:t> applies only for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with is 100% by default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width of inline elements is always the width of their content, by concept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- defines the minimal width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overrides width if (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width&lt;min-width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- defines the maximal width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</a:t>
            </a:r>
            <a:r>
              <a:rPr lang="en-US" dirty="0"/>
              <a:t>overrides width if (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width&gt;max-width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50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Image" r:id="rId3" imgW="3174603" imgH="2476190" progId="">
                  <p:embed/>
                </p:oleObj>
              </mc:Choice>
              <mc:Fallback>
                <p:oleObj name="Image" r:id="rId3" imgW="3174603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559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Used to "drop" elements below floated ones or expand a container, which contains only floated children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Possible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Clear using pseudo-class :after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Additional element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) with a clear style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Deprecated - semantically unused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9145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:after { content: ""; display: block; clear: both; height: 0; }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Triggering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zoom: 1</a:t>
            </a:r>
          </a:p>
          <a:p>
            <a:pPr lvl="2">
              <a:lnSpc>
                <a:spcPct val="100000"/>
              </a:lnSpc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23900" y="4229487"/>
            <a:ext cx="769620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.</a:t>
            </a:r>
            <a:r>
              <a:rPr lang="en-US" dirty="0" err="1" smtClean="0">
                <a:effectLst/>
              </a:rPr>
              <a:t>clearfix</a:t>
            </a:r>
            <a:r>
              <a:rPr lang="en-US" dirty="0" smtClean="0">
                <a:effectLst/>
              </a:rPr>
              <a:t>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zoom:1;}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>
                <a:effectLst/>
              </a:rPr>
              <a:t>.</a:t>
            </a:r>
            <a:r>
              <a:rPr lang="en-US" dirty="0" err="1" smtClean="0">
                <a:effectLst/>
              </a:rPr>
              <a:t>clearfix</a:t>
            </a:r>
            <a:r>
              <a:rPr lang="en-US" dirty="0" smtClean="0">
                <a:effectLst/>
              </a:rPr>
              <a:t>: after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content</a:t>
            </a:r>
            <a:r>
              <a:rPr lang="en-US" dirty="0">
                <a:effectLst/>
              </a:rPr>
              <a:t>: ""; </a:t>
            </a:r>
          </a:p>
          <a:p>
            <a:r>
              <a:rPr lang="en-US" dirty="0" smtClean="0">
                <a:effectLst/>
              </a:rPr>
              <a:t>   display</a:t>
            </a:r>
            <a:r>
              <a:rPr lang="en-US" dirty="0">
                <a:effectLst/>
              </a:rPr>
              <a:t>: block;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   clear</a:t>
            </a:r>
            <a:r>
              <a:rPr lang="en-US" dirty="0">
                <a:effectLst/>
              </a:rPr>
              <a:t>: both; </a:t>
            </a:r>
          </a:p>
          <a:p>
            <a:r>
              <a:rPr lang="en-US" dirty="0" smtClean="0">
                <a:effectLst/>
              </a:rPr>
              <a:t>   height</a:t>
            </a:r>
            <a:r>
              <a:rPr lang="en-US" dirty="0">
                <a:effectLst/>
              </a:rPr>
              <a:t>: 0; </a:t>
            </a:r>
            <a:r>
              <a:rPr lang="en-US" dirty="0" smtClean="0"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4688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98264">
            <a:off x="6781800" y="3810000"/>
            <a:ext cx="1371600" cy="2431143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74512">
            <a:off x="512512" y="995791"/>
            <a:ext cx="2381250" cy="1790700"/>
          </a:xfrm>
          <a:prstGeom prst="roundRect">
            <a:avLst>
              <a:gd name="adj" fmla="val 3354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1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0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274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1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8950" y="2366942"/>
            <a:ext cx="5480050" cy="4048166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69306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values of the width property are numerical:</a:t>
            </a:r>
          </a:p>
          <a:p>
            <a:pPr lvl="1"/>
            <a:r>
              <a:rPr lang="en-US" dirty="0" smtClean="0"/>
              <a:t>Pixels ( px)</a:t>
            </a:r>
          </a:p>
          <a:p>
            <a:pPr lvl="1"/>
            <a:r>
              <a:rPr lang="en-US" dirty="0" smtClean="0"/>
              <a:t>Centimeters (cm)</a:t>
            </a:r>
          </a:p>
          <a:p>
            <a:pPr lvl="1"/>
            <a:r>
              <a:rPr lang="en-US" dirty="0" smtClean="0"/>
              <a:t>Or percentages</a:t>
            </a:r>
          </a:p>
          <a:p>
            <a:pPr lvl="2"/>
            <a:r>
              <a:rPr lang="en-US" dirty="0" smtClean="0"/>
              <a:t>A percent of the available width</a:t>
            </a:r>
          </a:p>
        </p:txBody>
      </p:sp>
    </p:spTree>
    <p:extLst>
      <p:ext uri="{BB962C8B-B14F-4D97-AF65-F5344CB8AC3E}">
        <p14:creationId xmlns:p14="http://schemas.microsoft.com/office/powerpoint/2010/main" val="2946066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2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 – defines numerical value for the height of element,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 applies only on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 of inline elements is always the height of their content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- defines the minimal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overrides </a:t>
            </a:r>
            <a:r>
              <a:rPr lang="en-US" dirty="0" smtClean="0"/>
              <a:t>height 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max-height</a:t>
            </a:r>
            <a:r>
              <a:rPr lang="en-US" dirty="0" smtClean="0"/>
              <a:t> </a:t>
            </a:r>
            <a:r>
              <a:rPr lang="en-US" dirty="0"/>
              <a:t>- defines the maximal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max-height </a:t>
            </a:r>
            <a:r>
              <a:rPr lang="en-US" dirty="0" smtClean="0"/>
              <a:t>overrides height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2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343401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09800" y="5069680"/>
            <a:ext cx="47244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4818" name="Picture 2" descr="http://sol.gfxile.net/gp/pitch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96" r="21600" b="3185"/>
          <a:stretch>
            <a:fillRect/>
          </a:stretch>
        </p:blipFill>
        <p:spPr bwMode="auto">
          <a:xfrm>
            <a:off x="4724400" y="1036215"/>
            <a:ext cx="3810000" cy="2799185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38" name="Picture 2" descr="http://joro.me/blog/wp-content/uploads/2010/02/htcd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3238500" cy="3124200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RightUp">
              <a:rot lat="1879280" lon="20679055" rev="89067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381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86050"/>
            <a:ext cx="4724400" cy="1733550"/>
          </a:xfrm>
        </p:spPr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pic>
        <p:nvPicPr>
          <p:cNvPr id="8198" name="Picture 6" descr="http://www.yusrablog.com/wp-content/uploads/2011/01/Waterfall-Slomo-Waterfal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3" y="1003040"/>
            <a:ext cx="3704658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aterfallwallpaper.info/wp-content/uploads/2010/02/waterfall-m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1003040"/>
            <a:ext cx="3276599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crazy-frankenstein.com/free-wallpapers-files/nature-wallpapers/waterfall-wallpapers/nature-waterfall-wallpap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/>
          <a:stretch/>
        </p:blipFill>
        <p:spPr bwMode="auto">
          <a:xfrm>
            <a:off x="667882" y="4274086"/>
            <a:ext cx="7409318" cy="2279114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1420</Words>
  <Application>Microsoft Office PowerPoint</Application>
  <PresentationFormat>On-screen Show (4:3)</PresentationFormat>
  <Paragraphs>235</Paragraphs>
  <Slides>50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Telerik Academy</vt:lpstr>
      <vt:lpstr>Image</vt:lpstr>
      <vt:lpstr>CSS Layout</vt:lpstr>
      <vt:lpstr>Table of Contents</vt:lpstr>
      <vt:lpstr>W i d t h</vt:lpstr>
      <vt:lpstr>Width</vt:lpstr>
      <vt:lpstr>Width Values</vt:lpstr>
      <vt:lpstr>Width</vt:lpstr>
      <vt:lpstr>Height</vt:lpstr>
      <vt:lpstr>Height</vt:lpstr>
      <vt:lpstr>Overflow</vt:lpstr>
      <vt:lpstr>Overflow</vt:lpstr>
      <vt:lpstr>Overflow</vt:lpstr>
      <vt:lpstr>Display</vt:lpstr>
      <vt:lpstr>Display</vt:lpstr>
      <vt:lpstr>Display (2)</vt:lpstr>
      <vt:lpstr>Display (3)</vt:lpstr>
      <vt:lpstr>Display</vt:lpstr>
      <vt:lpstr>Visibility</vt:lpstr>
      <vt:lpstr>Visibility</vt:lpstr>
      <vt:lpstr>Visibility</vt:lpstr>
      <vt:lpstr>Margins and Paddings</vt:lpstr>
      <vt:lpstr>Margin and Padding</vt:lpstr>
      <vt:lpstr>Margin and Padding: Short Rules</vt:lpstr>
      <vt:lpstr>Margins and Paddings</vt:lpstr>
      <vt:lpstr>The Box Model</vt:lpstr>
      <vt:lpstr>IE Quirks Mode</vt:lpstr>
      <vt:lpstr>IE Quirks Mode</vt:lpstr>
      <vt:lpstr>Box Model</vt:lpstr>
      <vt:lpstr>CSS3 box-sizing</vt:lpstr>
      <vt:lpstr>CSS3 box-sizing (Example)</vt:lpstr>
      <vt:lpstr>Box Model</vt:lpstr>
      <vt:lpstr>Positioning</vt:lpstr>
      <vt:lpstr>Positioning</vt:lpstr>
      <vt:lpstr>Positioning (2)</vt:lpstr>
      <vt:lpstr>Positioning (3)</vt:lpstr>
      <vt:lpstr>Positioning</vt:lpstr>
      <vt:lpstr>Inline element positioning</vt:lpstr>
      <vt:lpstr>Alignment and Z-Index</vt:lpstr>
      <vt:lpstr>Floating</vt:lpstr>
      <vt:lpstr>Float</vt:lpstr>
      <vt:lpstr>Float (2)</vt:lpstr>
      <vt:lpstr>Clear</vt:lpstr>
      <vt:lpstr>Clear (2)</vt:lpstr>
      <vt:lpstr>Floating Elements</vt:lpstr>
      <vt:lpstr>CSS Layout</vt:lpstr>
      <vt:lpstr>Homework</vt:lpstr>
      <vt:lpstr>Homework (2)</vt:lpstr>
      <vt:lpstr>Homework (3)</vt:lpstr>
      <vt:lpstr>Homework (4)</vt:lpstr>
      <vt:lpstr>Homework (5)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Pathaway</cp:lastModifiedBy>
  <cp:revision>149</cp:revision>
  <dcterms:created xsi:type="dcterms:W3CDTF">2006-08-16T00:00:00Z</dcterms:created>
  <dcterms:modified xsi:type="dcterms:W3CDTF">2013-02-06T20:42:18Z</dcterms:modified>
</cp:coreProperties>
</file>