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8C6D9-50DC-4A3A-8609-3417415E4EA9}">
  <a:tblStyle styleId="{3CC8C6D9-50DC-4A3A-8609-3417415E4E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2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ab0cdd5c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ab0cdd5c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ab0cdd5c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b0cdd5c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ab0cdd5c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ab0cdd5c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ab0cdd5c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ab0cdd5c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ab0cdd5c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ab0cdd5c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bcaae38c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bcaae38c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bcaae38cc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bcaae38c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bcaae38cc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bcaae38cc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bcaae38cc_6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bcaae38cc_6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bcaae38cc_6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bcaae38cc_6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It’s relatively easy to get high accuracy by throwing all the attributes in the model, but in real case people don’t usually do that.</a:t>
            </a:r>
            <a:endParaRPr/>
          </a:p>
          <a:p>
            <a:pPr marL="0" lvl="0" indent="0" algn="l" rtl="0">
              <a:spcBef>
                <a:spcPts val="0"/>
              </a:spcBef>
              <a:spcAft>
                <a:spcPts val="0"/>
              </a:spcAft>
              <a:buNone/>
            </a:pPr>
            <a:r>
              <a:rPr lang="zh-TW"/>
              <a:t>So we decided to optimize adjusted r square, which gives punishment on the increase of number of using attributes, by selecting only part of the attributes.</a:t>
            </a:r>
            <a:endParaRPr/>
          </a:p>
          <a:p>
            <a:pPr marL="0" lvl="0" indent="0" algn="l" rtl="0">
              <a:spcBef>
                <a:spcPts val="0"/>
              </a:spcBef>
              <a:spcAft>
                <a:spcPts val="0"/>
              </a:spcAft>
              <a:buNone/>
            </a:pPr>
            <a:endParaRPr/>
          </a:p>
          <a:p>
            <a:pPr marL="0" lvl="0" indent="0" algn="l" rtl="0">
              <a:spcBef>
                <a:spcPts val="0"/>
              </a:spcBef>
              <a:spcAft>
                <a:spcPts val="0"/>
              </a:spcAft>
              <a:buNone/>
            </a:pPr>
            <a:r>
              <a:rPr lang="zh-TW"/>
              <a:t>select attributes with higher t value, and make some combinations.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bcaae38cc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bcaae38cc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bcaae38cc_6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bcaae38cc_6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bcaae38cc_6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bcaae38cc_6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bcaae38cc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bcaae38cc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bcaae38cc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7bcaae38cc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if chance of admit &gt; 0.8</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bcaae38cc_1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bcaae38cc_1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b9e56fd4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b9e56fd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發放問卷的目的</a:t>
            </a:r>
            <a:endParaRPr/>
          </a:p>
          <a:p>
            <a:pPr marL="0" lvl="0" indent="0" algn="l" rtl="0">
              <a:spcBef>
                <a:spcPts val="0"/>
              </a:spcBef>
              <a:spcAft>
                <a:spcPts val="0"/>
              </a:spcAft>
              <a:buNone/>
            </a:pPr>
            <a:r>
              <a:rPr lang="zh-TW"/>
              <a:t>問卷內容: 1.研究所申請情形 2.個人資本資訊</a:t>
            </a:r>
            <a:endParaRPr/>
          </a:p>
          <a:p>
            <a:pPr marL="0" lvl="0" indent="0" algn="l" rtl="0">
              <a:spcBef>
                <a:spcPts val="0"/>
              </a:spcBef>
              <a:spcAft>
                <a:spcPts val="0"/>
              </a:spcAft>
              <a:buNone/>
            </a:pPr>
            <a:r>
              <a:rPr lang="zh-TW"/>
              <a:t>問卷回收結果: 回收樣本、有效樣本</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bcaae38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bcaae3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發放問卷的目的</a:t>
            </a:r>
            <a:endParaRPr/>
          </a:p>
          <a:p>
            <a:pPr marL="0" lvl="0" indent="0" algn="l" rtl="0">
              <a:spcBef>
                <a:spcPts val="0"/>
              </a:spcBef>
              <a:spcAft>
                <a:spcPts val="0"/>
              </a:spcAft>
              <a:buNone/>
            </a:pPr>
            <a:r>
              <a:rPr lang="zh-TW"/>
              <a:t>問卷內容: 1.研究所申請情形 2.個人資本資訊</a:t>
            </a:r>
            <a:endParaRPr/>
          </a:p>
          <a:p>
            <a:pPr marL="0" lvl="0" indent="0" algn="l" rtl="0">
              <a:spcBef>
                <a:spcPts val="0"/>
              </a:spcBef>
              <a:spcAft>
                <a:spcPts val="0"/>
              </a:spcAft>
              <a:buNone/>
            </a:pPr>
            <a:r>
              <a:rPr lang="zh-TW"/>
              <a:t>問卷回收結果: 回收樣本、有效樣本</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b9e56fd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b9e56fd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欄位類型</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bcaae38c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bcaae38c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正取1</a:t>
            </a:r>
            <a:endParaRPr/>
          </a:p>
          <a:p>
            <a:pPr marL="0" lvl="0" indent="0" algn="l" rtl="0">
              <a:spcBef>
                <a:spcPts val="0"/>
              </a:spcBef>
              <a:spcAft>
                <a:spcPts val="0"/>
              </a:spcAft>
              <a:buNone/>
            </a:pPr>
            <a:r>
              <a:rPr lang="zh-TW"/>
              <a:t>備取0.5</a:t>
            </a:r>
            <a:endParaRPr/>
          </a:p>
          <a:p>
            <a:pPr marL="0" lvl="0" indent="0" algn="l" rtl="0">
              <a:spcBef>
                <a:spcPts val="0"/>
              </a:spcBef>
              <a:spcAft>
                <a:spcPts val="0"/>
              </a:spcAft>
              <a:buNone/>
            </a:pPr>
            <a:r>
              <a:rPr lang="zh-TW"/>
              <a:t>未錄取0</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7bcaae38c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7bcaae38c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欄位類型</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b0cdd5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b0cdd5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This dataset is created for prediction of Graduate Admissions from an Indian perspective.The dataset contains several parameters which are considered important during the application for Masters Programs.</a:t>
            </a:r>
            <a:endParaRPr/>
          </a:p>
          <a:p>
            <a:pPr marL="0" lvl="0" indent="0" algn="l" rtl="0">
              <a:spcBef>
                <a:spcPts val="0"/>
              </a:spcBef>
              <a:spcAft>
                <a:spcPts val="0"/>
              </a:spcAft>
              <a:buNone/>
            </a:pPr>
            <a:r>
              <a:rPr lang="zh-TW"/>
              <a:t>GRE Scores: for people in Taiwan who want to apply for masters outside, the normal threshold is 320. That is, if you don’t get 320, you retake the test again and again until you reach 320.</a:t>
            </a:r>
            <a:endParaRPr/>
          </a:p>
          <a:p>
            <a:pPr marL="0" lvl="0" indent="0" algn="l" rtl="0">
              <a:spcBef>
                <a:spcPts val="0"/>
              </a:spcBef>
              <a:spcAft>
                <a:spcPts val="0"/>
              </a:spcAft>
              <a:buNone/>
            </a:pPr>
            <a:r>
              <a:rPr lang="zh-TW"/>
              <a:t>TOEFL Scores: the normal threshold for TOEFL is 100.</a:t>
            </a:r>
            <a:endParaRPr/>
          </a:p>
          <a:p>
            <a:pPr marL="0" lvl="0" indent="0" algn="l" rtl="0">
              <a:spcBef>
                <a:spcPts val="0"/>
              </a:spcBef>
              <a:spcAft>
                <a:spcPts val="0"/>
              </a:spcAft>
              <a:buNone/>
            </a:pPr>
            <a:r>
              <a:rPr lang="zh-TW"/>
              <a:t>SOP: why you want to apply to this school, why your past experience have led you to this decision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bcaae38c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bcaae38c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欄位類型</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b9e56fd4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b9e56fd4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bcaae38cc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bcaae38c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bcaae38cc_4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7bcaae38cc_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bcaae38cc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bcaae38cc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bcaae38cc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bcaae38cc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bcaae38cc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7bcaae38cc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b0cdd5c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b0cdd5c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b0cdd5c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b0cdd5c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bcaae38cc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bcaae38cc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b0cdd5c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b0cdd5c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b9e56fd4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b9e56fd4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ab0cdd5c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ab0cdd5c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ohansacharya/graduate-admiss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3600"/>
              <a:t>Graduate Admissions in</a:t>
            </a:r>
            <a:endParaRPr sz="3600"/>
          </a:p>
          <a:p>
            <a:pPr marL="0" lvl="0" indent="0" algn="ctr" rtl="0">
              <a:spcBef>
                <a:spcPts val="0"/>
              </a:spcBef>
              <a:spcAft>
                <a:spcPts val="0"/>
              </a:spcAft>
              <a:buNone/>
            </a:pPr>
            <a:r>
              <a:rPr lang="zh-TW" sz="3600"/>
              <a:t> India and Taiwan</a:t>
            </a:r>
            <a:endParaRPr sz="3600"/>
          </a:p>
        </p:txBody>
      </p:sp>
      <p:sp>
        <p:nvSpPr>
          <p:cNvPr id="55" name="Google Shape;55;p13"/>
          <p:cNvSpPr txBox="1">
            <a:spLocks noGrp="1"/>
          </p:cNvSpPr>
          <p:nvPr>
            <p:ph type="subTitle" idx="1"/>
          </p:nvPr>
        </p:nvSpPr>
        <p:spPr>
          <a:xfrm>
            <a:off x="311700" y="2834124"/>
            <a:ext cx="8520600" cy="16245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1800" dirty="0"/>
              <a:t>Group #2</a:t>
            </a:r>
            <a:endParaRPr sz="1800" dirty="0"/>
          </a:p>
          <a:p>
            <a:pPr marL="0" lvl="0" indent="0" algn="ctr" rtl="0">
              <a:spcBef>
                <a:spcPts val="0"/>
              </a:spcBef>
              <a:spcAft>
                <a:spcPts val="0"/>
              </a:spcAft>
              <a:buNone/>
            </a:pPr>
            <a:endParaRPr sz="1800" dirty="0"/>
          </a:p>
          <a:p>
            <a:pPr marL="0" indent="0"/>
            <a:r>
              <a:rPr lang="en-US" altLang="zh-TW" sz="1800" dirty="0">
                <a:latin typeface="微軟正黑體" panose="020B0604030504040204" pitchFamily="34" charset="-120"/>
                <a:ea typeface="微軟正黑體" panose="020B0604030504040204" pitchFamily="34" charset="-120"/>
              </a:rPr>
              <a:t>0513201 </a:t>
            </a:r>
            <a:r>
              <a:rPr lang="zh-TW" altLang="en-US" sz="1800" dirty="0">
                <a:latin typeface="微軟正黑體" panose="020B0604030504040204" pitchFamily="34" charset="-120"/>
                <a:ea typeface="微軟正黑體" panose="020B0604030504040204" pitchFamily="34" charset="-120"/>
              </a:rPr>
              <a:t>黃子軒、</a:t>
            </a:r>
            <a:r>
              <a:rPr lang="en-US" altLang="zh-TW" sz="1800" dirty="0">
                <a:latin typeface="微軟正黑體" panose="020B0604030504040204" pitchFamily="34" charset="-120"/>
                <a:ea typeface="微軟正黑體" panose="020B0604030504040204" pitchFamily="34" charset="-120"/>
              </a:rPr>
              <a:t>0513230 </a:t>
            </a:r>
            <a:r>
              <a:rPr lang="zh-TW" altLang="en-US" sz="1800" dirty="0">
                <a:latin typeface="微軟正黑體" panose="020B0604030504040204" pitchFamily="34" charset="-120"/>
                <a:ea typeface="微軟正黑體" panose="020B0604030504040204" pitchFamily="34" charset="-120"/>
              </a:rPr>
              <a:t>陳奕婷</a:t>
            </a:r>
          </a:p>
          <a:p>
            <a:pPr marL="0" lvl="0" indent="0" algn="ctr" rtl="0">
              <a:spcBef>
                <a:spcPts val="0"/>
              </a:spcBef>
              <a:spcAft>
                <a:spcPts val="0"/>
              </a:spcAft>
              <a:buNone/>
            </a:pPr>
            <a:r>
              <a:rPr lang="zh-TW" sz="1800" dirty="0" smtClean="0">
                <a:latin typeface="微軟正黑體" panose="020B0604030504040204" pitchFamily="34" charset="-120"/>
                <a:ea typeface="微軟正黑體" panose="020B0604030504040204" pitchFamily="34" charset="-120"/>
              </a:rPr>
              <a:t>0513403 </a:t>
            </a:r>
            <a:r>
              <a:rPr lang="zh-TW" sz="1800" dirty="0">
                <a:latin typeface="微軟正黑體" panose="020B0604030504040204" pitchFamily="34" charset="-120"/>
                <a:ea typeface="微軟正黑體" panose="020B0604030504040204" pitchFamily="34" charset="-120"/>
              </a:rPr>
              <a:t>陳昀萱、0513456 </a:t>
            </a:r>
            <a:r>
              <a:rPr lang="zh-TW" sz="1800" dirty="0" smtClean="0">
                <a:latin typeface="微軟正黑體" panose="020B0604030504040204" pitchFamily="34" charset="-120"/>
                <a:ea typeface="微軟正黑體" panose="020B0604030504040204" pitchFamily="34" charset="-120"/>
              </a:rPr>
              <a:t>林芸如</a:t>
            </a:r>
            <a:endParaRPr lang="en-US" altLang="zh-TW" sz="1800" dirty="0" smtClean="0">
              <a:latin typeface="微軟正黑體" panose="020B0604030504040204" pitchFamily="34" charset="-120"/>
              <a:ea typeface="微軟正黑體" panose="020B0604030504040204" pitchFamily="34" charset="-120"/>
            </a:endParaRPr>
          </a:p>
          <a:p>
            <a:pPr marL="0" lvl="0" indent="0" algn="ctr" rtl="0">
              <a:spcBef>
                <a:spcPts val="0"/>
              </a:spcBef>
              <a:spcAft>
                <a:spcPts val="0"/>
              </a:spcAft>
              <a:buNone/>
            </a:pPr>
            <a:r>
              <a:rPr lang="zh-TW" sz="1800" dirty="0" smtClean="0">
                <a:latin typeface="微軟正黑體" panose="020B0604030504040204" pitchFamily="34" charset="-120"/>
                <a:ea typeface="微軟正黑體" panose="020B0604030504040204" pitchFamily="34" charset="-120"/>
              </a:rPr>
              <a:t>0513424 </a:t>
            </a:r>
            <a:r>
              <a:rPr lang="zh-TW" sz="1800" dirty="0">
                <a:latin typeface="微軟正黑體" panose="020B0604030504040204" pitchFamily="34" charset="-120"/>
                <a:ea typeface="微軟正黑體" panose="020B0604030504040204" pitchFamily="34" charset="-120"/>
              </a:rPr>
              <a:t>李周辰</a:t>
            </a:r>
            <a:r>
              <a:rPr lang="zh-TW" sz="1800" dirty="0" smtClean="0">
                <a:latin typeface="微軟正黑體" panose="020B0604030504040204" pitchFamily="34" charset="-120"/>
                <a:ea typeface="微軟正黑體" panose="020B0604030504040204" pitchFamily="34" charset="-120"/>
              </a:rPr>
              <a:t>浩</a:t>
            </a:r>
            <a:endParaRPr sz="1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Add a new column: </a:t>
            </a:r>
            <a:r>
              <a:rPr lang="zh-TW">
                <a:solidFill>
                  <a:srgbClr val="4A86E8"/>
                </a:solidFill>
              </a:rPr>
              <a:t>highacceptance</a:t>
            </a:r>
            <a:endParaRPr>
              <a:solidFill>
                <a:srgbClr val="4A86E8"/>
              </a:solidFill>
            </a:endParaRPr>
          </a:p>
        </p:txBody>
      </p:sp>
      <p:sp>
        <p:nvSpPr>
          <p:cNvPr id="134" name="Google Shape;134;p22"/>
          <p:cNvSpPr txBox="1">
            <a:spLocks noGrp="1"/>
          </p:cNvSpPr>
          <p:nvPr>
            <p:ph type="body" idx="1"/>
          </p:nvPr>
        </p:nvSpPr>
        <p:spPr>
          <a:xfrm>
            <a:off x="311700" y="1152475"/>
            <a:ext cx="48141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zh-TW" sz="2400">
                <a:solidFill>
                  <a:schemeClr val="dk1"/>
                </a:solidFill>
              </a:rPr>
              <a:t>If the </a:t>
            </a:r>
            <a:r>
              <a:rPr lang="zh-TW" sz="2400">
                <a:solidFill>
                  <a:srgbClr val="4A86E8"/>
                </a:solidFill>
              </a:rPr>
              <a:t>chance.of.admit </a:t>
            </a:r>
            <a:r>
              <a:rPr lang="zh-TW" sz="2400">
                <a:solidFill>
                  <a:schemeClr val="dk1"/>
                </a:solidFill>
              </a:rPr>
              <a:t>is larger than 0.8, then the new column is 1, otherwise, it is set to 0.</a:t>
            </a:r>
            <a:endParaRPr sz="2400">
              <a:solidFill>
                <a:schemeClr val="dk1"/>
              </a:solidFill>
            </a:endParaRPr>
          </a:p>
          <a:p>
            <a:pPr marL="457200" lvl="0" indent="0" algn="l" rtl="0">
              <a:spcBef>
                <a:spcPts val="1600"/>
              </a:spcBef>
              <a:spcAft>
                <a:spcPts val="0"/>
              </a:spcAft>
              <a:buNone/>
            </a:pPr>
            <a:endParaRPr sz="2400">
              <a:solidFill>
                <a:schemeClr val="dk1"/>
              </a:solidFill>
            </a:endParaRPr>
          </a:p>
          <a:p>
            <a:pPr marL="457200" lvl="0" indent="-381000" algn="l" rtl="0">
              <a:spcBef>
                <a:spcPts val="1600"/>
              </a:spcBef>
              <a:spcAft>
                <a:spcPts val="0"/>
              </a:spcAft>
              <a:buClr>
                <a:schemeClr val="dk1"/>
              </a:buClr>
              <a:buSzPts val="2400"/>
              <a:buChar char="●"/>
            </a:pPr>
            <a:r>
              <a:rPr lang="zh-TW" sz="2400">
                <a:solidFill>
                  <a:schemeClr val="dk1"/>
                </a:solidFill>
              </a:rPr>
              <a:t>Changed from continuous to binary </a:t>
            </a:r>
            <a:endParaRPr sz="2400">
              <a:solidFill>
                <a:schemeClr val="dk1"/>
              </a:solidFill>
            </a:endParaRPr>
          </a:p>
        </p:txBody>
      </p:sp>
      <p:pic>
        <p:nvPicPr>
          <p:cNvPr id="135" name="Google Shape;135;p22"/>
          <p:cNvPicPr preferRelativeResize="0"/>
          <p:nvPr/>
        </p:nvPicPr>
        <p:blipFill>
          <a:blip r:embed="rId3">
            <a:alphaModFix/>
          </a:blip>
          <a:stretch>
            <a:fillRect/>
          </a:stretch>
        </p:blipFill>
        <p:spPr>
          <a:xfrm>
            <a:off x="5365659" y="1152475"/>
            <a:ext cx="3466641"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GRE threshold?</a:t>
            </a:r>
            <a:endParaRPr/>
          </a:p>
        </p:txBody>
      </p:sp>
      <p:pic>
        <p:nvPicPr>
          <p:cNvPr id="141" name="Google Shape;141;p23"/>
          <p:cNvPicPr preferRelativeResize="0"/>
          <p:nvPr/>
        </p:nvPicPr>
        <p:blipFill>
          <a:blip r:embed="rId3">
            <a:alphaModFix/>
          </a:blip>
          <a:stretch>
            <a:fillRect/>
          </a:stretch>
        </p:blipFill>
        <p:spPr>
          <a:xfrm>
            <a:off x="146863" y="1641000"/>
            <a:ext cx="4316487" cy="2485250"/>
          </a:xfrm>
          <a:prstGeom prst="rect">
            <a:avLst/>
          </a:prstGeom>
          <a:noFill/>
          <a:ln>
            <a:noFill/>
          </a:ln>
        </p:spPr>
      </p:pic>
      <p:pic>
        <p:nvPicPr>
          <p:cNvPr id="142" name="Google Shape;142;p23"/>
          <p:cNvPicPr preferRelativeResize="0"/>
          <p:nvPr/>
        </p:nvPicPr>
        <p:blipFill>
          <a:blip r:embed="rId4">
            <a:alphaModFix/>
          </a:blip>
          <a:stretch>
            <a:fillRect/>
          </a:stretch>
        </p:blipFill>
        <p:spPr>
          <a:xfrm>
            <a:off x="4821523" y="1641000"/>
            <a:ext cx="4017678" cy="2485252"/>
          </a:xfrm>
          <a:prstGeom prst="rect">
            <a:avLst/>
          </a:prstGeom>
          <a:noFill/>
          <a:ln>
            <a:noFill/>
          </a:ln>
        </p:spPr>
      </p:pic>
      <p:pic>
        <p:nvPicPr>
          <p:cNvPr id="143" name="Google Shape;143;p23"/>
          <p:cNvPicPr preferRelativeResize="0"/>
          <p:nvPr/>
        </p:nvPicPr>
        <p:blipFill>
          <a:blip r:embed="rId5">
            <a:alphaModFix/>
          </a:blip>
          <a:stretch>
            <a:fillRect/>
          </a:stretch>
        </p:blipFill>
        <p:spPr>
          <a:xfrm>
            <a:off x="542949" y="3634700"/>
            <a:ext cx="8058101" cy="799439"/>
          </a:xfrm>
          <a:prstGeom prst="rect">
            <a:avLst/>
          </a:prstGeom>
          <a:noFill/>
          <a:ln>
            <a:noFill/>
          </a:ln>
        </p:spPr>
      </p:pic>
      <p:cxnSp>
        <p:nvCxnSpPr>
          <p:cNvPr id="144" name="Google Shape;144;p23"/>
          <p:cNvCxnSpPr/>
          <p:nvPr/>
        </p:nvCxnSpPr>
        <p:spPr>
          <a:xfrm>
            <a:off x="5183775" y="2571750"/>
            <a:ext cx="2441100" cy="0"/>
          </a:xfrm>
          <a:prstGeom prst="straightConnector1">
            <a:avLst/>
          </a:prstGeom>
          <a:noFill/>
          <a:ln w="28575" cap="flat" cmpd="sng">
            <a:solidFill>
              <a:srgbClr val="FF0000"/>
            </a:solidFill>
            <a:prstDash val="solid"/>
            <a:round/>
            <a:headEnd type="none" w="med" len="med"/>
            <a:tailEnd type="none" w="med" len="med"/>
          </a:ln>
        </p:spPr>
      </p:cxnSp>
      <p:pic>
        <p:nvPicPr>
          <p:cNvPr id="145" name="Google Shape;145;p23"/>
          <p:cNvPicPr preferRelativeResize="0"/>
          <p:nvPr/>
        </p:nvPicPr>
        <p:blipFill>
          <a:blip r:embed="rId6">
            <a:alphaModFix/>
          </a:blip>
          <a:stretch>
            <a:fillRect/>
          </a:stretch>
        </p:blipFill>
        <p:spPr>
          <a:xfrm>
            <a:off x="7331775" y="143250"/>
            <a:ext cx="1344425" cy="1497750"/>
          </a:xfrm>
          <a:prstGeom prst="rect">
            <a:avLst/>
          </a:prstGeom>
          <a:noFill/>
          <a:ln>
            <a:noFill/>
          </a:ln>
        </p:spPr>
      </p:pic>
      <p:sp>
        <p:nvSpPr>
          <p:cNvPr id="146" name="Google Shape;146;p23"/>
          <p:cNvSpPr/>
          <p:nvPr/>
        </p:nvSpPr>
        <p:spPr>
          <a:xfrm>
            <a:off x="5180000" y="3623050"/>
            <a:ext cx="1159200" cy="851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 calcmode="lin" valueType="num">
                                      <p:cBhvr additive="base">
                                        <p:cTn id="12" dur="1000"/>
                                        <p:tgtEl>
                                          <p:spTgt spid="14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animEffect transition="in" filter="fade">
                                      <p:cBhvr>
                                        <p:cTn id="1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TOEFL threshold?</a:t>
            </a:r>
            <a:endParaRPr/>
          </a:p>
        </p:txBody>
      </p:sp>
      <p:pic>
        <p:nvPicPr>
          <p:cNvPr id="152" name="Google Shape;152;p24"/>
          <p:cNvPicPr preferRelativeResize="0"/>
          <p:nvPr/>
        </p:nvPicPr>
        <p:blipFill>
          <a:blip r:embed="rId3">
            <a:alphaModFix/>
          </a:blip>
          <a:stretch>
            <a:fillRect/>
          </a:stretch>
        </p:blipFill>
        <p:spPr>
          <a:xfrm>
            <a:off x="311700" y="1362075"/>
            <a:ext cx="4055034" cy="2419350"/>
          </a:xfrm>
          <a:prstGeom prst="rect">
            <a:avLst/>
          </a:prstGeom>
          <a:noFill/>
          <a:ln>
            <a:noFill/>
          </a:ln>
        </p:spPr>
      </p:pic>
      <p:pic>
        <p:nvPicPr>
          <p:cNvPr id="153" name="Google Shape;153;p24"/>
          <p:cNvPicPr preferRelativeResize="0"/>
          <p:nvPr/>
        </p:nvPicPr>
        <p:blipFill>
          <a:blip r:embed="rId4">
            <a:alphaModFix/>
          </a:blip>
          <a:stretch>
            <a:fillRect/>
          </a:stretch>
        </p:blipFill>
        <p:spPr>
          <a:xfrm>
            <a:off x="4572009" y="1216463"/>
            <a:ext cx="4393967" cy="2710564"/>
          </a:xfrm>
          <a:prstGeom prst="rect">
            <a:avLst/>
          </a:prstGeom>
          <a:noFill/>
          <a:ln>
            <a:noFill/>
          </a:ln>
        </p:spPr>
      </p:pic>
      <p:cxnSp>
        <p:nvCxnSpPr>
          <p:cNvPr id="154" name="Google Shape;154;p24"/>
          <p:cNvCxnSpPr/>
          <p:nvPr/>
        </p:nvCxnSpPr>
        <p:spPr>
          <a:xfrm>
            <a:off x="4930225" y="2177950"/>
            <a:ext cx="2970300" cy="0"/>
          </a:xfrm>
          <a:prstGeom prst="straightConnector1">
            <a:avLst/>
          </a:prstGeom>
          <a:noFill/>
          <a:ln w="28575" cap="flat" cmpd="sng">
            <a:solidFill>
              <a:srgbClr val="FF0000"/>
            </a:solidFill>
            <a:prstDash val="solid"/>
            <a:round/>
            <a:headEnd type="none" w="med" len="med"/>
            <a:tailEnd type="none" w="med" len="med"/>
          </a:ln>
        </p:spPr>
      </p:cxnSp>
      <p:cxnSp>
        <p:nvCxnSpPr>
          <p:cNvPr id="155" name="Google Shape;155;p24"/>
          <p:cNvCxnSpPr/>
          <p:nvPr/>
        </p:nvCxnSpPr>
        <p:spPr>
          <a:xfrm flipH="1">
            <a:off x="6538425" y="924525"/>
            <a:ext cx="18000" cy="26442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Is SOP and LOR important?</a:t>
            </a:r>
            <a:endParaRPr/>
          </a:p>
        </p:txBody>
      </p:sp>
      <p:pic>
        <p:nvPicPr>
          <p:cNvPr id="161" name="Google Shape;161;p25"/>
          <p:cNvPicPr preferRelativeResize="0"/>
          <p:nvPr/>
        </p:nvPicPr>
        <p:blipFill>
          <a:blip r:embed="rId3">
            <a:alphaModFix/>
          </a:blip>
          <a:stretch>
            <a:fillRect/>
          </a:stretch>
        </p:blipFill>
        <p:spPr>
          <a:xfrm>
            <a:off x="653687" y="1151463"/>
            <a:ext cx="3074800" cy="1599725"/>
          </a:xfrm>
          <a:prstGeom prst="rect">
            <a:avLst/>
          </a:prstGeom>
          <a:noFill/>
          <a:ln>
            <a:noFill/>
          </a:ln>
        </p:spPr>
      </p:pic>
      <p:pic>
        <p:nvPicPr>
          <p:cNvPr id="162" name="Google Shape;162;p25"/>
          <p:cNvPicPr preferRelativeResize="0"/>
          <p:nvPr/>
        </p:nvPicPr>
        <p:blipFill>
          <a:blip r:embed="rId4">
            <a:alphaModFix/>
          </a:blip>
          <a:stretch>
            <a:fillRect/>
          </a:stretch>
        </p:blipFill>
        <p:spPr>
          <a:xfrm>
            <a:off x="1192250" y="3156509"/>
            <a:ext cx="2937376" cy="1810804"/>
          </a:xfrm>
          <a:prstGeom prst="rect">
            <a:avLst/>
          </a:prstGeom>
          <a:noFill/>
          <a:ln>
            <a:noFill/>
          </a:ln>
        </p:spPr>
      </p:pic>
      <p:pic>
        <p:nvPicPr>
          <p:cNvPr id="163" name="Google Shape;163;p25"/>
          <p:cNvPicPr preferRelativeResize="0"/>
          <p:nvPr/>
        </p:nvPicPr>
        <p:blipFill>
          <a:blip r:embed="rId5">
            <a:alphaModFix/>
          </a:blip>
          <a:stretch>
            <a:fillRect/>
          </a:stretch>
        </p:blipFill>
        <p:spPr>
          <a:xfrm>
            <a:off x="4732750" y="1151463"/>
            <a:ext cx="3223149" cy="1851125"/>
          </a:xfrm>
          <a:prstGeom prst="rect">
            <a:avLst/>
          </a:prstGeom>
          <a:noFill/>
          <a:ln>
            <a:noFill/>
          </a:ln>
        </p:spPr>
      </p:pic>
      <p:pic>
        <p:nvPicPr>
          <p:cNvPr id="164" name="Google Shape;164;p25"/>
          <p:cNvPicPr preferRelativeResize="0"/>
          <p:nvPr/>
        </p:nvPicPr>
        <p:blipFill>
          <a:blip r:embed="rId6">
            <a:alphaModFix/>
          </a:blip>
          <a:stretch>
            <a:fillRect/>
          </a:stretch>
        </p:blipFill>
        <p:spPr>
          <a:xfrm>
            <a:off x="5422825" y="3136350"/>
            <a:ext cx="3074801" cy="1937730"/>
          </a:xfrm>
          <a:prstGeom prst="rect">
            <a:avLst/>
          </a:prstGeom>
          <a:noFill/>
          <a:ln>
            <a:noFill/>
          </a:ln>
        </p:spPr>
      </p:pic>
      <p:sp>
        <p:nvSpPr>
          <p:cNvPr id="165" name="Google Shape;165;p25"/>
          <p:cNvSpPr txBox="1"/>
          <p:nvPr/>
        </p:nvSpPr>
        <p:spPr>
          <a:xfrm>
            <a:off x="125750" y="1151475"/>
            <a:ext cx="637500" cy="2808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SOP</a:t>
            </a:r>
            <a:endParaRPr sz="1200" b="1">
              <a:solidFill>
                <a:srgbClr val="FFFFFF"/>
              </a:solidFill>
            </a:endParaRPr>
          </a:p>
        </p:txBody>
      </p:sp>
      <p:sp>
        <p:nvSpPr>
          <p:cNvPr id="166" name="Google Shape;166;p25"/>
          <p:cNvSpPr txBox="1"/>
          <p:nvPr/>
        </p:nvSpPr>
        <p:spPr>
          <a:xfrm>
            <a:off x="4205825" y="1151475"/>
            <a:ext cx="637500" cy="2808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LOR</a:t>
            </a:r>
            <a:endParaRPr sz="12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Is CGPA important?</a:t>
            </a:r>
            <a:endParaRPr/>
          </a:p>
        </p:txBody>
      </p:sp>
      <p:pic>
        <p:nvPicPr>
          <p:cNvPr id="172" name="Google Shape;172;p26"/>
          <p:cNvPicPr preferRelativeResize="0"/>
          <p:nvPr/>
        </p:nvPicPr>
        <p:blipFill>
          <a:blip r:embed="rId3">
            <a:alphaModFix/>
          </a:blip>
          <a:stretch>
            <a:fillRect/>
          </a:stretch>
        </p:blipFill>
        <p:spPr>
          <a:xfrm>
            <a:off x="188600" y="1446875"/>
            <a:ext cx="4574850" cy="2699825"/>
          </a:xfrm>
          <a:prstGeom prst="rect">
            <a:avLst/>
          </a:prstGeom>
          <a:noFill/>
          <a:ln>
            <a:noFill/>
          </a:ln>
        </p:spPr>
      </p:pic>
      <p:pic>
        <p:nvPicPr>
          <p:cNvPr id="173" name="Google Shape;173;p26"/>
          <p:cNvPicPr preferRelativeResize="0"/>
          <p:nvPr/>
        </p:nvPicPr>
        <p:blipFill>
          <a:blip r:embed="rId4">
            <a:alphaModFix/>
          </a:blip>
          <a:stretch>
            <a:fillRect/>
          </a:stretch>
        </p:blipFill>
        <p:spPr>
          <a:xfrm>
            <a:off x="4933950" y="1276338"/>
            <a:ext cx="4075750" cy="2590821"/>
          </a:xfrm>
          <a:prstGeom prst="rect">
            <a:avLst/>
          </a:prstGeom>
          <a:noFill/>
          <a:ln>
            <a:noFill/>
          </a:ln>
        </p:spPr>
      </p:pic>
      <p:grpSp>
        <p:nvGrpSpPr>
          <p:cNvPr id="174" name="Google Shape;174;p26"/>
          <p:cNvGrpSpPr/>
          <p:nvPr/>
        </p:nvGrpSpPr>
        <p:grpSpPr>
          <a:xfrm>
            <a:off x="456500" y="2867300"/>
            <a:ext cx="8231001" cy="1803232"/>
            <a:chOff x="188600" y="3048425"/>
            <a:chExt cx="8231001" cy="1803232"/>
          </a:xfrm>
        </p:grpSpPr>
        <p:pic>
          <p:nvPicPr>
            <p:cNvPr id="175" name="Google Shape;175;p26"/>
            <p:cNvPicPr preferRelativeResize="0"/>
            <p:nvPr/>
          </p:nvPicPr>
          <p:blipFill>
            <a:blip r:embed="rId5">
              <a:alphaModFix/>
            </a:blip>
            <a:stretch>
              <a:fillRect/>
            </a:stretch>
          </p:blipFill>
          <p:spPr>
            <a:xfrm>
              <a:off x="188600" y="3048425"/>
              <a:ext cx="8230999" cy="882550"/>
            </a:xfrm>
            <a:prstGeom prst="rect">
              <a:avLst/>
            </a:prstGeom>
            <a:noFill/>
            <a:ln>
              <a:noFill/>
            </a:ln>
          </p:spPr>
        </p:pic>
        <p:pic>
          <p:nvPicPr>
            <p:cNvPr id="176" name="Google Shape;176;p26"/>
            <p:cNvPicPr preferRelativeResize="0"/>
            <p:nvPr/>
          </p:nvPicPr>
          <p:blipFill>
            <a:blip r:embed="rId6">
              <a:alphaModFix/>
            </a:blip>
            <a:stretch>
              <a:fillRect/>
            </a:stretch>
          </p:blipFill>
          <p:spPr>
            <a:xfrm>
              <a:off x="188600" y="3930975"/>
              <a:ext cx="8231001" cy="920682"/>
            </a:xfrm>
            <a:prstGeom prst="rect">
              <a:avLst/>
            </a:prstGeom>
            <a:noFill/>
            <a:ln>
              <a:noFill/>
            </a:ln>
          </p:spPr>
        </p:pic>
      </p:grpSp>
      <p:cxnSp>
        <p:nvCxnSpPr>
          <p:cNvPr id="177" name="Google Shape;177;p26"/>
          <p:cNvCxnSpPr/>
          <p:nvPr/>
        </p:nvCxnSpPr>
        <p:spPr>
          <a:xfrm>
            <a:off x="5220000" y="2033075"/>
            <a:ext cx="2640300" cy="0"/>
          </a:xfrm>
          <a:prstGeom prst="straightConnector1">
            <a:avLst/>
          </a:prstGeom>
          <a:noFill/>
          <a:ln w="28575" cap="flat" cmpd="sng">
            <a:solidFill>
              <a:srgbClr val="FF0000"/>
            </a:solidFill>
            <a:prstDash val="solid"/>
            <a:round/>
            <a:headEnd type="none" w="med" len="med"/>
            <a:tailEnd type="none" w="med" len="med"/>
          </a:ln>
        </p:spPr>
      </p:cxnSp>
      <p:pic>
        <p:nvPicPr>
          <p:cNvPr id="178" name="Google Shape;178;p26"/>
          <p:cNvPicPr preferRelativeResize="0"/>
          <p:nvPr/>
        </p:nvPicPr>
        <p:blipFill>
          <a:blip r:embed="rId7">
            <a:alphaModFix/>
          </a:blip>
          <a:stretch>
            <a:fillRect/>
          </a:stretch>
        </p:blipFill>
        <p:spPr>
          <a:xfrm>
            <a:off x="7799575" y="125150"/>
            <a:ext cx="1344425" cy="1497750"/>
          </a:xfrm>
          <a:prstGeom prst="rect">
            <a:avLst/>
          </a:prstGeom>
          <a:noFill/>
          <a:ln>
            <a:noFill/>
          </a:ln>
        </p:spPr>
      </p:pic>
      <p:grpSp>
        <p:nvGrpSpPr>
          <p:cNvPr id="179" name="Google Shape;179;p26"/>
          <p:cNvGrpSpPr/>
          <p:nvPr/>
        </p:nvGrpSpPr>
        <p:grpSpPr>
          <a:xfrm>
            <a:off x="1974350" y="2867300"/>
            <a:ext cx="5433325" cy="1803300"/>
            <a:chOff x="1974350" y="2867300"/>
            <a:chExt cx="5433325" cy="1803300"/>
          </a:xfrm>
        </p:grpSpPr>
        <p:sp>
          <p:nvSpPr>
            <p:cNvPr id="180" name="Google Shape;180;p26"/>
            <p:cNvSpPr/>
            <p:nvPr/>
          </p:nvSpPr>
          <p:spPr>
            <a:xfrm>
              <a:off x="6628875" y="2867300"/>
              <a:ext cx="778800" cy="180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1974350" y="3713600"/>
              <a:ext cx="778800" cy="957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2916125" y="2867300"/>
              <a:ext cx="778800" cy="1803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fade">
                                      <p:cBhvr>
                                        <p:cTn id="17"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732050" y="667275"/>
            <a:ext cx="6667500" cy="4114800"/>
          </a:xfrm>
          <a:prstGeom prst="rect">
            <a:avLst/>
          </a:prstGeom>
          <a:noFill/>
          <a:ln>
            <a:noFill/>
          </a:ln>
        </p:spPr>
      </p:pic>
      <p:sp>
        <p:nvSpPr>
          <p:cNvPr id="188" name="Google Shape;18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Correlation Matrix</a:t>
            </a:r>
            <a:endParaRPr/>
          </a:p>
        </p:txBody>
      </p:sp>
      <p:sp>
        <p:nvSpPr>
          <p:cNvPr id="189" name="Google Shape;189;p27"/>
          <p:cNvSpPr/>
          <p:nvPr/>
        </p:nvSpPr>
        <p:spPr>
          <a:xfrm>
            <a:off x="4574750" y="2213200"/>
            <a:ext cx="1026300" cy="107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311700" y="2921325"/>
            <a:ext cx="2412000" cy="327900"/>
          </a:xfrm>
          <a:prstGeom prst="roundRect">
            <a:avLst>
              <a:gd name="adj" fmla="val 16667"/>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HIGHLY CORRELATED</a:t>
            </a:r>
            <a:endParaRPr>
              <a:solidFill>
                <a:srgbClr val="FFFFFF"/>
              </a:solidFill>
            </a:endParaRPr>
          </a:p>
        </p:txBody>
      </p:sp>
      <p:sp>
        <p:nvSpPr>
          <p:cNvPr id="191" name="Google Shape;191;p27"/>
          <p:cNvSpPr/>
          <p:nvPr/>
        </p:nvSpPr>
        <p:spPr>
          <a:xfrm>
            <a:off x="311700" y="3322650"/>
            <a:ext cx="2412000" cy="3279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Chance of Admit</a:t>
            </a:r>
            <a:endParaRPr/>
          </a:p>
        </p:txBody>
      </p:sp>
      <p:sp>
        <p:nvSpPr>
          <p:cNvPr id="192" name="Google Shape;192;p27"/>
          <p:cNvSpPr/>
          <p:nvPr/>
        </p:nvSpPr>
        <p:spPr>
          <a:xfrm>
            <a:off x="311700" y="3723975"/>
            <a:ext cx="2412000" cy="3279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GRE score</a:t>
            </a:r>
            <a:endParaRPr/>
          </a:p>
        </p:txBody>
      </p:sp>
      <p:sp>
        <p:nvSpPr>
          <p:cNvPr id="193" name="Google Shape;193;p27"/>
          <p:cNvSpPr/>
          <p:nvPr/>
        </p:nvSpPr>
        <p:spPr>
          <a:xfrm>
            <a:off x="311700" y="4125300"/>
            <a:ext cx="2412000" cy="3279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TOEFL score</a:t>
            </a:r>
            <a:endParaRPr/>
          </a:p>
        </p:txBody>
      </p:sp>
      <p:sp>
        <p:nvSpPr>
          <p:cNvPr id="194" name="Google Shape;194;p27"/>
          <p:cNvSpPr/>
          <p:nvPr/>
        </p:nvSpPr>
        <p:spPr>
          <a:xfrm>
            <a:off x="311700" y="4526625"/>
            <a:ext cx="2412000" cy="3279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CGPA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t>Regression and Classification Result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Target</a:t>
            </a:r>
            <a:endParaRPr/>
          </a:p>
        </p:txBody>
      </p:sp>
      <p:sp>
        <p:nvSpPr>
          <p:cNvPr id="205" name="Google Shape;205;p29"/>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000" b="1"/>
              <a:t>Regression:</a:t>
            </a:r>
            <a:endParaRPr sz="2000" b="1"/>
          </a:p>
          <a:p>
            <a:pPr marL="457200" lvl="0" indent="-342900" algn="l" rtl="0">
              <a:lnSpc>
                <a:spcPct val="150000"/>
              </a:lnSpc>
              <a:spcBef>
                <a:spcPts val="1600"/>
              </a:spcBef>
              <a:spcAft>
                <a:spcPts val="0"/>
              </a:spcAft>
              <a:buSzPts val="1800"/>
              <a:buChar char="●"/>
            </a:pPr>
            <a:r>
              <a:rPr lang="zh-TW"/>
              <a:t>Regress “Chance of Admit” on different attribute combinations</a:t>
            </a:r>
            <a:endParaRPr/>
          </a:p>
          <a:p>
            <a:pPr marL="457200" lvl="0" indent="-342900" algn="l" rtl="0">
              <a:lnSpc>
                <a:spcPct val="150000"/>
              </a:lnSpc>
              <a:spcBef>
                <a:spcPts val="0"/>
              </a:spcBef>
              <a:spcAft>
                <a:spcPts val="0"/>
              </a:spcAft>
              <a:buSzPts val="1800"/>
              <a:buChar char="●"/>
            </a:pPr>
            <a:r>
              <a:rPr lang="zh-TW"/>
              <a:t>“Chance of Admit” is a </a:t>
            </a:r>
            <a:r>
              <a:rPr lang="zh-TW">
                <a:solidFill>
                  <a:schemeClr val="accent1"/>
                </a:solidFill>
              </a:rPr>
              <a:t>probability</a:t>
            </a:r>
            <a:r>
              <a:rPr lang="zh-TW"/>
              <a:t> (scale from 0 to 1)</a:t>
            </a:r>
            <a:endParaRPr/>
          </a:p>
        </p:txBody>
      </p:sp>
      <p:sp>
        <p:nvSpPr>
          <p:cNvPr id="206" name="Google Shape;206;p29"/>
          <p:cNvSpPr txBox="1">
            <a:spLocks noGrp="1"/>
          </p:cNvSpPr>
          <p:nvPr>
            <p:ph type="body" idx="1"/>
          </p:nvPr>
        </p:nvSpPr>
        <p:spPr>
          <a:xfrm>
            <a:off x="311700" y="2584025"/>
            <a:ext cx="8520600" cy="211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sz="2000" b="1"/>
              <a:t>Classification:</a:t>
            </a:r>
            <a:endParaRPr sz="2000" b="1"/>
          </a:p>
          <a:p>
            <a:pPr marL="457200" lvl="0" indent="-342900" algn="l" rtl="0">
              <a:lnSpc>
                <a:spcPct val="150000"/>
              </a:lnSpc>
              <a:spcBef>
                <a:spcPts val="1600"/>
              </a:spcBef>
              <a:spcAft>
                <a:spcPts val="0"/>
              </a:spcAft>
              <a:buSzPts val="1800"/>
              <a:buChar char="●"/>
            </a:pPr>
            <a:r>
              <a:rPr lang="zh-TW"/>
              <a:t>Implement different models to compare their performance</a:t>
            </a:r>
            <a:endParaRPr/>
          </a:p>
          <a:p>
            <a:pPr marL="457200" lvl="0" indent="-342900" algn="l" rtl="0">
              <a:lnSpc>
                <a:spcPct val="150000"/>
              </a:lnSpc>
              <a:spcBef>
                <a:spcPts val="0"/>
              </a:spcBef>
              <a:spcAft>
                <a:spcPts val="0"/>
              </a:spcAft>
              <a:buSzPts val="1800"/>
              <a:buChar char="●"/>
            </a:pPr>
            <a:r>
              <a:rPr lang="zh-TW"/>
              <a:t>“Chance of Admit” is </a:t>
            </a:r>
            <a:r>
              <a:rPr lang="zh-TW">
                <a:solidFill>
                  <a:srgbClr val="1155CC"/>
                </a:solidFill>
              </a:rPr>
              <a:t>0 or 1</a:t>
            </a:r>
            <a:endParaRPr>
              <a:solidFill>
                <a:srgbClr val="1155CC"/>
              </a:solidFill>
            </a:endParaRPr>
          </a:p>
          <a:p>
            <a:pPr marL="914400" lvl="1" indent="-317500" algn="l" rtl="0">
              <a:lnSpc>
                <a:spcPct val="150000"/>
              </a:lnSpc>
              <a:spcBef>
                <a:spcPts val="0"/>
              </a:spcBef>
              <a:spcAft>
                <a:spcPts val="0"/>
              </a:spcAft>
              <a:buSzPts val="1400"/>
              <a:buChar char="○"/>
            </a:pPr>
            <a:r>
              <a:rPr lang="zh-TW"/>
              <a:t>if the original probability &gt;= 0.8 →  label = 1</a:t>
            </a:r>
            <a:endParaRPr/>
          </a:p>
          <a:p>
            <a:pPr marL="914400" lvl="1" indent="-317500" algn="l" rtl="0">
              <a:lnSpc>
                <a:spcPct val="150000"/>
              </a:lnSpc>
              <a:spcBef>
                <a:spcPts val="0"/>
              </a:spcBef>
              <a:spcAft>
                <a:spcPts val="0"/>
              </a:spcAft>
              <a:buSzPts val="1400"/>
              <a:buChar char="○"/>
            </a:pPr>
            <a:r>
              <a:rPr lang="zh-TW"/>
              <a:t>else label =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Simple Linear Regression</a:t>
            </a:r>
            <a:endParaRPr/>
          </a:p>
        </p:txBody>
      </p:sp>
      <p:pic>
        <p:nvPicPr>
          <p:cNvPr id="212" name="Google Shape;212;p30"/>
          <p:cNvPicPr preferRelativeResize="0"/>
          <p:nvPr/>
        </p:nvPicPr>
        <p:blipFill>
          <a:blip r:embed="rId3">
            <a:alphaModFix/>
          </a:blip>
          <a:stretch>
            <a:fillRect/>
          </a:stretch>
        </p:blipFill>
        <p:spPr>
          <a:xfrm>
            <a:off x="3304564" y="1119091"/>
            <a:ext cx="2700677" cy="1639006"/>
          </a:xfrm>
          <a:prstGeom prst="rect">
            <a:avLst/>
          </a:prstGeom>
          <a:noFill/>
          <a:ln>
            <a:noFill/>
          </a:ln>
        </p:spPr>
      </p:pic>
      <p:pic>
        <p:nvPicPr>
          <p:cNvPr id="213" name="Google Shape;213;p30"/>
          <p:cNvPicPr preferRelativeResize="0"/>
          <p:nvPr/>
        </p:nvPicPr>
        <p:blipFill>
          <a:blip r:embed="rId4">
            <a:alphaModFix/>
          </a:blip>
          <a:stretch>
            <a:fillRect/>
          </a:stretch>
        </p:blipFill>
        <p:spPr>
          <a:xfrm>
            <a:off x="3305322" y="3134867"/>
            <a:ext cx="2700671" cy="1639004"/>
          </a:xfrm>
          <a:prstGeom prst="rect">
            <a:avLst/>
          </a:prstGeom>
          <a:noFill/>
          <a:ln>
            <a:noFill/>
          </a:ln>
        </p:spPr>
      </p:pic>
      <p:pic>
        <p:nvPicPr>
          <p:cNvPr id="214" name="Google Shape;214;p30"/>
          <p:cNvPicPr preferRelativeResize="0"/>
          <p:nvPr/>
        </p:nvPicPr>
        <p:blipFill>
          <a:blip r:embed="rId5">
            <a:alphaModFix/>
          </a:blip>
          <a:stretch>
            <a:fillRect/>
          </a:stretch>
        </p:blipFill>
        <p:spPr>
          <a:xfrm>
            <a:off x="607950" y="3087263"/>
            <a:ext cx="2700677" cy="1638984"/>
          </a:xfrm>
          <a:prstGeom prst="rect">
            <a:avLst/>
          </a:prstGeom>
          <a:noFill/>
          <a:ln>
            <a:noFill/>
          </a:ln>
        </p:spPr>
      </p:pic>
      <p:pic>
        <p:nvPicPr>
          <p:cNvPr id="215" name="Google Shape;215;p30"/>
          <p:cNvPicPr preferRelativeResize="0"/>
          <p:nvPr/>
        </p:nvPicPr>
        <p:blipFill>
          <a:blip r:embed="rId6">
            <a:alphaModFix/>
          </a:blip>
          <a:stretch>
            <a:fillRect/>
          </a:stretch>
        </p:blipFill>
        <p:spPr>
          <a:xfrm>
            <a:off x="5964054" y="1134992"/>
            <a:ext cx="2700677" cy="1639006"/>
          </a:xfrm>
          <a:prstGeom prst="rect">
            <a:avLst/>
          </a:prstGeom>
          <a:noFill/>
          <a:ln>
            <a:noFill/>
          </a:ln>
        </p:spPr>
      </p:pic>
      <p:pic>
        <p:nvPicPr>
          <p:cNvPr id="216" name="Google Shape;216;p30"/>
          <p:cNvPicPr preferRelativeResize="0"/>
          <p:nvPr/>
        </p:nvPicPr>
        <p:blipFill>
          <a:blip r:embed="rId7">
            <a:alphaModFix/>
          </a:blip>
          <a:stretch>
            <a:fillRect/>
          </a:stretch>
        </p:blipFill>
        <p:spPr>
          <a:xfrm>
            <a:off x="6022997" y="3134867"/>
            <a:ext cx="2700677" cy="1638984"/>
          </a:xfrm>
          <a:prstGeom prst="rect">
            <a:avLst/>
          </a:prstGeom>
          <a:noFill/>
          <a:ln>
            <a:noFill/>
          </a:ln>
        </p:spPr>
      </p:pic>
      <p:pic>
        <p:nvPicPr>
          <p:cNvPr id="217" name="Google Shape;217;p30"/>
          <p:cNvPicPr preferRelativeResize="0"/>
          <p:nvPr/>
        </p:nvPicPr>
        <p:blipFill>
          <a:blip r:embed="rId8">
            <a:alphaModFix/>
          </a:blip>
          <a:stretch>
            <a:fillRect/>
          </a:stretch>
        </p:blipFill>
        <p:spPr>
          <a:xfrm>
            <a:off x="607990" y="1118675"/>
            <a:ext cx="2700641" cy="1638983"/>
          </a:xfrm>
          <a:prstGeom prst="rect">
            <a:avLst/>
          </a:prstGeom>
          <a:noFill/>
          <a:ln>
            <a:noFill/>
          </a:ln>
        </p:spPr>
      </p:pic>
      <p:sp>
        <p:nvSpPr>
          <p:cNvPr id="218" name="Google Shape;218;p30"/>
          <p:cNvSpPr txBox="1"/>
          <p:nvPr/>
        </p:nvSpPr>
        <p:spPr>
          <a:xfrm>
            <a:off x="1318399" y="2781918"/>
            <a:ext cx="9813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t> </a:t>
            </a:r>
            <a:r>
              <a:rPr lang="zh-TW" sz="1200">
                <a:solidFill>
                  <a:srgbClr val="CC0000"/>
                </a:solidFill>
              </a:rPr>
              <a:t>0.781</a:t>
            </a:r>
            <a:endParaRPr sz="1200"/>
          </a:p>
        </p:txBody>
      </p:sp>
      <p:sp>
        <p:nvSpPr>
          <p:cNvPr id="219" name="Google Shape;219;p30"/>
          <p:cNvSpPr txBox="1"/>
          <p:nvPr/>
        </p:nvSpPr>
        <p:spPr>
          <a:xfrm>
            <a:off x="3947710" y="2781918"/>
            <a:ext cx="11415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t> </a:t>
            </a:r>
            <a:r>
              <a:rPr lang="zh-TW" sz="1200">
                <a:solidFill>
                  <a:srgbClr val="CC0000"/>
                </a:solidFill>
              </a:rPr>
              <a:t>0.6642</a:t>
            </a:r>
            <a:endParaRPr sz="1200"/>
          </a:p>
        </p:txBody>
      </p:sp>
      <p:sp>
        <p:nvSpPr>
          <p:cNvPr id="220" name="Google Shape;220;p30"/>
          <p:cNvSpPr txBox="1"/>
          <p:nvPr/>
        </p:nvSpPr>
        <p:spPr>
          <a:xfrm>
            <a:off x="6653221" y="2781918"/>
            <a:ext cx="9813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solidFill>
                  <a:srgbClr val="CC0000"/>
                </a:solidFill>
              </a:rPr>
              <a:t> 0.627</a:t>
            </a:r>
            <a:endParaRPr sz="1200"/>
          </a:p>
        </p:txBody>
      </p:sp>
      <p:sp>
        <p:nvSpPr>
          <p:cNvPr id="221" name="Google Shape;221;p30"/>
          <p:cNvSpPr txBox="1"/>
          <p:nvPr/>
        </p:nvSpPr>
        <p:spPr>
          <a:xfrm>
            <a:off x="1242189" y="4773875"/>
            <a:ext cx="12093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t> </a:t>
            </a:r>
            <a:r>
              <a:rPr lang="zh-TW" sz="1200">
                <a:solidFill>
                  <a:srgbClr val="3C78D8"/>
                </a:solidFill>
              </a:rPr>
              <a:t>0.5095</a:t>
            </a:r>
            <a:endParaRPr sz="1200"/>
          </a:p>
        </p:txBody>
      </p:sp>
      <p:sp>
        <p:nvSpPr>
          <p:cNvPr id="222" name="Google Shape;222;p30"/>
          <p:cNvSpPr txBox="1"/>
          <p:nvPr/>
        </p:nvSpPr>
        <p:spPr>
          <a:xfrm>
            <a:off x="3947710" y="4773870"/>
            <a:ext cx="12093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t> </a:t>
            </a:r>
            <a:r>
              <a:rPr lang="zh-TW" sz="1200">
                <a:solidFill>
                  <a:srgbClr val="3C78D8"/>
                </a:solidFill>
              </a:rPr>
              <a:t>0.4359</a:t>
            </a:r>
            <a:endParaRPr sz="1200"/>
          </a:p>
        </p:txBody>
      </p:sp>
      <p:sp>
        <p:nvSpPr>
          <p:cNvPr id="223" name="Google Shape;223;p30"/>
          <p:cNvSpPr txBox="1"/>
          <p:nvPr/>
        </p:nvSpPr>
        <p:spPr>
          <a:xfrm>
            <a:off x="6653221" y="4773870"/>
            <a:ext cx="1141500" cy="28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t>R^2:</a:t>
            </a:r>
            <a:r>
              <a:rPr lang="zh-TW" sz="1200"/>
              <a:t> </a:t>
            </a:r>
            <a:r>
              <a:rPr lang="zh-TW" sz="1200">
                <a:solidFill>
                  <a:srgbClr val="3C78D8"/>
                </a:solidFill>
              </a:rPr>
              <a:t>0.4928</a:t>
            </a:r>
            <a:endParaRPr sz="1200"/>
          </a:p>
        </p:txBody>
      </p:sp>
      <p:sp>
        <p:nvSpPr>
          <p:cNvPr id="224" name="Google Shape;224;p30"/>
          <p:cNvSpPr txBox="1"/>
          <p:nvPr/>
        </p:nvSpPr>
        <p:spPr>
          <a:xfrm>
            <a:off x="607950" y="1312400"/>
            <a:ext cx="637500" cy="28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CGPA</a:t>
            </a:r>
            <a:endParaRPr sz="1200" b="1">
              <a:solidFill>
                <a:srgbClr val="FFFFFF"/>
              </a:solidFill>
            </a:endParaRPr>
          </a:p>
        </p:txBody>
      </p:sp>
      <p:sp>
        <p:nvSpPr>
          <p:cNvPr id="225" name="Google Shape;225;p30"/>
          <p:cNvSpPr txBox="1"/>
          <p:nvPr/>
        </p:nvSpPr>
        <p:spPr>
          <a:xfrm>
            <a:off x="3386400" y="1312400"/>
            <a:ext cx="637500" cy="28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GRE</a:t>
            </a:r>
            <a:endParaRPr sz="1200" b="1">
              <a:solidFill>
                <a:srgbClr val="FFFFFF"/>
              </a:solidFill>
            </a:endParaRPr>
          </a:p>
        </p:txBody>
      </p:sp>
      <p:sp>
        <p:nvSpPr>
          <p:cNvPr id="226" name="Google Shape;226;p30"/>
          <p:cNvSpPr txBox="1"/>
          <p:nvPr/>
        </p:nvSpPr>
        <p:spPr>
          <a:xfrm>
            <a:off x="6005250" y="1312400"/>
            <a:ext cx="701700" cy="28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TOEFL</a:t>
            </a:r>
            <a:endParaRPr sz="1200" b="1">
              <a:solidFill>
                <a:srgbClr val="FFFFFF"/>
              </a:solidFill>
            </a:endParaRPr>
          </a:p>
        </p:txBody>
      </p:sp>
      <p:sp>
        <p:nvSpPr>
          <p:cNvPr id="227" name="Google Shape;227;p30"/>
          <p:cNvSpPr txBox="1"/>
          <p:nvPr/>
        </p:nvSpPr>
        <p:spPr>
          <a:xfrm>
            <a:off x="607950" y="3271375"/>
            <a:ext cx="637500" cy="2808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SOP</a:t>
            </a:r>
            <a:endParaRPr sz="1200" b="1">
              <a:solidFill>
                <a:srgbClr val="FFFFFF"/>
              </a:solidFill>
            </a:endParaRPr>
          </a:p>
        </p:txBody>
      </p:sp>
      <p:sp>
        <p:nvSpPr>
          <p:cNvPr id="228" name="Google Shape;228;p30"/>
          <p:cNvSpPr txBox="1"/>
          <p:nvPr/>
        </p:nvSpPr>
        <p:spPr>
          <a:xfrm>
            <a:off x="3386400" y="3271375"/>
            <a:ext cx="637500" cy="2808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b="1">
                <a:solidFill>
                  <a:srgbClr val="FFFFFF"/>
                </a:solidFill>
              </a:rPr>
              <a:t>LOR</a:t>
            </a:r>
            <a:endParaRPr sz="1200" b="1">
              <a:solidFill>
                <a:srgbClr val="FFFFFF"/>
              </a:solidFill>
            </a:endParaRPr>
          </a:p>
        </p:txBody>
      </p:sp>
      <p:sp>
        <p:nvSpPr>
          <p:cNvPr id="229" name="Google Shape;229;p30"/>
          <p:cNvSpPr txBox="1"/>
          <p:nvPr/>
        </p:nvSpPr>
        <p:spPr>
          <a:xfrm>
            <a:off x="5994750" y="3151150"/>
            <a:ext cx="981300" cy="3969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100" b="1">
                <a:solidFill>
                  <a:srgbClr val="FFFFFF"/>
                </a:solidFill>
              </a:rPr>
              <a:t>University</a:t>
            </a:r>
            <a:endParaRPr sz="1100" b="1">
              <a:solidFill>
                <a:srgbClr val="FFFFFF"/>
              </a:solidFill>
            </a:endParaRPr>
          </a:p>
          <a:p>
            <a:pPr marL="0" lvl="0" indent="0" algn="ctr" rtl="0">
              <a:spcBef>
                <a:spcPts val="0"/>
              </a:spcBef>
              <a:spcAft>
                <a:spcPts val="0"/>
              </a:spcAft>
              <a:buNone/>
            </a:pPr>
            <a:r>
              <a:rPr lang="zh-TW" sz="1100" b="1">
                <a:solidFill>
                  <a:srgbClr val="FFFFFF"/>
                </a:solidFill>
              </a:rPr>
              <a:t>Rating</a:t>
            </a:r>
            <a:endParaRPr sz="1100"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Multiple Linear Regression</a:t>
            </a:r>
            <a:endParaRPr/>
          </a:p>
        </p:txBody>
      </p:sp>
      <p:pic>
        <p:nvPicPr>
          <p:cNvPr id="235" name="Google Shape;235;p31"/>
          <p:cNvPicPr preferRelativeResize="0"/>
          <p:nvPr/>
        </p:nvPicPr>
        <p:blipFill>
          <a:blip r:embed="rId3">
            <a:alphaModFix/>
          </a:blip>
          <a:stretch>
            <a:fillRect/>
          </a:stretch>
        </p:blipFill>
        <p:spPr>
          <a:xfrm>
            <a:off x="387900" y="1750125"/>
            <a:ext cx="5105400" cy="2952750"/>
          </a:xfrm>
          <a:prstGeom prst="rect">
            <a:avLst/>
          </a:prstGeom>
          <a:noFill/>
          <a:ln w="9525" cap="flat" cmpd="sng">
            <a:solidFill>
              <a:srgbClr val="000000"/>
            </a:solidFill>
            <a:prstDash val="solid"/>
            <a:round/>
            <a:headEnd type="none" w="sm" len="sm"/>
            <a:tailEnd type="none" w="sm" len="sm"/>
          </a:ln>
        </p:spPr>
      </p:pic>
      <p:sp>
        <p:nvSpPr>
          <p:cNvPr id="236" name="Google Shape;236;p31"/>
          <p:cNvSpPr txBox="1"/>
          <p:nvPr/>
        </p:nvSpPr>
        <p:spPr>
          <a:xfrm>
            <a:off x="501800" y="1283475"/>
            <a:ext cx="1196700" cy="357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All attributes</a:t>
            </a:r>
            <a:endParaRPr>
              <a:solidFill>
                <a:srgbClr val="FFFFFF"/>
              </a:solidFill>
            </a:endParaRPr>
          </a:p>
        </p:txBody>
      </p:sp>
      <p:pic>
        <p:nvPicPr>
          <p:cNvPr id="237" name="Google Shape;237;p31"/>
          <p:cNvPicPr preferRelativeResize="0"/>
          <p:nvPr/>
        </p:nvPicPr>
        <p:blipFill>
          <a:blip r:embed="rId4">
            <a:alphaModFix/>
          </a:blip>
          <a:stretch>
            <a:fillRect/>
          </a:stretch>
        </p:blipFill>
        <p:spPr>
          <a:xfrm>
            <a:off x="6102900" y="2617925"/>
            <a:ext cx="2577150" cy="572700"/>
          </a:xfrm>
          <a:prstGeom prst="rect">
            <a:avLst/>
          </a:prstGeom>
          <a:noFill/>
          <a:ln w="9525" cap="flat" cmpd="sng">
            <a:solidFill>
              <a:srgbClr val="FF0000"/>
            </a:solidFill>
            <a:prstDash val="solid"/>
            <a:round/>
            <a:headEnd type="none" w="sm" len="sm"/>
            <a:tailEnd type="none" w="sm" len="sm"/>
          </a:ln>
        </p:spPr>
      </p:pic>
      <p:sp>
        <p:nvSpPr>
          <p:cNvPr id="238" name="Google Shape;238;p31"/>
          <p:cNvSpPr/>
          <p:nvPr/>
        </p:nvSpPr>
        <p:spPr>
          <a:xfrm>
            <a:off x="2837125" y="4371500"/>
            <a:ext cx="2171400" cy="1545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3628425" y="2471425"/>
            <a:ext cx="588600" cy="135960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txBox="1"/>
          <p:nvPr/>
        </p:nvSpPr>
        <p:spPr>
          <a:xfrm>
            <a:off x="6032300" y="1766675"/>
            <a:ext cx="2723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800" b="1">
                <a:solidFill>
                  <a:srgbClr val="1155CC"/>
                </a:solidFill>
              </a:rPr>
              <a:t>How to pick attributes?</a:t>
            </a:r>
            <a:endParaRPr sz="1800" b="1">
              <a:solidFill>
                <a:srgbClr val="1155CC"/>
              </a:solidFill>
            </a:endParaRPr>
          </a:p>
        </p:txBody>
      </p:sp>
      <p:sp>
        <p:nvSpPr>
          <p:cNvPr id="241" name="Google Shape;241;p31"/>
          <p:cNvSpPr txBox="1"/>
          <p:nvPr/>
        </p:nvSpPr>
        <p:spPr>
          <a:xfrm>
            <a:off x="6092775" y="3396825"/>
            <a:ext cx="1987800" cy="762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zh-TW" sz="1500">
                <a:solidFill>
                  <a:srgbClr val="CC0000"/>
                </a:solidFill>
              </a:rPr>
              <a:t>More vaiables</a:t>
            </a:r>
            <a:endParaRPr sz="1500">
              <a:solidFill>
                <a:srgbClr val="CC0000"/>
              </a:solidFill>
            </a:endParaRPr>
          </a:p>
          <a:p>
            <a:pPr marL="0" lvl="0" indent="0" algn="l" rtl="0">
              <a:lnSpc>
                <a:spcPct val="150000"/>
              </a:lnSpc>
              <a:spcBef>
                <a:spcPts val="0"/>
              </a:spcBef>
              <a:spcAft>
                <a:spcPts val="0"/>
              </a:spcAft>
              <a:buNone/>
            </a:pPr>
            <a:r>
              <a:rPr lang="zh-TW" sz="1500">
                <a:solidFill>
                  <a:srgbClr val="CC0000"/>
                </a:solidFill>
              </a:rPr>
              <a:t>→ Worse Adj. R^2</a:t>
            </a:r>
            <a:endParaRPr sz="1500">
              <a:solidFill>
                <a:srgbClr val="CC0000"/>
              </a:solidFill>
            </a:endParaRPr>
          </a:p>
        </p:txBody>
      </p:sp>
      <p:sp>
        <p:nvSpPr>
          <p:cNvPr id="242" name="Google Shape;242;p31"/>
          <p:cNvSpPr/>
          <p:nvPr/>
        </p:nvSpPr>
        <p:spPr>
          <a:xfrm>
            <a:off x="387900" y="4371500"/>
            <a:ext cx="2171400" cy="1545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42"/>
                                        </p:tgtEl>
                                      </p:cBhvr>
                                    </p:animEffect>
                                    <p:set>
                                      <p:cBhvr>
                                        <p:cTn id="7" dur="1" fill="hold">
                                          <p:stCondLst>
                                            <p:cond delay="1000"/>
                                          </p:stCondLst>
                                        </p:cTn>
                                        <p:tgtEl>
                                          <p:spTgt spid="242"/>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8"/>
                                        </p:tgtEl>
                                        <p:attrNameLst>
                                          <p:attrName>style.visibility</p:attrName>
                                        </p:attrNameLst>
                                      </p:cBhvr>
                                      <p:to>
                                        <p:strVal val="visible"/>
                                      </p:to>
                                    </p:set>
                                    <p:animEffect transition="in" filter="fade">
                                      <p:cBhvr>
                                        <p:cTn id="11" dur="1000"/>
                                        <p:tgtEl>
                                          <p:spTgt spid="2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237"/>
                                        </p:tgtEl>
                                        <p:attrNameLst>
                                          <p:attrName>style.visibility</p:attrName>
                                        </p:attrNameLst>
                                      </p:cBhvr>
                                      <p:to>
                                        <p:strVal val="visible"/>
                                      </p:to>
                                    </p:set>
                                    <p:anim calcmode="lin" valueType="num">
                                      <p:cBhvr additive="base">
                                        <p:cTn id="16" dur="1000"/>
                                        <p:tgtEl>
                                          <p:spTgt spid="237"/>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1"/>
                                        </p:tgtEl>
                                        <p:attrNameLst>
                                          <p:attrName>style.visibility</p:attrName>
                                        </p:attrNameLst>
                                      </p:cBhvr>
                                      <p:to>
                                        <p:strVal val="visible"/>
                                      </p:to>
                                    </p:set>
                                    <p:animEffect transition="in" filter="fade">
                                      <p:cBhvr>
                                        <p:cTn id="21" dur="1000"/>
                                        <p:tgtEl>
                                          <p:spTgt spid="2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0"/>
                                        </p:tgtEl>
                                        <p:attrNameLst>
                                          <p:attrName>style.visibility</p:attrName>
                                        </p:attrNameLst>
                                      </p:cBhvr>
                                      <p:to>
                                        <p:strVal val="visible"/>
                                      </p:to>
                                    </p:set>
                                    <p:animEffect transition="in" filter="fade">
                                      <p:cBhvr>
                                        <p:cTn id="26" dur="1000"/>
                                        <p:tgtEl>
                                          <p:spTgt spid="24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9"/>
                                        </p:tgtEl>
                                        <p:attrNameLst>
                                          <p:attrName>style.visibility</p:attrName>
                                        </p:attrNameLst>
                                      </p:cBhvr>
                                      <p:to>
                                        <p:strVal val="visible"/>
                                      </p:to>
                                    </p:set>
                                    <p:anim calcmode="lin" valueType="num">
                                      <p:cBhvr additive="base">
                                        <p:cTn id="31" dur="1000"/>
                                        <p:tgtEl>
                                          <p:spTgt spid="23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a:t>Introduction to the dataset: Graduate Admissions in India</a:t>
            </a:r>
            <a:endParaRPr/>
          </a:p>
          <a:p>
            <a:pPr marL="457200" lvl="0" indent="-342900" algn="l" rtl="0">
              <a:lnSpc>
                <a:spcPct val="200000"/>
              </a:lnSpc>
              <a:spcBef>
                <a:spcPts val="0"/>
              </a:spcBef>
              <a:spcAft>
                <a:spcPts val="0"/>
              </a:spcAft>
              <a:buSzPts val="1800"/>
              <a:buChar char="-"/>
            </a:pPr>
            <a:r>
              <a:rPr lang="zh-TW"/>
              <a:t>Exploratory Data Analysis</a:t>
            </a:r>
            <a:endParaRPr/>
          </a:p>
          <a:p>
            <a:pPr marL="457200" lvl="0" indent="-342900" algn="l" rtl="0">
              <a:lnSpc>
                <a:spcPct val="200000"/>
              </a:lnSpc>
              <a:spcBef>
                <a:spcPts val="0"/>
              </a:spcBef>
              <a:spcAft>
                <a:spcPts val="0"/>
              </a:spcAft>
              <a:buSzPts val="1800"/>
              <a:buChar char="-"/>
            </a:pPr>
            <a:r>
              <a:rPr lang="zh-TW"/>
              <a:t>Regression and Classification Results</a:t>
            </a:r>
            <a:endParaRPr/>
          </a:p>
          <a:p>
            <a:pPr marL="457200" lvl="0" indent="-342900" algn="l" rtl="0">
              <a:lnSpc>
                <a:spcPct val="200000"/>
              </a:lnSpc>
              <a:spcBef>
                <a:spcPts val="0"/>
              </a:spcBef>
              <a:spcAft>
                <a:spcPts val="0"/>
              </a:spcAft>
              <a:buSzPts val="1800"/>
              <a:buChar char="-"/>
            </a:pPr>
            <a:r>
              <a:rPr lang="zh-TW"/>
              <a:t>Application: Shiny Web</a:t>
            </a:r>
            <a:endParaRPr/>
          </a:p>
          <a:p>
            <a:pPr marL="457200" lvl="0" indent="-342900" algn="l" rtl="0">
              <a:lnSpc>
                <a:spcPct val="200000"/>
              </a:lnSpc>
              <a:spcBef>
                <a:spcPts val="0"/>
              </a:spcBef>
              <a:spcAft>
                <a:spcPts val="0"/>
              </a:spcAft>
              <a:buSzPts val="1800"/>
              <a:buChar char="-"/>
            </a:pPr>
            <a:r>
              <a:rPr lang="zh-TW"/>
              <a:t>Extended Research: Graduate Admissions in Taiwan</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Multiple Linear Regression (variable selection)</a:t>
            </a:r>
            <a:endParaRPr/>
          </a:p>
        </p:txBody>
      </p:sp>
      <p:pic>
        <p:nvPicPr>
          <p:cNvPr id="248" name="Google Shape;248;p32"/>
          <p:cNvPicPr preferRelativeResize="0"/>
          <p:nvPr/>
        </p:nvPicPr>
        <p:blipFill>
          <a:blip r:embed="rId3">
            <a:alphaModFix/>
          </a:blip>
          <a:stretch>
            <a:fillRect/>
          </a:stretch>
        </p:blipFill>
        <p:spPr>
          <a:xfrm>
            <a:off x="311700" y="1242625"/>
            <a:ext cx="3331275" cy="1810450"/>
          </a:xfrm>
          <a:prstGeom prst="rect">
            <a:avLst/>
          </a:prstGeom>
          <a:noFill/>
          <a:ln w="9525" cap="flat" cmpd="sng">
            <a:solidFill>
              <a:srgbClr val="000000"/>
            </a:solidFill>
            <a:prstDash val="solid"/>
            <a:round/>
            <a:headEnd type="none" w="sm" len="sm"/>
            <a:tailEnd type="none" w="sm" len="sm"/>
          </a:ln>
        </p:spPr>
      </p:pic>
      <p:pic>
        <p:nvPicPr>
          <p:cNvPr id="249" name="Google Shape;249;p32"/>
          <p:cNvPicPr preferRelativeResize="0"/>
          <p:nvPr/>
        </p:nvPicPr>
        <p:blipFill rotWithShape="1">
          <a:blip r:embed="rId4">
            <a:alphaModFix/>
          </a:blip>
          <a:srcRect t="15732" r="18420"/>
          <a:stretch/>
        </p:blipFill>
        <p:spPr>
          <a:xfrm>
            <a:off x="4904725" y="1242625"/>
            <a:ext cx="3773686" cy="1810450"/>
          </a:xfrm>
          <a:prstGeom prst="rect">
            <a:avLst/>
          </a:prstGeom>
          <a:noFill/>
          <a:ln w="9525" cap="flat" cmpd="sng">
            <a:solidFill>
              <a:srgbClr val="000000"/>
            </a:solidFill>
            <a:prstDash val="solid"/>
            <a:round/>
            <a:headEnd type="none" w="sm" len="sm"/>
            <a:tailEnd type="none" w="sm" len="sm"/>
          </a:ln>
        </p:spPr>
      </p:pic>
      <p:pic>
        <p:nvPicPr>
          <p:cNvPr id="250" name="Google Shape;250;p32"/>
          <p:cNvPicPr preferRelativeResize="0"/>
          <p:nvPr/>
        </p:nvPicPr>
        <p:blipFill>
          <a:blip r:embed="rId5">
            <a:alphaModFix/>
          </a:blip>
          <a:stretch>
            <a:fillRect/>
          </a:stretch>
        </p:blipFill>
        <p:spPr>
          <a:xfrm>
            <a:off x="311688" y="3277975"/>
            <a:ext cx="4213421" cy="1810450"/>
          </a:xfrm>
          <a:prstGeom prst="rect">
            <a:avLst/>
          </a:prstGeom>
          <a:noFill/>
          <a:ln w="9525" cap="flat" cmpd="sng">
            <a:solidFill>
              <a:srgbClr val="000000"/>
            </a:solidFill>
            <a:prstDash val="solid"/>
            <a:round/>
            <a:headEnd type="none" w="sm" len="sm"/>
            <a:tailEnd type="none" w="sm" len="sm"/>
          </a:ln>
        </p:spPr>
      </p:pic>
      <p:sp>
        <p:nvSpPr>
          <p:cNvPr id="251" name="Google Shape;251;p32"/>
          <p:cNvSpPr txBox="1"/>
          <p:nvPr/>
        </p:nvSpPr>
        <p:spPr>
          <a:xfrm>
            <a:off x="3068725" y="1306575"/>
            <a:ext cx="768600" cy="357000"/>
          </a:xfrm>
          <a:prstGeom prst="rect">
            <a:avLst/>
          </a:prstGeom>
          <a:solidFill>
            <a:srgbClr val="741B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Top 5</a:t>
            </a:r>
            <a:endParaRPr>
              <a:solidFill>
                <a:srgbClr val="FFFFFF"/>
              </a:solidFill>
            </a:endParaRPr>
          </a:p>
        </p:txBody>
      </p:sp>
      <p:sp>
        <p:nvSpPr>
          <p:cNvPr id="252" name="Google Shape;252;p32"/>
          <p:cNvSpPr txBox="1"/>
          <p:nvPr/>
        </p:nvSpPr>
        <p:spPr>
          <a:xfrm>
            <a:off x="8022150" y="1295925"/>
            <a:ext cx="768600" cy="357000"/>
          </a:xfrm>
          <a:prstGeom prst="rect">
            <a:avLst/>
          </a:prstGeom>
          <a:solidFill>
            <a:srgbClr val="741B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Top 3</a:t>
            </a:r>
            <a:endParaRPr>
              <a:solidFill>
                <a:srgbClr val="FFFFFF"/>
              </a:solidFill>
            </a:endParaRPr>
          </a:p>
        </p:txBody>
      </p:sp>
      <p:sp>
        <p:nvSpPr>
          <p:cNvPr id="253" name="Google Shape;253;p32"/>
          <p:cNvSpPr txBox="1"/>
          <p:nvPr/>
        </p:nvSpPr>
        <p:spPr>
          <a:xfrm>
            <a:off x="3816771" y="3385825"/>
            <a:ext cx="768600" cy="357000"/>
          </a:xfrm>
          <a:prstGeom prst="rect">
            <a:avLst/>
          </a:prstGeom>
          <a:solidFill>
            <a:srgbClr val="741B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Top 1</a:t>
            </a:r>
            <a:endParaRPr>
              <a:solidFill>
                <a:srgbClr val="FFFFFF"/>
              </a:solidFill>
            </a:endParaRPr>
          </a:p>
        </p:txBody>
      </p:sp>
      <p:sp>
        <p:nvSpPr>
          <p:cNvPr id="254" name="Google Shape;254;p32"/>
          <p:cNvSpPr txBox="1"/>
          <p:nvPr/>
        </p:nvSpPr>
        <p:spPr>
          <a:xfrm>
            <a:off x="5415700" y="3905350"/>
            <a:ext cx="31245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b="1">
                <a:solidFill>
                  <a:srgbClr val="CC0000"/>
                </a:solidFill>
              </a:rPr>
              <a:t>⇒ Did not show a better result lol</a:t>
            </a:r>
            <a:endParaRPr sz="1600" b="1">
              <a:solidFill>
                <a:srgbClr val="CC0000"/>
              </a:solidFill>
            </a:endParaRPr>
          </a:p>
        </p:txBody>
      </p:sp>
      <p:sp>
        <p:nvSpPr>
          <p:cNvPr id="255" name="Google Shape;255;p32"/>
          <p:cNvSpPr/>
          <p:nvPr/>
        </p:nvSpPr>
        <p:spPr>
          <a:xfrm>
            <a:off x="273975" y="1955125"/>
            <a:ext cx="768600" cy="511500"/>
          </a:xfrm>
          <a:prstGeom prst="roundRect">
            <a:avLst>
              <a:gd name="adj" fmla="val 16667"/>
            </a:avLst>
          </a:prstGeom>
          <a:no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4856000" y="2029225"/>
            <a:ext cx="768600" cy="357000"/>
          </a:xfrm>
          <a:prstGeom prst="roundRect">
            <a:avLst>
              <a:gd name="adj" fmla="val 16667"/>
            </a:avLst>
          </a:prstGeom>
          <a:no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273975" y="4191000"/>
            <a:ext cx="427800" cy="130200"/>
          </a:xfrm>
          <a:prstGeom prst="roundRect">
            <a:avLst>
              <a:gd name="adj" fmla="val 16667"/>
            </a:avLst>
          </a:prstGeom>
          <a:no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3130400" y="2826400"/>
            <a:ext cx="366000" cy="130200"/>
          </a:xfrm>
          <a:prstGeom prst="roundRect">
            <a:avLst>
              <a:gd name="adj" fmla="val 16667"/>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8002875" y="2807125"/>
            <a:ext cx="518100" cy="130200"/>
          </a:xfrm>
          <a:prstGeom prst="roundRect">
            <a:avLst>
              <a:gd name="adj" fmla="val 16667"/>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3816775" y="4791300"/>
            <a:ext cx="518100" cy="130200"/>
          </a:xfrm>
          <a:prstGeom prst="roundRect">
            <a:avLst>
              <a:gd name="adj" fmla="val 16667"/>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Classification Models</a:t>
            </a:r>
            <a:endParaRPr/>
          </a:p>
        </p:txBody>
      </p:sp>
      <p:graphicFrame>
        <p:nvGraphicFramePr>
          <p:cNvPr id="266" name="Google Shape;266;p33"/>
          <p:cNvGraphicFramePr/>
          <p:nvPr/>
        </p:nvGraphicFramePr>
        <p:xfrm>
          <a:off x="243200" y="1355465"/>
          <a:ext cx="3982150" cy="2773470"/>
        </p:xfrm>
        <a:graphic>
          <a:graphicData uri="http://schemas.openxmlformats.org/drawingml/2006/table">
            <a:tbl>
              <a:tblPr>
                <a:noFill/>
                <a:tableStyleId>{3CC8C6D9-50DC-4A3A-8609-3417415E4EA9}</a:tableStyleId>
              </a:tblPr>
              <a:tblGrid>
                <a:gridCol w="2956075">
                  <a:extLst>
                    <a:ext uri="{9D8B030D-6E8A-4147-A177-3AD203B41FA5}">
                      <a16:colId xmlns:a16="http://schemas.microsoft.com/office/drawing/2014/main" val="20000"/>
                    </a:ext>
                  </a:extLst>
                </a:gridCol>
                <a:gridCol w="10260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zh-TW">
                          <a:solidFill>
                            <a:srgbClr val="FFFFFF"/>
                          </a:solidFill>
                        </a:rPr>
                        <a:t>Model</a:t>
                      </a:r>
                      <a:endParaRPr>
                        <a:solidFill>
                          <a:srgbClr val="FFFFFF"/>
                        </a:solidFill>
                      </a:endParaRPr>
                    </a:p>
                  </a:txBody>
                  <a:tcPr marL="91425" marR="91425" marT="91425" marB="91425" anchor="ctr">
                    <a:solidFill>
                      <a:srgbClr val="1C4587"/>
                    </a:solidFill>
                  </a:tcPr>
                </a:tc>
                <a:tc>
                  <a:txBody>
                    <a:bodyPr/>
                    <a:lstStyle/>
                    <a:p>
                      <a:pPr marL="0" lvl="0" indent="0" algn="ctr" rtl="0">
                        <a:spcBef>
                          <a:spcPts val="0"/>
                        </a:spcBef>
                        <a:spcAft>
                          <a:spcPts val="0"/>
                        </a:spcAft>
                        <a:buNone/>
                      </a:pPr>
                      <a:r>
                        <a:rPr lang="zh-TW">
                          <a:solidFill>
                            <a:srgbClr val="FFFFFF"/>
                          </a:solidFill>
                        </a:rPr>
                        <a:t>Accuracy</a:t>
                      </a:r>
                      <a:endParaRPr>
                        <a:solidFill>
                          <a:srgbClr val="FFFFFF"/>
                        </a:solidFill>
                      </a:endParaRPr>
                    </a:p>
                  </a:txBody>
                  <a:tcPr marL="91425" marR="91425" marT="91425" marB="91425" anchor="ctr">
                    <a:solidFill>
                      <a:srgbClr val="1C4587"/>
                    </a:solidFill>
                  </a:tcPr>
                </a:tc>
                <a:extLst>
                  <a:ext uri="{0D108BD9-81ED-4DB2-BD59-A6C34878D82A}">
                    <a16:rowId xmlns:a16="http://schemas.microsoft.com/office/drawing/2014/main" val="10000"/>
                  </a:ext>
                </a:extLst>
              </a:tr>
              <a:tr h="320275">
                <a:tc>
                  <a:txBody>
                    <a:bodyPr/>
                    <a:lstStyle/>
                    <a:p>
                      <a:pPr marL="0" lvl="0" indent="0" algn="l" rtl="0">
                        <a:spcBef>
                          <a:spcPts val="0"/>
                        </a:spcBef>
                        <a:spcAft>
                          <a:spcPts val="0"/>
                        </a:spcAft>
                        <a:buNone/>
                      </a:pPr>
                      <a:r>
                        <a:rPr lang="zh-TW"/>
                        <a:t>Logistic Regression - All variables</a:t>
                      </a:r>
                      <a:endParaRPr/>
                    </a:p>
                  </a:txBody>
                  <a:tcPr marL="91425" marR="91425" marT="91425" marB="91425">
                    <a:solidFill>
                      <a:srgbClr val="FFF2CC"/>
                    </a:solidFill>
                  </a:tcPr>
                </a:tc>
                <a:tc>
                  <a:txBody>
                    <a:bodyPr/>
                    <a:lstStyle/>
                    <a:p>
                      <a:pPr marL="0" lvl="0" indent="0" algn="ctr" rtl="0">
                        <a:spcBef>
                          <a:spcPts val="0"/>
                        </a:spcBef>
                        <a:spcAft>
                          <a:spcPts val="0"/>
                        </a:spcAft>
                        <a:buNone/>
                      </a:pPr>
                      <a:r>
                        <a:rPr lang="zh-TW" b="1">
                          <a:solidFill>
                            <a:srgbClr val="FF0000"/>
                          </a:solidFill>
                        </a:rPr>
                        <a:t>91%</a:t>
                      </a:r>
                      <a:endParaRPr b="1">
                        <a:solidFill>
                          <a:srgbClr val="FF0000"/>
                        </a:solidFill>
                      </a:endParaRPr>
                    </a:p>
                  </a:txBody>
                  <a:tcPr marL="91425" marR="91425" marT="91425" marB="91425" anchor="ctr">
                    <a:solidFill>
                      <a:srgbClr val="FFF2CC"/>
                    </a:solidFill>
                  </a:tcPr>
                </a:tc>
                <a:extLst>
                  <a:ext uri="{0D108BD9-81ED-4DB2-BD59-A6C34878D82A}">
                    <a16:rowId xmlns:a16="http://schemas.microsoft.com/office/drawing/2014/main" val="10001"/>
                  </a:ext>
                </a:extLst>
              </a:tr>
              <a:tr h="320275">
                <a:tc>
                  <a:txBody>
                    <a:bodyPr/>
                    <a:lstStyle/>
                    <a:p>
                      <a:pPr marL="0" lvl="0" indent="0" algn="l" rtl="0">
                        <a:spcBef>
                          <a:spcPts val="0"/>
                        </a:spcBef>
                        <a:spcAft>
                          <a:spcPts val="0"/>
                        </a:spcAft>
                        <a:buClr>
                          <a:schemeClr val="dk1"/>
                        </a:buClr>
                        <a:buSzPts val="1100"/>
                        <a:buFont typeface="Arial"/>
                        <a:buNone/>
                      </a:pPr>
                      <a:r>
                        <a:rPr lang="zh-TW">
                          <a:solidFill>
                            <a:schemeClr val="dk1"/>
                          </a:solidFill>
                        </a:rPr>
                        <a:t>Logistic Regression - Top 5</a:t>
                      </a:r>
                      <a:endParaRPr>
                        <a:solidFill>
                          <a:schemeClr val="dk1"/>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zh-TW"/>
                        <a:t>90%</a:t>
                      </a:r>
                      <a:endParaRPr/>
                    </a:p>
                  </a:txBody>
                  <a:tcPr marL="91425" marR="91425" marT="91425" marB="91425" anchor="ctr">
                    <a:solidFill>
                      <a:srgbClr val="FFF2CC"/>
                    </a:solidFill>
                  </a:tcPr>
                </a:tc>
                <a:extLst>
                  <a:ext uri="{0D108BD9-81ED-4DB2-BD59-A6C34878D82A}">
                    <a16:rowId xmlns:a16="http://schemas.microsoft.com/office/drawing/2014/main" val="10002"/>
                  </a:ext>
                </a:extLst>
              </a:tr>
              <a:tr h="320275">
                <a:tc>
                  <a:txBody>
                    <a:bodyPr/>
                    <a:lstStyle/>
                    <a:p>
                      <a:pPr marL="0" lvl="0" indent="0" algn="l" rtl="0">
                        <a:spcBef>
                          <a:spcPts val="0"/>
                        </a:spcBef>
                        <a:spcAft>
                          <a:spcPts val="0"/>
                        </a:spcAft>
                        <a:buClr>
                          <a:schemeClr val="dk1"/>
                        </a:buClr>
                        <a:buSzPts val="1100"/>
                        <a:buFont typeface="Arial"/>
                        <a:buNone/>
                      </a:pPr>
                      <a:r>
                        <a:rPr lang="zh-TW">
                          <a:solidFill>
                            <a:schemeClr val="dk1"/>
                          </a:solidFill>
                        </a:rPr>
                        <a:t>Logistic Regression - Top 3</a:t>
                      </a:r>
                      <a:endParaRPr>
                        <a:solidFill>
                          <a:schemeClr val="dk1"/>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zh-TW"/>
                        <a:t>87%</a:t>
                      </a:r>
                      <a:endParaRPr/>
                    </a:p>
                  </a:txBody>
                  <a:tcPr marL="91425" marR="91425" marT="91425" marB="91425" anchor="ctr">
                    <a:solidFill>
                      <a:srgbClr val="FFF2CC"/>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Clr>
                          <a:schemeClr val="dk1"/>
                        </a:buClr>
                        <a:buSzPts val="1100"/>
                        <a:buFont typeface="Arial"/>
                        <a:buNone/>
                      </a:pPr>
                      <a:r>
                        <a:rPr lang="zh-TW">
                          <a:solidFill>
                            <a:schemeClr val="dk1"/>
                          </a:solidFill>
                        </a:rPr>
                        <a:t>Logistic Regression - Top 1(CGPA)</a:t>
                      </a:r>
                      <a:endParaRPr>
                        <a:solidFill>
                          <a:schemeClr val="dk1"/>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zh-TW"/>
                        <a:t>87%</a:t>
                      </a:r>
                      <a:endParaRPr/>
                    </a:p>
                  </a:txBody>
                  <a:tcPr marL="91425" marR="91425" marT="91425" marB="91425" anchor="ctr">
                    <a:solidFill>
                      <a:srgbClr val="FFF2CC"/>
                    </a:solidFill>
                  </a:tcPr>
                </a:tc>
                <a:extLst>
                  <a:ext uri="{0D108BD9-81ED-4DB2-BD59-A6C34878D82A}">
                    <a16:rowId xmlns:a16="http://schemas.microsoft.com/office/drawing/2014/main" val="10004"/>
                  </a:ext>
                </a:extLst>
              </a:tr>
              <a:tr h="320275">
                <a:tc>
                  <a:txBody>
                    <a:bodyPr/>
                    <a:lstStyle/>
                    <a:p>
                      <a:pPr marL="0" lvl="0" indent="0" algn="l" rtl="0">
                        <a:spcBef>
                          <a:spcPts val="0"/>
                        </a:spcBef>
                        <a:spcAft>
                          <a:spcPts val="0"/>
                        </a:spcAft>
                        <a:buNone/>
                      </a:pPr>
                      <a:r>
                        <a:rPr lang="zh-TW"/>
                        <a:t>Naive Bayes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zh-TW"/>
                        <a:t>88%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r h="320275">
                <a:tc>
                  <a:txBody>
                    <a:bodyPr/>
                    <a:lstStyle/>
                    <a:p>
                      <a:pPr marL="0" lvl="0" indent="0" algn="l" rtl="0">
                        <a:spcBef>
                          <a:spcPts val="0"/>
                        </a:spcBef>
                        <a:spcAft>
                          <a:spcPts val="0"/>
                        </a:spcAft>
                        <a:buNone/>
                      </a:pPr>
                      <a:r>
                        <a:rPr lang="zh-TW"/>
                        <a:t>Decision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tc>
                  <a:txBody>
                    <a:bodyPr/>
                    <a:lstStyle/>
                    <a:p>
                      <a:pPr marL="0" lvl="0" indent="0" algn="ctr" rtl="0">
                        <a:spcBef>
                          <a:spcPts val="0"/>
                        </a:spcBef>
                        <a:spcAft>
                          <a:spcPts val="0"/>
                        </a:spcAft>
                        <a:buNone/>
                      </a:pPr>
                      <a:r>
                        <a:rPr lang="zh-TW"/>
                        <a:t>83%</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2E9"/>
                    </a:solidFill>
                  </a:tcPr>
                </a:tc>
                <a:extLst>
                  <a:ext uri="{0D108BD9-81ED-4DB2-BD59-A6C34878D82A}">
                    <a16:rowId xmlns:a16="http://schemas.microsoft.com/office/drawing/2014/main" val="10006"/>
                  </a:ext>
                </a:extLst>
              </a:tr>
            </a:tbl>
          </a:graphicData>
        </a:graphic>
      </p:graphicFrame>
      <p:graphicFrame>
        <p:nvGraphicFramePr>
          <p:cNvPr id="267" name="Google Shape;267;p33"/>
          <p:cNvGraphicFramePr/>
          <p:nvPr/>
        </p:nvGraphicFramePr>
        <p:xfrm>
          <a:off x="4850150" y="1355465"/>
          <a:ext cx="3982150" cy="2773470"/>
        </p:xfrm>
        <a:graphic>
          <a:graphicData uri="http://schemas.openxmlformats.org/drawingml/2006/table">
            <a:tbl>
              <a:tblPr>
                <a:noFill/>
                <a:tableStyleId>{3CC8C6D9-50DC-4A3A-8609-3417415E4EA9}</a:tableStyleId>
              </a:tblPr>
              <a:tblGrid>
                <a:gridCol w="2792025">
                  <a:extLst>
                    <a:ext uri="{9D8B030D-6E8A-4147-A177-3AD203B41FA5}">
                      <a16:colId xmlns:a16="http://schemas.microsoft.com/office/drawing/2014/main" val="20000"/>
                    </a:ext>
                  </a:extLst>
                </a:gridCol>
                <a:gridCol w="119012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zh-TW">
                          <a:solidFill>
                            <a:srgbClr val="FFFFFF"/>
                          </a:solidFill>
                        </a:rPr>
                        <a:t>Model</a:t>
                      </a:r>
                      <a:endParaRPr>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1C4587"/>
                    </a:solidFill>
                  </a:tcPr>
                </a:tc>
                <a:tc>
                  <a:txBody>
                    <a:bodyPr/>
                    <a:lstStyle/>
                    <a:p>
                      <a:pPr marL="0" lvl="0" indent="0" algn="ctr" rtl="0">
                        <a:spcBef>
                          <a:spcPts val="0"/>
                        </a:spcBef>
                        <a:spcAft>
                          <a:spcPts val="0"/>
                        </a:spcAft>
                        <a:buNone/>
                      </a:pPr>
                      <a:r>
                        <a:rPr lang="zh-TW">
                          <a:solidFill>
                            <a:srgbClr val="FFFFFF"/>
                          </a:solidFill>
                        </a:rPr>
                        <a:t>Accuracy</a:t>
                      </a:r>
                      <a:endParaRPr>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1C4587"/>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zh-TW" b="1"/>
                        <a:t>KNN:</a:t>
                      </a:r>
                      <a:r>
                        <a:rPr lang="zh-TW"/>
                        <a:t> k = 10, 14, 16, 17, 18</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zh-TW"/>
                        <a:t>90%</a:t>
                      </a:r>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zh-TW"/>
                        <a:t>k = 11, 13, 15, 19, 20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zh-TW"/>
                        <a:t>89%</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20275">
                <a:tc>
                  <a:txBody>
                    <a:bodyPr/>
                    <a:lstStyle/>
                    <a:p>
                      <a:pPr marL="0" lvl="0" indent="0" algn="l" rtl="0">
                        <a:spcBef>
                          <a:spcPts val="0"/>
                        </a:spcBef>
                        <a:spcAft>
                          <a:spcPts val="0"/>
                        </a:spcAft>
                        <a:buNone/>
                      </a:pPr>
                      <a:r>
                        <a:rPr lang="zh-TW"/>
                        <a:t>k = 2, 4, 6, 7, 8, 9, 12</a:t>
                      </a:r>
                      <a:endParaRPr/>
                    </a:p>
                  </a:txBody>
                  <a:tcPr marL="91425" marR="91425" marT="91425" marB="91425">
                    <a:lnT w="9525" cap="flat" cmpd="sng">
                      <a:solidFill>
                        <a:srgbClr val="9E9E9E"/>
                      </a:solidFill>
                      <a:prstDash val="solid"/>
                      <a:round/>
                      <a:headEnd type="none" w="sm" len="sm"/>
                      <a:tailEnd type="none" w="sm" len="sm"/>
                    </a:lnT>
                    <a:solidFill>
                      <a:srgbClr val="D9EAD3"/>
                    </a:solidFill>
                  </a:tcPr>
                </a:tc>
                <a:tc>
                  <a:txBody>
                    <a:bodyPr/>
                    <a:lstStyle/>
                    <a:p>
                      <a:pPr marL="0" lvl="0" indent="0" algn="ctr" rtl="0">
                        <a:spcBef>
                          <a:spcPts val="0"/>
                        </a:spcBef>
                        <a:spcAft>
                          <a:spcPts val="0"/>
                        </a:spcAft>
                        <a:buNone/>
                      </a:pPr>
                      <a:r>
                        <a:rPr lang="zh-TW"/>
                        <a:t>86% - 88%</a:t>
                      </a:r>
                      <a:endParaRPr/>
                    </a:p>
                  </a:txBody>
                  <a:tcPr marL="91425" marR="91425" marT="91425" marB="91425" anchor="ctr">
                    <a:lnT w="9525" cap="flat" cmpd="sng">
                      <a:solidFill>
                        <a:srgbClr val="9E9E9E"/>
                      </a:solidFill>
                      <a:prstDash val="solid"/>
                      <a:round/>
                      <a:headEnd type="none" w="sm" len="sm"/>
                      <a:tailEnd type="none" w="sm" len="sm"/>
                    </a:lnT>
                    <a:solidFill>
                      <a:srgbClr val="D9EAD3"/>
                    </a:solidFill>
                  </a:tcPr>
                </a:tc>
                <a:extLst>
                  <a:ext uri="{0D108BD9-81ED-4DB2-BD59-A6C34878D82A}">
                    <a16:rowId xmlns:a16="http://schemas.microsoft.com/office/drawing/2014/main" val="10003"/>
                  </a:ext>
                </a:extLst>
              </a:tr>
              <a:tr h="320275">
                <a:tc>
                  <a:txBody>
                    <a:bodyPr/>
                    <a:lstStyle/>
                    <a:p>
                      <a:pPr marL="0" lvl="0" indent="0" algn="l" rtl="0">
                        <a:spcBef>
                          <a:spcPts val="0"/>
                        </a:spcBef>
                        <a:spcAft>
                          <a:spcPts val="0"/>
                        </a:spcAft>
                        <a:buNone/>
                      </a:pPr>
                      <a:r>
                        <a:rPr lang="zh-TW"/>
                        <a:t>k = 1, 3, 5</a:t>
                      </a:r>
                      <a:endParaRPr/>
                    </a:p>
                  </a:txBody>
                  <a:tcPr marL="91425" marR="91425" marT="91425" marB="91425">
                    <a:lnB w="9525" cap="flat" cmpd="sng">
                      <a:solidFill>
                        <a:srgbClr val="9E9E9E"/>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zh-TW"/>
                        <a:t>78% - 83%</a:t>
                      </a:r>
                      <a:endParaRPr/>
                    </a:p>
                  </a:txBody>
                  <a:tcPr marL="91425" marR="91425" marT="91425" marB="91425" anchor="ctr">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20275">
                <a:tc>
                  <a:txBody>
                    <a:bodyPr/>
                    <a:lstStyle/>
                    <a:p>
                      <a:pPr marL="0" lvl="0" indent="0" algn="l" rtl="0">
                        <a:spcBef>
                          <a:spcPts val="0"/>
                        </a:spcBef>
                        <a:spcAft>
                          <a:spcPts val="0"/>
                        </a:spcAft>
                        <a:buNone/>
                      </a:pPr>
                      <a:r>
                        <a:rPr lang="zh-TW"/>
                        <a:t>SVM - linear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zh-TW"/>
                        <a:t>88%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320275">
                <a:tc>
                  <a:txBody>
                    <a:bodyPr/>
                    <a:lstStyle/>
                    <a:p>
                      <a:pPr marL="0" lvl="0" indent="0" algn="l" rtl="0">
                        <a:spcBef>
                          <a:spcPts val="0"/>
                        </a:spcBef>
                        <a:spcAft>
                          <a:spcPts val="0"/>
                        </a:spcAft>
                        <a:buNone/>
                      </a:pPr>
                      <a:r>
                        <a:rPr lang="zh-TW"/>
                        <a:t>SVM - radial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zh-TW"/>
                        <a:t>88%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3706425" y="2150850"/>
            <a:ext cx="5049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sz="4000"/>
              <a:t>Shiny App</a:t>
            </a:r>
            <a:endParaRPr sz="4000"/>
          </a:p>
        </p:txBody>
      </p:sp>
      <p:pic>
        <p:nvPicPr>
          <p:cNvPr id="273" name="Google Shape;273;p34"/>
          <p:cNvPicPr preferRelativeResize="0"/>
          <p:nvPr/>
        </p:nvPicPr>
        <p:blipFill rotWithShape="1">
          <a:blip r:embed="rId3">
            <a:alphaModFix/>
          </a:blip>
          <a:srcRect l="35772" t="36252" r="35860" b="36663"/>
          <a:stretch/>
        </p:blipFill>
        <p:spPr>
          <a:xfrm>
            <a:off x="2570425" y="2009800"/>
            <a:ext cx="937275" cy="1097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Shiny App</a:t>
            </a:r>
            <a:endParaRPr/>
          </a:p>
        </p:txBody>
      </p:sp>
      <p:sp>
        <p:nvSpPr>
          <p:cNvPr id="279" name="Google Shape;279;p35"/>
          <p:cNvSpPr txBox="1">
            <a:spLocks noGrp="1"/>
          </p:cNvSpPr>
          <p:nvPr>
            <p:ph type="body" idx="1"/>
          </p:nvPr>
        </p:nvSpPr>
        <p:spPr>
          <a:xfrm>
            <a:off x="311700" y="1152475"/>
            <a:ext cx="4896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a:t>Model Chosen: </a:t>
            </a:r>
            <a:r>
              <a:rPr lang="zh-TW" b="1"/>
              <a:t>Logistic Regression</a:t>
            </a:r>
            <a:endParaRPr b="1"/>
          </a:p>
          <a:p>
            <a:pPr marL="457200" lvl="0" indent="-342900" algn="l" rtl="0">
              <a:spcBef>
                <a:spcPts val="0"/>
              </a:spcBef>
              <a:spcAft>
                <a:spcPts val="0"/>
              </a:spcAft>
              <a:buSzPts val="1800"/>
              <a:buChar char="●"/>
            </a:pPr>
            <a:r>
              <a:rPr lang="zh-TW"/>
              <a:t>Input: Any attribute combination the user chose to input</a:t>
            </a:r>
            <a:endParaRPr/>
          </a:p>
          <a:p>
            <a:pPr marL="457200" lvl="0" indent="-342900" algn="l" rtl="0">
              <a:spcBef>
                <a:spcPts val="0"/>
              </a:spcBef>
              <a:spcAft>
                <a:spcPts val="0"/>
              </a:spcAft>
              <a:buSzPts val="1800"/>
              <a:buChar char="●"/>
            </a:pPr>
            <a:r>
              <a:rPr lang="zh-TW"/>
              <a:t>Output: highacceptance (1 or 0)</a:t>
            </a:r>
            <a:endParaRPr/>
          </a:p>
          <a:p>
            <a:pPr marL="914400" lvl="1" indent="-317500" algn="l" rtl="0">
              <a:spcBef>
                <a:spcPts val="0"/>
              </a:spcBef>
              <a:spcAft>
                <a:spcPts val="0"/>
              </a:spcAft>
              <a:buSzPts val="1400"/>
              <a:buChar char="○"/>
            </a:pPr>
            <a:r>
              <a:rPr lang="zh-TW"/>
              <a:t>1: get an offer</a:t>
            </a:r>
            <a:endParaRPr/>
          </a:p>
          <a:p>
            <a:pPr marL="914400" lvl="1" indent="-317500" algn="l" rtl="0">
              <a:spcBef>
                <a:spcPts val="0"/>
              </a:spcBef>
              <a:spcAft>
                <a:spcPts val="0"/>
              </a:spcAft>
              <a:buSzPts val="1400"/>
              <a:buChar char="○"/>
            </a:pPr>
            <a:r>
              <a:rPr lang="zh-TW"/>
              <a:t>0: failed to be admitted</a:t>
            </a:r>
            <a:br>
              <a:rPr lang="zh-TW"/>
            </a:br>
            <a:endParaRPr/>
          </a:p>
          <a:p>
            <a:pPr marL="457200" lvl="0" indent="-342900" algn="l" rtl="0">
              <a:spcBef>
                <a:spcPts val="0"/>
              </a:spcBef>
              <a:spcAft>
                <a:spcPts val="0"/>
              </a:spcAft>
              <a:buSzPts val="1800"/>
              <a:buChar char="●"/>
            </a:pPr>
            <a:r>
              <a:rPr lang="zh-TW">
                <a:solidFill>
                  <a:srgbClr val="FF0000"/>
                </a:solidFill>
              </a:rPr>
              <a:t>Reactively trains </a:t>
            </a:r>
            <a:r>
              <a:rPr lang="zh-TW"/>
              <a:t>different logistic regression models depending on the attributes chosen</a:t>
            </a:r>
            <a:endParaRPr/>
          </a:p>
        </p:txBody>
      </p:sp>
      <p:pic>
        <p:nvPicPr>
          <p:cNvPr id="280" name="Google Shape;280;p35"/>
          <p:cNvPicPr preferRelativeResize="0"/>
          <p:nvPr/>
        </p:nvPicPr>
        <p:blipFill>
          <a:blip r:embed="rId3">
            <a:alphaModFix/>
          </a:blip>
          <a:stretch>
            <a:fillRect/>
          </a:stretch>
        </p:blipFill>
        <p:spPr>
          <a:xfrm>
            <a:off x="5318075" y="262425"/>
            <a:ext cx="3402250" cy="4713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2868225" y="2150850"/>
            <a:ext cx="5049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sz="4000"/>
              <a:t>Shiny App Demo</a:t>
            </a:r>
            <a:endParaRPr sz="4000"/>
          </a:p>
        </p:txBody>
      </p:sp>
      <p:pic>
        <p:nvPicPr>
          <p:cNvPr id="286" name="Google Shape;286;p36"/>
          <p:cNvPicPr preferRelativeResize="0"/>
          <p:nvPr/>
        </p:nvPicPr>
        <p:blipFill rotWithShape="1">
          <a:blip r:embed="rId3">
            <a:alphaModFix/>
          </a:blip>
          <a:srcRect l="35772" t="36252" r="35860" b="36663"/>
          <a:stretch/>
        </p:blipFill>
        <p:spPr>
          <a:xfrm>
            <a:off x="1732225" y="2009800"/>
            <a:ext cx="937275" cy="1097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Clr>
                <a:schemeClr val="dk1"/>
              </a:buClr>
              <a:buSzPts val="1100"/>
              <a:buFont typeface="Arial"/>
              <a:buNone/>
            </a:pPr>
            <a:r>
              <a:rPr lang="zh-TW"/>
              <a:t>Graduate Admission Results in Taiwan?</a:t>
            </a:r>
            <a:endParaRPr/>
          </a:p>
        </p:txBody>
      </p:sp>
      <p:sp>
        <p:nvSpPr>
          <p:cNvPr id="292" name="Google Shape;29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1"/>
              </a:buClr>
              <a:buSzPts val="1800"/>
              <a:buChar char="●"/>
            </a:pPr>
            <a:r>
              <a:rPr lang="zh-TW">
                <a:solidFill>
                  <a:schemeClr val="dk1"/>
                </a:solidFill>
              </a:rPr>
              <a:t>Conduct a survey</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zh-TW" sz="1600"/>
              <a:t>by issuing online-questionnaire</a:t>
            </a:r>
            <a:endParaRPr sz="1600"/>
          </a:p>
          <a:p>
            <a:pPr marL="914400" lvl="1" indent="-330200" algn="l" rtl="0">
              <a:lnSpc>
                <a:spcPct val="150000"/>
              </a:lnSpc>
              <a:spcBef>
                <a:spcPts val="0"/>
              </a:spcBef>
              <a:spcAft>
                <a:spcPts val="0"/>
              </a:spcAft>
              <a:buSzPts val="1600"/>
              <a:buChar char="○"/>
            </a:pPr>
            <a:r>
              <a:rPr lang="zh-TW" sz="1600"/>
              <a:t>on Facebook, Instagram and page</a:t>
            </a:r>
            <a:endParaRPr sz="1600"/>
          </a:p>
          <a:p>
            <a:pPr marL="914400" lvl="1" indent="-330200" algn="l" rtl="0">
              <a:lnSpc>
                <a:spcPct val="150000"/>
              </a:lnSpc>
              <a:spcBef>
                <a:spcPts val="0"/>
              </a:spcBef>
              <a:spcAft>
                <a:spcPts val="0"/>
              </a:spcAft>
              <a:buSzPts val="1600"/>
              <a:buChar char="○"/>
            </a:pPr>
            <a:r>
              <a:rPr lang="zh-TW" sz="1600"/>
              <a:t>sample size: 222</a:t>
            </a:r>
            <a:endParaRPr sz="1600"/>
          </a:p>
          <a:p>
            <a:pPr marL="914400" lvl="1" indent="-330200" algn="l" rtl="0">
              <a:lnSpc>
                <a:spcPct val="150000"/>
              </a:lnSpc>
              <a:spcBef>
                <a:spcPts val="0"/>
              </a:spcBef>
              <a:spcAft>
                <a:spcPts val="0"/>
              </a:spcAft>
              <a:buSzPts val="1600"/>
              <a:buChar char="○"/>
            </a:pPr>
            <a:r>
              <a:rPr lang="zh-TW" sz="1600"/>
              <a:t>effective sample size: 218</a:t>
            </a:r>
            <a:endParaRPr/>
          </a:p>
          <a:p>
            <a:pPr marL="457200" lvl="0" indent="0" algn="l" rtl="0">
              <a:spcBef>
                <a:spcPts val="1600"/>
              </a:spcBef>
              <a:spcAft>
                <a:spcPts val="1600"/>
              </a:spcAft>
              <a:buNone/>
            </a:pPr>
            <a:endParaRPr/>
          </a:p>
        </p:txBody>
      </p:sp>
      <p:pic>
        <p:nvPicPr>
          <p:cNvPr id="293" name="Google Shape;293;p37"/>
          <p:cNvPicPr preferRelativeResize="0"/>
          <p:nvPr/>
        </p:nvPicPr>
        <p:blipFill rotWithShape="1">
          <a:blip r:embed="rId3">
            <a:alphaModFix/>
          </a:blip>
          <a:srcRect l="5609" t="18824" r="1211" b="48476"/>
          <a:stretch/>
        </p:blipFill>
        <p:spPr>
          <a:xfrm>
            <a:off x="0" y="3338600"/>
            <a:ext cx="9144000" cy="1804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p:nvPr/>
        </p:nvSpPr>
        <p:spPr>
          <a:xfrm>
            <a:off x="311800" y="3088275"/>
            <a:ext cx="8520600" cy="1903500"/>
          </a:xfrm>
          <a:prstGeom prst="roundRect">
            <a:avLst>
              <a:gd name="adj" fmla="val 16667"/>
            </a:avLst>
          </a:prstGeom>
          <a:solidFill>
            <a:srgbClr val="D9D2E9">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11800" y="1055800"/>
            <a:ext cx="8520600" cy="1903500"/>
          </a:xfrm>
          <a:prstGeom prst="roundRect">
            <a:avLst>
              <a:gd name="adj" fmla="val 16667"/>
            </a:avLst>
          </a:prstGeom>
          <a:solidFill>
            <a:srgbClr val="D9D2E9">
              <a:alpha val="29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Design</a:t>
            </a:r>
            <a:endParaRPr/>
          </a:p>
        </p:txBody>
      </p:sp>
      <p:sp>
        <p:nvSpPr>
          <p:cNvPr id="301" name="Google Shape;301;p38"/>
          <p:cNvSpPr txBox="1">
            <a:spLocks noGrp="1"/>
          </p:cNvSpPr>
          <p:nvPr>
            <p:ph type="body" idx="1"/>
          </p:nvPr>
        </p:nvSpPr>
        <p:spPr>
          <a:xfrm>
            <a:off x="4572000" y="1055788"/>
            <a:ext cx="4572000" cy="19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600"/>
              <a:t>Which graduate school did you apply for?</a:t>
            </a:r>
            <a:endParaRPr sz="1600"/>
          </a:p>
          <a:p>
            <a:pPr marL="0" lvl="0" indent="0" algn="l" rtl="0">
              <a:spcBef>
                <a:spcPts val="1600"/>
              </a:spcBef>
              <a:spcAft>
                <a:spcPts val="0"/>
              </a:spcAft>
              <a:buClr>
                <a:schemeClr val="dk1"/>
              </a:buClr>
              <a:buSzPts val="1100"/>
              <a:buFont typeface="Arial"/>
              <a:buNone/>
            </a:pPr>
            <a:r>
              <a:rPr lang="zh-TW" sz="1600"/>
              <a:t>Which department did you apply for?</a:t>
            </a:r>
            <a:endParaRPr sz="1600"/>
          </a:p>
          <a:p>
            <a:pPr marL="0" marR="0" lvl="0" indent="0" algn="l" rtl="0">
              <a:lnSpc>
                <a:spcPct val="115000"/>
              </a:lnSpc>
              <a:spcBef>
                <a:spcPts val="1600"/>
              </a:spcBef>
              <a:spcAft>
                <a:spcPts val="0"/>
              </a:spcAft>
              <a:buNone/>
            </a:pPr>
            <a:r>
              <a:rPr lang="zh-TW" sz="1600"/>
              <a:t>Did you attend an interview?</a:t>
            </a:r>
            <a:endParaRPr sz="1600"/>
          </a:p>
          <a:p>
            <a:pPr marL="0" lvl="0" indent="0" algn="l" rtl="0">
              <a:spcBef>
                <a:spcPts val="1600"/>
              </a:spcBef>
              <a:spcAft>
                <a:spcPts val="0"/>
              </a:spcAft>
              <a:buNone/>
            </a:pPr>
            <a:r>
              <a:rPr lang="zh-TW" sz="1600"/>
              <a:t>How was the result?</a:t>
            </a:r>
            <a:endParaRPr sz="1600"/>
          </a:p>
          <a:p>
            <a:pPr marL="0" lvl="0" indent="0" algn="l" rtl="0">
              <a:spcBef>
                <a:spcPts val="1600"/>
              </a:spcBef>
              <a:spcAft>
                <a:spcPts val="1600"/>
              </a:spcAft>
              <a:buNone/>
            </a:pPr>
            <a:endParaRPr sz="1400"/>
          </a:p>
        </p:txBody>
      </p:sp>
      <p:pic>
        <p:nvPicPr>
          <p:cNvPr id="302" name="Google Shape;302;p38"/>
          <p:cNvPicPr preferRelativeResize="0"/>
          <p:nvPr/>
        </p:nvPicPr>
        <p:blipFill rotWithShape="1">
          <a:blip r:embed="rId3">
            <a:alphaModFix/>
          </a:blip>
          <a:srcRect b="10152"/>
          <a:stretch/>
        </p:blipFill>
        <p:spPr>
          <a:xfrm>
            <a:off x="626575" y="1152475"/>
            <a:ext cx="3630549" cy="1710150"/>
          </a:xfrm>
          <a:prstGeom prst="rect">
            <a:avLst/>
          </a:prstGeom>
          <a:noFill/>
          <a:ln>
            <a:noFill/>
          </a:ln>
        </p:spPr>
      </p:pic>
      <p:pic>
        <p:nvPicPr>
          <p:cNvPr id="303" name="Google Shape;303;p38"/>
          <p:cNvPicPr preferRelativeResize="0"/>
          <p:nvPr/>
        </p:nvPicPr>
        <p:blipFill rotWithShape="1">
          <a:blip r:embed="rId4">
            <a:alphaModFix/>
          </a:blip>
          <a:srcRect b="8062"/>
          <a:stretch/>
        </p:blipFill>
        <p:spPr>
          <a:xfrm>
            <a:off x="4886875" y="3170462"/>
            <a:ext cx="3630551" cy="1739125"/>
          </a:xfrm>
          <a:prstGeom prst="rect">
            <a:avLst/>
          </a:prstGeom>
          <a:noFill/>
          <a:ln>
            <a:noFill/>
          </a:ln>
        </p:spPr>
      </p:pic>
      <p:sp>
        <p:nvSpPr>
          <p:cNvPr id="304" name="Google Shape;304;p38"/>
          <p:cNvSpPr txBox="1">
            <a:spLocks noGrp="1"/>
          </p:cNvSpPr>
          <p:nvPr>
            <p:ph type="body" idx="1"/>
          </p:nvPr>
        </p:nvSpPr>
        <p:spPr>
          <a:xfrm>
            <a:off x="439375" y="3125000"/>
            <a:ext cx="4260300" cy="1903500"/>
          </a:xfrm>
          <a:prstGeom prst="rect">
            <a:avLst/>
          </a:prstGeom>
        </p:spPr>
        <p:txBody>
          <a:bodyPr spcFirstLastPara="1" wrap="square" lIns="91425" tIns="91425" rIns="91425" bIns="91425" anchor="t" anchorCtr="0">
            <a:noAutofit/>
          </a:bodyPr>
          <a:lstStyle/>
          <a:p>
            <a:pPr marL="457200" lvl="0" indent="-330200" algn="l" rtl="0">
              <a:lnSpc>
                <a:spcPct val="50000"/>
              </a:lnSpc>
              <a:spcBef>
                <a:spcPts val="0"/>
              </a:spcBef>
              <a:spcAft>
                <a:spcPts val="0"/>
              </a:spcAft>
              <a:buSzPts val="1600"/>
              <a:buChar char="●"/>
            </a:pPr>
            <a:r>
              <a:rPr lang="zh-TW" sz="1600"/>
              <a:t>Gender</a:t>
            </a:r>
            <a:endParaRPr sz="1600"/>
          </a:p>
          <a:p>
            <a:pPr marL="457200" lvl="0" indent="-330200" algn="l" rtl="0">
              <a:lnSpc>
                <a:spcPct val="50000"/>
              </a:lnSpc>
              <a:spcBef>
                <a:spcPts val="1600"/>
              </a:spcBef>
              <a:spcAft>
                <a:spcPts val="0"/>
              </a:spcAft>
              <a:buSzPts val="1600"/>
              <a:buChar char="●"/>
            </a:pPr>
            <a:r>
              <a:rPr lang="zh-TW" sz="1600"/>
              <a:t>English Level</a:t>
            </a:r>
            <a:endParaRPr sz="1600"/>
          </a:p>
          <a:p>
            <a:pPr marL="457200" lvl="0" indent="-330200" algn="l" rtl="0">
              <a:lnSpc>
                <a:spcPct val="50000"/>
              </a:lnSpc>
              <a:spcBef>
                <a:spcPts val="1600"/>
              </a:spcBef>
              <a:spcAft>
                <a:spcPts val="0"/>
              </a:spcAft>
              <a:buSzPts val="1600"/>
              <a:buChar char="●"/>
            </a:pPr>
            <a:r>
              <a:rPr lang="zh-TW" sz="1600"/>
              <a:t>University</a:t>
            </a:r>
            <a:endParaRPr sz="1600"/>
          </a:p>
          <a:p>
            <a:pPr marL="914400" marR="0" lvl="1" indent="-317500" algn="l" rtl="0">
              <a:lnSpc>
                <a:spcPct val="50000"/>
              </a:lnSpc>
              <a:spcBef>
                <a:spcPts val="1600"/>
              </a:spcBef>
              <a:spcAft>
                <a:spcPts val="0"/>
              </a:spcAft>
              <a:buSzPts val="1400"/>
              <a:buChar char="○"/>
            </a:pPr>
            <a:r>
              <a:rPr lang="zh-TW"/>
              <a:t>Major, Average Score, Ranking</a:t>
            </a:r>
            <a:endParaRPr/>
          </a:p>
          <a:p>
            <a:pPr marL="457200" marR="0" lvl="0" indent="-330200" algn="l" rtl="0">
              <a:lnSpc>
                <a:spcPct val="50000"/>
              </a:lnSpc>
              <a:spcBef>
                <a:spcPts val="1600"/>
              </a:spcBef>
              <a:spcAft>
                <a:spcPts val="0"/>
              </a:spcAft>
              <a:buSzPts val="1600"/>
              <a:buChar char="●"/>
            </a:pPr>
            <a:r>
              <a:rPr lang="zh-TW" sz="1600"/>
              <a:t>Experience</a:t>
            </a:r>
            <a:endParaRPr sz="1600"/>
          </a:p>
          <a:p>
            <a:pPr marL="914400" lvl="1" indent="-317500" algn="l" rtl="0">
              <a:lnSpc>
                <a:spcPct val="50000"/>
              </a:lnSpc>
              <a:spcBef>
                <a:spcPts val="1600"/>
              </a:spcBef>
              <a:spcAft>
                <a:spcPts val="1600"/>
              </a:spcAft>
              <a:buSzPts val="1400"/>
              <a:buChar char="○"/>
            </a:pPr>
            <a:r>
              <a:rPr lang="zh-TW"/>
              <a:t>Thesis, Internship, Competition, Group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10" name="Google Shape;3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TW">
                <a:solidFill>
                  <a:schemeClr val="dk1"/>
                </a:solidFill>
              </a:rPr>
              <a:t>Attributes:</a:t>
            </a:r>
            <a:endParaRPr>
              <a:solidFill>
                <a:schemeClr val="dk1"/>
              </a:solidFill>
            </a:endParaRPr>
          </a:p>
          <a:p>
            <a:pPr marL="914400" marR="0" lvl="1" indent="-304800" algn="l" rtl="0">
              <a:lnSpc>
                <a:spcPct val="100000"/>
              </a:lnSpc>
              <a:spcBef>
                <a:spcPts val="0"/>
              </a:spcBef>
              <a:spcAft>
                <a:spcPts val="0"/>
              </a:spcAft>
              <a:buClr>
                <a:srgbClr val="434343"/>
              </a:buClr>
              <a:buSzPts val="1200"/>
              <a:buAutoNum type="alphaLcPeriod"/>
            </a:pPr>
            <a:r>
              <a:rPr lang="zh-TW" sz="1200">
                <a:solidFill>
                  <a:srgbClr val="434343"/>
                </a:solidFill>
              </a:rPr>
              <a:t>GraduateSchool</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Interview</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Department</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Outcome</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Gender</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Major</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AverageScore</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Ranking</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EnglishLevel</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Thesis</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Internship</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Competition</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SchoolTeam</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DepTeam</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Association</a:t>
            </a:r>
            <a:endParaRPr sz="1200">
              <a:solidFill>
                <a:srgbClr val="434343"/>
              </a:solidFill>
            </a:endParaRPr>
          </a:p>
          <a:p>
            <a:pPr marL="914400" lvl="1" indent="-304800" algn="l" rtl="0">
              <a:lnSpc>
                <a:spcPct val="100000"/>
              </a:lnSpc>
              <a:spcBef>
                <a:spcPts val="0"/>
              </a:spcBef>
              <a:spcAft>
                <a:spcPts val="0"/>
              </a:spcAft>
              <a:buClr>
                <a:srgbClr val="434343"/>
              </a:buClr>
              <a:buSzPts val="1200"/>
              <a:buAutoNum type="alphaLcPeriod"/>
            </a:pPr>
            <a:r>
              <a:rPr lang="zh-TW" sz="1200">
                <a:solidFill>
                  <a:srgbClr val="434343"/>
                </a:solidFill>
              </a:rPr>
              <a:t>Club</a:t>
            </a:r>
            <a:endParaRPr sz="1200">
              <a:solidFill>
                <a:srgbClr val="434343"/>
              </a:solidFill>
            </a:endParaRPr>
          </a:p>
          <a:p>
            <a:pPr marL="0" lvl="0" indent="0" algn="l" rtl="0">
              <a:lnSpc>
                <a:spcPct val="100000"/>
              </a:lnSpc>
              <a:spcBef>
                <a:spcPts val="0"/>
              </a:spcBef>
              <a:spcAft>
                <a:spcPts val="0"/>
              </a:spcAft>
              <a:buNone/>
            </a:pPr>
            <a:endParaRPr sz="1600">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16" name="Google Shape;3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TW">
                <a:solidFill>
                  <a:schemeClr val="dk1"/>
                </a:solidFill>
              </a:rPr>
              <a:t>Attributes:</a:t>
            </a:r>
            <a:endParaRPr>
              <a:solidFill>
                <a:schemeClr val="dk1"/>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GraduateSchool</a:t>
            </a:r>
            <a:endParaRPr sz="1600">
              <a:solidFill>
                <a:srgbClr val="434343"/>
              </a:solidFill>
            </a:endParaRPr>
          </a:p>
          <a:p>
            <a:pPr marL="914400" lvl="1" indent="-330200" algn="l" rtl="0">
              <a:lnSpc>
                <a:spcPct val="100000"/>
              </a:lnSpc>
              <a:spcBef>
                <a:spcPts val="0"/>
              </a:spcBef>
              <a:spcAft>
                <a:spcPts val="0"/>
              </a:spcAft>
              <a:buClr>
                <a:srgbClr val="434343"/>
              </a:buClr>
              <a:buSzPts val="1600"/>
              <a:buAutoNum type="alphaLcPeriod"/>
            </a:pPr>
            <a:r>
              <a:rPr lang="zh-TW" sz="1600">
                <a:solidFill>
                  <a:srgbClr val="434343"/>
                </a:solidFill>
              </a:rPr>
              <a:t>Interview</a:t>
            </a:r>
            <a:endParaRPr sz="1600">
              <a:solidFill>
                <a:srgbClr val="434343"/>
              </a:solidFill>
            </a:endParaRPr>
          </a:p>
          <a:p>
            <a:pPr marL="914400" lvl="1" indent="-330200" algn="l" rtl="0">
              <a:lnSpc>
                <a:spcPct val="100000"/>
              </a:lnSpc>
              <a:spcBef>
                <a:spcPts val="0"/>
              </a:spcBef>
              <a:spcAft>
                <a:spcPts val="0"/>
              </a:spcAft>
              <a:buClr>
                <a:srgbClr val="434343"/>
              </a:buClr>
              <a:buSzPts val="1600"/>
              <a:buAutoNum type="alphaLcPeriod"/>
            </a:pPr>
            <a:r>
              <a:rPr lang="zh-TW" sz="1600">
                <a:solidFill>
                  <a:srgbClr val="434343"/>
                </a:solidFill>
              </a:rPr>
              <a:t>Department</a:t>
            </a:r>
            <a:endParaRPr sz="1600">
              <a:solidFill>
                <a:srgbClr val="434343"/>
              </a:solidFill>
            </a:endParaRPr>
          </a:p>
          <a:p>
            <a:pPr marL="914400" lvl="1" indent="-330200" algn="l" rtl="0">
              <a:lnSpc>
                <a:spcPct val="100000"/>
              </a:lnSpc>
              <a:spcBef>
                <a:spcPts val="0"/>
              </a:spcBef>
              <a:spcAft>
                <a:spcPts val="0"/>
              </a:spcAft>
              <a:buClr>
                <a:srgbClr val="434343"/>
              </a:buClr>
              <a:buSzPts val="1600"/>
              <a:buAutoNum type="alphaLcPeriod"/>
            </a:pPr>
            <a:r>
              <a:rPr lang="zh-TW" sz="1600">
                <a:solidFill>
                  <a:srgbClr val="434343"/>
                </a:solidFill>
              </a:rPr>
              <a:t>Outcome</a:t>
            </a:r>
            <a:endParaRPr sz="1600">
              <a:solidFill>
                <a:srgbClr val="434343"/>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Gender</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Major</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AverageScore</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Ranking</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EnglishLevel</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Thesis</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Internship</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Competition</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SchoolTeam</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DepTeam</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Association</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Club</a:t>
            </a:r>
            <a:endParaRPr sz="1200">
              <a:solidFill>
                <a:srgbClr val="EFEFEF"/>
              </a:solidFill>
            </a:endParaRPr>
          </a:p>
          <a:p>
            <a:pPr marL="0" lvl="0" indent="0" algn="l" rtl="0">
              <a:lnSpc>
                <a:spcPct val="100000"/>
              </a:lnSpc>
              <a:spcBef>
                <a:spcPts val="0"/>
              </a:spcBef>
              <a:spcAft>
                <a:spcPts val="0"/>
              </a:spcAft>
              <a:buNone/>
            </a:pPr>
            <a:endParaRPr sz="1600">
              <a:solidFill>
                <a:srgbClr val="EFEFEF"/>
              </a:solidFill>
            </a:endParaRPr>
          </a:p>
        </p:txBody>
      </p:sp>
      <p:pic>
        <p:nvPicPr>
          <p:cNvPr id="317" name="Google Shape;317;p40"/>
          <p:cNvPicPr preferRelativeResize="0"/>
          <p:nvPr/>
        </p:nvPicPr>
        <p:blipFill rotWithShape="1">
          <a:blip r:embed="rId3">
            <a:alphaModFix/>
          </a:blip>
          <a:srcRect l="11331" t="6156"/>
          <a:stretch/>
        </p:blipFill>
        <p:spPr>
          <a:xfrm>
            <a:off x="5213100" y="3059650"/>
            <a:ext cx="2173274" cy="2083851"/>
          </a:xfrm>
          <a:prstGeom prst="rect">
            <a:avLst/>
          </a:prstGeom>
          <a:noFill/>
          <a:ln>
            <a:noFill/>
          </a:ln>
        </p:spPr>
      </p:pic>
      <p:pic>
        <p:nvPicPr>
          <p:cNvPr id="318" name="Google Shape;318;p40"/>
          <p:cNvPicPr preferRelativeResize="0"/>
          <p:nvPr/>
        </p:nvPicPr>
        <p:blipFill rotWithShape="1">
          <a:blip r:embed="rId4">
            <a:alphaModFix/>
          </a:blip>
          <a:srcRect r="8667" b="6156"/>
          <a:stretch/>
        </p:blipFill>
        <p:spPr>
          <a:xfrm>
            <a:off x="2974525" y="952650"/>
            <a:ext cx="2238576" cy="2083851"/>
          </a:xfrm>
          <a:prstGeom prst="rect">
            <a:avLst/>
          </a:prstGeom>
          <a:noFill/>
          <a:ln>
            <a:noFill/>
          </a:ln>
        </p:spPr>
      </p:pic>
      <p:pic>
        <p:nvPicPr>
          <p:cNvPr id="319" name="Google Shape;319;p40"/>
          <p:cNvPicPr preferRelativeResize="0"/>
          <p:nvPr/>
        </p:nvPicPr>
        <p:blipFill rotWithShape="1">
          <a:blip r:embed="rId5">
            <a:alphaModFix/>
          </a:blip>
          <a:srcRect l="11331" b="6156"/>
          <a:stretch/>
        </p:blipFill>
        <p:spPr>
          <a:xfrm>
            <a:off x="5213100" y="952650"/>
            <a:ext cx="2173274" cy="2083851"/>
          </a:xfrm>
          <a:prstGeom prst="rect">
            <a:avLst/>
          </a:prstGeom>
          <a:noFill/>
          <a:ln>
            <a:noFill/>
          </a:ln>
        </p:spPr>
      </p:pic>
      <p:pic>
        <p:nvPicPr>
          <p:cNvPr id="320" name="Google Shape;320;p40"/>
          <p:cNvPicPr preferRelativeResize="0"/>
          <p:nvPr/>
        </p:nvPicPr>
        <p:blipFill rotWithShape="1">
          <a:blip r:embed="rId6">
            <a:alphaModFix/>
          </a:blip>
          <a:srcRect t="6156" r="8667"/>
          <a:stretch/>
        </p:blipFill>
        <p:spPr>
          <a:xfrm>
            <a:off x="2974525" y="3059650"/>
            <a:ext cx="2238576" cy="2083851"/>
          </a:xfrm>
          <a:prstGeom prst="rect">
            <a:avLst/>
          </a:prstGeom>
          <a:noFill/>
          <a:ln>
            <a:noFill/>
          </a:ln>
        </p:spPr>
      </p:pic>
      <p:sp>
        <p:nvSpPr>
          <p:cNvPr id="321" name="Google Shape;321;p40"/>
          <p:cNvSpPr txBox="1"/>
          <p:nvPr/>
        </p:nvSpPr>
        <p:spPr>
          <a:xfrm>
            <a:off x="3246225" y="952650"/>
            <a:ext cx="5070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a.</a:t>
            </a:r>
            <a:endParaRPr sz="1800" b="1"/>
          </a:p>
        </p:txBody>
      </p:sp>
      <p:sp>
        <p:nvSpPr>
          <p:cNvPr id="322" name="Google Shape;322;p40"/>
          <p:cNvSpPr txBox="1"/>
          <p:nvPr/>
        </p:nvSpPr>
        <p:spPr>
          <a:xfrm>
            <a:off x="5213100" y="952650"/>
            <a:ext cx="5070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b.</a:t>
            </a:r>
            <a:endParaRPr sz="1800" b="1"/>
          </a:p>
        </p:txBody>
      </p:sp>
      <p:sp>
        <p:nvSpPr>
          <p:cNvPr id="323" name="Google Shape;323;p40"/>
          <p:cNvSpPr txBox="1"/>
          <p:nvPr/>
        </p:nvSpPr>
        <p:spPr>
          <a:xfrm>
            <a:off x="3246225" y="2950650"/>
            <a:ext cx="6096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c.</a:t>
            </a:r>
            <a:endParaRPr sz="1800" b="1"/>
          </a:p>
        </p:txBody>
      </p:sp>
      <p:sp>
        <p:nvSpPr>
          <p:cNvPr id="324" name="Google Shape;324;p40"/>
          <p:cNvSpPr txBox="1"/>
          <p:nvPr/>
        </p:nvSpPr>
        <p:spPr>
          <a:xfrm>
            <a:off x="5213100" y="2950650"/>
            <a:ext cx="5070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d.</a:t>
            </a:r>
            <a:endParaRPr sz="1800" b="1"/>
          </a:p>
        </p:txBody>
      </p:sp>
      <p:sp>
        <p:nvSpPr>
          <p:cNvPr id="325" name="Google Shape;325;p40"/>
          <p:cNvSpPr txBox="1"/>
          <p:nvPr/>
        </p:nvSpPr>
        <p:spPr>
          <a:xfrm>
            <a:off x="7386375" y="3530075"/>
            <a:ext cx="1530600" cy="1143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600"/>
              <a:t>qualify → 1</a:t>
            </a:r>
            <a:endParaRPr sz="1600"/>
          </a:p>
          <a:p>
            <a:pPr marL="0" lvl="0" indent="0" algn="l" rtl="0">
              <a:lnSpc>
                <a:spcPct val="150000"/>
              </a:lnSpc>
              <a:spcBef>
                <a:spcPts val="0"/>
              </a:spcBef>
              <a:spcAft>
                <a:spcPts val="0"/>
              </a:spcAft>
              <a:buNone/>
            </a:pPr>
            <a:r>
              <a:rPr lang="zh-TW" sz="1600"/>
              <a:t>waiting → 0.5</a:t>
            </a:r>
            <a:endParaRPr sz="1600"/>
          </a:p>
          <a:p>
            <a:pPr marL="0" lvl="0" indent="0" algn="l" rtl="0">
              <a:lnSpc>
                <a:spcPct val="150000"/>
              </a:lnSpc>
              <a:spcBef>
                <a:spcPts val="0"/>
              </a:spcBef>
              <a:spcAft>
                <a:spcPts val="0"/>
              </a:spcAft>
              <a:buNone/>
            </a:pPr>
            <a:r>
              <a:rPr lang="zh-TW" sz="1600"/>
              <a:t>fail → 0</a:t>
            </a:r>
            <a:endParaRPr sz="16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TW">
                <a:solidFill>
                  <a:schemeClr val="dk1"/>
                </a:solidFill>
              </a:rPr>
              <a:t>Attributes:</a:t>
            </a:r>
            <a:endParaRPr>
              <a:solidFill>
                <a:schemeClr val="dk1"/>
              </a:solidFill>
            </a:endParaRPr>
          </a:p>
          <a:p>
            <a:pPr marL="914400" marR="0" lvl="1" indent="-304800" algn="l" rtl="0">
              <a:lnSpc>
                <a:spcPct val="100000"/>
              </a:lnSpc>
              <a:spcBef>
                <a:spcPts val="0"/>
              </a:spcBef>
              <a:spcAft>
                <a:spcPts val="0"/>
              </a:spcAft>
              <a:buClr>
                <a:srgbClr val="EFEFEF"/>
              </a:buClr>
              <a:buSzPts val="1200"/>
              <a:buAutoNum type="alphaLcPeriod"/>
            </a:pPr>
            <a:r>
              <a:rPr lang="zh-TW" sz="1200">
                <a:solidFill>
                  <a:srgbClr val="EFEFEF"/>
                </a:solidFill>
              </a:rPr>
              <a:t>GraduateSchool</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Interview</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Department</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Outcome</a:t>
            </a:r>
            <a:endParaRPr sz="1200">
              <a:solidFill>
                <a:srgbClr val="EFEFEF"/>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Gender</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Major</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AverageScore</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Ranking</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EnglishLevel</a:t>
            </a:r>
            <a:endParaRPr sz="1600">
              <a:solidFill>
                <a:srgbClr val="434343"/>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Thesis</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Internship</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Competition</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SchoolTeam</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DepTeam</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Association</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Club</a:t>
            </a:r>
            <a:endParaRPr sz="1200">
              <a:solidFill>
                <a:srgbClr val="EFEFEF"/>
              </a:solidFill>
            </a:endParaRPr>
          </a:p>
          <a:p>
            <a:pPr marL="0" lvl="0" indent="0" algn="l" rtl="0">
              <a:lnSpc>
                <a:spcPct val="100000"/>
              </a:lnSpc>
              <a:spcBef>
                <a:spcPts val="0"/>
              </a:spcBef>
              <a:spcAft>
                <a:spcPts val="0"/>
              </a:spcAft>
              <a:buNone/>
            </a:pPr>
            <a:endParaRPr sz="1600">
              <a:solidFill>
                <a:srgbClr val="EFEFEF"/>
              </a:solidFill>
            </a:endParaRPr>
          </a:p>
        </p:txBody>
      </p:sp>
      <p:sp>
        <p:nvSpPr>
          <p:cNvPr id="331" name="Google Shape;331;p41"/>
          <p:cNvSpPr txBox="1"/>
          <p:nvPr/>
        </p:nvSpPr>
        <p:spPr>
          <a:xfrm>
            <a:off x="3261850" y="1017725"/>
            <a:ext cx="5847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 </a:t>
            </a:r>
            <a:r>
              <a:rPr lang="zh-TW"/>
              <a:t>male										　female</a:t>
            </a:r>
            <a:endParaRPr/>
          </a:p>
        </p:txBody>
      </p:sp>
      <p:sp>
        <p:nvSpPr>
          <p:cNvPr id="332" name="Google Shape;33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pic>
        <p:nvPicPr>
          <p:cNvPr id="333" name="Google Shape;333;p41"/>
          <p:cNvPicPr preferRelativeResize="0"/>
          <p:nvPr/>
        </p:nvPicPr>
        <p:blipFill>
          <a:blip r:embed="rId3">
            <a:alphaModFix/>
          </a:blip>
          <a:stretch>
            <a:fillRect/>
          </a:stretch>
        </p:blipFill>
        <p:spPr>
          <a:xfrm>
            <a:off x="2857075" y="1480550"/>
            <a:ext cx="1999756" cy="3635538"/>
          </a:xfrm>
          <a:prstGeom prst="rect">
            <a:avLst/>
          </a:prstGeom>
          <a:noFill/>
          <a:ln>
            <a:noFill/>
          </a:ln>
        </p:spPr>
      </p:pic>
      <p:pic>
        <p:nvPicPr>
          <p:cNvPr id="334" name="Google Shape;334;p41"/>
          <p:cNvPicPr preferRelativeResize="0"/>
          <p:nvPr/>
        </p:nvPicPr>
        <p:blipFill>
          <a:blip r:embed="rId4">
            <a:alphaModFix/>
          </a:blip>
          <a:stretch>
            <a:fillRect/>
          </a:stretch>
        </p:blipFill>
        <p:spPr>
          <a:xfrm>
            <a:off x="4856836" y="1480551"/>
            <a:ext cx="1999756" cy="3635538"/>
          </a:xfrm>
          <a:prstGeom prst="rect">
            <a:avLst/>
          </a:prstGeom>
          <a:noFill/>
          <a:ln>
            <a:noFill/>
          </a:ln>
        </p:spPr>
      </p:pic>
      <p:pic>
        <p:nvPicPr>
          <p:cNvPr id="335" name="Google Shape;335;p41"/>
          <p:cNvPicPr preferRelativeResize="0"/>
          <p:nvPr/>
        </p:nvPicPr>
        <p:blipFill>
          <a:blip r:embed="rId5">
            <a:alphaModFix/>
          </a:blip>
          <a:stretch>
            <a:fillRect/>
          </a:stretch>
        </p:blipFill>
        <p:spPr>
          <a:xfrm>
            <a:off x="6856594" y="1480563"/>
            <a:ext cx="1999756" cy="3635538"/>
          </a:xfrm>
          <a:prstGeom prst="rect">
            <a:avLst/>
          </a:prstGeom>
          <a:noFill/>
          <a:ln>
            <a:noFill/>
          </a:ln>
        </p:spPr>
      </p:pic>
      <p:sp>
        <p:nvSpPr>
          <p:cNvPr id="336" name="Google Shape;336;p41"/>
          <p:cNvSpPr txBox="1"/>
          <p:nvPr/>
        </p:nvSpPr>
        <p:spPr>
          <a:xfrm>
            <a:off x="2692700" y="1418825"/>
            <a:ext cx="51579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    g. 　　　　　　　  h. 　　　　　　    i.</a:t>
            </a:r>
            <a:endParaRPr sz="1800" b="1"/>
          </a:p>
        </p:txBody>
      </p:sp>
      <p:pic>
        <p:nvPicPr>
          <p:cNvPr id="337" name="Google Shape;337;p41"/>
          <p:cNvPicPr preferRelativeResize="0"/>
          <p:nvPr/>
        </p:nvPicPr>
        <p:blipFill rotWithShape="1">
          <a:blip r:embed="rId6">
            <a:alphaModFix/>
          </a:blip>
          <a:srcRect l="7079" t="35821" r="12837" b="43087"/>
          <a:stretch/>
        </p:blipFill>
        <p:spPr>
          <a:xfrm>
            <a:off x="3833838" y="1183475"/>
            <a:ext cx="4218900" cy="208350"/>
          </a:xfrm>
          <a:prstGeom prst="rect">
            <a:avLst/>
          </a:prstGeom>
          <a:noFill/>
          <a:ln>
            <a:noFill/>
          </a:ln>
        </p:spPr>
      </p:pic>
      <p:sp>
        <p:nvSpPr>
          <p:cNvPr id="338" name="Google Shape;338;p41"/>
          <p:cNvSpPr txBox="1"/>
          <p:nvPr/>
        </p:nvSpPr>
        <p:spPr>
          <a:xfrm>
            <a:off x="2898179" y="1048588"/>
            <a:ext cx="5538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 e.</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Introduction to the dataset</a:t>
            </a:r>
            <a:endParaRPr/>
          </a:p>
        </p:txBody>
      </p:sp>
      <p:sp>
        <p:nvSpPr>
          <p:cNvPr id="67" name="Google Shape;67;p15"/>
          <p:cNvSpPr txBox="1">
            <a:spLocks noGrp="1"/>
          </p:cNvSpPr>
          <p:nvPr>
            <p:ph type="body" idx="1"/>
          </p:nvPr>
        </p:nvSpPr>
        <p:spPr>
          <a:xfrm>
            <a:off x="311700" y="1152475"/>
            <a:ext cx="8520600" cy="3874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TW">
                <a:solidFill>
                  <a:schemeClr val="dk1"/>
                </a:solidFill>
              </a:rPr>
              <a:t>Dataset: Graduate Admissions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TW">
                <a:solidFill>
                  <a:schemeClr val="dk1"/>
                </a:solidFill>
              </a:rPr>
              <a:t>Source: </a:t>
            </a:r>
            <a:r>
              <a:rPr lang="zh-TW" u="sng">
                <a:solidFill>
                  <a:schemeClr val="hlink"/>
                </a:solidFill>
                <a:hlinkClick r:id="rId3"/>
              </a:rPr>
              <a:t>https://www.kaggle.com/mohansacharya/graduate-admissions/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TW">
                <a:solidFill>
                  <a:schemeClr val="dk1"/>
                </a:solidFill>
              </a:rPr>
              <a:t>Attributes:</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GRE Scores (out of 340) </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TOEFL Scores (out of 120) </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University Rating (out of 5) </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Statement of Purpose Strength (out of 5)</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Letter of Recommendation Strength (out of 5)</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Undergraduate GPA (out of 10)</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Research Experience (either 0 or 1)</a:t>
            </a:r>
            <a:endParaRPr>
              <a:solidFill>
                <a:schemeClr val="dk1"/>
              </a:solidFill>
            </a:endParaRPr>
          </a:p>
          <a:p>
            <a:pPr marL="914400" lvl="1" indent="-317500" algn="l" rtl="0">
              <a:lnSpc>
                <a:spcPct val="150000"/>
              </a:lnSpc>
              <a:spcBef>
                <a:spcPts val="0"/>
              </a:spcBef>
              <a:spcAft>
                <a:spcPts val="0"/>
              </a:spcAft>
              <a:buClr>
                <a:schemeClr val="dk1"/>
              </a:buClr>
              <a:buSzPts val="1400"/>
              <a:buAutoNum type="alphaLcPeriod"/>
            </a:pPr>
            <a:r>
              <a:rPr lang="zh-TW">
                <a:solidFill>
                  <a:schemeClr val="dk1"/>
                </a:solidFill>
              </a:rPr>
              <a:t>Chance of Admit (ranging from 0 to 1)</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44" name="Google Shape;34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zh-TW">
                <a:solidFill>
                  <a:schemeClr val="dk1"/>
                </a:solidFill>
              </a:rPr>
              <a:t>Attributes:</a:t>
            </a:r>
            <a:endParaRPr>
              <a:solidFill>
                <a:schemeClr val="dk1"/>
              </a:solidFill>
            </a:endParaRPr>
          </a:p>
          <a:p>
            <a:pPr marL="914400" marR="0" lvl="1" indent="-304800" algn="l" rtl="0">
              <a:lnSpc>
                <a:spcPct val="100000"/>
              </a:lnSpc>
              <a:spcBef>
                <a:spcPts val="0"/>
              </a:spcBef>
              <a:spcAft>
                <a:spcPts val="0"/>
              </a:spcAft>
              <a:buClr>
                <a:srgbClr val="EFEFEF"/>
              </a:buClr>
              <a:buSzPts val="1200"/>
              <a:buAutoNum type="alphaLcPeriod"/>
            </a:pPr>
            <a:r>
              <a:rPr lang="zh-TW" sz="1200">
                <a:solidFill>
                  <a:srgbClr val="EFEFEF"/>
                </a:solidFill>
              </a:rPr>
              <a:t>GraduateSchool</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Interview</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Department</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Outcome</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Gender</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Major</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AverageScore</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Ranking</a:t>
            </a:r>
            <a:endParaRPr sz="1200">
              <a:solidFill>
                <a:srgbClr val="EFEFEF"/>
              </a:solidFill>
            </a:endParaRPr>
          </a:p>
          <a:p>
            <a:pPr marL="914400" lvl="1" indent="-304800" algn="l" rtl="0">
              <a:lnSpc>
                <a:spcPct val="100000"/>
              </a:lnSpc>
              <a:spcBef>
                <a:spcPts val="0"/>
              </a:spcBef>
              <a:spcAft>
                <a:spcPts val="0"/>
              </a:spcAft>
              <a:buClr>
                <a:srgbClr val="EFEFEF"/>
              </a:buClr>
              <a:buSzPts val="1200"/>
              <a:buAutoNum type="alphaLcPeriod"/>
            </a:pPr>
            <a:r>
              <a:rPr lang="zh-TW" sz="1200">
                <a:solidFill>
                  <a:srgbClr val="EFEFEF"/>
                </a:solidFill>
              </a:rPr>
              <a:t>EnglishLevel</a:t>
            </a:r>
            <a:endParaRPr sz="1200">
              <a:solidFill>
                <a:srgbClr val="EFEFEF"/>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Thesis</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Internship</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Competition</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SchoolTeam</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DepTeam</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Association</a:t>
            </a:r>
            <a:endParaRPr sz="1600">
              <a:solidFill>
                <a:srgbClr val="434343"/>
              </a:solidFill>
            </a:endParaRPr>
          </a:p>
          <a:p>
            <a:pPr marL="914400" marR="0" lvl="1" indent="-330200" algn="l" rtl="0">
              <a:lnSpc>
                <a:spcPct val="100000"/>
              </a:lnSpc>
              <a:spcBef>
                <a:spcPts val="0"/>
              </a:spcBef>
              <a:spcAft>
                <a:spcPts val="0"/>
              </a:spcAft>
              <a:buClr>
                <a:srgbClr val="434343"/>
              </a:buClr>
              <a:buSzPts val="1600"/>
              <a:buAutoNum type="alphaLcPeriod"/>
            </a:pPr>
            <a:r>
              <a:rPr lang="zh-TW" sz="1600">
                <a:solidFill>
                  <a:srgbClr val="434343"/>
                </a:solidFill>
              </a:rPr>
              <a:t>Club</a:t>
            </a:r>
            <a:endParaRPr sz="1600">
              <a:solidFill>
                <a:srgbClr val="434343"/>
              </a:solidFill>
            </a:endParaRPr>
          </a:p>
          <a:p>
            <a:pPr marL="0" lvl="0" indent="0" algn="l" rtl="0">
              <a:lnSpc>
                <a:spcPct val="100000"/>
              </a:lnSpc>
              <a:spcBef>
                <a:spcPts val="0"/>
              </a:spcBef>
              <a:spcAft>
                <a:spcPts val="0"/>
              </a:spcAft>
              <a:buNone/>
            </a:pPr>
            <a:endParaRPr sz="1600">
              <a:solidFill>
                <a:srgbClr val="EFEFEF"/>
              </a:solidFill>
            </a:endParaRPr>
          </a:p>
        </p:txBody>
      </p:sp>
      <p:pic>
        <p:nvPicPr>
          <p:cNvPr id="345" name="Google Shape;345;p42"/>
          <p:cNvPicPr preferRelativeResize="0"/>
          <p:nvPr/>
        </p:nvPicPr>
        <p:blipFill>
          <a:blip r:embed="rId3">
            <a:alphaModFix/>
          </a:blip>
          <a:stretch>
            <a:fillRect/>
          </a:stretch>
        </p:blipFill>
        <p:spPr>
          <a:xfrm>
            <a:off x="2642589" y="1393825"/>
            <a:ext cx="1929422" cy="3175050"/>
          </a:xfrm>
          <a:prstGeom prst="rect">
            <a:avLst/>
          </a:prstGeom>
          <a:noFill/>
          <a:ln>
            <a:noFill/>
          </a:ln>
        </p:spPr>
      </p:pic>
      <p:pic>
        <p:nvPicPr>
          <p:cNvPr id="346" name="Google Shape;346;p42"/>
          <p:cNvPicPr preferRelativeResize="0"/>
          <p:nvPr/>
        </p:nvPicPr>
        <p:blipFill rotWithShape="1">
          <a:blip r:embed="rId4">
            <a:alphaModFix/>
          </a:blip>
          <a:srcRect l="20191"/>
          <a:stretch/>
        </p:blipFill>
        <p:spPr>
          <a:xfrm>
            <a:off x="3856025" y="1393825"/>
            <a:ext cx="1701125" cy="3175050"/>
          </a:xfrm>
          <a:prstGeom prst="rect">
            <a:avLst/>
          </a:prstGeom>
          <a:noFill/>
          <a:ln>
            <a:noFill/>
          </a:ln>
        </p:spPr>
      </p:pic>
      <p:pic>
        <p:nvPicPr>
          <p:cNvPr id="347" name="Google Shape;347;p42"/>
          <p:cNvPicPr preferRelativeResize="0"/>
          <p:nvPr/>
        </p:nvPicPr>
        <p:blipFill rotWithShape="1">
          <a:blip r:embed="rId5">
            <a:alphaModFix/>
          </a:blip>
          <a:srcRect l="18500"/>
          <a:stretch/>
        </p:blipFill>
        <p:spPr>
          <a:xfrm>
            <a:off x="4676300" y="1393825"/>
            <a:ext cx="1835750" cy="3175050"/>
          </a:xfrm>
          <a:prstGeom prst="rect">
            <a:avLst/>
          </a:prstGeom>
          <a:noFill/>
          <a:ln>
            <a:noFill/>
          </a:ln>
        </p:spPr>
      </p:pic>
      <p:pic>
        <p:nvPicPr>
          <p:cNvPr id="348" name="Google Shape;348;p42"/>
          <p:cNvPicPr preferRelativeResize="0"/>
          <p:nvPr/>
        </p:nvPicPr>
        <p:blipFill rotWithShape="1">
          <a:blip r:embed="rId6">
            <a:alphaModFix/>
          </a:blip>
          <a:srcRect l="14683"/>
          <a:stretch/>
        </p:blipFill>
        <p:spPr>
          <a:xfrm>
            <a:off x="5493000" y="1393825"/>
            <a:ext cx="2383200" cy="3175050"/>
          </a:xfrm>
          <a:prstGeom prst="rect">
            <a:avLst/>
          </a:prstGeom>
          <a:noFill/>
          <a:ln>
            <a:noFill/>
          </a:ln>
        </p:spPr>
      </p:pic>
      <p:pic>
        <p:nvPicPr>
          <p:cNvPr id="349" name="Google Shape;349;p42"/>
          <p:cNvPicPr preferRelativeResize="0"/>
          <p:nvPr/>
        </p:nvPicPr>
        <p:blipFill rotWithShape="1">
          <a:blip r:embed="rId7">
            <a:alphaModFix/>
          </a:blip>
          <a:srcRect l="13681"/>
          <a:stretch/>
        </p:blipFill>
        <p:spPr>
          <a:xfrm>
            <a:off x="6303425" y="1393825"/>
            <a:ext cx="2214700" cy="3175050"/>
          </a:xfrm>
          <a:prstGeom prst="rect">
            <a:avLst/>
          </a:prstGeom>
          <a:noFill/>
          <a:ln>
            <a:noFill/>
          </a:ln>
        </p:spPr>
      </p:pic>
      <p:pic>
        <p:nvPicPr>
          <p:cNvPr id="350" name="Google Shape;350;p42"/>
          <p:cNvPicPr preferRelativeResize="0"/>
          <p:nvPr/>
        </p:nvPicPr>
        <p:blipFill rotWithShape="1">
          <a:blip r:embed="rId8">
            <a:alphaModFix/>
          </a:blip>
          <a:srcRect l="14298" r="47046"/>
          <a:stretch/>
        </p:blipFill>
        <p:spPr>
          <a:xfrm>
            <a:off x="7154000" y="1393825"/>
            <a:ext cx="1019100" cy="3175050"/>
          </a:xfrm>
          <a:prstGeom prst="rect">
            <a:avLst/>
          </a:prstGeom>
          <a:noFill/>
          <a:ln>
            <a:noFill/>
          </a:ln>
        </p:spPr>
      </p:pic>
      <p:pic>
        <p:nvPicPr>
          <p:cNvPr id="351" name="Google Shape;351;p42"/>
          <p:cNvPicPr preferRelativeResize="0"/>
          <p:nvPr/>
        </p:nvPicPr>
        <p:blipFill rotWithShape="1">
          <a:blip r:embed="rId9">
            <a:alphaModFix/>
          </a:blip>
          <a:srcRect l="15950" r="34236"/>
          <a:stretch/>
        </p:blipFill>
        <p:spPr>
          <a:xfrm>
            <a:off x="8004575" y="1393825"/>
            <a:ext cx="1139425" cy="3175050"/>
          </a:xfrm>
          <a:prstGeom prst="rect">
            <a:avLst/>
          </a:prstGeom>
          <a:noFill/>
          <a:ln>
            <a:noFill/>
          </a:ln>
        </p:spPr>
      </p:pic>
      <p:sp>
        <p:nvSpPr>
          <p:cNvPr id="352" name="Google Shape;352;p42"/>
          <p:cNvSpPr txBox="1"/>
          <p:nvPr/>
        </p:nvSpPr>
        <p:spPr>
          <a:xfrm>
            <a:off x="3324300" y="4464225"/>
            <a:ext cx="58680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t> j.　　　k.	　  l.	　m.　　  n.　　  o.	       p.</a:t>
            </a:r>
            <a:endParaRPr sz="1800" b="1"/>
          </a:p>
        </p:txBody>
      </p:sp>
      <p:sp>
        <p:nvSpPr>
          <p:cNvPr id="353" name="Google Shape;353;p42"/>
          <p:cNvSpPr/>
          <p:nvPr/>
        </p:nvSpPr>
        <p:spPr>
          <a:xfrm>
            <a:off x="7443250" y="1099175"/>
            <a:ext cx="432900" cy="238200"/>
          </a:xfrm>
          <a:prstGeom prst="rect">
            <a:avLst/>
          </a:prstGeom>
          <a:solidFill>
            <a:srgbClr val="9D9D9D"/>
          </a:solidFill>
          <a:ln w="9525" cap="flat" cmpd="sng">
            <a:solidFill>
              <a:srgbClr val="9D9D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a:off x="8285675" y="1086675"/>
            <a:ext cx="432900" cy="238200"/>
          </a:xfrm>
          <a:prstGeom prst="rect">
            <a:avLst/>
          </a:prstGeom>
          <a:solidFill>
            <a:srgbClr val="FF9224"/>
          </a:solidFill>
          <a:ln w="9525" cap="flat" cmpd="sng">
            <a:solidFill>
              <a:srgbClr val="FF92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2"/>
          <p:cNvSpPr txBox="1"/>
          <p:nvPr/>
        </p:nvSpPr>
        <p:spPr>
          <a:xfrm>
            <a:off x="7403475" y="1005225"/>
            <a:ext cx="16104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t> no	　　 yes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61" name="Google Shape;361;p43"/>
          <p:cNvSpPr txBox="1">
            <a:spLocks noGrp="1"/>
          </p:cNvSpPr>
          <p:nvPr>
            <p:ph type="body" idx="1"/>
          </p:nvPr>
        </p:nvSpPr>
        <p:spPr>
          <a:xfrm>
            <a:off x="5767800" y="1257300"/>
            <a:ext cx="3064500" cy="17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if students plan to </a:t>
            </a:r>
            <a:r>
              <a:rPr lang="zh-TW" u="sng"/>
              <a:t>study different major</a:t>
            </a:r>
            <a:r>
              <a:rPr lang="zh-TW"/>
              <a:t>, they would like to apply for the graduate school different from their original school.</a:t>
            </a:r>
            <a:endParaRPr/>
          </a:p>
          <a:p>
            <a:pPr marL="457200" lvl="0" indent="0" algn="l" rtl="0">
              <a:spcBef>
                <a:spcPts val="1600"/>
              </a:spcBef>
              <a:spcAft>
                <a:spcPts val="1600"/>
              </a:spcAft>
              <a:buNone/>
            </a:pPr>
            <a:endParaRPr sz="1400"/>
          </a:p>
        </p:txBody>
      </p:sp>
      <p:pic>
        <p:nvPicPr>
          <p:cNvPr id="362" name="Google Shape;362;p43"/>
          <p:cNvPicPr preferRelativeResize="0"/>
          <p:nvPr/>
        </p:nvPicPr>
        <p:blipFill>
          <a:blip r:embed="rId3">
            <a:alphaModFix/>
          </a:blip>
          <a:stretch>
            <a:fillRect/>
          </a:stretch>
        </p:blipFill>
        <p:spPr>
          <a:xfrm>
            <a:off x="311700" y="1257301"/>
            <a:ext cx="5046000" cy="3363991"/>
          </a:xfrm>
          <a:prstGeom prst="rect">
            <a:avLst/>
          </a:prstGeom>
          <a:noFill/>
          <a:ln>
            <a:noFill/>
          </a:ln>
        </p:spPr>
      </p:pic>
      <p:sp>
        <p:nvSpPr>
          <p:cNvPr id="363" name="Google Shape;363;p43"/>
          <p:cNvSpPr/>
          <p:nvPr/>
        </p:nvSpPr>
        <p:spPr>
          <a:xfrm>
            <a:off x="1393025" y="2678900"/>
            <a:ext cx="428700" cy="14574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a:off x="2507450" y="1907375"/>
            <a:ext cx="428700" cy="22290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70" name="Google Shape;370;p44"/>
          <p:cNvSpPr txBox="1">
            <a:spLocks noGrp="1"/>
          </p:cNvSpPr>
          <p:nvPr>
            <p:ph type="body" idx="1"/>
          </p:nvPr>
        </p:nvSpPr>
        <p:spPr>
          <a:xfrm>
            <a:off x="7118025" y="2382925"/>
            <a:ext cx="1776000" cy="21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400"/>
              <a:t>Mean：accepted &lt; waitlisted &lt; rejected</a:t>
            </a:r>
            <a:endParaRPr sz="1400"/>
          </a:p>
          <a:p>
            <a:pPr marL="0" lvl="0" indent="0" algn="l" rtl="0">
              <a:spcBef>
                <a:spcPts val="1600"/>
              </a:spcBef>
              <a:spcAft>
                <a:spcPts val="1600"/>
              </a:spcAft>
              <a:buNone/>
            </a:pPr>
            <a:r>
              <a:rPr lang="zh-TW" sz="1400"/>
              <a:t>In general, students accepted by the school have higher ranking than the others. </a:t>
            </a:r>
            <a:endParaRPr sz="1400"/>
          </a:p>
        </p:txBody>
      </p:sp>
      <p:pic>
        <p:nvPicPr>
          <p:cNvPr id="371" name="Google Shape;371;p44"/>
          <p:cNvPicPr preferRelativeResize="0"/>
          <p:nvPr/>
        </p:nvPicPr>
        <p:blipFill rotWithShape="1">
          <a:blip r:embed="rId3">
            <a:alphaModFix/>
          </a:blip>
          <a:srcRect l="746" r="1070"/>
          <a:stretch/>
        </p:blipFill>
        <p:spPr>
          <a:xfrm>
            <a:off x="117875" y="1137975"/>
            <a:ext cx="6879425" cy="3628675"/>
          </a:xfrm>
          <a:prstGeom prst="rect">
            <a:avLst/>
          </a:prstGeom>
          <a:noFill/>
          <a:ln>
            <a:noFill/>
          </a:ln>
        </p:spPr>
      </p:pic>
      <p:pic>
        <p:nvPicPr>
          <p:cNvPr id="372" name="Google Shape;372;p44"/>
          <p:cNvPicPr preferRelativeResize="0"/>
          <p:nvPr/>
        </p:nvPicPr>
        <p:blipFill>
          <a:blip r:embed="rId4">
            <a:alphaModFix/>
          </a:blip>
          <a:stretch>
            <a:fillRect/>
          </a:stretch>
        </p:blipFill>
        <p:spPr>
          <a:xfrm>
            <a:off x="5560050" y="852225"/>
            <a:ext cx="3272249" cy="1224800"/>
          </a:xfrm>
          <a:prstGeom prst="rect">
            <a:avLst/>
          </a:prstGeom>
          <a:noFill/>
          <a:ln w="19050" cap="flat" cmpd="sng">
            <a:solidFill>
              <a:srgbClr val="CCCCCC"/>
            </a:solidFill>
            <a:prstDash val="solid"/>
            <a:round/>
            <a:headEnd type="none" w="sm" len="sm"/>
            <a:tailEnd type="none" w="sm" len="sm"/>
          </a:ln>
        </p:spPr>
      </p:pic>
      <p:sp>
        <p:nvSpPr>
          <p:cNvPr id="373" name="Google Shape;373;p44"/>
          <p:cNvSpPr/>
          <p:nvPr/>
        </p:nvSpPr>
        <p:spPr>
          <a:xfrm>
            <a:off x="7292300" y="852225"/>
            <a:ext cx="428700" cy="12249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79" name="Google Shape;379;p45"/>
          <p:cNvSpPr txBox="1">
            <a:spLocks noGrp="1"/>
          </p:cNvSpPr>
          <p:nvPr>
            <p:ph type="body" idx="1"/>
          </p:nvPr>
        </p:nvSpPr>
        <p:spPr>
          <a:xfrm>
            <a:off x="7083025" y="2457900"/>
            <a:ext cx="1958100" cy="213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sz="1400"/>
              <a:t>If students plan to apply for the graduate school </a:t>
            </a:r>
            <a:r>
              <a:rPr lang="zh-TW" sz="1400" u="sng"/>
              <a:t>same</a:t>
            </a:r>
            <a:r>
              <a:rPr lang="zh-TW" sz="1400"/>
              <a:t> as the university they’ve studied, the required ranking to be accepted would be </a:t>
            </a:r>
            <a:r>
              <a:rPr lang="zh-TW" sz="1400" u="sng"/>
              <a:t>lower</a:t>
            </a:r>
            <a:r>
              <a:rPr lang="zh-TW" sz="1400"/>
              <a:t>.</a:t>
            </a:r>
            <a:endParaRPr sz="1400"/>
          </a:p>
        </p:txBody>
      </p:sp>
      <p:pic>
        <p:nvPicPr>
          <p:cNvPr id="380" name="Google Shape;380;p45"/>
          <p:cNvPicPr preferRelativeResize="0"/>
          <p:nvPr/>
        </p:nvPicPr>
        <p:blipFill rotWithShape="1">
          <a:blip r:embed="rId3">
            <a:alphaModFix/>
          </a:blip>
          <a:srcRect l="746" r="1070"/>
          <a:stretch/>
        </p:blipFill>
        <p:spPr>
          <a:xfrm>
            <a:off x="117875" y="1137975"/>
            <a:ext cx="6879425" cy="3628675"/>
          </a:xfrm>
          <a:prstGeom prst="rect">
            <a:avLst/>
          </a:prstGeom>
          <a:noFill/>
          <a:ln>
            <a:noFill/>
          </a:ln>
        </p:spPr>
      </p:pic>
      <p:pic>
        <p:nvPicPr>
          <p:cNvPr id="381" name="Google Shape;381;p45"/>
          <p:cNvPicPr preferRelativeResize="0"/>
          <p:nvPr/>
        </p:nvPicPr>
        <p:blipFill>
          <a:blip r:embed="rId4">
            <a:alphaModFix/>
          </a:blip>
          <a:stretch>
            <a:fillRect/>
          </a:stretch>
        </p:blipFill>
        <p:spPr>
          <a:xfrm>
            <a:off x="5560050" y="852225"/>
            <a:ext cx="3272249" cy="1224800"/>
          </a:xfrm>
          <a:prstGeom prst="rect">
            <a:avLst/>
          </a:prstGeom>
          <a:noFill/>
          <a:ln w="19050" cap="flat" cmpd="sng">
            <a:solidFill>
              <a:srgbClr val="CCCCCC"/>
            </a:solidFill>
            <a:prstDash val="solid"/>
            <a:round/>
            <a:headEnd type="none" w="sm" len="sm"/>
            <a:tailEnd type="none" w="sm" len="sm"/>
          </a:ln>
        </p:spPr>
      </p:pic>
      <p:sp>
        <p:nvSpPr>
          <p:cNvPr id="382" name="Google Shape;382;p45"/>
          <p:cNvSpPr/>
          <p:nvPr/>
        </p:nvSpPr>
        <p:spPr>
          <a:xfrm>
            <a:off x="841500" y="3278975"/>
            <a:ext cx="798000" cy="11553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88" name="Google Shape;388;p46"/>
          <p:cNvSpPr txBox="1">
            <a:spLocks noGrp="1"/>
          </p:cNvSpPr>
          <p:nvPr>
            <p:ph type="body" idx="1"/>
          </p:nvPr>
        </p:nvSpPr>
        <p:spPr>
          <a:xfrm>
            <a:off x="6515100" y="1248900"/>
            <a:ext cx="23172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Students should have </a:t>
            </a:r>
            <a:r>
              <a:rPr lang="zh-TW" u="sng"/>
              <a:t>better ranking</a:t>
            </a:r>
            <a:r>
              <a:rPr lang="zh-TW"/>
              <a:t> if they </a:t>
            </a:r>
            <a:r>
              <a:rPr lang="zh-TW" u="sng"/>
              <a:t>don’t have any experiences</a:t>
            </a:r>
            <a:r>
              <a:rPr lang="zh-TW"/>
              <a:t>.</a:t>
            </a:r>
            <a:endParaRPr/>
          </a:p>
          <a:p>
            <a:pPr marL="457200" lvl="0" indent="0" algn="l" rtl="0">
              <a:spcBef>
                <a:spcPts val="1600"/>
              </a:spcBef>
              <a:spcAft>
                <a:spcPts val="1600"/>
              </a:spcAft>
              <a:buNone/>
            </a:pPr>
            <a:endParaRPr/>
          </a:p>
        </p:txBody>
      </p:sp>
      <p:pic>
        <p:nvPicPr>
          <p:cNvPr id="389" name="Google Shape;389;p46"/>
          <p:cNvPicPr preferRelativeResize="0"/>
          <p:nvPr/>
        </p:nvPicPr>
        <p:blipFill rotWithShape="1">
          <a:blip r:embed="rId3">
            <a:alphaModFix/>
          </a:blip>
          <a:srcRect r="1661"/>
          <a:stretch/>
        </p:blipFill>
        <p:spPr>
          <a:xfrm>
            <a:off x="311700" y="1152475"/>
            <a:ext cx="6203400" cy="3780500"/>
          </a:xfrm>
          <a:prstGeom prst="rect">
            <a:avLst/>
          </a:prstGeom>
          <a:noFill/>
          <a:ln>
            <a:noFill/>
          </a:ln>
        </p:spPr>
      </p:pic>
      <p:sp>
        <p:nvSpPr>
          <p:cNvPr id="390" name="Google Shape;390;p46"/>
          <p:cNvSpPr txBox="1">
            <a:spLocks noGrp="1"/>
          </p:cNvSpPr>
          <p:nvPr>
            <p:ph type="body" idx="1"/>
          </p:nvPr>
        </p:nvSpPr>
        <p:spPr>
          <a:xfrm>
            <a:off x="6515100" y="4483875"/>
            <a:ext cx="2499300" cy="44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zh-TW" sz="1000"/>
              <a:t>*Experience = 0：SchoolTeam &amp;&amp; DepTeam &amp;&amp; Association &amp;&amp; Club = 0</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Online Questionnaire - Results</a:t>
            </a:r>
            <a:endParaRPr/>
          </a:p>
        </p:txBody>
      </p:sp>
      <p:sp>
        <p:nvSpPr>
          <p:cNvPr id="396" name="Google Shape;396;p47"/>
          <p:cNvSpPr txBox="1">
            <a:spLocks noGrp="1"/>
          </p:cNvSpPr>
          <p:nvPr>
            <p:ph type="body" idx="1"/>
          </p:nvPr>
        </p:nvSpPr>
        <p:spPr>
          <a:xfrm>
            <a:off x="6507000" y="2697025"/>
            <a:ext cx="2325300" cy="17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Students that </a:t>
            </a:r>
            <a:r>
              <a:rPr lang="zh-TW" u="sng"/>
              <a:t>have intern or competition experience</a:t>
            </a:r>
            <a:r>
              <a:rPr lang="zh-TW"/>
              <a:t> would have </a:t>
            </a:r>
            <a:r>
              <a:rPr lang="zh-TW" u="sng"/>
              <a:t>higher English level</a:t>
            </a:r>
            <a:endParaRPr u="sng"/>
          </a:p>
          <a:p>
            <a:pPr marL="457200" lvl="0" indent="0" algn="l" rtl="0">
              <a:spcBef>
                <a:spcPts val="1600"/>
              </a:spcBef>
              <a:spcAft>
                <a:spcPts val="1600"/>
              </a:spcAft>
              <a:buNone/>
            </a:pPr>
            <a:endParaRPr/>
          </a:p>
        </p:txBody>
      </p:sp>
      <p:pic>
        <p:nvPicPr>
          <p:cNvPr id="397" name="Google Shape;397;p47"/>
          <p:cNvPicPr preferRelativeResize="0"/>
          <p:nvPr/>
        </p:nvPicPr>
        <p:blipFill rotWithShape="1">
          <a:blip r:embed="rId3">
            <a:alphaModFix/>
          </a:blip>
          <a:srcRect l="764" r="10306"/>
          <a:stretch/>
        </p:blipFill>
        <p:spPr>
          <a:xfrm>
            <a:off x="192875" y="1259750"/>
            <a:ext cx="6086474" cy="3544775"/>
          </a:xfrm>
          <a:prstGeom prst="rect">
            <a:avLst/>
          </a:prstGeom>
          <a:noFill/>
          <a:ln>
            <a:noFill/>
          </a:ln>
        </p:spPr>
      </p:pic>
      <p:sp>
        <p:nvSpPr>
          <p:cNvPr id="398" name="Google Shape;398;p47"/>
          <p:cNvSpPr txBox="1">
            <a:spLocks noGrp="1"/>
          </p:cNvSpPr>
          <p:nvPr>
            <p:ph type="body" idx="1"/>
          </p:nvPr>
        </p:nvSpPr>
        <p:spPr>
          <a:xfrm>
            <a:off x="407225" y="1106525"/>
            <a:ext cx="4736400" cy="3813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zh-TW" sz="1400"/>
              <a:t>Whether students have intern or competition experience</a:t>
            </a:r>
            <a:endParaRPr sz="1400"/>
          </a:p>
          <a:p>
            <a:pPr marL="457200" lvl="0" indent="0" algn="l" rtl="0">
              <a:spcBef>
                <a:spcPts val="1600"/>
              </a:spcBef>
              <a:spcAft>
                <a:spcPts val="1600"/>
              </a:spcAft>
              <a:buNone/>
            </a:pPr>
            <a:endParaRPr sz="1400"/>
          </a:p>
        </p:txBody>
      </p:sp>
      <p:pic>
        <p:nvPicPr>
          <p:cNvPr id="399" name="Google Shape;399;p47"/>
          <p:cNvPicPr preferRelativeResize="0"/>
          <p:nvPr/>
        </p:nvPicPr>
        <p:blipFill>
          <a:blip r:embed="rId4">
            <a:alphaModFix/>
          </a:blip>
          <a:stretch>
            <a:fillRect/>
          </a:stretch>
        </p:blipFill>
        <p:spPr>
          <a:xfrm>
            <a:off x="5641200" y="1017725"/>
            <a:ext cx="3287550" cy="822802"/>
          </a:xfrm>
          <a:prstGeom prst="rect">
            <a:avLst/>
          </a:prstGeom>
          <a:noFill/>
          <a:ln w="19050" cap="flat" cmpd="sng">
            <a:solidFill>
              <a:srgbClr val="CCCCCC"/>
            </a:solidFill>
            <a:prstDash val="solid"/>
            <a:round/>
            <a:headEnd type="none" w="sm" len="sm"/>
            <a:tailEnd type="none" w="sm" len="sm"/>
          </a:ln>
        </p:spPr>
      </p:pic>
      <p:sp>
        <p:nvSpPr>
          <p:cNvPr id="400" name="Google Shape;400;p47"/>
          <p:cNvSpPr/>
          <p:nvPr/>
        </p:nvSpPr>
        <p:spPr>
          <a:xfrm>
            <a:off x="7297350" y="960525"/>
            <a:ext cx="525000" cy="9372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Conclusion</a:t>
            </a:r>
            <a:endParaRPr/>
          </a:p>
        </p:txBody>
      </p:sp>
      <p:sp>
        <p:nvSpPr>
          <p:cNvPr id="406" name="Google Shape;406;p48"/>
          <p:cNvSpPr/>
          <p:nvPr/>
        </p:nvSpPr>
        <p:spPr>
          <a:xfrm>
            <a:off x="825600" y="1211725"/>
            <a:ext cx="3622800" cy="618300"/>
          </a:xfrm>
          <a:prstGeom prst="roundRect">
            <a:avLst>
              <a:gd name="adj" fmla="val 16667"/>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GRADUATE ADMISSIONS IN THE US</a:t>
            </a:r>
            <a:endParaRPr>
              <a:solidFill>
                <a:srgbClr val="FFFFFF"/>
              </a:solidFill>
            </a:endParaRPr>
          </a:p>
        </p:txBody>
      </p:sp>
      <p:sp>
        <p:nvSpPr>
          <p:cNvPr id="407" name="Google Shape;407;p48"/>
          <p:cNvSpPr/>
          <p:nvPr/>
        </p:nvSpPr>
        <p:spPr>
          <a:xfrm>
            <a:off x="4695600" y="1211725"/>
            <a:ext cx="3622800" cy="618300"/>
          </a:xfrm>
          <a:prstGeom prst="roundRect">
            <a:avLst>
              <a:gd name="adj" fmla="val 16667"/>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FFFFFF"/>
                </a:solidFill>
              </a:rPr>
              <a:t>GRADUATE ADMISSIONS IN TAIWAN</a:t>
            </a:r>
            <a:endParaRPr>
              <a:solidFill>
                <a:srgbClr val="FFFFFF"/>
              </a:solidFill>
            </a:endParaRPr>
          </a:p>
        </p:txBody>
      </p:sp>
      <p:sp>
        <p:nvSpPr>
          <p:cNvPr id="408" name="Google Shape;408;p48"/>
          <p:cNvSpPr/>
          <p:nvPr/>
        </p:nvSpPr>
        <p:spPr>
          <a:xfrm>
            <a:off x="825600" y="2024025"/>
            <a:ext cx="3622800" cy="618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GRE SCORE</a:t>
            </a:r>
            <a:endParaRPr/>
          </a:p>
        </p:txBody>
      </p:sp>
      <p:sp>
        <p:nvSpPr>
          <p:cNvPr id="409" name="Google Shape;409;p48"/>
          <p:cNvSpPr/>
          <p:nvPr/>
        </p:nvSpPr>
        <p:spPr>
          <a:xfrm>
            <a:off x="825600" y="2836325"/>
            <a:ext cx="3622800" cy="618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TOEFL SCORE</a:t>
            </a:r>
            <a:endParaRPr/>
          </a:p>
        </p:txBody>
      </p:sp>
      <p:sp>
        <p:nvSpPr>
          <p:cNvPr id="410" name="Google Shape;410;p48"/>
          <p:cNvSpPr/>
          <p:nvPr/>
        </p:nvSpPr>
        <p:spPr>
          <a:xfrm>
            <a:off x="825600" y="3648625"/>
            <a:ext cx="3622800" cy="618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t>GPA</a:t>
            </a:r>
            <a:endParaRPr/>
          </a:p>
        </p:txBody>
      </p:sp>
      <p:sp>
        <p:nvSpPr>
          <p:cNvPr id="411" name="Google Shape;411;p48"/>
          <p:cNvSpPr/>
          <p:nvPr/>
        </p:nvSpPr>
        <p:spPr>
          <a:xfrm>
            <a:off x="4695600" y="2024025"/>
            <a:ext cx="3622800" cy="618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GRADUATE SCHOOL</a:t>
            </a:r>
            <a:endParaRPr/>
          </a:p>
        </p:txBody>
      </p:sp>
      <p:sp>
        <p:nvSpPr>
          <p:cNvPr id="412" name="Google Shape;412;p48"/>
          <p:cNvSpPr/>
          <p:nvPr/>
        </p:nvSpPr>
        <p:spPr>
          <a:xfrm>
            <a:off x="4695600" y="2836325"/>
            <a:ext cx="3622800" cy="618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DEPARTMENT</a:t>
            </a:r>
            <a:endParaRPr/>
          </a:p>
        </p:txBody>
      </p:sp>
      <p:sp>
        <p:nvSpPr>
          <p:cNvPr id="413" name="Google Shape;413;p48"/>
          <p:cNvSpPr/>
          <p:nvPr/>
        </p:nvSpPr>
        <p:spPr>
          <a:xfrm>
            <a:off x="4695600" y="3648625"/>
            <a:ext cx="3622800" cy="618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1"/>
                </a:solidFill>
              </a:rPr>
              <a:t>AVG 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328613" y="0"/>
            <a:ext cx="8486774" cy="5143499"/>
          </a:xfrm>
          <a:prstGeom prst="rect">
            <a:avLst/>
          </a:prstGeom>
          <a:noFill/>
          <a:ln>
            <a:noFill/>
          </a:ln>
        </p:spPr>
      </p:pic>
      <p:sp>
        <p:nvSpPr>
          <p:cNvPr id="75" name="Google Shape;75;p16"/>
          <p:cNvSpPr/>
          <p:nvPr/>
        </p:nvSpPr>
        <p:spPr>
          <a:xfrm>
            <a:off x="4707675" y="3290525"/>
            <a:ext cx="3489600" cy="143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p:nvPr/>
        </p:nvSpPr>
        <p:spPr>
          <a:xfrm>
            <a:off x="5642825" y="4568875"/>
            <a:ext cx="2851200" cy="3528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b="1">
                <a:solidFill>
                  <a:srgbClr val="FFFFFF"/>
                </a:solidFill>
              </a:rPr>
              <a:t>Average GRE score: 326</a:t>
            </a:r>
            <a:endParaRPr sz="16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Yale School of Management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3" name="Google Shape;83;p17"/>
          <p:cNvPicPr preferRelativeResize="0"/>
          <p:nvPr/>
        </p:nvPicPr>
        <p:blipFill>
          <a:blip r:embed="rId3">
            <a:alphaModFix/>
          </a:blip>
          <a:stretch>
            <a:fillRect/>
          </a:stretch>
        </p:blipFill>
        <p:spPr>
          <a:xfrm>
            <a:off x="0" y="1246331"/>
            <a:ext cx="9144000" cy="4221138"/>
          </a:xfrm>
          <a:prstGeom prst="rect">
            <a:avLst/>
          </a:prstGeom>
          <a:noFill/>
          <a:ln>
            <a:noFill/>
          </a:ln>
        </p:spPr>
      </p:pic>
      <p:sp>
        <p:nvSpPr>
          <p:cNvPr id="84" name="Google Shape;84;p17"/>
          <p:cNvSpPr/>
          <p:nvPr/>
        </p:nvSpPr>
        <p:spPr>
          <a:xfrm>
            <a:off x="6139875" y="1970150"/>
            <a:ext cx="2057400" cy="240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p:nvPr/>
        </p:nvSpPr>
        <p:spPr>
          <a:xfrm>
            <a:off x="4937675" y="1887650"/>
            <a:ext cx="2851200" cy="3528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b="1">
                <a:solidFill>
                  <a:srgbClr val="FFFFFF"/>
                </a:solidFill>
              </a:rPr>
              <a:t>Average GRE score: 330</a:t>
            </a:r>
            <a:endParaRPr sz="1600" b="1">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CGPA conversion to 4-point scale GPA</a:t>
            </a:r>
            <a:endParaRPr/>
          </a:p>
        </p:txBody>
      </p:sp>
      <p:pic>
        <p:nvPicPr>
          <p:cNvPr id="91" name="Google Shape;91;p18"/>
          <p:cNvPicPr preferRelativeResize="0"/>
          <p:nvPr/>
        </p:nvPicPr>
        <p:blipFill>
          <a:blip r:embed="rId3">
            <a:alphaModFix/>
          </a:blip>
          <a:stretch>
            <a:fillRect/>
          </a:stretch>
        </p:blipFill>
        <p:spPr>
          <a:xfrm>
            <a:off x="2504437" y="1103125"/>
            <a:ext cx="4135126" cy="3887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04222" y="263900"/>
            <a:ext cx="2413751" cy="1536300"/>
          </a:xfrm>
          <a:prstGeom prst="rect">
            <a:avLst/>
          </a:prstGeom>
          <a:noFill/>
          <a:ln>
            <a:noFill/>
          </a:ln>
        </p:spPr>
      </p:pic>
      <p:pic>
        <p:nvPicPr>
          <p:cNvPr id="102" name="Google Shape;102;p20"/>
          <p:cNvPicPr preferRelativeResize="0"/>
          <p:nvPr/>
        </p:nvPicPr>
        <p:blipFill>
          <a:blip r:embed="rId4">
            <a:alphaModFix/>
          </a:blip>
          <a:stretch>
            <a:fillRect/>
          </a:stretch>
        </p:blipFill>
        <p:spPr>
          <a:xfrm>
            <a:off x="4715425" y="258175"/>
            <a:ext cx="2413749" cy="1547757"/>
          </a:xfrm>
          <a:prstGeom prst="rect">
            <a:avLst/>
          </a:prstGeom>
          <a:noFill/>
          <a:ln>
            <a:noFill/>
          </a:ln>
        </p:spPr>
      </p:pic>
      <p:pic>
        <p:nvPicPr>
          <p:cNvPr id="103" name="Google Shape;103;p20"/>
          <p:cNvPicPr preferRelativeResize="0"/>
          <p:nvPr/>
        </p:nvPicPr>
        <p:blipFill>
          <a:blip r:embed="rId5">
            <a:alphaModFix/>
          </a:blip>
          <a:stretch>
            <a:fillRect/>
          </a:stretch>
        </p:blipFill>
        <p:spPr>
          <a:xfrm>
            <a:off x="204225" y="1837788"/>
            <a:ext cx="2470800" cy="1467914"/>
          </a:xfrm>
          <a:prstGeom prst="rect">
            <a:avLst/>
          </a:prstGeom>
          <a:noFill/>
          <a:ln>
            <a:noFill/>
          </a:ln>
        </p:spPr>
      </p:pic>
      <p:pic>
        <p:nvPicPr>
          <p:cNvPr id="104" name="Google Shape;104;p20"/>
          <p:cNvPicPr preferRelativeResize="0"/>
          <p:nvPr/>
        </p:nvPicPr>
        <p:blipFill>
          <a:blip r:embed="rId6">
            <a:alphaModFix/>
          </a:blip>
          <a:stretch>
            <a:fillRect/>
          </a:stretch>
        </p:blipFill>
        <p:spPr>
          <a:xfrm>
            <a:off x="4715424" y="1853656"/>
            <a:ext cx="2470801" cy="1452057"/>
          </a:xfrm>
          <a:prstGeom prst="rect">
            <a:avLst/>
          </a:prstGeom>
          <a:noFill/>
          <a:ln>
            <a:noFill/>
          </a:ln>
        </p:spPr>
      </p:pic>
      <p:pic>
        <p:nvPicPr>
          <p:cNvPr id="105" name="Google Shape;105;p20"/>
          <p:cNvPicPr preferRelativeResize="0"/>
          <p:nvPr/>
        </p:nvPicPr>
        <p:blipFill>
          <a:blip r:embed="rId7">
            <a:alphaModFix/>
          </a:blip>
          <a:stretch>
            <a:fillRect/>
          </a:stretch>
        </p:blipFill>
        <p:spPr>
          <a:xfrm>
            <a:off x="311700" y="3608413"/>
            <a:ext cx="2470800" cy="1437036"/>
          </a:xfrm>
          <a:prstGeom prst="rect">
            <a:avLst/>
          </a:prstGeom>
          <a:noFill/>
          <a:ln>
            <a:noFill/>
          </a:ln>
        </p:spPr>
      </p:pic>
      <p:pic>
        <p:nvPicPr>
          <p:cNvPr id="106" name="Google Shape;106;p20"/>
          <p:cNvPicPr preferRelativeResize="0"/>
          <p:nvPr/>
        </p:nvPicPr>
        <p:blipFill>
          <a:blip r:embed="rId8">
            <a:alphaModFix/>
          </a:blip>
          <a:stretch>
            <a:fillRect/>
          </a:stretch>
        </p:blipFill>
        <p:spPr>
          <a:xfrm>
            <a:off x="4686900" y="3480921"/>
            <a:ext cx="2470800" cy="1413479"/>
          </a:xfrm>
          <a:prstGeom prst="rect">
            <a:avLst/>
          </a:prstGeom>
          <a:noFill/>
          <a:ln>
            <a:noFill/>
          </a:ln>
        </p:spPr>
      </p:pic>
      <p:grpSp>
        <p:nvGrpSpPr>
          <p:cNvPr id="107" name="Google Shape;107;p20"/>
          <p:cNvGrpSpPr/>
          <p:nvPr/>
        </p:nvGrpSpPr>
        <p:grpSpPr>
          <a:xfrm>
            <a:off x="2885650" y="173488"/>
            <a:ext cx="1671250" cy="1504950"/>
            <a:chOff x="-515025" y="3205763"/>
            <a:chExt cx="1671250" cy="1504950"/>
          </a:xfrm>
        </p:grpSpPr>
        <p:pic>
          <p:nvPicPr>
            <p:cNvPr id="108" name="Google Shape;108;p20"/>
            <p:cNvPicPr preferRelativeResize="0"/>
            <p:nvPr/>
          </p:nvPicPr>
          <p:blipFill>
            <a:blip r:embed="rId9">
              <a:alphaModFix/>
            </a:blip>
            <a:stretch>
              <a:fillRect/>
            </a:stretch>
          </p:blipFill>
          <p:spPr>
            <a:xfrm>
              <a:off x="-515025" y="3205763"/>
              <a:ext cx="1562100" cy="1504950"/>
            </a:xfrm>
            <a:prstGeom prst="rect">
              <a:avLst/>
            </a:prstGeom>
            <a:noFill/>
            <a:ln>
              <a:noFill/>
            </a:ln>
          </p:spPr>
        </p:pic>
        <p:sp>
          <p:nvSpPr>
            <p:cNvPr id="109" name="Google Shape;109;p20"/>
            <p:cNvSpPr/>
            <p:nvPr/>
          </p:nvSpPr>
          <p:spPr>
            <a:xfrm>
              <a:off x="-419375" y="4021475"/>
              <a:ext cx="1575600" cy="23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0"/>
          <p:cNvGrpSpPr/>
          <p:nvPr/>
        </p:nvGrpSpPr>
        <p:grpSpPr>
          <a:xfrm>
            <a:off x="7287688" y="168725"/>
            <a:ext cx="1575600" cy="1514475"/>
            <a:chOff x="6508363" y="3124788"/>
            <a:chExt cx="1575600" cy="1514475"/>
          </a:xfrm>
        </p:grpSpPr>
        <p:pic>
          <p:nvPicPr>
            <p:cNvPr id="111" name="Google Shape;111;p20"/>
            <p:cNvPicPr preferRelativeResize="0"/>
            <p:nvPr/>
          </p:nvPicPr>
          <p:blipFill>
            <a:blip r:embed="rId10">
              <a:alphaModFix/>
            </a:blip>
            <a:stretch>
              <a:fillRect/>
            </a:stretch>
          </p:blipFill>
          <p:spPr>
            <a:xfrm>
              <a:off x="6529388" y="3124788"/>
              <a:ext cx="1533525" cy="1514475"/>
            </a:xfrm>
            <a:prstGeom prst="rect">
              <a:avLst/>
            </a:prstGeom>
            <a:noFill/>
            <a:ln>
              <a:noFill/>
            </a:ln>
          </p:spPr>
        </p:pic>
        <p:sp>
          <p:nvSpPr>
            <p:cNvPr id="112" name="Google Shape;112;p20"/>
            <p:cNvSpPr/>
            <p:nvPr/>
          </p:nvSpPr>
          <p:spPr>
            <a:xfrm>
              <a:off x="6508363" y="4021475"/>
              <a:ext cx="1575600" cy="23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3" name="Google Shape;113;p20"/>
          <p:cNvPicPr preferRelativeResize="0"/>
          <p:nvPr/>
        </p:nvPicPr>
        <p:blipFill>
          <a:blip r:embed="rId11">
            <a:alphaModFix/>
          </a:blip>
          <a:stretch>
            <a:fillRect/>
          </a:stretch>
        </p:blipFill>
        <p:spPr>
          <a:xfrm>
            <a:off x="2885638" y="1827200"/>
            <a:ext cx="1857375" cy="1504950"/>
          </a:xfrm>
          <a:prstGeom prst="rect">
            <a:avLst/>
          </a:prstGeom>
          <a:noFill/>
          <a:ln>
            <a:noFill/>
          </a:ln>
        </p:spPr>
      </p:pic>
      <p:pic>
        <p:nvPicPr>
          <p:cNvPr id="114" name="Google Shape;114;p20"/>
          <p:cNvPicPr preferRelativeResize="0"/>
          <p:nvPr/>
        </p:nvPicPr>
        <p:blipFill>
          <a:blip r:embed="rId12">
            <a:alphaModFix/>
          </a:blip>
          <a:stretch>
            <a:fillRect/>
          </a:stretch>
        </p:blipFill>
        <p:spPr>
          <a:xfrm>
            <a:off x="7394450" y="1738313"/>
            <a:ext cx="1362075" cy="1514475"/>
          </a:xfrm>
          <a:prstGeom prst="rect">
            <a:avLst/>
          </a:prstGeom>
          <a:noFill/>
          <a:ln>
            <a:noFill/>
          </a:ln>
        </p:spPr>
      </p:pic>
      <p:pic>
        <p:nvPicPr>
          <p:cNvPr id="115" name="Google Shape;115;p20"/>
          <p:cNvPicPr preferRelativeResize="0"/>
          <p:nvPr/>
        </p:nvPicPr>
        <p:blipFill>
          <a:blip r:embed="rId13">
            <a:alphaModFix/>
          </a:blip>
          <a:stretch>
            <a:fillRect/>
          </a:stretch>
        </p:blipFill>
        <p:spPr>
          <a:xfrm>
            <a:off x="2885650" y="3406613"/>
            <a:ext cx="1485900" cy="1562100"/>
          </a:xfrm>
          <a:prstGeom prst="rect">
            <a:avLst/>
          </a:prstGeom>
          <a:noFill/>
          <a:ln>
            <a:noFill/>
          </a:ln>
        </p:spPr>
      </p:pic>
      <p:pic>
        <p:nvPicPr>
          <p:cNvPr id="116" name="Google Shape;116;p20"/>
          <p:cNvPicPr preferRelativeResize="0"/>
          <p:nvPr/>
        </p:nvPicPr>
        <p:blipFill>
          <a:blip r:embed="rId14">
            <a:alphaModFix/>
          </a:blip>
          <a:stretch>
            <a:fillRect/>
          </a:stretch>
        </p:blipFill>
        <p:spPr>
          <a:xfrm>
            <a:off x="7289663" y="3406625"/>
            <a:ext cx="1571625" cy="1485900"/>
          </a:xfrm>
          <a:prstGeom prst="rect">
            <a:avLst/>
          </a:prstGeom>
          <a:noFill/>
          <a:ln>
            <a:noFill/>
          </a:ln>
        </p:spPr>
      </p:pic>
      <p:sp>
        <p:nvSpPr>
          <p:cNvPr id="117" name="Google Shape;117;p20"/>
          <p:cNvSpPr txBox="1"/>
          <p:nvPr/>
        </p:nvSpPr>
        <p:spPr>
          <a:xfrm>
            <a:off x="8027700" y="4444675"/>
            <a:ext cx="1116300" cy="431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b="1">
                <a:solidFill>
                  <a:srgbClr val="CC0000"/>
                </a:solidFill>
              </a:rPr>
              <a:t>= 3.7/4.0</a:t>
            </a:r>
            <a:endParaRPr sz="1800" b="1">
              <a:solidFill>
                <a:srgbClr val="CC0000"/>
              </a:solidFill>
            </a:endParaRPr>
          </a:p>
        </p:txBody>
      </p:sp>
      <p:sp>
        <p:nvSpPr>
          <p:cNvPr id="118" name="Google Shape;118;p20"/>
          <p:cNvSpPr/>
          <p:nvPr/>
        </p:nvSpPr>
        <p:spPr>
          <a:xfrm>
            <a:off x="7318238" y="4209175"/>
            <a:ext cx="1575600" cy="23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4" name="Google Shape;124;p21"/>
          <p:cNvPicPr preferRelativeResize="0"/>
          <p:nvPr/>
        </p:nvPicPr>
        <p:blipFill>
          <a:blip r:embed="rId3">
            <a:alphaModFix/>
          </a:blip>
          <a:stretch>
            <a:fillRect/>
          </a:stretch>
        </p:blipFill>
        <p:spPr>
          <a:xfrm>
            <a:off x="4341999" y="445013"/>
            <a:ext cx="4447926" cy="3150449"/>
          </a:xfrm>
          <a:prstGeom prst="rect">
            <a:avLst/>
          </a:prstGeom>
          <a:noFill/>
          <a:ln>
            <a:noFill/>
          </a:ln>
        </p:spPr>
      </p:pic>
      <p:grpSp>
        <p:nvGrpSpPr>
          <p:cNvPr id="125" name="Google Shape;125;p21"/>
          <p:cNvGrpSpPr/>
          <p:nvPr/>
        </p:nvGrpSpPr>
        <p:grpSpPr>
          <a:xfrm>
            <a:off x="6062513" y="3595450"/>
            <a:ext cx="1800225" cy="1428750"/>
            <a:chOff x="5772738" y="1495575"/>
            <a:chExt cx="1800225" cy="1428750"/>
          </a:xfrm>
        </p:grpSpPr>
        <p:pic>
          <p:nvPicPr>
            <p:cNvPr id="126" name="Google Shape;126;p21"/>
            <p:cNvPicPr preferRelativeResize="0"/>
            <p:nvPr/>
          </p:nvPicPr>
          <p:blipFill>
            <a:blip r:embed="rId4">
              <a:alphaModFix/>
            </a:blip>
            <a:stretch>
              <a:fillRect/>
            </a:stretch>
          </p:blipFill>
          <p:spPr>
            <a:xfrm>
              <a:off x="5772738" y="1495575"/>
              <a:ext cx="1800225" cy="1428750"/>
            </a:xfrm>
            <a:prstGeom prst="rect">
              <a:avLst/>
            </a:prstGeom>
            <a:noFill/>
            <a:ln>
              <a:noFill/>
            </a:ln>
          </p:spPr>
        </p:pic>
        <p:sp>
          <p:nvSpPr>
            <p:cNvPr id="127" name="Google Shape;127;p21"/>
            <p:cNvSpPr/>
            <p:nvPr/>
          </p:nvSpPr>
          <p:spPr>
            <a:xfrm>
              <a:off x="5885075" y="2282825"/>
              <a:ext cx="1575600" cy="18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21"/>
          <p:cNvPicPr preferRelativeResize="0"/>
          <p:nvPr/>
        </p:nvPicPr>
        <p:blipFill>
          <a:blip r:embed="rId5">
            <a:alphaModFix/>
          </a:blip>
          <a:stretch>
            <a:fillRect/>
          </a:stretch>
        </p:blipFill>
        <p:spPr>
          <a:xfrm>
            <a:off x="311697" y="518800"/>
            <a:ext cx="3781650" cy="3002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如螢幕大小 (16:9)</PresentationFormat>
  <Paragraphs>264</Paragraphs>
  <Slides>36</Slides>
  <Notes>36</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36</vt:i4>
      </vt:variant>
    </vt:vector>
  </HeadingPairs>
  <TitlesOfParts>
    <vt:vector size="39" baseType="lpstr">
      <vt:lpstr>微軟正黑體</vt:lpstr>
      <vt:lpstr>Arial</vt:lpstr>
      <vt:lpstr>Simple Light</vt:lpstr>
      <vt:lpstr>Graduate Admissions in  India and Taiwan</vt:lpstr>
      <vt:lpstr>Outline</vt:lpstr>
      <vt:lpstr>Introduction to the dataset</vt:lpstr>
      <vt:lpstr>PowerPoint 簡報</vt:lpstr>
      <vt:lpstr>Yale School of Management</vt:lpstr>
      <vt:lpstr>CGPA conversion to 4-point scale GPA</vt:lpstr>
      <vt:lpstr>Exploratory Data Analysis</vt:lpstr>
      <vt:lpstr>PowerPoint 簡報</vt:lpstr>
      <vt:lpstr>PowerPoint 簡報</vt:lpstr>
      <vt:lpstr>Add a new column: highacceptance</vt:lpstr>
      <vt:lpstr>GRE threshold?</vt:lpstr>
      <vt:lpstr>TOEFL threshold?</vt:lpstr>
      <vt:lpstr>Is SOP and LOR important?</vt:lpstr>
      <vt:lpstr>Is CGPA important?</vt:lpstr>
      <vt:lpstr>Correlation Matrix</vt:lpstr>
      <vt:lpstr>Regression and Classification Result</vt:lpstr>
      <vt:lpstr>Target</vt:lpstr>
      <vt:lpstr>Simple Linear Regression</vt:lpstr>
      <vt:lpstr>Multiple Linear Regression</vt:lpstr>
      <vt:lpstr>Multiple Linear Regression (variable selection)</vt:lpstr>
      <vt:lpstr>Classification Models</vt:lpstr>
      <vt:lpstr>Shiny App</vt:lpstr>
      <vt:lpstr>Shiny App</vt:lpstr>
      <vt:lpstr>Shiny App Demo</vt:lpstr>
      <vt:lpstr>Graduate Admission Results in Taiwan?</vt:lpstr>
      <vt:lpstr>Online Questionnaire - Design</vt:lpstr>
      <vt:lpstr>Online Questionnaire - Results</vt:lpstr>
      <vt:lpstr>Online Questionnaire - Results</vt:lpstr>
      <vt:lpstr>Online Questionnaire - Results</vt:lpstr>
      <vt:lpstr>Online Questionnaire - Results</vt:lpstr>
      <vt:lpstr>Online Questionnaire - Results</vt:lpstr>
      <vt:lpstr>Online Questionnaire - Results</vt:lpstr>
      <vt:lpstr>Online Questionnaire - Results</vt:lpstr>
      <vt:lpstr>Online Questionnaire - Results</vt:lpstr>
      <vt:lpstr>Online Questionnaire -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Admissions in  India and Taiwan</dc:title>
  <cp:lastModifiedBy>昀萱 陳</cp:lastModifiedBy>
  <cp:revision>2</cp:revision>
  <dcterms:modified xsi:type="dcterms:W3CDTF">2020-01-07T14:36:07Z</dcterms:modified>
</cp:coreProperties>
</file>