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57" autoAdjust="0"/>
  </p:normalViewPr>
  <p:slideViewPr>
    <p:cSldViewPr snapToGrid="0">
      <p:cViewPr varScale="1">
        <p:scale>
          <a:sx n="55" d="100"/>
          <a:sy n="55" d="100"/>
        </p:scale>
        <p:origin x="1464" y="72"/>
      </p:cViewPr>
      <p:guideLst/>
    </p:cSldViewPr>
  </p:slideViewPr>
  <p:notesTextViewPr>
    <p:cViewPr>
      <p:scale>
        <a:sx n="1" d="1"/>
        <a:sy n="1" d="1"/>
      </p:scale>
      <p:origin x="0" y="-34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C7C49-FF7A-41CD-84BD-9CD0C2567786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B354C-A466-47C1-B11F-4B77CC3199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722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T_MIT</a:t>
            </a:r>
            <a:r>
              <a:rPr lang="zh-TW" altLang="en-US" dirty="0"/>
              <a:t> 就是 </a:t>
            </a:r>
            <a:r>
              <a:rPr lang="en-US" altLang="zh-TW" dirty="0"/>
              <a:t>Mobility Interruption time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B354C-A466-47C1-B11F-4B77CC3199B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431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altLang="zh-TW" b="1" i="0" dirty="0">
                <a:effectLst/>
                <a:latin typeface="Söhne"/>
              </a:rPr>
              <a:t>Cell Identity</a:t>
            </a:r>
            <a:r>
              <a:rPr lang="zh-TW" altLang="en-US" b="1" i="0" dirty="0">
                <a:effectLst/>
                <a:latin typeface="Söhne"/>
              </a:rPr>
              <a:t>（小區標識）：</a:t>
            </a:r>
            <a:r>
              <a:rPr lang="zh-TW" altLang="en-US" b="0" i="0" dirty="0">
                <a:effectLst/>
                <a:latin typeface="Söhne"/>
              </a:rPr>
              <a:t> 這是報告的小區的唯一標識，以區分不同的小區。</a:t>
            </a:r>
          </a:p>
          <a:p>
            <a:pPr algn="l">
              <a:buFont typeface="+mj-lt"/>
              <a:buAutoNum type="arabicPeriod"/>
            </a:pPr>
            <a:r>
              <a:rPr lang="en-US" altLang="zh-TW" b="1" i="0" dirty="0">
                <a:effectLst/>
                <a:latin typeface="Söhne"/>
              </a:rPr>
              <a:t>RSRP</a:t>
            </a:r>
            <a:r>
              <a:rPr lang="zh-TW" altLang="en-US" b="1" i="0" dirty="0">
                <a:effectLst/>
                <a:latin typeface="Söhne"/>
              </a:rPr>
              <a:t>（</a:t>
            </a:r>
            <a:r>
              <a:rPr lang="en-US" altLang="zh-TW" b="1" i="0" dirty="0">
                <a:effectLst/>
                <a:latin typeface="Söhne"/>
              </a:rPr>
              <a:t>Reference Signal Received Power</a:t>
            </a:r>
            <a:r>
              <a:rPr lang="zh-TW" altLang="en-US" b="1" i="0" dirty="0">
                <a:effectLst/>
                <a:latin typeface="Söhne"/>
              </a:rPr>
              <a:t>）：</a:t>
            </a:r>
            <a:r>
              <a:rPr lang="en-US" altLang="zh-TW" b="0" i="0" dirty="0">
                <a:effectLst/>
                <a:latin typeface="Söhne"/>
              </a:rPr>
              <a:t> </a:t>
            </a:r>
            <a:r>
              <a:rPr lang="zh-TW" altLang="en-US" b="0" i="0" dirty="0">
                <a:effectLst/>
                <a:latin typeface="Söhne"/>
              </a:rPr>
              <a:t>這是</a:t>
            </a:r>
            <a:r>
              <a:rPr lang="en-US" altLang="zh-TW" b="0" i="0" dirty="0">
                <a:effectLst/>
                <a:latin typeface="Söhne"/>
              </a:rPr>
              <a:t>UE</a:t>
            </a:r>
            <a:r>
              <a:rPr lang="zh-TW" altLang="en-US" b="0" i="0" dirty="0">
                <a:effectLst/>
                <a:latin typeface="Söhne"/>
              </a:rPr>
              <a:t>測量到的鄰近小區的參考信號接收功率，用於評估小區的信號強度。</a:t>
            </a:r>
          </a:p>
          <a:p>
            <a:pPr algn="l">
              <a:buFont typeface="+mj-lt"/>
              <a:buAutoNum type="arabicPeriod"/>
            </a:pPr>
            <a:r>
              <a:rPr lang="en-US" altLang="zh-TW" b="1" i="0" dirty="0">
                <a:effectLst/>
                <a:latin typeface="Söhne"/>
              </a:rPr>
              <a:t>RSRQ</a:t>
            </a:r>
            <a:r>
              <a:rPr lang="zh-TW" altLang="en-US" b="1" i="0" dirty="0">
                <a:effectLst/>
                <a:latin typeface="Söhne"/>
              </a:rPr>
              <a:t>（</a:t>
            </a:r>
            <a:r>
              <a:rPr lang="en-US" altLang="zh-TW" b="1" i="0" dirty="0">
                <a:effectLst/>
                <a:latin typeface="Söhne"/>
              </a:rPr>
              <a:t>Reference Signal Received Quality</a:t>
            </a:r>
            <a:r>
              <a:rPr lang="zh-TW" altLang="en-US" b="1" i="0" dirty="0">
                <a:effectLst/>
                <a:latin typeface="Söhne"/>
              </a:rPr>
              <a:t>）：</a:t>
            </a:r>
            <a:r>
              <a:rPr lang="en-US" altLang="zh-TW" b="0" i="0" dirty="0">
                <a:effectLst/>
                <a:latin typeface="Söhne"/>
              </a:rPr>
              <a:t> </a:t>
            </a:r>
            <a:r>
              <a:rPr lang="zh-TW" altLang="en-US" b="0" i="0" dirty="0">
                <a:effectLst/>
                <a:latin typeface="Söhne"/>
              </a:rPr>
              <a:t>這是</a:t>
            </a:r>
            <a:r>
              <a:rPr lang="en-US" altLang="zh-TW" b="0" i="0" dirty="0">
                <a:effectLst/>
                <a:latin typeface="Söhne"/>
              </a:rPr>
              <a:t>UE</a:t>
            </a:r>
            <a:r>
              <a:rPr lang="zh-TW" altLang="en-US" b="0" i="0" dirty="0">
                <a:effectLst/>
                <a:latin typeface="Söhne"/>
              </a:rPr>
              <a:t>測量到的鄰近小區的參考信號接收質量，包含了</a:t>
            </a:r>
            <a:r>
              <a:rPr lang="en-US" altLang="zh-TW" b="0" i="0" dirty="0">
                <a:effectLst/>
                <a:latin typeface="Söhne"/>
              </a:rPr>
              <a:t>RSRP</a:t>
            </a:r>
            <a:r>
              <a:rPr lang="zh-TW" altLang="en-US" b="0" i="0" dirty="0">
                <a:effectLst/>
                <a:latin typeface="Söhne"/>
              </a:rPr>
              <a:t>和小區的干擾水平。</a:t>
            </a:r>
          </a:p>
          <a:p>
            <a:pPr algn="l">
              <a:buFont typeface="+mj-lt"/>
              <a:buAutoNum type="arabicPeriod"/>
            </a:pPr>
            <a:r>
              <a:rPr lang="en-US" altLang="zh-TW" b="1" i="0" dirty="0">
                <a:effectLst/>
                <a:latin typeface="Söhne"/>
              </a:rPr>
              <a:t>SNR</a:t>
            </a:r>
            <a:r>
              <a:rPr lang="zh-TW" altLang="en-US" b="1" i="0" dirty="0">
                <a:effectLst/>
                <a:latin typeface="Söhne"/>
              </a:rPr>
              <a:t>（</a:t>
            </a:r>
            <a:r>
              <a:rPr lang="en-US" altLang="zh-TW" b="1" i="0" dirty="0">
                <a:effectLst/>
                <a:latin typeface="Söhne"/>
              </a:rPr>
              <a:t>Signal-to-Noise Ratio</a:t>
            </a:r>
            <a:r>
              <a:rPr lang="zh-TW" altLang="en-US" b="1" i="0" dirty="0">
                <a:effectLst/>
                <a:latin typeface="Söhne"/>
              </a:rPr>
              <a:t>）：</a:t>
            </a:r>
            <a:r>
              <a:rPr lang="en-US" altLang="zh-TW" b="0" i="0" dirty="0">
                <a:effectLst/>
                <a:latin typeface="Söhne"/>
              </a:rPr>
              <a:t> </a:t>
            </a:r>
            <a:r>
              <a:rPr lang="zh-TW" altLang="en-US" b="0" i="0" dirty="0">
                <a:effectLst/>
                <a:latin typeface="Söhne"/>
              </a:rPr>
              <a:t>信號對噪聲比，是</a:t>
            </a:r>
            <a:r>
              <a:rPr lang="en-US" altLang="zh-TW" b="0" i="0" dirty="0">
                <a:effectLst/>
                <a:latin typeface="Söhne"/>
              </a:rPr>
              <a:t>UE</a:t>
            </a:r>
            <a:r>
              <a:rPr lang="zh-TW" altLang="en-US" b="0" i="0" dirty="0">
                <a:effectLst/>
                <a:latin typeface="Söhne"/>
              </a:rPr>
              <a:t>測量到的鄰近小區的信號強度相對於噪聲的比值。</a:t>
            </a:r>
          </a:p>
          <a:p>
            <a:pPr algn="l">
              <a:buFont typeface="+mj-lt"/>
              <a:buAutoNum type="arabicPeriod"/>
            </a:pPr>
            <a:r>
              <a:rPr lang="en-US" altLang="zh-TW" b="1" i="0" dirty="0">
                <a:effectLst/>
                <a:latin typeface="Söhne"/>
              </a:rPr>
              <a:t>Timing Advance</a:t>
            </a:r>
            <a:r>
              <a:rPr lang="zh-TW" altLang="en-US" b="1" i="0" dirty="0">
                <a:effectLst/>
                <a:latin typeface="Söhne"/>
              </a:rPr>
              <a:t>：</a:t>
            </a:r>
            <a:r>
              <a:rPr lang="en-US" altLang="zh-TW" b="0" i="0" dirty="0">
                <a:effectLst/>
                <a:latin typeface="Söhne"/>
              </a:rPr>
              <a:t> </a:t>
            </a:r>
            <a:r>
              <a:rPr lang="zh-TW" altLang="en-US" b="0" i="0" dirty="0">
                <a:effectLst/>
                <a:latin typeface="Söhne"/>
              </a:rPr>
              <a:t>這是</a:t>
            </a:r>
            <a:r>
              <a:rPr lang="en-US" altLang="zh-TW" b="0" i="0" dirty="0">
                <a:effectLst/>
                <a:latin typeface="Söhne"/>
              </a:rPr>
              <a:t>UE</a:t>
            </a:r>
            <a:r>
              <a:rPr lang="zh-TW" altLang="en-US" b="0" i="0" dirty="0">
                <a:effectLst/>
                <a:latin typeface="Söhne"/>
              </a:rPr>
              <a:t>與鄰近小區之間的時間同步調整。</a:t>
            </a:r>
          </a:p>
          <a:p>
            <a:pPr algn="l">
              <a:buFont typeface="+mj-lt"/>
              <a:buAutoNum type="arabicPeriod"/>
            </a:pPr>
            <a:r>
              <a:rPr lang="en-US" altLang="zh-TW" b="1" i="0" dirty="0">
                <a:effectLst/>
                <a:latin typeface="Söhne"/>
              </a:rPr>
              <a:t>SINR</a:t>
            </a:r>
            <a:r>
              <a:rPr lang="zh-TW" altLang="en-US" b="1" i="0" dirty="0">
                <a:effectLst/>
                <a:latin typeface="Söhne"/>
              </a:rPr>
              <a:t>（</a:t>
            </a:r>
            <a:r>
              <a:rPr lang="en-US" altLang="zh-TW" b="1" i="0" dirty="0">
                <a:effectLst/>
                <a:latin typeface="Söhne"/>
              </a:rPr>
              <a:t>Signal-to-Interference-plus-Noise Ratio</a:t>
            </a:r>
            <a:r>
              <a:rPr lang="zh-TW" altLang="en-US" b="1" i="0" dirty="0">
                <a:effectLst/>
                <a:latin typeface="Söhne"/>
              </a:rPr>
              <a:t>）：</a:t>
            </a:r>
            <a:r>
              <a:rPr lang="en-US" altLang="zh-TW" b="0" i="0" dirty="0">
                <a:effectLst/>
                <a:latin typeface="Söhne"/>
              </a:rPr>
              <a:t> </a:t>
            </a:r>
            <a:r>
              <a:rPr lang="zh-TW" altLang="en-US" b="0" i="0" dirty="0">
                <a:effectLst/>
                <a:latin typeface="Söhne"/>
              </a:rPr>
              <a:t>信號對干擾加噪聲比，是</a:t>
            </a:r>
            <a:r>
              <a:rPr lang="en-US" altLang="zh-TW" b="0" i="0" dirty="0">
                <a:effectLst/>
                <a:latin typeface="Söhne"/>
              </a:rPr>
              <a:t>UE</a:t>
            </a:r>
            <a:r>
              <a:rPr lang="zh-TW" altLang="en-US" b="0" i="0" dirty="0">
                <a:effectLst/>
                <a:latin typeface="Söhne"/>
              </a:rPr>
              <a:t>測量到的鄰近小區的信號強度相對於干擾和噪聲的比值。</a:t>
            </a:r>
          </a:p>
          <a:p>
            <a:pPr algn="l">
              <a:buFont typeface="+mj-lt"/>
              <a:buAutoNum type="arabicPeriod"/>
            </a:pPr>
            <a:r>
              <a:rPr lang="en-US" altLang="zh-TW" b="1" i="0" dirty="0">
                <a:effectLst/>
                <a:latin typeface="Söhne"/>
              </a:rPr>
              <a:t>Report Quantity</a:t>
            </a:r>
            <a:r>
              <a:rPr lang="zh-TW" altLang="en-US" b="1" i="0" dirty="0">
                <a:effectLst/>
                <a:latin typeface="Söhne"/>
              </a:rPr>
              <a:t>：</a:t>
            </a:r>
            <a:r>
              <a:rPr lang="en-US" altLang="zh-TW" b="0" i="0" dirty="0">
                <a:effectLst/>
                <a:latin typeface="Söhne"/>
              </a:rPr>
              <a:t> MR</a:t>
            </a:r>
            <a:r>
              <a:rPr lang="zh-TW" altLang="en-US" b="0" i="0" dirty="0">
                <a:effectLst/>
                <a:latin typeface="Söhne"/>
              </a:rPr>
              <a:t>中可能包含的測量報告的數量，例如，測量到的最強小區數量。</a:t>
            </a:r>
          </a:p>
          <a:p>
            <a:pPr algn="l">
              <a:buFont typeface="+mj-lt"/>
              <a:buAutoNum type="arabicPeriod"/>
            </a:pPr>
            <a:r>
              <a:rPr lang="en-US" altLang="zh-TW" b="1" i="0" dirty="0">
                <a:effectLst/>
                <a:latin typeface="Söhne"/>
              </a:rPr>
              <a:t>Event A1/A2/A3/A4/A5</a:t>
            </a:r>
            <a:r>
              <a:rPr lang="zh-TW" altLang="en-US" b="1" i="0" dirty="0">
                <a:effectLst/>
                <a:latin typeface="Söhne"/>
              </a:rPr>
              <a:t>：</a:t>
            </a:r>
            <a:r>
              <a:rPr lang="en-US" altLang="zh-TW" b="0" i="0" dirty="0">
                <a:effectLst/>
                <a:latin typeface="Söhne"/>
              </a:rPr>
              <a:t> </a:t>
            </a:r>
            <a:r>
              <a:rPr lang="zh-TW" altLang="en-US" b="0" i="0" dirty="0">
                <a:effectLst/>
                <a:latin typeface="Söhne"/>
              </a:rPr>
              <a:t>事件觸發的相關閾值和條件，指示當特定事件發生時應該生成</a:t>
            </a:r>
            <a:r>
              <a:rPr lang="en-US" altLang="zh-TW" b="0" i="0" dirty="0">
                <a:effectLst/>
                <a:latin typeface="Söhne"/>
              </a:rPr>
              <a:t>MR</a:t>
            </a:r>
            <a:r>
              <a:rPr lang="zh-TW" altLang="en-US" b="0" i="0" dirty="0">
                <a:effectLst/>
                <a:latin typeface="Söhne"/>
              </a:rPr>
              <a:t>。</a:t>
            </a:r>
          </a:p>
          <a:p>
            <a:pPr algn="l">
              <a:buFont typeface="+mj-lt"/>
              <a:buAutoNum type="arabicPeriod"/>
            </a:pPr>
            <a:r>
              <a:rPr lang="en-US" altLang="zh-TW" b="1" i="0" dirty="0">
                <a:effectLst/>
                <a:latin typeface="Söhne"/>
              </a:rPr>
              <a:t>Neighboring Cell Information</a:t>
            </a:r>
            <a:r>
              <a:rPr lang="zh-TW" altLang="en-US" b="1" i="0" dirty="0">
                <a:effectLst/>
                <a:latin typeface="Söhne"/>
              </a:rPr>
              <a:t>：</a:t>
            </a:r>
            <a:r>
              <a:rPr lang="en-US" altLang="zh-TW" b="0" i="0" dirty="0">
                <a:effectLst/>
                <a:latin typeface="Söhne"/>
              </a:rPr>
              <a:t> </a:t>
            </a:r>
            <a:r>
              <a:rPr lang="zh-TW" altLang="en-US" b="0" i="0" dirty="0">
                <a:effectLst/>
                <a:latin typeface="Söhne"/>
              </a:rPr>
              <a:t>周圍鄰近小區的信息，包括小區標識、</a:t>
            </a:r>
            <a:r>
              <a:rPr lang="en-US" altLang="zh-TW" b="0" i="0" dirty="0">
                <a:effectLst/>
                <a:latin typeface="Söhne"/>
              </a:rPr>
              <a:t>RSRP</a:t>
            </a:r>
            <a:r>
              <a:rPr lang="zh-TW" altLang="en-US" b="0" i="0" dirty="0">
                <a:effectLst/>
                <a:latin typeface="Söhne"/>
              </a:rPr>
              <a:t>、</a:t>
            </a:r>
            <a:r>
              <a:rPr lang="en-US" altLang="zh-TW" b="0" i="0" dirty="0">
                <a:effectLst/>
                <a:latin typeface="Söhne"/>
              </a:rPr>
              <a:t>RSRQ</a:t>
            </a:r>
            <a:r>
              <a:rPr lang="zh-TW" altLang="en-US" b="0" i="0">
                <a:effectLst/>
                <a:latin typeface="Söhne"/>
              </a:rPr>
              <a:t>等，用於支援無線網絡的優化。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B354C-A466-47C1-B11F-4B77CC3199B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06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Yet, it requires tons of data, which currently I do not have the idea</a:t>
            </a:r>
            <a:endParaRPr lang="zh-TW" altLang="en-US" dirty="0"/>
          </a:p>
          <a:p>
            <a:pPr algn="l">
              <a:buFont typeface="+mj-lt"/>
              <a:buAutoNum type="arabicPeriod"/>
            </a:pPr>
            <a:r>
              <a:rPr lang="zh-TW" altLang="en-US" b="1" i="0" dirty="0">
                <a:effectLst/>
                <a:latin typeface="Söhne"/>
              </a:rPr>
              <a:t>線性回歸（</a:t>
            </a:r>
            <a:r>
              <a:rPr lang="en-US" altLang="zh-TW" b="1" i="0" dirty="0">
                <a:effectLst/>
                <a:latin typeface="Söhne"/>
              </a:rPr>
              <a:t>Linear Regression</a:t>
            </a:r>
            <a:r>
              <a:rPr lang="zh-TW" altLang="en-US" b="1" i="0" dirty="0">
                <a:effectLst/>
                <a:latin typeface="Söhne"/>
              </a:rPr>
              <a:t>）：</a:t>
            </a:r>
            <a:r>
              <a:rPr lang="zh-TW" altLang="en-US" b="0" i="0" dirty="0">
                <a:effectLst/>
                <a:latin typeface="Söhne"/>
              </a:rPr>
              <a:t> 用於建模連續數據。它通常用於預測一個連續的數值，例如價格、溫度等。</a:t>
            </a:r>
          </a:p>
          <a:p>
            <a:pPr algn="l">
              <a:buFont typeface="+mj-lt"/>
              <a:buAutoNum type="arabicPeriod"/>
            </a:pPr>
            <a:r>
              <a:rPr lang="zh-TW" altLang="en-US" b="1" i="0" dirty="0">
                <a:effectLst/>
                <a:latin typeface="Söhne"/>
              </a:rPr>
              <a:t>邏輯回歸（</a:t>
            </a:r>
            <a:r>
              <a:rPr lang="en-US" altLang="zh-TW" b="1" i="0" dirty="0">
                <a:effectLst/>
                <a:latin typeface="Söhne"/>
              </a:rPr>
              <a:t>Logistic Regression</a:t>
            </a:r>
            <a:r>
              <a:rPr lang="zh-TW" altLang="en-US" b="1" i="0" dirty="0">
                <a:effectLst/>
                <a:latin typeface="Söhne"/>
              </a:rPr>
              <a:t>）：</a:t>
            </a:r>
            <a:r>
              <a:rPr lang="zh-TW" altLang="en-US" b="0" i="0" dirty="0">
                <a:effectLst/>
                <a:latin typeface="Söhne"/>
              </a:rPr>
              <a:t> 用於二元或多元分類問題。儘管名稱包含“回歸”，但實際上是一種分類算法。</a:t>
            </a:r>
          </a:p>
          <a:p>
            <a:pPr algn="l">
              <a:buFont typeface="+mj-lt"/>
              <a:buAutoNum type="arabicPeriod"/>
            </a:pPr>
            <a:r>
              <a:rPr lang="zh-TW" altLang="en-US" b="1" i="0" dirty="0">
                <a:effectLst/>
                <a:latin typeface="Söhne"/>
              </a:rPr>
              <a:t>決策樹（</a:t>
            </a:r>
            <a:r>
              <a:rPr lang="en-US" altLang="zh-TW" b="1" i="0" dirty="0">
                <a:effectLst/>
                <a:latin typeface="Söhne"/>
              </a:rPr>
              <a:t>Decision Tree</a:t>
            </a:r>
            <a:r>
              <a:rPr lang="zh-TW" altLang="en-US" b="1" i="0" dirty="0">
                <a:effectLst/>
                <a:latin typeface="Söhne"/>
              </a:rPr>
              <a:t>）：</a:t>
            </a:r>
            <a:r>
              <a:rPr lang="zh-TW" altLang="en-US" b="0" i="0" dirty="0">
                <a:effectLst/>
                <a:latin typeface="Söhne"/>
              </a:rPr>
              <a:t> 用於分類和回歸問題。它通過一系列的分支條件來進行預測。</a:t>
            </a:r>
          </a:p>
          <a:p>
            <a:pPr algn="l">
              <a:buFont typeface="+mj-lt"/>
              <a:buAutoNum type="arabicPeriod"/>
            </a:pPr>
            <a:r>
              <a:rPr lang="zh-TW" altLang="en-US" b="1" i="0" dirty="0">
                <a:effectLst/>
                <a:latin typeface="Söhne"/>
              </a:rPr>
              <a:t>支持向量機（</a:t>
            </a:r>
            <a:r>
              <a:rPr lang="en-US" altLang="zh-TW" b="1" i="0" dirty="0">
                <a:effectLst/>
                <a:latin typeface="Söhne"/>
              </a:rPr>
              <a:t>Support Vector Machine</a:t>
            </a:r>
            <a:r>
              <a:rPr lang="zh-TW" altLang="en-US" b="1" i="0" dirty="0">
                <a:effectLst/>
                <a:latin typeface="Söhne"/>
              </a:rPr>
              <a:t>，</a:t>
            </a:r>
            <a:r>
              <a:rPr lang="en-US" altLang="zh-TW" b="1" i="0" dirty="0">
                <a:effectLst/>
                <a:latin typeface="Söhne"/>
              </a:rPr>
              <a:t>SVM</a:t>
            </a:r>
            <a:r>
              <a:rPr lang="zh-TW" altLang="en-US" b="1" i="0" dirty="0">
                <a:effectLst/>
                <a:latin typeface="Söhne"/>
              </a:rPr>
              <a:t>）：</a:t>
            </a:r>
            <a:r>
              <a:rPr lang="zh-TW" altLang="en-US" b="0" i="0" dirty="0">
                <a:effectLst/>
                <a:latin typeface="Söhne"/>
              </a:rPr>
              <a:t> 用於分類和回歸，它通過在特徵空間中找到一個最優的超平面來進行分類。</a:t>
            </a:r>
          </a:p>
          <a:p>
            <a:pPr algn="l">
              <a:buFont typeface="+mj-lt"/>
              <a:buAutoNum type="arabicPeriod"/>
            </a:pPr>
            <a:r>
              <a:rPr lang="en-US" altLang="zh-TW" b="1" i="0" dirty="0">
                <a:effectLst/>
                <a:latin typeface="Söhne"/>
              </a:rPr>
              <a:t>K</a:t>
            </a:r>
            <a:r>
              <a:rPr lang="zh-TW" altLang="en-US" b="1" i="0" dirty="0">
                <a:effectLst/>
                <a:latin typeface="Söhne"/>
              </a:rPr>
              <a:t>最近鄰算法（</a:t>
            </a:r>
            <a:r>
              <a:rPr lang="en-US" altLang="zh-TW" b="1" i="0" dirty="0">
                <a:effectLst/>
                <a:latin typeface="Söhne"/>
              </a:rPr>
              <a:t>K-Nearest Neighbors</a:t>
            </a:r>
            <a:r>
              <a:rPr lang="zh-TW" altLang="en-US" b="1" i="0" dirty="0">
                <a:effectLst/>
                <a:latin typeface="Söhne"/>
              </a:rPr>
              <a:t>，</a:t>
            </a:r>
            <a:r>
              <a:rPr lang="en-US" altLang="zh-TW" b="1" i="0" dirty="0">
                <a:effectLst/>
                <a:latin typeface="Söhne"/>
              </a:rPr>
              <a:t>KNN</a:t>
            </a:r>
            <a:r>
              <a:rPr lang="zh-TW" altLang="en-US" b="1" i="0" dirty="0">
                <a:effectLst/>
                <a:latin typeface="Söhne"/>
              </a:rPr>
              <a:t>）：</a:t>
            </a:r>
            <a:r>
              <a:rPr lang="zh-TW" altLang="en-US" b="0" i="0" dirty="0">
                <a:effectLst/>
                <a:latin typeface="Söhne"/>
              </a:rPr>
              <a:t> 用於分類和回歸，基於特徵空間中鄰近點的投票或平均值進行預測。</a:t>
            </a:r>
          </a:p>
          <a:p>
            <a:pPr algn="l">
              <a:buFont typeface="+mj-lt"/>
              <a:buAutoNum type="arabicPeriod"/>
            </a:pPr>
            <a:r>
              <a:rPr lang="zh-TW" altLang="en-US" b="1" i="0" dirty="0">
                <a:effectLst/>
                <a:latin typeface="Söhne"/>
              </a:rPr>
              <a:t>深度神經網絡（</a:t>
            </a:r>
            <a:r>
              <a:rPr lang="en-US" altLang="zh-TW" b="1" i="0" dirty="0">
                <a:effectLst/>
                <a:latin typeface="Söhne"/>
              </a:rPr>
              <a:t>Deep Neural Networks</a:t>
            </a:r>
            <a:r>
              <a:rPr lang="zh-TW" altLang="en-US" b="1" i="0" dirty="0">
                <a:effectLst/>
                <a:latin typeface="Söhne"/>
              </a:rPr>
              <a:t>，</a:t>
            </a:r>
            <a:r>
              <a:rPr lang="en-US" altLang="zh-TW" b="1" i="0" dirty="0">
                <a:effectLst/>
                <a:latin typeface="Söhne"/>
              </a:rPr>
              <a:t>DNN</a:t>
            </a:r>
            <a:r>
              <a:rPr lang="zh-TW" altLang="en-US" b="1" i="0" dirty="0">
                <a:effectLst/>
                <a:latin typeface="Söhne"/>
              </a:rPr>
              <a:t>）：</a:t>
            </a:r>
            <a:r>
              <a:rPr lang="zh-TW" altLang="en-US" b="0" i="0" dirty="0">
                <a:effectLst/>
                <a:latin typeface="Söhne"/>
              </a:rPr>
              <a:t> 這包括包含多個隱藏層的深度學習模型，用於解決複雜的任務。</a:t>
            </a:r>
          </a:p>
          <a:p>
            <a:pPr algn="l">
              <a:buFont typeface="+mj-lt"/>
              <a:buAutoNum type="arabicPeriod"/>
            </a:pPr>
            <a:r>
              <a:rPr lang="zh-TW" altLang="en-US" b="1" i="0" dirty="0">
                <a:effectLst/>
                <a:latin typeface="Söhne"/>
              </a:rPr>
              <a:t>卷積神經網絡（</a:t>
            </a:r>
            <a:r>
              <a:rPr lang="en-US" altLang="zh-TW" b="1" i="0" dirty="0">
                <a:effectLst/>
                <a:latin typeface="Söhne"/>
              </a:rPr>
              <a:t>Convolutional Neural Network</a:t>
            </a:r>
            <a:r>
              <a:rPr lang="zh-TW" altLang="en-US" b="1" i="0" dirty="0">
                <a:effectLst/>
                <a:latin typeface="Söhne"/>
              </a:rPr>
              <a:t>，</a:t>
            </a:r>
            <a:r>
              <a:rPr lang="en-US" altLang="zh-TW" b="1" i="0" dirty="0">
                <a:effectLst/>
                <a:latin typeface="Söhne"/>
              </a:rPr>
              <a:t>CNN</a:t>
            </a:r>
            <a:r>
              <a:rPr lang="zh-TW" altLang="en-US" b="1" i="0" dirty="0">
                <a:effectLst/>
                <a:latin typeface="Söhne"/>
              </a:rPr>
              <a:t>）：</a:t>
            </a:r>
            <a:r>
              <a:rPr lang="zh-TW" altLang="en-US" b="0" i="0" dirty="0">
                <a:effectLst/>
                <a:latin typeface="Söhne"/>
              </a:rPr>
              <a:t> 主要用於處理圖像數據，通常包括卷積層、池化層等結構。</a:t>
            </a:r>
          </a:p>
          <a:p>
            <a:pPr algn="l">
              <a:buFont typeface="+mj-lt"/>
              <a:buAutoNum type="arabicPeriod"/>
            </a:pPr>
            <a:r>
              <a:rPr lang="zh-TW" altLang="en-US" b="1" i="0" dirty="0">
                <a:effectLst/>
                <a:latin typeface="Söhne"/>
              </a:rPr>
              <a:t>遞歸神經網絡（</a:t>
            </a:r>
            <a:r>
              <a:rPr lang="en-US" altLang="zh-TW" b="1" i="0" dirty="0">
                <a:effectLst/>
                <a:latin typeface="Söhne"/>
              </a:rPr>
              <a:t>Recurrent Neural Network</a:t>
            </a:r>
            <a:r>
              <a:rPr lang="zh-TW" altLang="en-US" b="1" i="0" dirty="0">
                <a:effectLst/>
                <a:latin typeface="Söhne"/>
              </a:rPr>
              <a:t>，</a:t>
            </a:r>
            <a:r>
              <a:rPr lang="en-US" altLang="zh-TW" b="1" i="0" dirty="0">
                <a:effectLst/>
                <a:latin typeface="Söhne"/>
              </a:rPr>
              <a:t>RNN</a:t>
            </a:r>
            <a:r>
              <a:rPr lang="zh-TW" altLang="en-US" b="1" i="0" dirty="0">
                <a:effectLst/>
                <a:latin typeface="Söhne"/>
              </a:rPr>
              <a:t>）：</a:t>
            </a:r>
            <a:r>
              <a:rPr lang="zh-TW" altLang="en-US" b="0" i="0" dirty="0">
                <a:effectLst/>
                <a:latin typeface="Söhne"/>
              </a:rPr>
              <a:t> 用於處理序列數據，具有遞歸結構，但它在處理長期依賴性上有限制。</a:t>
            </a:r>
          </a:p>
          <a:p>
            <a:pPr algn="l">
              <a:buFont typeface="+mj-lt"/>
              <a:buAutoNum type="arabicPeriod"/>
            </a:pPr>
            <a:r>
              <a:rPr lang="zh-TW" altLang="en-US" b="1" i="0" dirty="0">
                <a:effectLst/>
                <a:latin typeface="Söhne"/>
              </a:rPr>
              <a:t>長短時記憶網絡（</a:t>
            </a:r>
            <a:r>
              <a:rPr lang="en-US" altLang="zh-TW" b="1" i="0" dirty="0">
                <a:effectLst/>
                <a:latin typeface="Söhne"/>
              </a:rPr>
              <a:t>Long Short-Term Memory</a:t>
            </a:r>
            <a:r>
              <a:rPr lang="zh-TW" altLang="en-US" b="1" i="0" dirty="0">
                <a:effectLst/>
                <a:latin typeface="Söhne"/>
              </a:rPr>
              <a:t>，</a:t>
            </a:r>
            <a:r>
              <a:rPr lang="en-US" altLang="zh-TW" b="1" i="0" dirty="0">
                <a:effectLst/>
                <a:latin typeface="Söhne"/>
              </a:rPr>
              <a:t>LSTM</a:t>
            </a:r>
            <a:r>
              <a:rPr lang="zh-TW" altLang="en-US" b="1" i="0" dirty="0">
                <a:effectLst/>
                <a:latin typeface="Söhne"/>
              </a:rPr>
              <a:t>）：</a:t>
            </a:r>
            <a:r>
              <a:rPr lang="zh-TW" altLang="en-US" b="0" i="0" dirty="0">
                <a:effectLst/>
                <a:latin typeface="Söhne"/>
              </a:rPr>
              <a:t> 一種</a:t>
            </a:r>
            <a:r>
              <a:rPr lang="en-US" altLang="zh-TW" b="0" i="0" dirty="0">
                <a:effectLst/>
                <a:latin typeface="Söhne"/>
              </a:rPr>
              <a:t>RNN</a:t>
            </a:r>
            <a:r>
              <a:rPr lang="zh-TW" altLang="en-US" b="0" i="0" dirty="0">
                <a:effectLst/>
                <a:latin typeface="Söhne"/>
              </a:rPr>
              <a:t>的變種，特別適用於處理長期相依性的序列數據。</a:t>
            </a:r>
          </a:p>
          <a:p>
            <a:pPr algn="l">
              <a:buFont typeface="+mj-lt"/>
              <a:buAutoNum type="arabicPeriod"/>
            </a:pPr>
            <a:r>
              <a:rPr lang="zh-TW" altLang="en-US" b="1" i="0" dirty="0">
                <a:effectLst/>
                <a:latin typeface="Söhne"/>
              </a:rPr>
              <a:t>隨機森林（</a:t>
            </a:r>
            <a:r>
              <a:rPr lang="en-US" altLang="zh-TW" b="1" i="0" dirty="0">
                <a:effectLst/>
                <a:latin typeface="Söhne"/>
              </a:rPr>
              <a:t>Random Forest</a:t>
            </a:r>
            <a:r>
              <a:rPr lang="zh-TW" altLang="en-US" b="1" i="0" dirty="0">
                <a:effectLst/>
                <a:latin typeface="Söhne"/>
              </a:rPr>
              <a:t>）：</a:t>
            </a:r>
            <a:r>
              <a:rPr lang="zh-TW" altLang="en-US" b="0" i="0" dirty="0">
                <a:effectLst/>
                <a:latin typeface="Söhne"/>
              </a:rPr>
              <a:t> 通過集成多個決策樹，用於分類和回歸。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B354C-A466-47C1-B11F-4B77CC3199B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821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65BF9B-3A50-D510-DAF0-6892F7FEA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0E57FD-DBE7-78DD-51A7-CFD491909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86FE39-916F-A337-B1C6-50FA4FCB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2800-0B10-4A38-AC90-799AA6A16301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39E089-96CC-04D1-F1CD-EB2A30AD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440E74-8F32-5876-03C1-AA21BC31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C33-659B-4D11-8EC6-4C9243BA87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03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B1FF4D-CAE3-DF8C-F8A2-5483CBCDA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26C2F9-D6FE-8C01-6C06-1DD0C30D9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F41ABD-EBF6-714E-5698-C7A71F90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2800-0B10-4A38-AC90-799AA6A16301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281E3D-9EC8-B5FE-7AF4-AACE3122A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A13019-A428-137B-1FC8-B6D09701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C33-659B-4D11-8EC6-4C9243BA87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42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C68D087-8B7B-8940-D62F-785BBF323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66B49D-593E-79E9-42F2-A76560FB7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42586C-EDC3-9A28-1146-DD6DAF8B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2800-0B10-4A38-AC90-799AA6A16301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F9C4E5-7332-5A2E-CAD9-DF19F31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86CD7B-ACF9-7F61-D603-FE03ACFD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C33-659B-4D11-8EC6-4C9243BA87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49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25F77-0FEF-688D-A711-C6BAF6CB0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4B6376-6AAB-731E-7B04-D997C3062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0B60C3-EC00-A930-ABB0-03E7BE0B0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2800-0B10-4A38-AC90-799AA6A16301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13BDFF-6A89-77A7-926F-B8F5B3DA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5E3E90-AA08-29CD-F9CC-BE0F37F0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C33-659B-4D11-8EC6-4C9243BA87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01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13E67F-1B22-3E3A-7B39-19BBBDAE1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55186C-B6A3-9DF4-73B1-6181FB847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5D7157-FF01-763B-22E8-6D6462120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2800-0B10-4A38-AC90-799AA6A16301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0F056C-DF13-FF44-B5B5-C41F1729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A373C7-B470-485C-5D1D-5345EAEB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C33-659B-4D11-8EC6-4C9243BA87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74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C0BDD1-00EB-CFBC-F65E-15ABB91C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2A49CA-B909-659B-BE92-48D251272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A7FDFF2-6D7D-AC26-9AD3-60D67CFEE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1F2A42-9CCE-0E4B-22B5-95B28EC3B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2800-0B10-4A38-AC90-799AA6A16301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3DFDD2-6259-434F-F8C9-6DB44454C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71667E-D51B-1F6C-C2FF-4FA2B7B7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C33-659B-4D11-8EC6-4C9243BA87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3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FEB823-3453-2D7F-9C40-44F07909A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5B126C0-031C-835E-900E-5AD74B94A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B699376-2B78-EDBE-AE3D-436019A6C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460E7F4-2A59-EDAF-D813-56AA9B321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463D28-22F3-E930-28A0-C15D9D9A8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9FB3C49-7417-773F-1ABA-DC2B46CF8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2800-0B10-4A38-AC90-799AA6A16301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F1D3802-D057-196E-E257-6E49279D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6AFFB18-6754-A0DD-4540-E092BD1DC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C33-659B-4D11-8EC6-4C9243BA87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32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D81E4F-EC77-B971-CE4B-1EE4D440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D718FFF-C052-4967-96E5-5D53F2E59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2800-0B10-4A38-AC90-799AA6A16301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2A9CFAF-660E-58B1-19D2-C0E3CF48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2DCCFE-660A-64C0-8E82-BE5473B1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C33-659B-4D11-8EC6-4C9243BA87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43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3316276-9FCF-BE4F-E876-5B3827521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2800-0B10-4A38-AC90-799AA6A16301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1652A77-8135-C8BB-7D87-ED669ECE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BFCA41-3FCA-CB7A-B7BE-E1EB91A5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C33-659B-4D11-8EC6-4C9243BA87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71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B0CBAA-5DDC-A70D-D468-CF7C94FDA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C16C2E-23C1-105D-CFB0-C401724CA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2F3DA7A-90FF-9D90-3EFE-5111A1E2B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85E043-B397-EB65-F2B3-E2B4C9B7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2800-0B10-4A38-AC90-799AA6A16301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63089D-ECCB-F491-D87F-DBC9A7FF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382D44-F00E-82E6-35BD-7078AB7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C33-659B-4D11-8EC6-4C9243BA87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19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47D70C-2916-90DA-4D4C-C4B218B2D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E7C7C3E-B80D-E3AB-926E-A22C9F144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59A4185-510A-A6E2-23EF-C3BA7560C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ADC41A-80E7-A0A5-2938-4C000D54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2800-0B10-4A38-AC90-799AA6A16301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A5D07A-13DA-7671-42E4-67639754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2396F4-0E06-858A-1BAB-D779CD45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9C33-659B-4D11-8EC6-4C9243BA87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88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F5EF843-152D-8A89-3318-4D701403E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59BC8D-CE77-51D3-81B7-EBF5ACABC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0532A7-932D-1171-12E6-24508514C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62800-0B10-4A38-AC90-799AA6A16301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6913EF-D0AA-3A10-1C82-8A944FA21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935D66-117E-BF3E-F80E-DF1A389AA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D9C33-659B-4D11-8EC6-4C9243BA87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74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7332EF-B2B9-42CE-0D88-3380F6DE9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Machine-Learning approach to predict best time to “Handover”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33F652-0912-4E7E-13F0-47C72B6F00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Joshua Lee</a:t>
            </a:r>
          </a:p>
          <a:p>
            <a:r>
              <a:rPr lang="en-US" altLang="zh-TW" dirty="0"/>
              <a:t>p76111597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7491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E776BF-D07E-BE02-1135-ED73E6CD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Handover procedure – 3GPP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A44D5E-E1E8-E7E4-10EA-354AADAE4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65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According to class notes, the procedure can be simplify as follows: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eNBs</a:t>
            </a:r>
            <a:r>
              <a:rPr lang="en-US" altLang="zh-TW" dirty="0"/>
              <a:t> transmit Downlink Reference Signal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UE performs and processes Signal Strength measurements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UE sends the Measurement Report to corresponding </a:t>
            </a:r>
            <a:r>
              <a:rPr lang="en-US" altLang="zh-TW" dirty="0" err="1"/>
              <a:t>eNB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Based on MR, </a:t>
            </a:r>
            <a:r>
              <a:rPr lang="en-US" altLang="zh-TW" dirty="0" err="1"/>
              <a:t>eNB</a:t>
            </a:r>
            <a:r>
              <a:rPr lang="en-US" altLang="zh-TW" dirty="0"/>
              <a:t> decide whether to handover or not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C2E19C0-690F-559E-994E-D406526E1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242" y="4229197"/>
            <a:ext cx="4610598" cy="259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1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72B326-09DC-1FA6-AE0B-B25362D1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Handover time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67105F-EC8E-AC24-9098-EB960E78B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Handover must have delay when switching source to target</a:t>
            </a:r>
          </a:p>
          <a:p>
            <a:r>
              <a:rPr lang="en-US" altLang="zh-TW" dirty="0"/>
              <a:t>Ex: eNB_1 </a:t>
            </a:r>
            <a:r>
              <a:rPr lang="en-US" altLang="zh-TW" dirty="0">
                <a:sym typeface="Wingdings" panose="05000000000000000000" pitchFamily="2" charset="2"/>
              </a:rPr>
              <a:t> handover  eNB_2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The time of handover procedure can be defined as follows (since it is possible to failed we can define a probability to fail P_HOF)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T_MIT = </a:t>
            </a:r>
            <a:r>
              <a:rPr lang="en-US" altLang="zh-TW" dirty="0">
                <a:highlight>
                  <a:srgbClr val="FFFF00"/>
                </a:highlight>
                <a:sym typeface="Wingdings" panose="05000000000000000000" pitchFamily="2" charset="2"/>
              </a:rPr>
              <a:t>(1 – P_HOF) * T_HIT </a:t>
            </a:r>
            <a:r>
              <a:rPr lang="en-US" altLang="zh-TW" dirty="0">
                <a:sym typeface="Wingdings" panose="05000000000000000000" pitchFamily="2" charset="2"/>
              </a:rPr>
              <a:t>+ </a:t>
            </a:r>
            <a:r>
              <a:rPr lang="en-US" altLang="zh-TW" dirty="0">
                <a:highlight>
                  <a:srgbClr val="00FF00"/>
                </a:highlight>
                <a:sym typeface="Wingdings" panose="05000000000000000000" pitchFamily="2" charset="2"/>
              </a:rPr>
              <a:t>P_HOF * T_HOF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1094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B85B7D-4731-B3D1-B4C3-E368C028C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5CFC3C-1222-D0B5-5053-89B26E038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	According to class materials, UE will collect features which will pass to </a:t>
            </a:r>
            <a:r>
              <a:rPr lang="en-US" altLang="zh-TW" dirty="0" err="1"/>
              <a:t>eNB</a:t>
            </a:r>
            <a:r>
              <a:rPr lang="en-US" altLang="zh-TW" dirty="0"/>
              <a:t> to let them decide whether to handover or not, features such as:</a:t>
            </a:r>
          </a:p>
          <a:p>
            <a:pPr lvl="1"/>
            <a:r>
              <a:rPr lang="en-US" altLang="zh-TW" sz="2800" dirty="0"/>
              <a:t>RSRP (Reference Signal Received Power)</a:t>
            </a:r>
          </a:p>
          <a:p>
            <a:pPr lvl="1"/>
            <a:r>
              <a:rPr lang="en-US" altLang="zh-TW" sz="2800" dirty="0"/>
              <a:t>RSRQ (Reference Signal Received Quality)</a:t>
            </a:r>
          </a:p>
          <a:p>
            <a:pPr lvl="1"/>
            <a:r>
              <a:rPr lang="en-US" altLang="zh-TW" sz="2800" dirty="0"/>
              <a:t>SNR (Signal-to-Noise Ration)</a:t>
            </a:r>
          </a:p>
          <a:p>
            <a:pPr lvl="1"/>
            <a:r>
              <a:rPr lang="en-US" altLang="zh-TW" sz="2800" dirty="0"/>
              <a:t>SINR (Signal-to-Interference-plus-Noise Ratio)</a:t>
            </a:r>
          </a:p>
          <a:p>
            <a:pPr lvl="1"/>
            <a:r>
              <a:rPr lang="en-US" altLang="zh-TW" sz="2800" dirty="0"/>
              <a:t>Report Quantity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6411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B37803-893F-DA4E-4010-9FD5E41A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Machine learning models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A25822-A0EB-4998-6E55-21E81D1F9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given history data can be trained as a model to help us decide whether to handover or not (a predictive way)</a:t>
            </a:r>
          </a:p>
          <a:p>
            <a:endParaRPr lang="en-US" altLang="zh-TW" dirty="0"/>
          </a:p>
          <a:p>
            <a:r>
              <a:rPr lang="en-US" altLang="zh-TW" dirty="0"/>
              <a:t>Models such as “LSTM, RNN, CNN … “ are predictive models that may help us decide which time may be best to Handover</a:t>
            </a:r>
          </a:p>
          <a:p>
            <a:endParaRPr lang="en-US" altLang="zh-TW" dirty="0"/>
          </a:p>
          <a:p>
            <a:r>
              <a:rPr lang="en-US" altLang="zh-TW" dirty="0"/>
              <a:t>Yet, ML models requires rather large amount of data to complete the task</a:t>
            </a:r>
          </a:p>
          <a:p>
            <a:r>
              <a:rPr lang="en-US" altLang="zh-TW" dirty="0"/>
              <a:t>Plus, we can check which feature affects the most on HO function</a:t>
            </a:r>
          </a:p>
        </p:txBody>
      </p:sp>
    </p:spTree>
    <p:extLst>
      <p:ext uri="{BB962C8B-B14F-4D97-AF65-F5344CB8AC3E}">
        <p14:creationId xmlns:p14="http://schemas.microsoft.com/office/powerpoint/2010/main" val="405130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CBE079-E96E-E426-49E8-A9872533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and measurements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6C523F-CBD9-CBE2-CF1C-E541F4130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Tools: </a:t>
            </a:r>
          </a:p>
          <a:p>
            <a:r>
              <a:rPr lang="en-US" altLang="zh-TW" dirty="0"/>
              <a:t>Handover simulation </a:t>
            </a:r>
          </a:p>
          <a:p>
            <a:r>
              <a:rPr lang="en-US" altLang="zh-TW" dirty="0"/>
              <a:t>Python - </a:t>
            </a:r>
            <a:r>
              <a:rPr lang="en-US" altLang="zh-TW" dirty="0" err="1"/>
              <a:t>pytorch</a:t>
            </a:r>
            <a:r>
              <a:rPr lang="en-US" altLang="zh-TW" dirty="0"/>
              <a:t> (to run ML model)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Results Measurements:</a:t>
            </a:r>
          </a:p>
          <a:p>
            <a:r>
              <a:rPr lang="en-US" altLang="zh-TW" dirty="0"/>
              <a:t>The result will be measured by simulations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998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E5D3D9-13CD-2DB4-9413-317BEDC86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Suggestions: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A19EF4-1509-23E2-1794-60C4E6027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97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847</Words>
  <Application>Microsoft Office PowerPoint</Application>
  <PresentationFormat>寬螢幕</PresentationFormat>
  <Paragraphs>63</Paragraphs>
  <Slides>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Söhne</vt:lpstr>
      <vt:lpstr>Arial</vt:lpstr>
      <vt:lpstr>Calibri</vt:lpstr>
      <vt:lpstr>Calibri Light</vt:lpstr>
      <vt:lpstr>Office 佈景主題</vt:lpstr>
      <vt:lpstr>Machine-Learning approach to predict best time to “Handover”</vt:lpstr>
      <vt:lpstr>Handover procedure – 3GPP</vt:lpstr>
      <vt:lpstr>Handover time</vt:lpstr>
      <vt:lpstr>Features</vt:lpstr>
      <vt:lpstr>Machine learning models</vt:lpstr>
      <vt:lpstr>Result and measurements</vt:lpstr>
      <vt:lpstr>Suggestions: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Machine-Learning approach to predict best time to “Handover”</dc:title>
  <dc:creator>李熙堃</dc:creator>
  <cp:lastModifiedBy>李熙堃</cp:lastModifiedBy>
  <cp:revision>6</cp:revision>
  <dcterms:created xsi:type="dcterms:W3CDTF">2023-11-15T20:24:10Z</dcterms:created>
  <dcterms:modified xsi:type="dcterms:W3CDTF">2023-11-15T21:00:14Z</dcterms:modified>
</cp:coreProperties>
</file>