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62" r:id="rId6"/>
    <p:sldId id="266" r:id="rId7"/>
    <p:sldId id="269" r:id="rId8"/>
    <p:sldId id="275" r:id="rId9"/>
    <p:sldId id="276" r:id="rId10"/>
    <p:sldId id="281" r:id="rId11"/>
    <p:sldId id="268" r:id="rId12"/>
    <p:sldId id="271" r:id="rId13"/>
    <p:sldId id="273" r:id="rId14"/>
    <p:sldId id="278" r:id="rId15"/>
    <p:sldId id="279" r:id="rId16"/>
    <p:sldId id="280" r:id="rId17"/>
    <p:sldId id="277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D5D7"/>
    <a:srgbClr val="F2B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a\OneDrive%20-%20The%20University%20of%20Alabama\UA\Research\Bi-factor\Code\Result\AI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lia\OneDrive%20-%20The%20University%20of%20Alabama\UA\Research\Bi-factor\Code\Result\AI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AIC - 250 Samples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AIC!$A$64</c:f>
              <c:strCache>
                <c:ptCount val="1"/>
                <c:pt idx="0">
                  <c:v>Normal 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AIC!$B$63:$G$63</c:f>
              <c:strCache>
                <c:ptCount val="6"/>
                <c:pt idx="0">
                  <c:v>2*5</c:v>
                </c:pt>
                <c:pt idx="1">
                  <c:v>3*5</c:v>
                </c:pt>
                <c:pt idx="2">
                  <c:v>4*5</c:v>
                </c:pt>
                <c:pt idx="3">
                  <c:v>2*10</c:v>
                </c:pt>
                <c:pt idx="4">
                  <c:v>3*10</c:v>
                </c:pt>
                <c:pt idx="5">
                  <c:v>4*10</c:v>
                </c:pt>
              </c:strCache>
            </c:strRef>
          </c:cat>
          <c:val>
            <c:numRef>
              <c:f>AIC!$B$64:$G$64</c:f>
              <c:numCache>
                <c:formatCode>0.00</c:formatCode>
                <c:ptCount val="6"/>
                <c:pt idx="0">
                  <c:v>5882.48</c:v>
                </c:pt>
                <c:pt idx="1">
                  <c:v>8805.23</c:v>
                </c:pt>
                <c:pt idx="2">
                  <c:v>10568.87</c:v>
                </c:pt>
                <c:pt idx="3">
                  <c:v>11323.86</c:v>
                </c:pt>
                <c:pt idx="4">
                  <c:v>16419.45</c:v>
                </c:pt>
                <c:pt idx="5">
                  <c:v>21374.3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FA-470F-8BCE-4CF177693015}"/>
            </c:ext>
          </c:extLst>
        </c:ser>
        <c:ser>
          <c:idx val="1"/>
          <c:order val="1"/>
          <c:tx>
            <c:strRef>
              <c:f>AIC!$A$65</c:f>
              <c:strCache>
                <c:ptCount val="1"/>
                <c:pt idx="0">
                  <c:v>M-Skewed 0.4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AIC!$B$63:$G$63</c:f>
              <c:strCache>
                <c:ptCount val="6"/>
                <c:pt idx="0">
                  <c:v>2*5</c:v>
                </c:pt>
                <c:pt idx="1">
                  <c:v>3*5</c:v>
                </c:pt>
                <c:pt idx="2">
                  <c:v>4*5</c:v>
                </c:pt>
                <c:pt idx="3">
                  <c:v>2*10</c:v>
                </c:pt>
                <c:pt idx="4">
                  <c:v>3*10</c:v>
                </c:pt>
                <c:pt idx="5">
                  <c:v>4*10</c:v>
                </c:pt>
              </c:strCache>
            </c:strRef>
          </c:cat>
          <c:val>
            <c:numRef>
              <c:f>AIC!$B$65:$G$65</c:f>
              <c:numCache>
                <c:formatCode>0.00</c:formatCode>
                <c:ptCount val="6"/>
                <c:pt idx="0">
                  <c:v>5972.2</c:v>
                </c:pt>
                <c:pt idx="1">
                  <c:v>8985.35</c:v>
                </c:pt>
                <c:pt idx="2">
                  <c:v>11012.04</c:v>
                </c:pt>
                <c:pt idx="3">
                  <c:v>11174.86</c:v>
                </c:pt>
                <c:pt idx="4">
                  <c:v>16656.48</c:v>
                </c:pt>
                <c:pt idx="5">
                  <c:v>21780.12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FA-470F-8BCE-4CF177693015}"/>
            </c:ext>
          </c:extLst>
        </c:ser>
        <c:ser>
          <c:idx val="2"/>
          <c:order val="2"/>
          <c:tx>
            <c:strRef>
              <c:f>AIC!$A$66</c:f>
              <c:strCache>
                <c:ptCount val="1"/>
                <c:pt idx="0">
                  <c:v>S-Skewed 0.8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AIC!$B$63:$G$63</c:f>
              <c:strCache>
                <c:ptCount val="6"/>
                <c:pt idx="0">
                  <c:v>2*5</c:v>
                </c:pt>
                <c:pt idx="1">
                  <c:v>3*5</c:v>
                </c:pt>
                <c:pt idx="2">
                  <c:v>4*5</c:v>
                </c:pt>
                <c:pt idx="3">
                  <c:v>2*10</c:v>
                </c:pt>
                <c:pt idx="4">
                  <c:v>3*10</c:v>
                </c:pt>
                <c:pt idx="5">
                  <c:v>4*10</c:v>
                </c:pt>
              </c:strCache>
            </c:strRef>
          </c:cat>
          <c:val>
            <c:numRef>
              <c:f>AIC!$B$66:$G$66</c:f>
              <c:numCache>
                <c:formatCode>0.00</c:formatCode>
                <c:ptCount val="6"/>
                <c:pt idx="0">
                  <c:v>5811.72</c:v>
                </c:pt>
                <c:pt idx="1">
                  <c:v>8941.39</c:v>
                </c:pt>
                <c:pt idx="2">
                  <c:v>11148.54</c:v>
                </c:pt>
                <c:pt idx="3">
                  <c:v>10998.1</c:v>
                </c:pt>
                <c:pt idx="4">
                  <c:v>16733.03</c:v>
                </c:pt>
                <c:pt idx="5">
                  <c:v>21223.37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FA-470F-8BCE-4CF177693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4847519"/>
        <c:axId val="524843775"/>
      </c:lineChart>
      <c:catAx>
        <c:axId val="524847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843775"/>
        <c:crosses val="autoZero"/>
        <c:auto val="1"/>
        <c:lblAlgn val="ctr"/>
        <c:lblOffset val="100"/>
        <c:noMultiLvlLbl val="0"/>
      </c:catAx>
      <c:valAx>
        <c:axId val="524843775"/>
        <c:scaling>
          <c:orientation val="minMax"/>
          <c:max val="1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847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AIC - 1000 Samples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AIC!$A$71</c:f>
              <c:strCache>
                <c:ptCount val="1"/>
                <c:pt idx="0">
                  <c:v>Normal 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AIC!$B$70:$G$70</c:f>
              <c:strCache>
                <c:ptCount val="6"/>
                <c:pt idx="0">
                  <c:v>2*5</c:v>
                </c:pt>
                <c:pt idx="1">
                  <c:v>3*5</c:v>
                </c:pt>
                <c:pt idx="2">
                  <c:v>4*5</c:v>
                </c:pt>
                <c:pt idx="3">
                  <c:v>2*10</c:v>
                </c:pt>
                <c:pt idx="4">
                  <c:v>3*10</c:v>
                </c:pt>
                <c:pt idx="5">
                  <c:v>4*10</c:v>
                </c:pt>
              </c:strCache>
            </c:strRef>
          </c:cat>
          <c:val>
            <c:numRef>
              <c:f>AIC!$B$71:$G$71</c:f>
              <c:numCache>
                <c:formatCode>General</c:formatCode>
                <c:ptCount val="6"/>
                <c:pt idx="0">
                  <c:v>22773.03</c:v>
                </c:pt>
                <c:pt idx="1">
                  <c:v>34535.42</c:v>
                </c:pt>
                <c:pt idx="2">
                  <c:v>43356.36</c:v>
                </c:pt>
                <c:pt idx="3">
                  <c:v>43545.21</c:v>
                </c:pt>
                <c:pt idx="4">
                  <c:v>63383.17</c:v>
                </c:pt>
                <c:pt idx="5">
                  <c:v>88279.03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7D-4FDE-9914-AB3F378C3E28}"/>
            </c:ext>
          </c:extLst>
        </c:ser>
        <c:ser>
          <c:idx val="1"/>
          <c:order val="1"/>
          <c:tx>
            <c:strRef>
              <c:f>AIC!$A$72</c:f>
              <c:strCache>
                <c:ptCount val="1"/>
                <c:pt idx="0">
                  <c:v>M-Skewed 0.4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AIC!$B$70:$G$70</c:f>
              <c:strCache>
                <c:ptCount val="6"/>
                <c:pt idx="0">
                  <c:v>2*5</c:v>
                </c:pt>
                <c:pt idx="1">
                  <c:v>3*5</c:v>
                </c:pt>
                <c:pt idx="2">
                  <c:v>4*5</c:v>
                </c:pt>
                <c:pt idx="3">
                  <c:v>2*10</c:v>
                </c:pt>
                <c:pt idx="4">
                  <c:v>3*10</c:v>
                </c:pt>
                <c:pt idx="5">
                  <c:v>4*10</c:v>
                </c:pt>
              </c:strCache>
            </c:strRef>
          </c:cat>
          <c:val>
            <c:numRef>
              <c:f>AIC!$B$72:$G$72</c:f>
              <c:numCache>
                <c:formatCode>General</c:formatCode>
                <c:ptCount val="6"/>
                <c:pt idx="0">
                  <c:v>22879.83</c:v>
                </c:pt>
                <c:pt idx="1">
                  <c:v>34854.639999999999</c:v>
                </c:pt>
                <c:pt idx="2">
                  <c:v>43943.360000000001</c:v>
                </c:pt>
                <c:pt idx="3">
                  <c:v>44361.15</c:v>
                </c:pt>
                <c:pt idx="4">
                  <c:v>63446.98</c:v>
                </c:pt>
                <c:pt idx="5">
                  <c:v>88060.07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C7D-4FDE-9914-AB3F378C3E28}"/>
            </c:ext>
          </c:extLst>
        </c:ser>
        <c:ser>
          <c:idx val="2"/>
          <c:order val="2"/>
          <c:tx>
            <c:strRef>
              <c:f>AIC!$A$73</c:f>
              <c:strCache>
                <c:ptCount val="1"/>
                <c:pt idx="0">
                  <c:v>S-Skewed 0.8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AIC!$B$70:$G$70</c:f>
              <c:strCache>
                <c:ptCount val="6"/>
                <c:pt idx="0">
                  <c:v>2*5</c:v>
                </c:pt>
                <c:pt idx="1">
                  <c:v>3*5</c:v>
                </c:pt>
                <c:pt idx="2">
                  <c:v>4*5</c:v>
                </c:pt>
                <c:pt idx="3">
                  <c:v>2*10</c:v>
                </c:pt>
                <c:pt idx="4">
                  <c:v>3*10</c:v>
                </c:pt>
                <c:pt idx="5">
                  <c:v>4*10</c:v>
                </c:pt>
              </c:strCache>
            </c:strRef>
          </c:cat>
          <c:val>
            <c:numRef>
              <c:f>AIC!$B$73:$G$73</c:f>
              <c:numCache>
                <c:formatCode>General</c:formatCode>
                <c:ptCount val="6"/>
                <c:pt idx="0">
                  <c:v>22720.720000000001</c:v>
                </c:pt>
                <c:pt idx="1">
                  <c:v>34804.019999999997</c:v>
                </c:pt>
                <c:pt idx="2">
                  <c:v>43391.81</c:v>
                </c:pt>
                <c:pt idx="3">
                  <c:v>43911.26</c:v>
                </c:pt>
                <c:pt idx="4">
                  <c:v>63174.2</c:v>
                </c:pt>
                <c:pt idx="5">
                  <c:v>87930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C7D-4FDE-9914-AB3F378C3E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7138351"/>
        <c:axId val="727137935"/>
      </c:lineChart>
      <c:catAx>
        <c:axId val="727138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7137935"/>
        <c:crosses val="autoZero"/>
        <c:auto val="1"/>
        <c:lblAlgn val="ctr"/>
        <c:lblOffset val="100"/>
        <c:noMultiLvlLbl val="0"/>
      </c:catAx>
      <c:valAx>
        <c:axId val="727137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7138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52F4-43DA-4089-B450-52C9A5A95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419B2-74A5-404C-8346-78F9C3B43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8C65B-8F09-4708-937A-BFE6358B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5DB5-B4C4-474C-BBFC-55B19A14BDF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9ECC6-EA8E-4E26-86D1-6B0C5AE4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B4F3F-E0D4-4B12-B368-D11E544F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4BDE-DEB0-4E5D-A3E1-1FF09146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0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6500-E5A8-41B0-8F49-8A499C09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1474A-6059-4602-BD4D-6E3BF11E1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3FA3C-107C-44F2-825E-01F22B2D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5DB5-B4C4-474C-BBFC-55B19A14BDF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4D7E2-7F9D-4A68-9D2F-EB810E57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E883C-8EC2-4195-A723-046D6B9B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4BDE-DEB0-4E5D-A3E1-1FF09146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7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FA7CE-6545-4DB1-BF8C-D4054E694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26B4B-E64D-4E25-9848-C0BDA7B39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03665-201F-40DB-B2F7-99A1A63C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5DB5-B4C4-474C-BBFC-55B19A14BDF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43CD9-B6B0-440E-BF13-73A0311B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9500D-77B5-4E35-A811-DBDAAD12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4BDE-DEB0-4E5D-A3E1-1FF09146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0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3CA6-B332-4B7C-9BB0-26640F4F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65AF0-ACF1-4E2C-AF97-E2A090BA5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2F176-70B1-4758-81B2-0752A2CA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5DB5-B4C4-474C-BBFC-55B19A14BDF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2C94C-0B6A-48F1-9F4D-94C9283C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F7E93-97A7-4C21-907D-2B51826E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4BDE-DEB0-4E5D-A3E1-1FF09146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5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A293-6C64-4D63-A80F-7552F2CA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58209-458C-43FF-8C86-D92430204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AF16F-E061-47F4-8ABD-9C93E97E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5DB5-B4C4-474C-BBFC-55B19A14BDF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C0D53-698E-4647-80E0-2CBA0BD1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ECBD2-D2C1-476F-BDE2-0D166C26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4BDE-DEB0-4E5D-A3E1-1FF09146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9A57-3C87-4916-92FC-922EA6FB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957F1-204F-452B-A205-07CE0342F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94B78-A9D3-4A3D-AA5B-76E15A7B7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6E843-2D52-4BA7-8FD5-C6F38BDFC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5DB5-B4C4-474C-BBFC-55B19A14BDF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1F5F1-E2E6-43B0-8920-47993AAB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73C80-FA7F-43A0-8D3C-88A1CA83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4BDE-DEB0-4E5D-A3E1-1FF09146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7D840-5C6E-4DFB-BE94-2E6C480B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70DA9-89AF-4457-AA23-75D9881E5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08E97-8234-47C3-A8F2-93A559CF5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6A064-B40D-4DFB-9ADF-4B3D3323D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73823-CC42-4682-9CC3-D83353440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492087-D96A-4047-9BE3-4682B27A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5DB5-B4C4-474C-BBFC-55B19A14BDF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725D24-8BC9-4B94-B118-61206D9C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785E53-1E0F-4E29-9283-E0955578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4BDE-DEB0-4E5D-A3E1-1FF09146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1C74-0EB9-4923-9DDE-E42E4E06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BD24-CC11-4CF5-99DC-2EFC9E3ED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5DB5-B4C4-474C-BBFC-55B19A14BDF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02C91-3F72-42E1-9FCF-549A22EF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BA98A-2C22-42CB-8EAD-8D4BA774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4BDE-DEB0-4E5D-A3E1-1FF09146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6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925BDA-A46C-40EB-A855-3697367EC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5DB5-B4C4-474C-BBFC-55B19A14BDF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DFBAA-E43D-40F1-8FC2-456143B08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3D5C3-405A-4DE9-93BF-97210D717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4BDE-DEB0-4E5D-A3E1-1FF09146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9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DFE7-7AC9-4789-A7B2-36F4D932E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E461C-4F4F-447A-AC3B-F7C8A2DC3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F92BF-AE52-42A7-9E78-4F27BBF4F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E69DB-ED24-4AA1-84E2-9FCF7010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5DB5-B4C4-474C-BBFC-55B19A14BDF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2162B-B9F9-4CF5-B995-D4BF6015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5BDC9-D58F-4276-909B-E5A8BA32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4BDE-DEB0-4E5D-A3E1-1FF09146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6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F51A2-AB7C-4913-9F8B-9FC62AE6A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6BDCB-FEFB-4E95-B256-C2EF48B2A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3A891-8F21-4D19-86DE-25AAA3FF7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B3A21-FCDC-4FA0-9BF6-36DFFE60B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5DB5-B4C4-474C-BBFC-55B19A14BDF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948C0-43AC-49E6-A26B-5401CCDE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35BE7-0754-469D-AB5A-FBE53FD7D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14BDE-DEB0-4E5D-A3E1-1FF09146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8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6CC23-7D0B-4D9E-97ED-EBAA945C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C313B-2E22-4B44-91C5-D0F6849FF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15995-4E63-4782-925B-44BDCE428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25DB5-B4C4-474C-BBFC-55B19A14BDF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488F-44B4-411A-B76D-8137E6B7E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343B1-0EF2-425B-B21E-6EC306E5E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14BDE-DEB0-4E5D-A3E1-1FF09146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1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jpeg"/><Relationship Id="rId7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6.jpeg"/><Relationship Id="rId4" Type="http://schemas.openxmlformats.org/officeDocument/2006/relationships/image" Target="../media/image18.png"/><Relationship Id="rId9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Excel_Worksheet.xls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BC46-447C-4356-9C6F-0C9BEA988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3188" y="1122363"/>
            <a:ext cx="9945624" cy="2387600"/>
          </a:xfrm>
        </p:spPr>
        <p:txBody>
          <a:bodyPr/>
          <a:lstStyle/>
          <a:p>
            <a:r>
              <a:rPr 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The impact of </a:t>
            </a:r>
            <a:r>
              <a:rPr lang="en-US" sz="3600">
                <a:solidFill>
                  <a:srgbClr val="C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nonnormality</a:t>
            </a:r>
            <a:r>
              <a:rPr lang="en-US" sz="3600">
                <a:effectLst/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on parameter estimates</a:t>
            </a:r>
            <a:br>
              <a:rPr lang="en-US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</a:br>
            <a:r>
              <a:rPr lang="en-US" sz="2400">
                <a:effectLst/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in the multidimensional (Bi-factor) graded response model (MGRM)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752A7-AA79-413B-AA8A-4558B5B13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6982"/>
            <a:ext cx="9144000" cy="1655762"/>
          </a:xfrm>
        </p:spPr>
        <p:txBody>
          <a:bodyPr/>
          <a:lstStyle/>
          <a:p>
            <a:r>
              <a:rPr lang="en-US"/>
              <a:t>College of Education</a:t>
            </a:r>
          </a:p>
          <a:p>
            <a:r>
              <a:rPr lang="en-US"/>
              <a:t>Educational Research</a:t>
            </a:r>
          </a:p>
          <a:p>
            <a:r>
              <a:rPr lang="en-US"/>
              <a:t>Jujia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6F12B3-F195-4BC1-BBCD-8D542FE15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472" y="1280812"/>
            <a:ext cx="7697274" cy="4296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C093F7-5F00-49DA-BF81-25BC1DEFB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8413"/>
            <a:ext cx="4591691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51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Vector Psychometric Group. flexMIRT® - Academic">
            <a:extLst>
              <a:ext uri="{FF2B5EF4-FFF2-40B4-BE49-F238E27FC236}">
                <a16:creationId xmlns:a16="http://schemas.microsoft.com/office/drawing/2014/main" id="{72F1C5E2-D4E2-477D-887C-EEE491476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540" y="3368798"/>
            <a:ext cx="858396" cy="42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Mplus | OSU Software | Oregon State University">
            <a:extLst>
              <a:ext uri="{FF2B5EF4-FFF2-40B4-BE49-F238E27FC236}">
                <a16:creationId xmlns:a16="http://schemas.microsoft.com/office/drawing/2014/main" id="{E4992851-204E-44BF-83C9-3E383DFE3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528" y="4429784"/>
            <a:ext cx="662441" cy="66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Your first R package: A tutorial | Patricio R Estévez-Soto">
            <a:extLst>
              <a:ext uri="{FF2B5EF4-FFF2-40B4-BE49-F238E27FC236}">
                <a16:creationId xmlns:a16="http://schemas.microsoft.com/office/drawing/2014/main" id="{6A16D598-1C46-417B-8FBA-CD16A13DF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528" y="1850405"/>
            <a:ext cx="704421" cy="54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6E423F-165A-4B60-A864-3F4C057766D8}"/>
              </a:ext>
            </a:extLst>
          </p:cNvPr>
          <p:cNvSpPr txBox="1"/>
          <p:nvPr/>
        </p:nvSpPr>
        <p:spPr>
          <a:xfrm>
            <a:off x="4683571" y="2380024"/>
            <a:ext cx="781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R: </a:t>
            </a:r>
            <a:r>
              <a:rPr lang="en-US" sz="1200" dirty="0" err="1"/>
              <a:t>Mirt</a:t>
            </a:r>
            <a:r>
              <a:rPr lang="en-US" sz="1200" dirty="0"/>
              <a:t> package</a:t>
            </a:r>
          </a:p>
        </p:txBody>
      </p:sp>
      <p:pic>
        <p:nvPicPr>
          <p:cNvPr id="9" name="Picture 2" descr="5 Steps to Conducting a Non-Normal Capability Analysis">
            <a:extLst>
              <a:ext uri="{FF2B5EF4-FFF2-40B4-BE49-F238E27FC236}">
                <a16:creationId xmlns:a16="http://schemas.microsoft.com/office/drawing/2014/main" id="{F96A6092-D4FA-4671-A242-FAD5C7576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637" y="2526091"/>
            <a:ext cx="2500839" cy="150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BF4842-2921-4818-B395-256D2CAEA03D}"/>
              </a:ext>
            </a:extLst>
          </p:cNvPr>
          <p:cNvSpPr txBox="1"/>
          <p:nvPr/>
        </p:nvSpPr>
        <p:spPr>
          <a:xfrm>
            <a:off x="6106452" y="2213793"/>
            <a:ext cx="10054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4817D4-3F71-4B9D-9A04-1EC3BC52E497}"/>
              </a:ext>
            </a:extLst>
          </p:cNvPr>
          <p:cNvSpPr txBox="1"/>
          <p:nvPr/>
        </p:nvSpPr>
        <p:spPr>
          <a:xfrm>
            <a:off x="1686868" y="5578418"/>
            <a:ext cx="15583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 Theta</a:t>
            </a:r>
            <a:r>
              <a:rPr lang="en-US" sz="4000" dirty="0">
                <a:solidFill>
                  <a:srgbClr val="C00000"/>
                </a:solidFill>
              </a:rPr>
              <a:t> θ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5" name="Picture 2" descr="5 Steps to Conducting a Non-Normal Capability Analysis">
            <a:extLst>
              <a:ext uri="{FF2B5EF4-FFF2-40B4-BE49-F238E27FC236}">
                <a16:creationId xmlns:a16="http://schemas.microsoft.com/office/drawing/2014/main" id="{9B7F3266-1A6A-4C65-880E-8B714AFD1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347" y="3476195"/>
            <a:ext cx="2926156" cy="175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5 Steps to Conducting a Non-Normal Capability Analysis">
            <a:extLst>
              <a:ext uri="{FF2B5EF4-FFF2-40B4-BE49-F238E27FC236}">
                <a16:creationId xmlns:a16="http://schemas.microsoft.com/office/drawing/2014/main" id="{1C6DACFC-4453-4129-9842-D5CE2DA818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31" b="11222"/>
          <a:stretch/>
        </p:blipFill>
        <p:spPr bwMode="auto">
          <a:xfrm>
            <a:off x="8383716" y="3530882"/>
            <a:ext cx="2726273" cy="156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5 Steps to Conducting a Non-Normal Capability Analysis">
            <a:extLst>
              <a:ext uri="{FF2B5EF4-FFF2-40B4-BE49-F238E27FC236}">
                <a16:creationId xmlns:a16="http://schemas.microsoft.com/office/drawing/2014/main" id="{CD5346B9-6259-4B4F-9E0D-E0B668248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347" y="1439551"/>
            <a:ext cx="2500839" cy="150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The Standard Normal Distribution | Examples, Explanations, Uses">
            <a:extLst>
              <a:ext uri="{FF2B5EF4-FFF2-40B4-BE49-F238E27FC236}">
                <a16:creationId xmlns:a16="http://schemas.microsoft.com/office/drawing/2014/main" id="{3827B83A-D289-4F5B-AC41-F50F1F1ECE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alphaModFix amt="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41" t="11700" b="11698"/>
          <a:stretch/>
        </p:blipFill>
        <p:spPr bwMode="auto">
          <a:xfrm>
            <a:off x="8155106" y="1430314"/>
            <a:ext cx="2960255" cy="150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B781F4E-5D10-4803-BEAC-D10F75C70D00}"/>
              </a:ext>
            </a:extLst>
          </p:cNvPr>
          <p:cNvSpPr txBox="1"/>
          <p:nvPr/>
        </p:nvSpPr>
        <p:spPr>
          <a:xfrm>
            <a:off x="8155106" y="5578418"/>
            <a:ext cx="3135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Theta</a:t>
            </a:r>
            <a:r>
              <a:rPr lang="en-US" sz="4000" dirty="0">
                <a:solidFill>
                  <a:srgbClr val="C00000"/>
                </a:solidFill>
              </a:rPr>
              <a:t> θ</a:t>
            </a:r>
            <a:r>
              <a:rPr lang="en-US" sz="4000" dirty="0"/>
              <a:t> </a:t>
            </a:r>
            <a:r>
              <a:rPr lang="en-US" altLang="zh-CN" dirty="0"/>
              <a:t>in models</a:t>
            </a:r>
            <a:r>
              <a:rPr lang="en-US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BFCC87-9541-4940-8F93-304A24CBEC65}"/>
              </a:ext>
            </a:extLst>
          </p:cNvPr>
          <p:cNvSpPr/>
          <p:nvPr/>
        </p:nvSpPr>
        <p:spPr>
          <a:xfrm>
            <a:off x="4361688" y="3309542"/>
            <a:ext cx="1369519" cy="499989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3901F5-BFD7-4E38-98AB-F468A0BF298A}"/>
              </a:ext>
            </a:extLst>
          </p:cNvPr>
          <p:cNvSpPr/>
          <p:nvPr/>
        </p:nvSpPr>
        <p:spPr>
          <a:xfrm>
            <a:off x="600362" y="550068"/>
            <a:ext cx="955675" cy="9556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FDFEC9C-8205-4D27-8953-092099CC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5.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C00000"/>
                </a:solidFill>
              </a:rPr>
              <a:t>Result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47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1A19AE-E21E-40F0-B78C-D4A80446D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 </a:t>
            </a:r>
            <a:r>
              <a:rPr lang="en-US" sz="2000" dirty="0"/>
              <a:t>– Skewness Performance (calculated by </a:t>
            </a:r>
            <a:r>
              <a:rPr lang="en-US" sz="2000" b="1" dirty="0">
                <a:solidFill>
                  <a:srgbClr val="C00000"/>
                </a:solidFill>
              </a:rPr>
              <a:t>MEAN</a:t>
            </a:r>
            <a:r>
              <a:rPr lang="en-US" sz="2000" dirty="0"/>
              <a:t> of theta in 30 replications, Wang,2018)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C1DDF-465A-46CE-B50E-B7CD0FC7031F}"/>
              </a:ext>
            </a:extLst>
          </p:cNvPr>
          <p:cNvSpPr txBox="1"/>
          <p:nvPr/>
        </p:nvSpPr>
        <p:spPr>
          <a:xfrm>
            <a:off x="1517658" y="5907220"/>
            <a:ext cx="484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result from: R package-moments::skewness()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D4E692-F8E0-47DD-A3E7-331DBE7ED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840" y="1183105"/>
            <a:ext cx="3208889" cy="1791101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F28927B-EF37-4ABA-9CCC-4444646158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620829"/>
              </p:ext>
            </p:extLst>
          </p:nvPr>
        </p:nvGraphicFramePr>
        <p:xfrm>
          <a:off x="1517658" y="3158038"/>
          <a:ext cx="9156684" cy="26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" name="Worksheet" r:id="rId4" imgW="7629607" imgH="2190634" progId="Excel.Sheet.12">
                  <p:embed/>
                </p:oleObj>
              </mc:Choice>
              <mc:Fallback>
                <p:oleObj name="Worksheet" r:id="rId4" imgW="7629607" imgH="219063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7658" y="3158038"/>
                        <a:ext cx="9156684" cy="26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2080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98AED9E-626A-4610-AC6E-BAA447CA541A}"/>
              </a:ext>
            </a:extLst>
          </p:cNvPr>
          <p:cNvSpPr/>
          <p:nvPr/>
        </p:nvSpPr>
        <p:spPr>
          <a:xfrm>
            <a:off x="4702719" y="5810083"/>
            <a:ext cx="377133" cy="242962"/>
          </a:xfrm>
          <a:prstGeom prst="rect">
            <a:avLst/>
          </a:prstGeom>
          <a:solidFill>
            <a:srgbClr val="75D5D7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CDDA50-7C32-4170-8B9F-0D21C4290C60}"/>
              </a:ext>
            </a:extLst>
          </p:cNvPr>
          <p:cNvSpPr/>
          <p:nvPr/>
        </p:nvSpPr>
        <p:spPr>
          <a:xfrm>
            <a:off x="4702719" y="5511700"/>
            <a:ext cx="377133" cy="242962"/>
          </a:xfrm>
          <a:prstGeom prst="rect">
            <a:avLst/>
          </a:prstGeom>
          <a:solidFill>
            <a:srgbClr val="F2B0AC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44986E-BEDC-4094-B220-D1860F3D8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336" y="170556"/>
            <a:ext cx="2894798" cy="22280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7DFCDF-9231-4D55-BF33-2AC32F8BB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920" y="2398638"/>
            <a:ext cx="2894798" cy="22280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3D90D4-0570-48F3-97F4-B998C6F64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920" y="4626720"/>
            <a:ext cx="2894798" cy="22280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3637D0-C13F-4E5A-8349-A7F12B1B1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026" y="121322"/>
            <a:ext cx="2894799" cy="22280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5E65169-7F3D-469A-9FFD-8989D493B2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898" y="2399477"/>
            <a:ext cx="2894799" cy="222808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5302A2A-3780-4883-B1AC-7D6F6BD1FE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8217" y="4627560"/>
            <a:ext cx="2894799" cy="222808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F1A357-87B7-46A4-AF7A-471CEBF1598C}"/>
              </a:ext>
            </a:extLst>
          </p:cNvPr>
          <p:cNvCxnSpPr>
            <a:cxnSpLocks/>
          </p:cNvCxnSpPr>
          <p:nvPr/>
        </p:nvCxnSpPr>
        <p:spPr>
          <a:xfrm>
            <a:off x="9666514" y="0"/>
            <a:ext cx="0" cy="6855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D62B43-EF5E-4DDE-97F1-E15A20FC5B0B}"/>
              </a:ext>
            </a:extLst>
          </p:cNvPr>
          <p:cNvCxnSpPr>
            <a:cxnSpLocks/>
          </p:cNvCxnSpPr>
          <p:nvPr/>
        </p:nvCxnSpPr>
        <p:spPr>
          <a:xfrm>
            <a:off x="2357410" y="2357"/>
            <a:ext cx="0" cy="6855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7DEF24A-DB5B-4BFE-A32D-D2C0DD25CCF8}"/>
              </a:ext>
            </a:extLst>
          </p:cNvPr>
          <p:cNvSpPr txBox="1"/>
          <p:nvPr/>
        </p:nvSpPr>
        <p:spPr>
          <a:xfrm>
            <a:off x="3889825" y="262711"/>
            <a:ext cx="1459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s-Factor:	2</a:t>
            </a:r>
          </a:p>
          <a:p>
            <a:r>
              <a:rPr lang="en-US" dirty="0"/>
              <a:t>Item:	5</a:t>
            </a:r>
          </a:p>
          <a:p>
            <a:r>
              <a:rPr lang="en-US" dirty="0"/>
              <a:t>Samples	250</a:t>
            </a: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81B77F-BB17-4A97-9809-880F91E91BB8}"/>
              </a:ext>
            </a:extLst>
          </p:cNvPr>
          <p:cNvSpPr txBox="1"/>
          <p:nvPr/>
        </p:nvSpPr>
        <p:spPr>
          <a:xfrm>
            <a:off x="6740661" y="262711"/>
            <a:ext cx="15760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s-Factor:	4</a:t>
            </a:r>
          </a:p>
          <a:p>
            <a:r>
              <a:rPr lang="en-US" dirty="0"/>
              <a:t>Item:	10</a:t>
            </a:r>
          </a:p>
          <a:p>
            <a:r>
              <a:rPr lang="en-US" dirty="0"/>
              <a:t>Samples	1000</a:t>
            </a:r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1005CC-66F9-408C-BC26-6EF66ECE5291}"/>
              </a:ext>
            </a:extLst>
          </p:cNvPr>
          <p:cNvSpPr txBox="1"/>
          <p:nvPr/>
        </p:nvSpPr>
        <p:spPr>
          <a:xfrm>
            <a:off x="4775469" y="5463728"/>
            <a:ext cx="2886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dirty="0"/>
              <a:t>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 the Real Theta Density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dirty="0"/>
              <a:t>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 Model-Predicted Theta Density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C6D5B6-05B5-47C2-A834-E8957E371EE2}"/>
              </a:ext>
            </a:extLst>
          </p:cNvPr>
          <p:cNvSpPr txBox="1"/>
          <p:nvPr/>
        </p:nvSpPr>
        <p:spPr>
          <a:xfrm>
            <a:off x="0" y="4656840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Severely</a:t>
            </a:r>
          </a:p>
          <a:p>
            <a:r>
              <a:rPr lang="en-US" sz="1600" dirty="0"/>
              <a:t>skewed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6A0E5E-0654-4BA9-9A7D-B16ADB65D4B2}"/>
              </a:ext>
            </a:extLst>
          </p:cNvPr>
          <p:cNvSpPr txBox="1"/>
          <p:nvPr/>
        </p:nvSpPr>
        <p:spPr>
          <a:xfrm>
            <a:off x="0" y="2370197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Moderately</a:t>
            </a:r>
          </a:p>
          <a:p>
            <a:r>
              <a:rPr lang="en-US" sz="1600" dirty="0"/>
              <a:t>skewed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B1FCA6-521C-40E9-ADCE-293759A79B6E}"/>
              </a:ext>
            </a:extLst>
          </p:cNvPr>
          <p:cNvSpPr txBox="1"/>
          <p:nvPr/>
        </p:nvSpPr>
        <p:spPr>
          <a:xfrm>
            <a:off x="0" y="17055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BD6552-1152-461D-B769-C3ED3DB8115A}"/>
              </a:ext>
            </a:extLst>
          </p:cNvPr>
          <p:cNvSpPr txBox="1"/>
          <p:nvPr/>
        </p:nvSpPr>
        <p:spPr>
          <a:xfrm>
            <a:off x="11100816" y="4656840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Severely</a:t>
            </a:r>
          </a:p>
          <a:p>
            <a:r>
              <a:rPr lang="en-US" sz="1600" dirty="0"/>
              <a:t>skewed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E6EB59-C748-4C83-866D-A32AA8C0A219}"/>
              </a:ext>
            </a:extLst>
          </p:cNvPr>
          <p:cNvSpPr txBox="1"/>
          <p:nvPr/>
        </p:nvSpPr>
        <p:spPr>
          <a:xfrm>
            <a:off x="11100816" y="2370197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Moderately</a:t>
            </a:r>
          </a:p>
          <a:p>
            <a:r>
              <a:rPr lang="en-US" sz="1600" dirty="0"/>
              <a:t>skewed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956921-FFBF-46A1-8E1C-D996C66A8995}"/>
              </a:ext>
            </a:extLst>
          </p:cNvPr>
          <p:cNvSpPr txBox="1"/>
          <p:nvPr/>
        </p:nvSpPr>
        <p:spPr>
          <a:xfrm>
            <a:off x="11100816" y="17055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A8A3C9-CFA5-4DD6-9CB7-6C08043A2D24}"/>
              </a:ext>
            </a:extLst>
          </p:cNvPr>
          <p:cNvSpPr txBox="1"/>
          <p:nvPr/>
        </p:nvSpPr>
        <p:spPr>
          <a:xfrm>
            <a:off x="4252955" y="6302824"/>
            <a:ext cx="351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result from: R package-ggplot2 </a:t>
            </a:r>
          </a:p>
        </p:txBody>
      </p:sp>
    </p:spTree>
    <p:extLst>
      <p:ext uri="{BB962C8B-B14F-4D97-AF65-F5344CB8AC3E}">
        <p14:creationId xmlns:p14="http://schemas.microsoft.com/office/powerpoint/2010/main" val="309335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  <p:bldP spid="33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1A64DB41-9982-4997-AB77-755A7F3FB9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0" t="557" r="1190" b="2873"/>
          <a:stretch/>
        </p:blipFill>
        <p:spPr>
          <a:xfrm>
            <a:off x="914549" y="1863943"/>
            <a:ext cx="4449295" cy="26611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2AF6786-1CC0-4AAF-AEE0-2CC4C57D3E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0" t="2773" r="1760" b="3430"/>
          <a:stretch/>
        </p:blipFill>
        <p:spPr>
          <a:xfrm>
            <a:off x="6828158" y="1940348"/>
            <a:ext cx="4449293" cy="25847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6EC6DD-A8A7-4D45-BBC3-CEE4FA48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Sample Size </a:t>
            </a:r>
            <a:r>
              <a:rPr lang="en-US" dirty="0"/>
              <a:t>Effect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9E1600-C29F-4D8C-8CD2-8035F7FF914C}"/>
              </a:ext>
            </a:extLst>
          </p:cNvPr>
          <p:cNvSpPr txBox="1"/>
          <p:nvPr/>
        </p:nvSpPr>
        <p:spPr>
          <a:xfrm>
            <a:off x="5759209" y="3825635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Normal</a:t>
            </a:r>
            <a:endParaRPr lang="en-US" sz="1200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7138B0-7AAB-4645-A9BA-C0D5B0AE4678}"/>
              </a:ext>
            </a:extLst>
          </p:cNvPr>
          <p:cNvSpPr txBox="1"/>
          <p:nvPr/>
        </p:nvSpPr>
        <p:spPr>
          <a:xfrm>
            <a:off x="5440193" y="3002675"/>
            <a:ext cx="1444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Moderately Skewed</a:t>
            </a:r>
            <a:r>
              <a:rPr lang="en-US" sz="1200" baseline="-250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627D1-D596-4F5B-B883-0ACAFED09F00}"/>
              </a:ext>
            </a:extLst>
          </p:cNvPr>
          <p:cNvSpPr txBox="1"/>
          <p:nvPr/>
        </p:nvSpPr>
        <p:spPr>
          <a:xfrm>
            <a:off x="5473939" y="2198003"/>
            <a:ext cx="1244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Severely Skewed</a:t>
            </a:r>
            <a:endParaRPr lang="en-US" sz="1200" baseline="-25000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408C7B-497A-4BFC-8D87-2A02E97F0F81}"/>
              </a:ext>
            </a:extLst>
          </p:cNvPr>
          <p:cNvCxnSpPr>
            <a:cxnSpLocks/>
          </p:cNvCxnSpPr>
          <p:nvPr/>
        </p:nvCxnSpPr>
        <p:spPr>
          <a:xfrm>
            <a:off x="1280160" y="2336503"/>
            <a:ext cx="4014754" cy="0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F21C2F-DD4F-4CEE-8466-043340285FAE}"/>
              </a:ext>
            </a:extLst>
          </p:cNvPr>
          <p:cNvCxnSpPr>
            <a:cxnSpLocks/>
          </p:cNvCxnSpPr>
          <p:nvPr/>
        </p:nvCxnSpPr>
        <p:spPr>
          <a:xfrm>
            <a:off x="1280160" y="3141175"/>
            <a:ext cx="4014754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B97E9D-874E-4417-B6A6-DFB7E8BC7C02}"/>
              </a:ext>
            </a:extLst>
          </p:cNvPr>
          <p:cNvCxnSpPr>
            <a:cxnSpLocks/>
          </p:cNvCxnSpPr>
          <p:nvPr/>
        </p:nvCxnSpPr>
        <p:spPr>
          <a:xfrm>
            <a:off x="1280160" y="3964135"/>
            <a:ext cx="401475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0CED16C-D7A1-4314-99E7-DBA456BBA40A}"/>
              </a:ext>
            </a:extLst>
          </p:cNvPr>
          <p:cNvCxnSpPr>
            <a:cxnSpLocks/>
          </p:cNvCxnSpPr>
          <p:nvPr/>
        </p:nvCxnSpPr>
        <p:spPr>
          <a:xfrm>
            <a:off x="7196328" y="2336503"/>
            <a:ext cx="4014754" cy="0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F4DED70-8681-4B8E-9099-B72B7C46B141}"/>
              </a:ext>
            </a:extLst>
          </p:cNvPr>
          <p:cNvCxnSpPr>
            <a:cxnSpLocks/>
          </p:cNvCxnSpPr>
          <p:nvPr/>
        </p:nvCxnSpPr>
        <p:spPr>
          <a:xfrm>
            <a:off x="7196328" y="3141175"/>
            <a:ext cx="4014754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24689F-512B-4C06-8312-730F9DBB08B0}"/>
              </a:ext>
            </a:extLst>
          </p:cNvPr>
          <p:cNvCxnSpPr>
            <a:cxnSpLocks/>
          </p:cNvCxnSpPr>
          <p:nvPr/>
        </p:nvCxnSpPr>
        <p:spPr>
          <a:xfrm>
            <a:off x="7196328" y="3964135"/>
            <a:ext cx="401475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D27DA1-80C4-46B2-AC4D-77A4FE3D6F62}"/>
              </a:ext>
            </a:extLst>
          </p:cNvPr>
          <p:cNvSpPr txBox="1"/>
          <p:nvPr/>
        </p:nvSpPr>
        <p:spPr>
          <a:xfrm>
            <a:off x="838199" y="5329730"/>
            <a:ext cx="10439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Conclusion 1</a:t>
            </a:r>
            <a:r>
              <a:rPr lang="en-US" dirty="0"/>
              <a:t>: Sample Size has no significant effect on 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parameter estimate.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382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45B8F9-D5C1-4FF7-AB87-15A37E985C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5" t="3048" r="1507" b="2766"/>
          <a:stretch/>
        </p:blipFill>
        <p:spPr>
          <a:xfrm>
            <a:off x="6884371" y="1895595"/>
            <a:ext cx="4402465" cy="25954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C4482C-2D87-4892-8D10-60D19F3509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0" t="3048" r="1273" b="2766"/>
          <a:stretch/>
        </p:blipFill>
        <p:spPr>
          <a:xfrm>
            <a:off x="905164" y="1895596"/>
            <a:ext cx="4459275" cy="25954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6EC6DD-A8A7-4D45-BBC3-CEE4FA48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Item &amp; Factor</a:t>
            </a:r>
            <a:r>
              <a:rPr lang="en-US" dirty="0"/>
              <a:t> Effect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9E1600-C29F-4D8C-8CD2-8035F7FF914C}"/>
              </a:ext>
            </a:extLst>
          </p:cNvPr>
          <p:cNvSpPr txBox="1"/>
          <p:nvPr/>
        </p:nvSpPr>
        <p:spPr>
          <a:xfrm>
            <a:off x="7092752" y="3698995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Normal</a:t>
            </a:r>
            <a:endParaRPr lang="en-US" sz="1200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7138B0-7AAB-4645-A9BA-C0D5B0AE4678}"/>
              </a:ext>
            </a:extLst>
          </p:cNvPr>
          <p:cNvSpPr txBox="1"/>
          <p:nvPr/>
        </p:nvSpPr>
        <p:spPr>
          <a:xfrm>
            <a:off x="7093776" y="2876035"/>
            <a:ext cx="1444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Moderately Skewed</a:t>
            </a:r>
            <a:r>
              <a:rPr lang="en-US" sz="1200" baseline="-250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627D1-D596-4F5B-B883-0ACAFED09F00}"/>
              </a:ext>
            </a:extLst>
          </p:cNvPr>
          <p:cNvSpPr txBox="1"/>
          <p:nvPr/>
        </p:nvSpPr>
        <p:spPr>
          <a:xfrm>
            <a:off x="7100090" y="2071363"/>
            <a:ext cx="1244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Severely Skewed</a:t>
            </a:r>
            <a:endParaRPr lang="en-US" sz="1200" baseline="-25000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408C7B-497A-4BFC-8D87-2A02E97F0F81}"/>
              </a:ext>
            </a:extLst>
          </p:cNvPr>
          <p:cNvCxnSpPr>
            <a:cxnSpLocks/>
          </p:cNvCxnSpPr>
          <p:nvPr/>
        </p:nvCxnSpPr>
        <p:spPr>
          <a:xfrm>
            <a:off x="1280160" y="2293219"/>
            <a:ext cx="4014754" cy="0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F21C2F-DD4F-4CEE-8466-043340285FAE}"/>
              </a:ext>
            </a:extLst>
          </p:cNvPr>
          <p:cNvCxnSpPr>
            <a:cxnSpLocks/>
          </p:cNvCxnSpPr>
          <p:nvPr/>
        </p:nvCxnSpPr>
        <p:spPr>
          <a:xfrm>
            <a:off x="1280160" y="3097891"/>
            <a:ext cx="4014754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B97E9D-874E-4417-B6A6-DFB7E8BC7C02}"/>
              </a:ext>
            </a:extLst>
          </p:cNvPr>
          <p:cNvCxnSpPr>
            <a:cxnSpLocks/>
          </p:cNvCxnSpPr>
          <p:nvPr/>
        </p:nvCxnSpPr>
        <p:spPr>
          <a:xfrm>
            <a:off x="1280160" y="3920851"/>
            <a:ext cx="401475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0CED16C-D7A1-4314-99E7-DBA456BBA40A}"/>
              </a:ext>
            </a:extLst>
          </p:cNvPr>
          <p:cNvCxnSpPr>
            <a:cxnSpLocks/>
          </p:cNvCxnSpPr>
          <p:nvPr/>
        </p:nvCxnSpPr>
        <p:spPr>
          <a:xfrm>
            <a:off x="7196328" y="2293219"/>
            <a:ext cx="4014754" cy="0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F4DED70-8681-4B8E-9099-B72B7C46B141}"/>
              </a:ext>
            </a:extLst>
          </p:cNvPr>
          <p:cNvCxnSpPr>
            <a:cxnSpLocks/>
          </p:cNvCxnSpPr>
          <p:nvPr/>
        </p:nvCxnSpPr>
        <p:spPr>
          <a:xfrm>
            <a:off x="7196328" y="3097891"/>
            <a:ext cx="4014754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24689F-512B-4C06-8312-730F9DBB08B0}"/>
              </a:ext>
            </a:extLst>
          </p:cNvPr>
          <p:cNvCxnSpPr>
            <a:cxnSpLocks/>
          </p:cNvCxnSpPr>
          <p:nvPr/>
        </p:nvCxnSpPr>
        <p:spPr>
          <a:xfrm>
            <a:off x="7196328" y="3920851"/>
            <a:ext cx="401475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D27DA1-80C4-46B2-AC4D-77A4FE3D6F62}"/>
              </a:ext>
            </a:extLst>
          </p:cNvPr>
          <p:cNvSpPr txBox="1"/>
          <p:nvPr/>
        </p:nvSpPr>
        <p:spPr>
          <a:xfrm>
            <a:off x="708506" y="5265643"/>
            <a:ext cx="5050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Conclusion 2</a:t>
            </a:r>
            <a:r>
              <a:rPr lang="en-US" dirty="0"/>
              <a:t>: Item numbers have significant effect on 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parameter estimate. </a:t>
            </a:r>
            <a:r>
              <a:rPr lang="en-US" dirty="0"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Moreover, Factor numbers are more </a:t>
            </a:r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effective</a:t>
            </a:r>
            <a:r>
              <a:rPr lang="en-US" dirty="0"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.</a:t>
            </a:r>
            <a:endParaRPr lang="en-US" sz="2400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DE4326E-C044-49EE-BD29-EFCB689D026C}"/>
              </a:ext>
            </a:extLst>
          </p:cNvPr>
          <p:cNvSpPr/>
          <p:nvPr/>
        </p:nvSpPr>
        <p:spPr>
          <a:xfrm rot="10800000">
            <a:off x="2768571" y="2417308"/>
            <a:ext cx="366230" cy="628598"/>
          </a:xfrm>
          <a:prstGeom prst="triangle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8FD8AF1-002A-4167-B781-C6203CB3FC1A}"/>
              </a:ext>
            </a:extLst>
          </p:cNvPr>
          <p:cNvSpPr/>
          <p:nvPr/>
        </p:nvSpPr>
        <p:spPr>
          <a:xfrm rot="10800000">
            <a:off x="3424545" y="2551867"/>
            <a:ext cx="366230" cy="628598"/>
          </a:xfrm>
          <a:prstGeom prst="triangle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AF7E0C-96B6-4623-BB01-B97C27C195C2}"/>
              </a:ext>
            </a:extLst>
          </p:cNvPr>
          <p:cNvSpPr txBox="1"/>
          <p:nvPr/>
        </p:nvSpPr>
        <p:spPr>
          <a:xfrm>
            <a:off x="3262853" y="2089459"/>
            <a:ext cx="689612" cy="415498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20 Items </a:t>
            </a:r>
          </a:p>
          <a:p>
            <a:r>
              <a:rPr lang="en-US" sz="1050" dirty="0"/>
              <a:t>2 Factor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0EF7E6-12CE-4123-9C9A-7C3248EC5358}"/>
              </a:ext>
            </a:extLst>
          </p:cNvPr>
          <p:cNvSpPr txBox="1"/>
          <p:nvPr/>
        </p:nvSpPr>
        <p:spPr>
          <a:xfrm>
            <a:off x="2597925" y="1949826"/>
            <a:ext cx="689612" cy="415498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50" dirty="0"/>
              <a:t>20 Items </a:t>
            </a:r>
          </a:p>
          <a:p>
            <a:r>
              <a:rPr lang="en-US" sz="1050" dirty="0"/>
              <a:t>4 Factor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8FBBAE-815E-4E7E-978C-4605961F02FE}"/>
              </a:ext>
            </a:extLst>
          </p:cNvPr>
          <p:cNvSpPr txBox="1"/>
          <p:nvPr/>
        </p:nvSpPr>
        <p:spPr>
          <a:xfrm>
            <a:off x="6808167" y="5260329"/>
            <a:ext cx="505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Conclusion</a:t>
            </a:r>
            <a:r>
              <a:rPr lang="en-US" dirty="0"/>
              <a:t>: Factor &gt; Item &gt; Sample Size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E20A27-A579-4B5D-A09D-A0C8B64C387C}"/>
              </a:ext>
            </a:extLst>
          </p:cNvPr>
          <p:cNvSpPr txBox="1"/>
          <p:nvPr/>
        </p:nvSpPr>
        <p:spPr>
          <a:xfrm>
            <a:off x="6132871" y="5862861"/>
            <a:ext cx="590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 will try a smaller sample size (20 or 100) in the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next phrase.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448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9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9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9" grpId="0" animBg="1"/>
      <p:bldP spid="30" grpId="0" animBg="1"/>
      <p:bldP spid="33" grpId="0" animBg="1"/>
      <p:bldP spid="20" grpId="0" animBg="1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C2EDDDE-801C-470B-9140-CEEFA157C8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715519"/>
              </p:ext>
            </p:extLst>
          </p:nvPr>
        </p:nvGraphicFramePr>
        <p:xfrm>
          <a:off x="666749" y="1690688"/>
          <a:ext cx="5270501" cy="346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6487FD0-721A-4C99-B293-3EDD4EE764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0844679"/>
              </p:ext>
            </p:extLst>
          </p:nvPr>
        </p:nvGraphicFramePr>
        <p:xfrm>
          <a:off x="5937250" y="1690688"/>
          <a:ext cx="5568950" cy="3464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4089ADD6-752C-4FCD-9D2E-F5F53E942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AIC and Others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9FE7BD-4387-409D-9E9A-D659854E81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906" b="28859"/>
          <a:stretch/>
        </p:blipFill>
        <p:spPr>
          <a:xfrm>
            <a:off x="7617463" y="365124"/>
            <a:ext cx="4169919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56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A90D2A-23F1-4306-89E9-03748717B820}"/>
              </a:ext>
            </a:extLst>
          </p:cNvPr>
          <p:cNvSpPr/>
          <p:nvPr/>
        </p:nvSpPr>
        <p:spPr>
          <a:xfrm>
            <a:off x="600362" y="550068"/>
            <a:ext cx="955675" cy="9556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C57B2D1-D897-4CF3-B59B-0CE5E472A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6.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rgbClr val="C00000"/>
                </a:solidFill>
              </a:rPr>
              <a:t>NEXT STEP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ACCC85-E741-460B-B84C-247F4AF27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Disaster</a:t>
            </a:r>
          </a:p>
          <a:p>
            <a:pPr lvl="1"/>
            <a:r>
              <a:rPr lang="en-US" dirty="0"/>
              <a:t>I forgot to record the post (real) parameters (a1, a2, a3, b1, b2, b3), which is simulated by </a:t>
            </a:r>
            <a:r>
              <a:rPr lang="en-US" dirty="0" err="1"/>
              <a:t>Mirt</a:t>
            </a:r>
            <a:r>
              <a:rPr lang="en-US" dirty="0"/>
              <a:t> package in R. </a:t>
            </a:r>
          </a:p>
          <a:p>
            <a:pPr lvl="1"/>
            <a:r>
              <a:rPr lang="en-US" dirty="0" err="1"/>
              <a:t>Flexmirt</a:t>
            </a:r>
            <a:r>
              <a:rPr lang="en-US" dirty="0"/>
              <a:t> did not record them for me.</a:t>
            </a:r>
          </a:p>
          <a:p>
            <a:pPr lvl="1"/>
            <a:r>
              <a:rPr lang="en-US" dirty="0"/>
              <a:t>I cannot calculate the bias of these parameters separately.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Next Step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To test the extremely small sample size.</a:t>
            </a:r>
          </a:p>
          <a:p>
            <a:pPr marL="914400" lvl="1" indent="-457200">
              <a:buFont typeface="+mj-lt"/>
              <a:buAutoNum type="alphaLcPeriod"/>
            </a:pPr>
            <a:endParaRPr lang="en-US" dirty="0"/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Kurtosis Analysis.</a:t>
            </a:r>
          </a:p>
          <a:p>
            <a:pPr marL="914400" lvl="1" indent="-457200">
              <a:buFont typeface="+mj-lt"/>
              <a:buAutoNum type="alphaLcPeriod"/>
            </a:pPr>
            <a:endParaRPr lang="en-US" dirty="0"/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Nonnormality of Specific factors.</a:t>
            </a:r>
          </a:p>
          <a:p>
            <a:pPr marL="914400" lvl="1" indent="-457200">
              <a:buFont typeface="+mj-lt"/>
              <a:buAutoNum type="alphaLcPeriod"/>
            </a:pPr>
            <a:endParaRPr lang="en-US" dirty="0"/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Correlations between Factors</a:t>
            </a:r>
          </a:p>
          <a:p>
            <a:pPr marL="914400" lvl="1" indent="-457200">
              <a:buFont typeface="+mj-lt"/>
              <a:buAutoNum type="alphaLcPeriod"/>
            </a:pPr>
            <a:endParaRPr lang="en-US" dirty="0"/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To compare the performance of  “</a:t>
            </a:r>
            <a:r>
              <a:rPr lang="en-US" dirty="0" err="1"/>
              <a:t>Mirt</a:t>
            </a:r>
            <a:r>
              <a:rPr lang="en-US" dirty="0"/>
              <a:t>” package in R(open-resource) and “Mplus” (commercial) with </a:t>
            </a:r>
            <a:r>
              <a:rPr lang="en-US" dirty="0" err="1"/>
              <a:t>FlexMIRT</a:t>
            </a:r>
            <a:r>
              <a:rPr lang="en-US" dirty="0"/>
              <a:t> (commercial).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23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FA87B-94C3-43FC-A896-358CAA2D9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feelings about </a:t>
            </a:r>
            <a:r>
              <a:rPr lang="en-US" dirty="0" err="1"/>
              <a:t>FlexMIRT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Irtplay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removed from CRAN in September this year, due to copyright problem.</a:t>
            </a:r>
          </a:p>
        </p:txBody>
      </p:sp>
    </p:spTree>
    <p:extLst>
      <p:ext uri="{BB962C8B-B14F-4D97-AF65-F5344CB8AC3E}">
        <p14:creationId xmlns:p14="http://schemas.microsoft.com/office/powerpoint/2010/main" val="138700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Standard Normal Distribution | Examples, Explanations, Uses">
            <a:extLst>
              <a:ext uri="{FF2B5EF4-FFF2-40B4-BE49-F238E27FC236}">
                <a16:creationId xmlns:a16="http://schemas.microsoft.com/office/drawing/2014/main" id="{76DB7DA9-253A-43B5-958A-66A674028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652" y="2006081"/>
            <a:ext cx="6544696" cy="404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1CD7E1A-BC5F-4F5F-9948-60B00D5537BE}"/>
              </a:ext>
            </a:extLst>
          </p:cNvPr>
          <p:cNvSpPr/>
          <p:nvPr/>
        </p:nvSpPr>
        <p:spPr>
          <a:xfrm>
            <a:off x="600362" y="550068"/>
            <a:ext cx="955675" cy="9556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A4DF14E-F5A2-4E6A-AAA3-535D055A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rgbClr val="C00000"/>
                </a:solidFill>
              </a:rPr>
              <a:t>Normality Assumption</a:t>
            </a:r>
          </a:p>
        </p:txBody>
      </p:sp>
    </p:spTree>
    <p:extLst>
      <p:ext uri="{BB962C8B-B14F-4D97-AF65-F5344CB8AC3E}">
        <p14:creationId xmlns:p14="http://schemas.microsoft.com/office/powerpoint/2010/main" val="1413859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629A-BC9F-42BD-8882-1F63EFAB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1471" y="2766218"/>
            <a:ext cx="1949057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BUT</a:t>
            </a:r>
          </a:p>
        </p:txBody>
      </p:sp>
    </p:spTree>
    <p:extLst>
      <p:ext uri="{BB962C8B-B14F-4D97-AF65-F5344CB8AC3E}">
        <p14:creationId xmlns:p14="http://schemas.microsoft.com/office/powerpoint/2010/main" val="206823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94BDC-BFF8-44D9-83D2-A21650A18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88" y="5624103"/>
            <a:ext cx="7423184" cy="1325563"/>
          </a:xfrm>
        </p:spPr>
        <p:txBody>
          <a:bodyPr>
            <a:normAutofit/>
          </a:bodyPr>
          <a:lstStyle/>
          <a:p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Dai, D.,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Samiian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Fernandes, J., &amp;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Coetzer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H. (2022). Multiple comorbidities, psychiatric disorders, healthcare resource utilization and costs among adults with essential tremor: a retrospective observational study in a large US commercially insured and Medicare Advantage population. </a:t>
            </a:r>
            <a:r>
              <a:rPr lang="en-US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Health Economics and Outcomes Research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(2), 37-46.</a:t>
            </a:r>
            <a:endParaRPr lang="en-US" sz="1100" dirty="0"/>
          </a:p>
        </p:txBody>
      </p:sp>
      <p:pic>
        <p:nvPicPr>
          <p:cNvPr id="1026" name="Picture 2" descr="Multiple Comorbidities, Psychiatric Disorders, Healthcare Resource  Utilization and Costs Among Adults with Essential Tremor: A Retrospective  Observational Study in a Large US Commercially Insured and Medicare  Advantage Population | Published in Journal">
            <a:extLst>
              <a:ext uri="{FF2B5EF4-FFF2-40B4-BE49-F238E27FC236}">
                <a16:creationId xmlns:a16="http://schemas.microsoft.com/office/drawing/2014/main" id="{EB060BC7-7DCA-42B8-8C1F-513DF579F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99" b="33343"/>
          <a:stretch/>
        </p:blipFill>
        <p:spPr bwMode="auto">
          <a:xfrm>
            <a:off x="368808" y="200937"/>
            <a:ext cx="4928071" cy="288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ultiple Comorbidities, Psychiatric Disorders, Healthcare Resource  Utilization and Costs Among Adults with Essential Tremor: A Retrospective  Observational Study in a Large US Commercially Insured and Medicare  Advantage Population | Published in Journal">
            <a:extLst>
              <a:ext uri="{FF2B5EF4-FFF2-40B4-BE49-F238E27FC236}">
                <a16:creationId xmlns:a16="http://schemas.microsoft.com/office/drawing/2014/main" id="{320DF424-AC45-4CFF-B3CB-795532A27E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58"/>
          <a:stretch/>
        </p:blipFill>
        <p:spPr bwMode="auto">
          <a:xfrm>
            <a:off x="3451155" y="2740095"/>
            <a:ext cx="4552950" cy="261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A38C7A-0953-4D2E-AF1E-7F9EB6F40B99}"/>
              </a:ext>
            </a:extLst>
          </p:cNvPr>
          <p:cNvSpPr txBox="1">
            <a:spLocks/>
          </p:cNvSpPr>
          <p:nvPr/>
        </p:nvSpPr>
        <p:spPr>
          <a:xfrm>
            <a:off x="8519160" y="2035937"/>
            <a:ext cx="330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In psychology and psychiatric research area,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the impact of the </a:t>
            </a:r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nonnormality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of the model is a prevalent phenomenon.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66518-19F8-4D27-B88C-1E210B4C3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2" y="5624103"/>
            <a:ext cx="662812" cy="74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6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9F5BE61-CB5E-456F-BB12-16BB24728ECD}"/>
              </a:ext>
            </a:extLst>
          </p:cNvPr>
          <p:cNvSpPr/>
          <p:nvPr/>
        </p:nvSpPr>
        <p:spPr>
          <a:xfrm>
            <a:off x="600362" y="550068"/>
            <a:ext cx="955675" cy="9556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1CF5A-ED3A-49E6-8FB3-33A3CB14EE5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C00000"/>
                </a:solidFill>
              </a:rPr>
              <a:t>Unidimensionality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4" name="Canvas 313">
            <a:extLst>
              <a:ext uri="{FF2B5EF4-FFF2-40B4-BE49-F238E27FC236}">
                <a16:creationId xmlns:a16="http://schemas.microsoft.com/office/drawing/2014/main" id="{2BD1B0ED-9B5B-4F16-8B93-25BC921F1DB6}"/>
              </a:ext>
            </a:extLst>
          </p:cNvPr>
          <p:cNvGrpSpPr/>
          <p:nvPr/>
        </p:nvGrpSpPr>
        <p:grpSpPr>
          <a:xfrm>
            <a:off x="4347114" y="1977199"/>
            <a:ext cx="3497771" cy="3774377"/>
            <a:chOff x="0" y="0"/>
            <a:chExt cx="2600325" cy="28670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7A03C6-651E-472A-B916-1E3518770C35}"/>
                </a:ext>
              </a:extLst>
            </p:cNvPr>
            <p:cNvSpPr/>
            <p:nvPr/>
          </p:nvSpPr>
          <p:spPr>
            <a:xfrm>
              <a:off x="0" y="0"/>
              <a:ext cx="2600325" cy="2867025"/>
            </a:xfrm>
            <a:prstGeom prst="rect">
              <a:avLst/>
            </a:prstGeom>
            <a:solidFill>
              <a:prstClr val="white"/>
            </a:solidFill>
          </p:spPr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67F9F7-5E53-40C2-A721-01D049452B28}"/>
                </a:ext>
              </a:extLst>
            </p:cNvPr>
            <p:cNvSpPr/>
            <p:nvPr/>
          </p:nvSpPr>
          <p:spPr>
            <a:xfrm>
              <a:off x="1047751" y="66677"/>
              <a:ext cx="676275" cy="2666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等线" panose="02010600030101010101" pitchFamily="2" charset="-122"/>
                  <a:cs typeface="Arial" panose="020B0604020202020204" pitchFamily="34" charset="0"/>
                </a:rPr>
                <a:t>Item 1</a:t>
              </a:r>
            </a:p>
          </p:txBody>
        </p:sp>
        <p:sp>
          <p:nvSpPr>
            <p:cNvPr id="7" name="Text Box 289">
              <a:extLst>
                <a:ext uri="{FF2B5EF4-FFF2-40B4-BE49-F238E27FC236}">
                  <a16:creationId xmlns:a16="http://schemas.microsoft.com/office/drawing/2014/main" id="{ABF1DA31-B527-49DC-90E2-4A60F0B3F799}"/>
                </a:ext>
              </a:extLst>
            </p:cNvPr>
            <p:cNvSpPr txBox="1"/>
            <p:nvPr/>
          </p:nvSpPr>
          <p:spPr>
            <a:xfrm>
              <a:off x="1257301" y="371476"/>
              <a:ext cx="352425" cy="1524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3B9291-3EE5-424A-A891-0FAA79344607}"/>
                </a:ext>
              </a:extLst>
            </p:cNvPr>
            <p:cNvSpPr/>
            <p:nvPr/>
          </p:nvSpPr>
          <p:spPr>
            <a:xfrm>
              <a:off x="1047751" y="554356"/>
              <a:ext cx="676275" cy="2666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等线" panose="02010600030101010101" pitchFamily="2" charset="-122"/>
                  <a:cs typeface="Arial" panose="020B0604020202020204" pitchFamily="34" charset="0"/>
                </a:rPr>
                <a:t>Item 10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77E6B6F-83AA-4BBA-B2CE-7DC0F147867F}"/>
                </a:ext>
              </a:extLst>
            </p:cNvPr>
            <p:cNvSpPr/>
            <p:nvPr/>
          </p:nvSpPr>
          <p:spPr>
            <a:xfrm>
              <a:off x="1047751" y="1041696"/>
              <a:ext cx="676275" cy="2660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等线" panose="02010600030101010101" pitchFamily="2" charset="-122"/>
                  <a:cs typeface="Arial" panose="020B0604020202020204" pitchFamily="34" charset="0"/>
                </a:rPr>
                <a:t>Item 11</a:t>
              </a:r>
            </a:p>
          </p:txBody>
        </p:sp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481D4AAA-9BB3-4256-BE7F-A835CCB771CC}"/>
                </a:ext>
              </a:extLst>
            </p:cNvPr>
            <p:cNvSpPr txBox="1"/>
            <p:nvPr/>
          </p:nvSpPr>
          <p:spPr>
            <a:xfrm>
              <a:off x="1257301" y="1342051"/>
              <a:ext cx="352425" cy="1524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5EE5E7-11EE-4851-BFB9-235EA03564BF}"/>
                </a:ext>
              </a:extLst>
            </p:cNvPr>
            <p:cNvSpPr/>
            <p:nvPr/>
          </p:nvSpPr>
          <p:spPr>
            <a:xfrm>
              <a:off x="1047751" y="1528741"/>
              <a:ext cx="676275" cy="2660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等线" panose="02010600030101010101" pitchFamily="2" charset="-122"/>
                  <a:cs typeface="Arial" panose="020B0604020202020204" pitchFamily="34" charset="0"/>
                </a:rPr>
                <a:t>Item 20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434447-BC5F-4BBD-9654-7EA86A0F4E59}"/>
                </a:ext>
              </a:extLst>
            </p:cNvPr>
            <p:cNvSpPr/>
            <p:nvPr/>
          </p:nvSpPr>
          <p:spPr>
            <a:xfrm>
              <a:off x="1047751" y="2015491"/>
              <a:ext cx="676275" cy="2660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等线" panose="02010600030101010101" pitchFamily="2" charset="-122"/>
                  <a:cs typeface="Arial" panose="020B0604020202020204" pitchFamily="34" charset="0"/>
                </a:rPr>
                <a:t>Item 21</a:t>
              </a:r>
            </a:p>
          </p:txBody>
        </p:sp>
        <p:sp>
          <p:nvSpPr>
            <p:cNvPr id="13" name="Text Box 4">
              <a:extLst>
                <a:ext uri="{FF2B5EF4-FFF2-40B4-BE49-F238E27FC236}">
                  <a16:creationId xmlns:a16="http://schemas.microsoft.com/office/drawing/2014/main" id="{B24C5B26-D209-49B9-9FB4-856A66054E30}"/>
                </a:ext>
              </a:extLst>
            </p:cNvPr>
            <p:cNvSpPr txBox="1"/>
            <p:nvPr/>
          </p:nvSpPr>
          <p:spPr>
            <a:xfrm>
              <a:off x="1257301" y="2324101"/>
              <a:ext cx="352425" cy="1524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5DDE69-6045-4611-962A-6488B8618B68}"/>
                </a:ext>
              </a:extLst>
            </p:cNvPr>
            <p:cNvSpPr/>
            <p:nvPr/>
          </p:nvSpPr>
          <p:spPr>
            <a:xfrm>
              <a:off x="1047751" y="2502536"/>
              <a:ext cx="676275" cy="2660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等线" panose="02010600030101010101" pitchFamily="2" charset="-122"/>
                  <a:cs typeface="Arial" panose="020B0604020202020204" pitchFamily="34" charset="0"/>
                </a:rPr>
                <a:t>Item 30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AD8A96-5593-42E6-B3C5-807B05F3F331}"/>
                </a:ext>
              </a:extLst>
            </p:cNvPr>
            <p:cNvSpPr/>
            <p:nvPr/>
          </p:nvSpPr>
          <p:spPr>
            <a:xfrm>
              <a:off x="200025" y="1176020"/>
              <a:ext cx="523875" cy="5238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effectLst/>
                  <a:ea typeface="等线" panose="02010600030101010101" pitchFamily="2" charset="-122"/>
                  <a:cs typeface="Arial" panose="020B0604020202020204" pitchFamily="34" charset="0"/>
                </a:rPr>
                <a:t>F</a:t>
              </a:r>
              <a:r>
                <a:rPr lang="en-US" sz="1200" baseline="-25000">
                  <a:effectLst/>
                  <a:ea typeface="等线" panose="02010600030101010101" pitchFamily="2" charset="-122"/>
                  <a:cs typeface="Arial" panose="020B0604020202020204" pitchFamily="34" charset="0"/>
                </a:rPr>
                <a:t>g</a:t>
              </a:r>
              <a:endParaRPr lang="en-US" sz="1100">
                <a:effectLst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7ABD1F2-F36D-4804-B419-F8AE824AB884}"/>
                </a:ext>
              </a:extLst>
            </p:cNvPr>
            <p:cNvCxnSpPr/>
            <p:nvPr/>
          </p:nvCxnSpPr>
          <p:spPr>
            <a:xfrm flipV="1">
              <a:off x="723900" y="200027"/>
              <a:ext cx="323851" cy="1237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98E7A17-662F-4D0A-964C-6F7483065C6B}"/>
                </a:ext>
              </a:extLst>
            </p:cNvPr>
            <p:cNvCxnSpPr/>
            <p:nvPr/>
          </p:nvCxnSpPr>
          <p:spPr>
            <a:xfrm flipV="1">
              <a:off x="723900" y="687706"/>
              <a:ext cx="323851" cy="7502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651E43-D515-4B49-8713-712C51AB62BC}"/>
                </a:ext>
              </a:extLst>
            </p:cNvPr>
            <p:cNvCxnSpPr/>
            <p:nvPr/>
          </p:nvCxnSpPr>
          <p:spPr>
            <a:xfrm flipV="1">
              <a:off x="723900" y="1174729"/>
              <a:ext cx="323851" cy="263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76F3203-3988-49E8-A518-70F444E78931}"/>
                </a:ext>
              </a:extLst>
            </p:cNvPr>
            <p:cNvCxnSpPr/>
            <p:nvPr/>
          </p:nvCxnSpPr>
          <p:spPr>
            <a:xfrm>
              <a:off x="723900" y="1437958"/>
              <a:ext cx="323851" cy="223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3FF6B3F-6847-4633-9372-4EF0AB4397F7}"/>
                </a:ext>
              </a:extLst>
            </p:cNvPr>
            <p:cNvCxnSpPr/>
            <p:nvPr/>
          </p:nvCxnSpPr>
          <p:spPr>
            <a:xfrm>
              <a:off x="723900" y="1437958"/>
              <a:ext cx="323851" cy="7105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ECBE57B-0D2B-4065-BD41-525FC8C3A030}"/>
                </a:ext>
              </a:extLst>
            </p:cNvPr>
            <p:cNvCxnSpPr/>
            <p:nvPr/>
          </p:nvCxnSpPr>
          <p:spPr>
            <a:xfrm>
              <a:off x="723900" y="1437958"/>
              <a:ext cx="323851" cy="1197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405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1E07E3-A41B-4A9B-A47F-F0BEA8DED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977" y="702174"/>
            <a:ext cx="5715798" cy="5220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68D48D-8C44-4212-A216-FEC9CE816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02" y="787912"/>
            <a:ext cx="5172797" cy="50489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510F37-5C52-4F9C-A518-7C493DDBC476}"/>
              </a:ext>
            </a:extLst>
          </p:cNvPr>
          <p:cNvSpPr txBox="1"/>
          <p:nvPr/>
        </p:nvSpPr>
        <p:spPr>
          <a:xfrm>
            <a:off x="4294014" y="4301841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u="none" strike="noStrike" baseline="0" dirty="0">
                <a:latin typeface="Times-Roman"/>
              </a:rPr>
              <a:t>Second-order factor: 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Quality of Life (QOL)</a:t>
            </a:r>
          </a:p>
          <a:p>
            <a:pPr algn="l"/>
            <a:r>
              <a:rPr lang="en-US" sz="1200" b="0" i="0" u="none" strike="noStrike" baseline="0" dirty="0">
                <a:latin typeface="Times-Roman"/>
              </a:rPr>
              <a:t>high scores indicate high</a:t>
            </a:r>
          </a:p>
          <a:p>
            <a:pPr algn="l"/>
            <a:r>
              <a:rPr lang="en-US" sz="1200" b="0" i="0" u="none" strike="noStrike" baseline="0" dirty="0">
                <a:latin typeface="Times-Roman"/>
              </a:rPr>
              <a:t>quality of life.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BB4C1C-3A80-4F66-8162-A1ECCA9F18F8}"/>
              </a:ext>
            </a:extLst>
          </p:cNvPr>
          <p:cNvSpPr txBox="1"/>
          <p:nvPr/>
        </p:nvSpPr>
        <p:spPr>
          <a:xfrm>
            <a:off x="6696364" y="0"/>
            <a:ext cx="2156357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Times-Roman"/>
              </a:rPr>
              <a:t>bifactor model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9EDCF8-7F7F-4A00-9FA8-96B432697F30}"/>
              </a:ext>
            </a:extLst>
          </p:cNvPr>
          <p:cNvSpPr txBox="1"/>
          <p:nvPr/>
        </p:nvSpPr>
        <p:spPr>
          <a:xfrm>
            <a:off x="3546764" y="0"/>
            <a:ext cx="2156357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Times-Roman"/>
              </a:rPr>
              <a:t>standard second-order factor model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90EB90-CD3E-47C8-B1CD-D8589BE9B2DD}"/>
              </a:ext>
            </a:extLst>
          </p:cNvPr>
          <p:cNvSpPr txBox="1"/>
          <p:nvPr/>
        </p:nvSpPr>
        <p:spPr>
          <a:xfrm>
            <a:off x="902687" y="6064184"/>
            <a:ext cx="63016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Chen, F. F., West, S. G., &amp; Sousa, K. H. (2006). A comparison of bifactor and second-order models of quality of life. </a:t>
            </a:r>
            <a:r>
              <a:rPr lang="en-US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Multivariate behavioral research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41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(2), 189-225.</a:t>
            </a:r>
            <a:endParaRPr lang="en-US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5FC3D5-3CAD-4276-B806-BD71CDC88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17" y="5922603"/>
            <a:ext cx="662812" cy="74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0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484DB16D-60F6-49D3-9C22-CDE5649CE2C0}"/>
              </a:ext>
            </a:extLst>
          </p:cNvPr>
          <p:cNvSpPr/>
          <p:nvPr/>
        </p:nvSpPr>
        <p:spPr>
          <a:xfrm>
            <a:off x="513146" y="565002"/>
            <a:ext cx="955675" cy="9556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1CF5A-ED3A-49E6-8FB3-33A3CB14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984" y="380059"/>
            <a:ext cx="10515600" cy="1325563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rgbClr val="C00000"/>
                </a:solidFill>
              </a:rPr>
              <a:t>RESEARCH TOPIC</a:t>
            </a:r>
          </a:p>
        </p:txBody>
      </p:sp>
      <p:pic>
        <p:nvPicPr>
          <p:cNvPr id="4098" name="Picture 2" descr="5 Steps to Conducting a Non-Normal Capability Analysis">
            <a:extLst>
              <a:ext uri="{FF2B5EF4-FFF2-40B4-BE49-F238E27FC236}">
                <a16:creationId xmlns:a16="http://schemas.microsoft.com/office/drawing/2014/main" id="{ECD904EE-ABDF-436D-8BF5-3510931EC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8" y="3850439"/>
            <a:ext cx="2500839" cy="150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7F9425-DD06-4E50-96E1-6EA320131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529" y="3637113"/>
            <a:ext cx="3281066" cy="1793123"/>
          </a:xfrm>
          <a:prstGeom prst="rect">
            <a:avLst/>
          </a:prstGeom>
        </p:spPr>
      </p:pic>
      <p:pic>
        <p:nvPicPr>
          <p:cNvPr id="4100" name="Picture 4" descr="An Application of the Partial Credit IRT Model in Identifying Benchmarks  for Polytomous Rating Scale Instruments">
            <a:extLst>
              <a:ext uri="{FF2B5EF4-FFF2-40B4-BE49-F238E27FC236}">
                <a16:creationId xmlns:a16="http://schemas.microsoft.com/office/drawing/2014/main" id="{B060FC9F-DE49-4A9F-817E-C5F7C4E24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784" y="3728720"/>
            <a:ext cx="2480193" cy="150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26B2117-9A57-40BE-8F75-FE213B4B1DC4}"/>
              </a:ext>
            </a:extLst>
          </p:cNvPr>
          <p:cNvSpPr txBox="1"/>
          <p:nvPr/>
        </p:nvSpPr>
        <p:spPr>
          <a:xfrm>
            <a:off x="987627" y="5798940"/>
            <a:ext cx="1553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Non-normality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Sharp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ACE5E4-0CEB-4DF4-82E2-FD2907883A5D}"/>
              </a:ext>
            </a:extLst>
          </p:cNvPr>
          <p:cNvSpPr txBox="1"/>
          <p:nvPr/>
        </p:nvSpPr>
        <p:spPr>
          <a:xfrm>
            <a:off x="3179014" y="5797712"/>
            <a:ext cx="270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Bifactor(Multidimensional)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Structure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C3AE9D6-053C-41B8-9E3A-292E3680D40E}"/>
              </a:ext>
            </a:extLst>
          </p:cNvPr>
          <p:cNvSpPr txBox="1"/>
          <p:nvPr/>
        </p:nvSpPr>
        <p:spPr>
          <a:xfrm>
            <a:off x="6753473" y="5797712"/>
            <a:ext cx="1021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IRT-GRM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7B8455-CB12-4C0F-98B8-C6AF1DC8EFB8}"/>
              </a:ext>
            </a:extLst>
          </p:cNvPr>
          <p:cNvSpPr txBox="1"/>
          <p:nvPr/>
        </p:nvSpPr>
        <p:spPr>
          <a:xfrm>
            <a:off x="2669223" y="390222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AA1ABE-3411-4EDF-9FFF-9D9558E29671}"/>
              </a:ext>
            </a:extLst>
          </p:cNvPr>
          <p:cNvSpPr txBox="1"/>
          <p:nvPr/>
        </p:nvSpPr>
        <p:spPr>
          <a:xfrm>
            <a:off x="5366241" y="390222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067255-457E-4802-B8C0-02795C82B411}"/>
              </a:ext>
            </a:extLst>
          </p:cNvPr>
          <p:cNvSpPr txBox="1"/>
          <p:nvPr/>
        </p:nvSpPr>
        <p:spPr>
          <a:xfrm>
            <a:off x="5730186" y="450376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CB865F4-8EA6-4E0A-AE2C-5F536C5101D0}"/>
              </a:ext>
            </a:extLst>
          </p:cNvPr>
          <p:cNvSpPr txBox="1"/>
          <p:nvPr/>
        </p:nvSpPr>
        <p:spPr>
          <a:xfrm>
            <a:off x="9304965" y="2964883"/>
            <a:ext cx="19286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Theta</a:t>
            </a:r>
            <a:r>
              <a:rPr lang="en-US" sz="4000" dirty="0">
                <a:solidFill>
                  <a:srgbClr val="C00000"/>
                </a:solidFill>
              </a:rPr>
              <a:t> θ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  <a:p>
            <a:r>
              <a:rPr lang="en-US" dirty="0"/>
              <a:t>Latent Ability/Trait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Subject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100807-6B7E-4B5A-9C39-E80B6C134969}"/>
              </a:ext>
            </a:extLst>
          </p:cNvPr>
          <p:cNvSpPr txBox="1"/>
          <p:nvPr/>
        </p:nvSpPr>
        <p:spPr>
          <a:xfrm>
            <a:off x="1556037" y="1427764"/>
            <a:ext cx="609447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The impact of </a:t>
            </a:r>
            <a:r>
              <a:rPr lang="en-US" sz="2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nonnormality</a:t>
            </a:r>
            <a:r>
              <a:rPr lang="en-US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on parameter estimates 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in the multidimensional (Bi-factor) graded response model (MGRM)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98B44F-14CD-4C6E-9BF1-1674211D6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571" y="2175141"/>
            <a:ext cx="7322555" cy="40018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7E964A-151C-403D-AB60-85108FBFD698}"/>
              </a:ext>
            </a:extLst>
          </p:cNvPr>
          <p:cNvSpPr txBox="1"/>
          <p:nvPr/>
        </p:nvSpPr>
        <p:spPr>
          <a:xfrm>
            <a:off x="1928754" y="3138833"/>
            <a:ext cx="264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Factor: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D28B96-FFEF-4913-902B-EB23787AA7F2}"/>
              </a:ext>
            </a:extLst>
          </p:cNvPr>
          <p:cNvSpPr txBox="1"/>
          <p:nvPr/>
        </p:nvSpPr>
        <p:spPr>
          <a:xfrm>
            <a:off x="5406286" y="3106368"/>
            <a:ext cx="298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Item in each s-Factor:  5,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1D1894-E5BD-4ABF-89A3-AF43E3E74457}"/>
              </a:ext>
            </a:extLst>
          </p:cNvPr>
          <p:cNvSpPr txBox="1"/>
          <p:nvPr/>
        </p:nvSpPr>
        <p:spPr>
          <a:xfrm>
            <a:off x="6305092" y="5622021"/>
            <a:ext cx="298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Sample Size:  250, 500, 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C0B2F3-3922-41A0-887F-0E737E1D90A4}"/>
              </a:ext>
            </a:extLst>
          </p:cNvPr>
          <p:cNvSpPr txBox="1"/>
          <p:nvPr/>
        </p:nvSpPr>
        <p:spPr>
          <a:xfrm>
            <a:off x="4264972" y="1690688"/>
            <a:ext cx="298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Correlations: 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05589E-A8EF-4FA8-831D-B5699022C2DA}"/>
                  </a:ext>
                </a:extLst>
              </p:cNvPr>
              <p:cNvSpPr txBox="1"/>
              <p:nvPr/>
            </p:nvSpPr>
            <p:spPr>
              <a:xfrm>
                <a:off x="5526467" y="1613072"/>
                <a:ext cx="6094476" cy="6873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𝑗h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05589E-A8EF-4FA8-831D-B5699022C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467" y="1613072"/>
                <a:ext cx="6094476" cy="6873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D227526-9673-4C27-90F3-72F6ACE81381}"/>
              </a:ext>
            </a:extLst>
          </p:cNvPr>
          <p:cNvSpPr txBox="1"/>
          <p:nvPr/>
        </p:nvSpPr>
        <p:spPr>
          <a:xfrm>
            <a:off x="6897501" y="2250601"/>
            <a:ext cx="2982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General and Specific Factors H: 1+2, 1+3, 1+4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430FEB-9736-4F88-8C89-76148FA7AD8B}"/>
              </a:ext>
            </a:extLst>
          </p:cNvPr>
          <p:cNvSpPr txBox="1"/>
          <p:nvPr/>
        </p:nvSpPr>
        <p:spPr>
          <a:xfrm>
            <a:off x="8533727" y="510932"/>
            <a:ext cx="3525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Conditions: 3*2*3 = </a:t>
            </a:r>
            <a:r>
              <a:rPr lang="en-US" sz="36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18</a:t>
            </a:r>
            <a:endParaRPr lang="en-US" sz="3200" dirty="0">
              <a:solidFill>
                <a:srgbClr val="C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A7B331-34C0-4498-8271-BA79A210B76F}"/>
              </a:ext>
            </a:extLst>
          </p:cNvPr>
          <p:cNvSpPr/>
          <p:nvPr/>
        </p:nvSpPr>
        <p:spPr>
          <a:xfrm>
            <a:off x="513146" y="565002"/>
            <a:ext cx="955675" cy="9556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09038CF-7958-4293-AF58-5707A80F1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984" y="380059"/>
            <a:ext cx="10515600" cy="1325563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4.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rgbClr val="C00000"/>
                </a:solidFill>
              </a:rPr>
              <a:t>MODEL DESIGN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902B580-FF35-41B0-A357-09FB166BF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8615" y="2661577"/>
            <a:ext cx="515376" cy="5782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C79F12C-2FEE-4BC0-81FB-28F315ADD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5891" y="5674196"/>
            <a:ext cx="515376" cy="57822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42E0CBD-B78F-47A7-81DA-ABA7F0FF1BC8}"/>
              </a:ext>
            </a:extLst>
          </p:cNvPr>
          <p:cNvSpPr txBox="1"/>
          <p:nvPr/>
        </p:nvSpPr>
        <p:spPr>
          <a:xfrm>
            <a:off x="9238811" y="2653140"/>
            <a:ext cx="609760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Psychology &amp; Psychiatrics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Atkinson,2018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Heinz,2022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Berkeljon,2012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Auné,2020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Raines,2015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9EEE06-7EBB-4030-AF97-CEED454C7319}"/>
              </a:ext>
            </a:extLst>
          </p:cNvPr>
          <p:cNvSpPr txBox="1"/>
          <p:nvPr/>
        </p:nvSpPr>
        <p:spPr>
          <a:xfrm>
            <a:off x="9879930" y="5622021"/>
            <a:ext cx="82681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>
                <a:latin typeface="Arial Black" panose="020B0A04020102020204" pitchFamily="34" charset="0"/>
              </a:rPr>
              <a:t>Simulation Studies</a:t>
            </a:r>
            <a:endParaRPr lang="en-US" dirty="0"/>
          </a:p>
          <a:p>
            <a:r>
              <a:rPr lang="en-US" dirty="0"/>
              <a:t>Bader,2022	    Cook,2009 </a:t>
            </a:r>
          </a:p>
          <a:p>
            <a:r>
              <a:rPr lang="en-US" dirty="0"/>
              <a:t>Finch,1997	    Mao,2022</a:t>
            </a:r>
          </a:p>
          <a:p>
            <a:r>
              <a:rPr lang="en-US" dirty="0"/>
              <a:t>Morgan,2015   Rijmen,2011</a:t>
            </a:r>
          </a:p>
        </p:txBody>
      </p:sp>
    </p:spTree>
    <p:extLst>
      <p:ext uri="{BB962C8B-B14F-4D97-AF65-F5344CB8AC3E}">
        <p14:creationId xmlns:p14="http://schemas.microsoft.com/office/powerpoint/2010/main" val="277487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  <p:bldP spid="13" grpId="0"/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8AFBE9-924D-439C-BF1B-EA3F2BA3A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58" y="1735494"/>
            <a:ext cx="3834486" cy="2951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896964-6F87-4A56-91D9-5F14944F4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757" y="1735494"/>
            <a:ext cx="3834486" cy="29513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18A700-6398-4B04-9A85-3D10E5F1F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4617" y="1735494"/>
            <a:ext cx="3834486" cy="295134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00FCCF-D1EE-4086-AE3F-8F40B20DA5A0}"/>
              </a:ext>
            </a:extLst>
          </p:cNvPr>
          <p:cNvCxnSpPr>
            <a:cxnSpLocks/>
          </p:cNvCxnSpPr>
          <p:nvPr/>
        </p:nvCxnSpPr>
        <p:spPr>
          <a:xfrm>
            <a:off x="2329418" y="1819469"/>
            <a:ext cx="0" cy="247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ED6A6F-4886-4769-BA89-2D323A34435F}"/>
              </a:ext>
            </a:extLst>
          </p:cNvPr>
          <p:cNvCxnSpPr>
            <a:cxnSpLocks/>
          </p:cNvCxnSpPr>
          <p:nvPr/>
        </p:nvCxnSpPr>
        <p:spPr>
          <a:xfrm>
            <a:off x="6096000" y="1745119"/>
            <a:ext cx="0" cy="2556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8BF57F-24CC-4E8A-AED7-55C2D3C1C1BF}"/>
              </a:ext>
            </a:extLst>
          </p:cNvPr>
          <p:cNvCxnSpPr>
            <a:cxnSpLocks/>
          </p:cNvCxnSpPr>
          <p:nvPr/>
        </p:nvCxnSpPr>
        <p:spPr>
          <a:xfrm>
            <a:off x="9329047" y="1764369"/>
            <a:ext cx="0" cy="2537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445BEA8-AD07-4CB0-9BDD-83D742C63CA3}"/>
              </a:ext>
            </a:extLst>
          </p:cNvPr>
          <p:cNvSpPr txBox="1"/>
          <p:nvPr/>
        </p:nvSpPr>
        <p:spPr>
          <a:xfrm>
            <a:off x="1503162" y="4746109"/>
            <a:ext cx="1146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Normal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Skewness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64435D-0239-408D-AEDC-22508702D4BA}"/>
              </a:ext>
            </a:extLst>
          </p:cNvPr>
          <p:cNvSpPr txBox="1"/>
          <p:nvPr/>
        </p:nvSpPr>
        <p:spPr>
          <a:xfrm>
            <a:off x="5188470" y="4746109"/>
            <a:ext cx="2041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Moderately Skewed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Skewness = 0.4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9B5F99-E3BD-43EE-AD18-807CA09BCABB}"/>
              </a:ext>
            </a:extLst>
          </p:cNvPr>
          <p:cNvSpPr txBox="1"/>
          <p:nvPr/>
        </p:nvSpPr>
        <p:spPr>
          <a:xfrm>
            <a:off x="9255379" y="4746109"/>
            <a:ext cx="17352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Severely Skewed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Skewness = 0.8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43A35095-0144-4C17-88EB-A8CE6864F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Skewness Design – Real Theta </a:t>
            </a:r>
            <a:r>
              <a:rPr lang="en-US" sz="4400" dirty="0">
                <a:solidFill>
                  <a:srgbClr val="C00000"/>
                </a:solidFill>
              </a:rPr>
              <a:t>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B71F1B1-6C67-4183-9F53-563563BF1795}"/>
                  </a:ext>
                </a:extLst>
              </p:cNvPr>
              <p:cNvSpPr txBox="1"/>
              <p:nvPr/>
            </p:nvSpPr>
            <p:spPr>
              <a:xfrm>
                <a:off x="262444" y="5517041"/>
                <a:ext cx="6207749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Latent Ability/Trait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+…+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𝑠𝐻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is Persons’ theta on general factor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𝑠h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Persons’ theta on general factor</a:t>
                </a:r>
              </a:p>
              <a:p>
                <a:r>
                  <a:rPr lang="en-US" sz="1400" dirty="0">
                    <a:ea typeface="Cambria Math" panose="02040503050406030204" pitchFamily="18" charset="0"/>
                  </a:rPr>
                  <a:t>H: 2, 3, 4</a:t>
                </a:r>
                <a:endParaRPr lang="en-US" sz="1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B71F1B1-6C67-4183-9F53-563563BF1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44" y="5517041"/>
                <a:ext cx="6207749" cy="1088888"/>
              </a:xfrm>
              <a:prstGeom prst="rect">
                <a:avLst/>
              </a:prstGeom>
              <a:blipFill>
                <a:blip r:embed="rId5"/>
                <a:stretch>
                  <a:fillRect l="-982" t="-2235" b="-5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5B18FF7-78AC-4E7C-80A8-861ACDECB83D}"/>
              </a:ext>
            </a:extLst>
          </p:cNvPr>
          <p:cNvSpPr txBox="1"/>
          <p:nvPr/>
        </p:nvSpPr>
        <p:spPr>
          <a:xfrm>
            <a:off x="8841618" y="485209"/>
            <a:ext cx="2982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Conditions: 18*</a:t>
            </a:r>
            <a:r>
              <a:rPr lang="en-US" dirty="0">
                <a:solidFill>
                  <a:srgbClr val="C00000"/>
                </a:solidFill>
              </a:rPr>
              <a:t>3</a:t>
            </a:r>
            <a:r>
              <a:rPr lang="en-US" dirty="0"/>
              <a:t> = </a:t>
            </a:r>
            <a:r>
              <a:rPr lang="en-US" sz="2400" dirty="0">
                <a:solidFill>
                  <a:srgbClr val="C00000"/>
                </a:solidFill>
                <a:latin typeface="Arial Black" panose="020B0A04020102020204" pitchFamily="34" charset="0"/>
              </a:rPr>
              <a:t>54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F1A705-F04B-4551-81E2-C72107852A62}"/>
              </a:ext>
            </a:extLst>
          </p:cNvPr>
          <p:cNvSpPr txBox="1"/>
          <p:nvPr/>
        </p:nvSpPr>
        <p:spPr>
          <a:xfrm>
            <a:off x="6317378" y="5723434"/>
            <a:ext cx="58746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Only </a:t>
            </a:r>
            <a:r>
              <a:rPr lang="en-US" sz="1600" dirty="0">
                <a:solidFill>
                  <a:srgbClr val="C00000"/>
                </a:solidFill>
              </a:rPr>
              <a:t>positive</a:t>
            </a:r>
            <a:r>
              <a:rPr lang="en-US" sz="1400" dirty="0"/>
              <a:t> skewness on the </a:t>
            </a:r>
            <a:r>
              <a:rPr lang="en-US" sz="1600" dirty="0">
                <a:solidFill>
                  <a:srgbClr val="C00000"/>
                </a:solidFill>
              </a:rPr>
              <a:t>general factor</a:t>
            </a:r>
            <a:r>
              <a:rPr lang="en-US" sz="1400" dirty="0"/>
              <a:t> are considered in this study.</a:t>
            </a:r>
          </a:p>
          <a:p>
            <a:r>
              <a:rPr lang="en-US" sz="1400" dirty="0"/>
              <a:t>In practical psychology and psychiatric research, most general latent </a:t>
            </a:r>
            <a:r>
              <a:rPr lang="en-US" altLang="zh-CN" sz="1400" dirty="0"/>
              <a:t>traits are </a:t>
            </a:r>
          </a:p>
          <a:p>
            <a:r>
              <a:rPr lang="en-US" altLang="zh-CN" sz="1400" dirty="0"/>
              <a:t>positively skewed and play a big role.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EDCBB9-521D-429C-A5C4-28E049F0A57D}"/>
              </a:ext>
            </a:extLst>
          </p:cNvPr>
          <p:cNvSpPr txBox="1"/>
          <p:nvPr/>
        </p:nvSpPr>
        <p:spPr>
          <a:xfrm>
            <a:off x="8841618" y="963324"/>
            <a:ext cx="3250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</a:t>
            </a:r>
            <a:r>
              <a:rPr lang="en-US" altLang="zh-CN" dirty="0"/>
              <a:t>Random Data</a:t>
            </a:r>
            <a:r>
              <a:rPr lang="en-US" dirty="0"/>
              <a:t> for each condition</a:t>
            </a:r>
            <a:endParaRPr lang="en-US" sz="2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ADF8E7-4CF6-4609-9DED-025C12DFBB1B}"/>
              </a:ext>
            </a:extLst>
          </p:cNvPr>
          <p:cNvCxnSpPr>
            <a:cxnSpLocks/>
          </p:cNvCxnSpPr>
          <p:nvPr/>
        </p:nvCxnSpPr>
        <p:spPr>
          <a:xfrm>
            <a:off x="5786387" y="1764369"/>
            <a:ext cx="0" cy="2556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874469-8D68-4F8F-8BB6-9FD82B9F777A}"/>
              </a:ext>
            </a:extLst>
          </p:cNvPr>
          <p:cNvCxnSpPr>
            <a:cxnSpLocks/>
          </p:cNvCxnSpPr>
          <p:nvPr/>
        </p:nvCxnSpPr>
        <p:spPr>
          <a:xfrm>
            <a:off x="9588367" y="1777480"/>
            <a:ext cx="0" cy="2556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58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736</Words>
  <Application>Microsoft Office PowerPoint</Application>
  <PresentationFormat>Widescreen</PresentationFormat>
  <Paragraphs>139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Times-Roman</vt:lpstr>
      <vt:lpstr>Aharoni</vt:lpstr>
      <vt:lpstr>Arial</vt:lpstr>
      <vt:lpstr>Arial Black</vt:lpstr>
      <vt:lpstr>Calibri</vt:lpstr>
      <vt:lpstr>Calibri Light</vt:lpstr>
      <vt:lpstr>Cambria Math</vt:lpstr>
      <vt:lpstr>Times New Roman</vt:lpstr>
      <vt:lpstr>Office Theme</vt:lpstr>
      <vt:lpstr>Worksheet</vt:lpstr>
      <vt:lpstr>The impact of nonnormality on parameter estimates in the multidimensional (Bi-factor) graded response model (MGRM)</vt:lpstr>
      <vt:lpstr>1.  Normality Assumption</vt:lpstr>
      <vt:lpstr>BUT</vt:lpstr>
      <vt:lpstr>PowerPoint Presentation</vt:lpstr>
      <vt:lpstr>2.  Unidimensionality</vt:lpstr>
      <vt:lpstr>PowerPoint Presentation</vt:lpstr>
      <vt:lpstr>3.  RESEARCH TOPIC</vt:lpstr>
      <vt:lpstr>4.  MODEL DESIGN</vt:lpstr>
      <vt:lpstr>Skewness Design – Real Theta θ</vt:lpstr>
      <vt:lpstr>PowerPoint Presentation</vt:lpstr>
      <vt:lpstr>5.  Result</vt:lpstr>
      <vt:lpstr>Model Fit – Skewness Performance (calculated by MEAN of theta in 30 replications, Wang,2018)</vt:lpstr>
      <vt:lpstr>PowerPoint Presentation</vt:lpstr>
      <vt:lpstr>Sample Size Effect</vt:lpstr>
      <vt:lpstr>Item &amp; Factor Effect</vt:lpstr>
      <vt:lpstr>AIC and Others</vt:lpstr>
      <vt:lpstr>6.  NEXT STEP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Jujia Li</dc:creator>
  <cp:lastModifiedBy>Jujia Li</cp:lastModifiedBy>
  <cp:revision>84</cp:revision>
  <dcterms:created xsi:type="dcterms:W3CDTF">2022-11-27T22:59:00Z</dcterms:created>
  <dcterms:modified xsi:type="dcterms:W3CDTF">2022-12-07T03:26:20Z</dcterms:modified>
</cp:coreProperties>
</file>