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 Gravity Inversion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 Leland, IPG 2014-2015</a:t>
            </a:r>
          </a:p>
          <a:p>
            <a:r>
              <a:rPr lang="en-US" dirty="0" smtClean="0"/>
              <a:t>BSc. Honors in Geophysics, University of Saskatchewan.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150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Methodology</a:t>
            </a:r>
            <a:endParaRPr lang="en-C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18" y="1676400"/>
            <a:ext cx="3962400" cy="3332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1524000"/>
            <a:ext cx="4544907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75318" y="5037741"/>
            <a:ext cx="443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showing both solutions side by side for comparison.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870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data example</a:t>
            </a:r>
            <a:endParaRPr lang="en-C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3" y="2445737"/>
            <a:ext cx="4476750" cy="342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4478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Inversion of a 2D gravity line from the University of Saskatchewan field school. Data was </a:t>
            </a:r>
            <a:r>
              <a:rPr lang="en-US" dirty="0" err="1"/>
              <a:t>Bouguer</a:t>
            </a:r>
            <a:r>
              <a:rPr lang="en-US" dirty="0" smtClean="0"/>
              <a:t> corrected and shifted.  The area is believed to have a contact in the Lea Park and Judith river </a:t>
            </a:r>
            <a:r>
              <a:rPr lang="en-US" dirty="0" err="1" smtClean="0"/>
              <a:t>shales</a:t>
            </a:r>
            <a:r>
              <a:rPr lang="en-US" dirty="0" smtClean="0"/>
              <a:t>, with gravel channels.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409824" y="5867400"/>
            <a:ext cx="447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showing inverted gravity data for a contact near Bergheim, Sk.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8824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The inversion is a technical success and it does a good job of showing the limitations of the method.  Mainly no depth resolution.  To get more geologically accurate solutions we need more data.  (Well logs, Seismic, E&amp;M etc.)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The inversion relies heavily on regularization from the user to get solutions to work correctly.</a:t>
            </a:r>
          </a:p>
          <a:p>
            <a:endParaRPr lang="en-US" sz="1600" dirty="0"/>
          </a:p>
          <a:p>
            <a:r>
              <a:rPr lang="en-US" sz="1600" dirty="0"/>
              <a:t>Even though the algorithm puts the anomaly at the depth they all have the spherical symmetry </a:t>
            </a:r>
            <a:r>
              <a:rPr lang="en-US" sz="1600" dirty="0" smtClean="0"/>
              <a:t>shape, which again is a product of the physics.  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Gravity, in my opinion, would work best if coupled with something that does have depth resolution. (Seismic, Resistivity, etc.)</a:t>
            </a:r>
          </a:p>
          <a:p>
            <a:endParaRPr lang="en-US" sz="1600" dirty="0"/>
          </a:p>
          <a:p>
            <a:r>
              <a:rPr lang="en-US" sz="1600" dirty="0" smtClean="0"/>
              <a:t>Next steps would be to: optimize the algorithm, add in the ability to add joint structural inversion with gravity and something with depth resolution.</a:t>
            </a:r>
          </a:p>
          <a:p>
            <a:endParaRPr lang="en-US" sz="1600" dirty="0"/>
          </a:p>
          <a:p>
            <a:pPr marL="0" indent="0" algn="ctr">
              <a:buNone/>
            </a:pPr>
            <a:r>
              <a:rPr lang="en-US" sz="1600" b="1" dirty="0" smtClean="0"/>
              <a:t>Thank you!</a:t>
            </a:r>
          </a:p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65627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3527051"/>
            <a:ext cx="6558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" pitchFamily="18" charset="0"/>
              </a:rPr>
              <a:t>Barde</a:t>
            </a:r>
            <a:r>
              <a:rPr lang="en-US" sz="1400" dirty="0">
                <a:latin typeface="Times" pitchFamily="18" charset="0"/>
              </a:rPr>
              <a:t>, Jean-Pierre, et al. "Exploration at the eastern edge of the </a:t>
            </a:r>
            <a:r>
              <a:rPr lang="en-US" sz="1400" dirty="0" err="1">
                <a:latin typeface="Times" pitchFamily="18" charset="0"/>
              </a:rPr>
              <a:t>Precaspian</a:t>
            </a:r>
            <a:r>
              <a:rPr lang="en-US" sz="1400" dirty="0">
                <a:latin typeface="Times" pitchFamily="18" charset="0"/>
              </a:rPr>
              <a:t> basin: Impact of data integration on Upper Permian and Triassic </a:t>
            </a:r>
            <a:r>
              <a:rPr lang="en-US" sz="1400" dirty="0" err="1">
                <a:latin typeface="Times" pitchFamily="18" charset="0"/>
              </a:rPr>
              <a:t>prospectivity</a:t>
            </a:r>
            <a:r>
              <a:rPr lang="en-US" sz="1400" dirty="0">
                <a:latin typeface="Times" pitchFamily="18" charset="0"/>
              </a:rPr>
              <a:t>." </a:t>
            </a:r>
            <a:r>
              <a:rPr lang="en-US" sz="1400" i="1" dirty="0">
                <a:latin typeface="Times" pitchFamily="18" charset="0"/>
              </a:rPr>
              <a:t>AAPG bulletin</a:t>
            </a:r>
            <a:r>
              <a:rPr lang="en-US" sz="1400" dirty="0">
                <a:latin typeface="Times" pitchFamily="18" charset="0"/>
              </a:rPr>
              <a:t> 86.3 (2002): 399-416.</a:t>
            </a:r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3650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Introduction/Gravity review</a:t>
            </a:r>
          </a:p>
          <a:p>
            <a:r>
              <a:rPr lang="en-US" dirty="0" smtClean="0"/>
              <a:t>Forward Modeling</a:t>
            </a:r>
          </a:p>
          <a:p>
            <a:r>
              <a:rPr lang="en-US" dirty="0" smtClean="0"/>
              <a:t>Inversion Methodology</a:t>
            </a:r>
          </a:p>
          <a:p>
            <a:pPr lvl="1"/>
            <a:r>
              <a:rPr lang="en-US" dirty="0" smtClean="0"/>
              <a:t>Objective function.</a:t>
            </a:r>
          </a:p>
          <a:p>
            <a:pPr lvl="1"/>
            <a:r>
              <a:rPr lang="en-US" dirty="0" smtClean="0"/>
              <a:t>Depth weighting</a:t>
            </a:r>
          </a:p>
          <a:p>
            <a:pPr lvl="1"/>
            <a:r>
              <a:rPr lang="en-US" dirty="0" smtClean="0"/>
              <a:t>Linear inversion.</a:t>
            </a:r>
          </a:p>
          <a:p>
            <a:pPr lvl="1"/>
            <a:r>
              <a:rPr lang="en-US" dirty="0" smtClean="0"/>
              <a:t>Non-linear: logarithmic barrier inversion.</a:t>
            </a:r>
          </a:p>
          <a:p>
            <a:r>
              <a:rPr lang="en-US" dirty="0" smtClean="0"/>
              <a:t>Real data example: 2D gravity line.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References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412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Introduction/Gravity Review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198" y="1524000"/>
            <a:ext cx="4265432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16198" y="44196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of </a:t>
            </a:r>
            <a:r>
              <a:rPr lang="en-US" sz="1200" dirty="0" err="1" smtClean="0"/>
              <a:t>Bouguer</a:t>
            </a:r>
            <a:r>
              <a:rPr lang="en-US" sz="1200" dirty="0" smtClean="0"/>
              <a:t> gravity from the </a:t>
            </a:r>
            <a:r>
              <a:rPr lang="en-US" sz="1200" dirty="0" err="1" smtClean="0"/>
              <a:t>Precaspian</a:t>
            </a:r>
            <a:r>
              <a:rPr lang="en-US" sz="1200" dirty="0" smtClean="0"/>
              <a:t> Basin in Kazakhstan from </a:t>
            </a:r>
            <a:r>
              <a:rPr lang="en-US" sz="1200" dirty="0" err="1" smtClean="0"/>
              <a:t>Barde</a:t>
            </a:r>
            <a:r>
              <a:rPr lang="en-US" sz="1200" dirty="0" smtClean="0"/>
              <a:t> et al. (2002)</a:t>
            </a:r>
            <a:endParaRPr lang="en-CA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524000"/>
            <a:ext cx="3962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Gravity is an exploration technique that measures very small variances in earth gravitational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is collected in the field by plane or on land, and processed before it can be interpreted.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Gravity has no inherent depth resolution, so interpretation can be tricky.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Inversion can be done on the processed gravity to help get a likely density distribution that will fit he data.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51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17884"/>
            <a:ext cx="3200400" cy="149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modeling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04799" y="1447801"/>
            <a:ext cx="53971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Analytical solution is shown on the right. (Equation 1)</a:t>
            </a:r>
          </a:p>
          <a:p>
            <a:r>
              <a:rPr lang="en-US" sz="1600" dirty="0" smtClean="0"/>
              <a:t>     (</a:t>
            </a:r>
            <a:r>
              <a:rPr lang="en-US" sz="1600" dirty="0" err="1" smtClean="0"/>
              <a:t>LaFehr</a:t>
            </a:r>
            <a:r>
              <a:rPr lang="en-US" sz="1600" dirty="0" smtClean="0"/>
              <a:t>, 2012)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 make the equation easier to solve we discretize the equation into </a:t>
            </a:r>
            <a:r>
              <a:rPr lang="en-US" sz="1600" dirty="0" smtClean="0"/>
              <a:t>cubes </a:t>
            </a:r>
            <a:r>
              <a:rPr lang="en-US" sz="1600" dirty="0" smtClean="0"/>
              <a:t>with a constant density, which allows the density term to leave the integral. (Equation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An analytical solution to the integral in equation 2 can be found in many sources, for example, Blakely (1996).The gravitational pull felt at N points can be written in a compact matrix form: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037884"/>
            <a:ext cx="26003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366945"/>
            <a:ext cx="3409995" cy="263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29785" y="1447801"/>
            <a:ext cx="442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(1)</a:t>
            </a:r>
            <a:endParaRPr lang="en-CA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162925" y="4218473"/>
            <a:ext cx="442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(2)</a:t>
            </a:r>
            <a:endParaRPr lang="en-CA" sz="1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676062"/>
            <a:ext cx="3442042" cy="105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67200" y="5231282"/>
            <a:ext cx="442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(2)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97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1430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Following Li et al. (1996), construction </a:t>
            </a:r>
            <a:r>
              <a:rPr lang="en-US" dirty="0" smtClean="0"/>
              <a:t>of a cost function had two parts: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data part: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the model part: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24000"/>
            <a:ext cx="4488958" cy="157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 smtClean="0"/>
              <a:t>Inversion Methodology</a:t>
            </a:r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34" y="3113116"/>
            <a:ext cx="45624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503" y="4069376"/>
            <a:ext cx="524435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503" y="3659801"/>
            <a:ext cx="13716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6252958"/>
            <a:ext cx="3864836" cy="34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348" y="3230266"/>
            <a:ext cx="1400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36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477" y="3733800"/>
            <a:ext cx="3371316" cy="258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Methodology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Because gravity has no depth resolution Li et al. (1996) introduced a depth weighting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idea is to mimic the data kernel decay with this function, put it into the regularization term in the objective function and then minimize it.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62252"/>
            <a:ext cx="5520320" cy="169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772400" y="2026860"/>
            <a:ext cx="1219200" cy="487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974435" y="6323197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of depth weighting function and data kernel with depth</a:t>
            </a:r>
            <a:endParaRPr lang="en-CA" sz="1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716" y="4343400"/>
            <a:ext cx="12763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90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2895600"/>
            <a:ext cx="4648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 smtClean="0"/>
              <a:t>Inversion Methodology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95400"/>
            <a:ext cx="8382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Inversion can be carried out linearly by minimizing the objective function: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Which has a solution: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For a synthetic example of a buried cube the linear inversion gives the following solution:</a:t>
            </a:r>
          </a:p>
          <a:p>
            <a:endParaRPr lang="en-US" dirty="0" smtClean="0"/>
          </a:p>
          <a:p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08" y="1625970"/>
            <a:ext cx="18478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808" y="2445930"/>
            <a:ext cx="41338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33688" y="6324600"/>
            <a:ext cx="3095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of linear inversion for a buried cube.</a:t>
            </a:r>
            <a:endParaRPr lang="en-CA" sz="12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352978"/>
            <a:ext cx="11811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921" y="3657600"/>
            <a:ext cx="12382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9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Methodology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18" y="1838503"/>
            <a:ext cx="42386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3790" y="1332635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18" charset="0"/>
              </a:rPr>
              <a:t>Imposing positivity was introduced in Li et al.1996 to get rid of the tails</a:t>
            </a:r>
          </a:p>
          <a:p>
            <a:r>
              <a:rPr lang="en-US" dirty="0" smtClean="0">
                <a:latin typeface="Times" pitchFamily="18" charset="0"/>
              </a:rPr>
              <a:t>Li et al. 2003 suggest adding a logarithmic barrier term to impose positivity.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Which is solved by: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0" y="2759870"/>
            <a:ext cx="5421950" cy="326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80162" y="2571928"/>
            <a:ext cx="685800" cy="476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5867400" y="4648200"/>
            <a:ext cx="685800" cy="476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5779450" y="5629363"/>
            <a:ext cx="685800" cy="476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666190" y="5931729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pitchFamily="18" charset="0"/>
              </a:rPr>
              <a:t>The algorithm stops when the logarithmic term is small compared to the objective function, and the objective function changes less than 2%.</a:t>
            </a:r>
            <a:endParaRPr lang="en-CA" dirty="0">
              <a:latin typeface="Times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919811"/>
            <a:ext cx="2672666" cy="76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Methodology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95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cost function with the logarithmic barrier term gives the following solution:</a:t>
            </a:r>
            <a:endParaRPr lang="en-CA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34084"/>
            <a:ext cx="4738687" cy="398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05000" y="5719038"/>
            <a:ext cx="4738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of inversion for the a buried cub with the logarithmic barrier in the objective function.</a:t>
            </a:r>
            <a:endParaRPr lang="en-CA" sz="1200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422" y="2590800"/>
            <a:ext cx="11811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11" y="2871787"/>
            <a:ext cx="12382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51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217</TotalTime>
  <Words>717</Words>
  <Application>Microsoft Office PowerPoint</Application>
  <PresentationFormat>On-screen Show (4:3)</PresentationFormat>
  <Paragraphs>100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3D Gravity Inversion</vt:lpstr>
      <vt:lpstr>Outline</vt:lpstr>
      <vt:lpstr>Introduction/Gravity Review</vt:lpstr>
      <vt:lpstr>Forward modeling</vt:lpstr>
      <vt:lpstr>Inversion Methodology</vt:lpstr>
      <vt:lpstr>Inversion Methodology</vt:lpstr>
      <vt:lpstr>Inversion Methodology</vt:lpstr>
      <vt:lpstr>Inversion Methodology</vt:lpstr>
      <vt:lpstr>Inversion Methodology</vt:lpstr>
      <vt:lpstr>Inversion Methodology</vt:lpstr>
      <vt:lpstr>Real data example</vt:lpstr>
      <vt:lpstr>Conclusions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Gravity Inversion</dc:title>
  <dc:creator>KC-Cameron</dc:creator>
  <cp:lastModifiedBy>default</cp:lastModifiedBy>
  <cp:revision>20</cp:revision>
  <dcterms:created xsi:type="dcterms:W3CDTF">2006-08-16T00:00:00Z</dcterms:created>
  <dcterms:modified xsi:type="dcterms:W3CDTF">2015-04-10T14:26:06Z</dcterms:modified>
</cp:coreProperties>
</file>