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446d1a2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446d1a2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</a:t>
            </a:r>
            <a:r>
              <a:rPr lang="en"/>
              <a:t> topic and how we decided to focus on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focus on something relevant to us -&gt; We all live in Utah -&gt; Began talking about news articles in regard to Utah’s growing population -&gt; From there, we began looking into housing market data -&gt; </a:t>
            </a:r>
            <a:r>
              <a:rPr lang="en"/>
              <a:t>discovered</a:t>
            </a:r>
            <a:r>
              <a:rPr lang="en"/>
              <a:t> workforce/industry data in the process -&gt; ultimately decided on that for our topic.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446d1a23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446d1a23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46d1a234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46d1a23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46d1a234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46d1a234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46d1a234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46d1a234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how we imported, combined, and cleaned the our data sets.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46d1a234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46d1a234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(JOSH)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46d1a23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46d1a23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(JOSH)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446d1a234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446d1a23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(JOSH)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446d1a2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446d1a2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(JOSH)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46d1a23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46d1a23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446d1a234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446d1a23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46d1a234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46d1a234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(JOSH)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how we imported, combined, and cleaned the our data sets.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46d1a234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46d1a234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 </a:t>
            </a:r>
            <a:r>
              <a:rPr lang="en"/>
              <a:t>We will cover how we imported, combined, and cleaned the our data sets.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46d1a234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46d1a234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46d1a23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446d1a23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446d1a234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446d1a23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446d1a234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446d1a234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(Spencer)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how we imported, combined, and cleaned the our data sets.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obs.utah.gov/jsp/utalmis/#/industry" TargetMode="External"/><Relationship Id="rId4" Type="http://schemas.openxmlformats.org/officeDocument/2006/relationships/hyperlink" Target="https://jobs.utah.gov/jsp/utalmis/#/population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ctrTitle"/>
          </p:nvPr>
        </p:nvSpPr>
        <p:spPr>
          <a:xfrm>
            <a:off x="862500" y="498550"/>
            <a:ext cx="74190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How Utah’s Population Change Has Affected Utah’s Workforce</a:t>
            </a:r>
            <a:endParaRPr sz="375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736725"/>
            <a:ext cx="8520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Spencer Duke, Joshua Mayo, Christopher McCormick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 amt="8000"/>
          </a:blip>
          <a:srcRect b="0" l="55154" r="1620" t="0"/>
          <a:stretch/>
        </p:blipFill>
        <p:spPr>
          <a:xfrm>
            <a:off x="5191500" y="0"/>
            <a:ext cx="39524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type="title"/>
          </p:nvPr>
        </p:nvSpPr>
        <p:spPr>
          <a:xfrm>
            <a:off x="0" y="228600"/>
            <a:ext cx="51915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Employment-to-population ratio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4">
            <a:alphaModFix/>
          </a:blip>
          <a:srcRect b="10686" l="22682" r="34392" t="32861"/>
          <a:stretch/>
        </p:blipFill>
        <p:spPr>
          <a:xfrm>
            <a:off x="207688" y="1536250"/>
            <a:ext cx="4776125" cy="353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5541000" y="841950"/>
            <a:ext cx="33873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2017</a:t>
            </a:r>
            <a:endParaRPr sz="2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Employed: 1,496,465</a:t>
            </a:r>
            <a:br>
              <a:rPr lang="en" sz="2400"/>
            </a:br>
            <a:r>
              <a:rPr lang="en" sz="2400"/>
              <a:t>Pop: 3,122,477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46.5% e</a:t>
            </a:r>
            <a:r>
              <a:rPr b="1" lang="en" sz="2400"/>
              <a:t>mployed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 amt="8000"/>
          </a:blip>
          <a:srcRect b="0" l="0" r="56775" t="0"/>
          <a:stretch/>
        </p:blipFill>
        <p:spPr>
          <a:xfrm>
            <a:off x="0" y="0"/>
            <a:ext cx="39524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type="title"/>
          </p:nvPr>
        </p:nvSpPr>
        <p:spPr>
          <a:xfrm>
            <a:off x="3952425" y="228600"/>
            <a:ext cx="51915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mployment-to-population ratio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4">
            <a:alphaModFix/>
          </a:blip>
          <a:srcRect b="10014" l="22763" r="34519" t="33183"/>
          <a:stretch/>
        </p:blipFill>
        <p:spPr>
          <a:xfrm>
            <a:off x="4297273" y="1542050"/>
            <a:ext cx="4694328" cy="35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82563" y="816150"/>
            <a:ext cx="33873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2021</a:t>
            </a:r>
            <a:endParaRPr sz="2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Employed: 1,636,150</a:t>
            </a:r>
            <a:br>
              <a:rPr lang="en" sz="2400"/>
            </a:br>
            <a:r>
              <a:rPr lang="en" sz="2400"/>
              <a:t>Pop: 3,343,552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47.7% employed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967500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How we did that…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(see Jupyter Notebook)</a:t>
            </a:r>
            <a:endParaRPr b="1" sz="1200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650" y="2243600"/>
            <a:ext cx="2899900" cy="2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814825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Industry</a:t>
            </a:r>
            <a:r>
              <a:rPr b="1" lang="en" sz="2900">
                <a:solidFill>
                  <a:schemeClr val="dk1"/>
                </a:solidFill>
              </a:rPr>
              <a:t> Analysis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75" y="1542050"/>
            <a:ext cx="3601450" cy="36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50750" y="109675"/>
            <a:ext cx="39714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top 3 industry sectors have changed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79625" y="1259575"/>
            <a:ext cx="35670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Construction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2017-2018 6.94% increase 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2017-2019 12.21%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2017-2020 18.21%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2017-2021 25.25% increase</a:t>
            </a:r>
            <a:endParaRPr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Real Estate and Rental and Leasing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2017-2018 9.16%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2017-2019 14.12%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2017-2020 17.69%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2017-2021 24.63% increase</a:t>
            </a:r>
            <a:endParaRPr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Professional Scientific &amp; Technical Services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2017-2018 5.31%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2017-2019 10.61%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2017-2020 11.24% increase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2017-2021 16.61% increase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71" y="1259488"/>
            <a:ext cx="3653150" cy="320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8"/>
          <p:cNvCxnSpPr/>
          <p:nvPr/>
        </p:nvCxnSpPr>
        <p:spPr>
          <a:xfrm>
            <a:off x="450750" y="1156375"/>
            <a:ext cx="824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0750" y="400675"/>
            <a:ext cx="416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How the bottom 3 industry sectors have changed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434450"/>
            <a:ext cx="330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Educational Service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2017-2018 1.85% increase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2017-2019 4.18% increase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2017-2020 0.24% decrease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2017-2021 1.99% increase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Utilities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2017-2018 0.77% increase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2017-2019 -0.24% decrease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2017-2020 -2% decrease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2017-2021 -3.47% decrease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Information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2017-2018 -1.64% decrease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2017-2019 -4.21% decrease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2017-2020 -11.97% decrease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2017-2021 -3.56% decrease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88" y="1277475"/>
            <a:ext cx="3759162" cy="31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9"/>
          <p:cNvCxnSpPr/>
          <p:nvPr/>
        </p:nvCxnSpPr>
        <p:spPr>
          <a:xfrm>
            <a:off x="450750" y="1156375"/>
            <a:ext cx="824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967500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How we did that…</a:t>
            </a:r>
            <a:endParaRPr b="1" sz="2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(see Jupyter Notebook)</a:t>
            </a:r>
            <a:endParaRPr b="1" sz="120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650" y="2243600"/>
            <a:ext cx="2899900" cy="2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Final Analysis</a:t>
            </a:r>
            <a:endParaRPr b="1" sz="302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49" y="1467200"/>
            <a:ext cx="4598500" cy="34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0750" y="583675"/>
            <a:ext cx="80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32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much has Utah’s overall population and workforce changed?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has the growth in population affected our </a:t>
            </a:r>
            <a:r>
              <a:rPr lang="en" sz="1600"/>
              <a:t>employment-</a:t>
            </a:r>
            <a:r>
              <a:rPr lang="en" sz="1600"/>
              <a:t>to-population ratio?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Has the population growth had a positive or negative impact on the industry sectors? </a:t>
            </a:r>
            <a:endParaRPr sz="1600"/>
          </a:p>
        </p:txBody>
      </p:sp>
      <p:cxnSp>
        <p:nvCxnSpPr>
          <p:cNvPr id="65" name="Google Shape;65;p16"/>
          <p:cNvCxnSpPr/>
          <p:nvPr/>
        </p:nvCxnSpPr>
        <p:spPr>
          <a:xfrm>
            <a:off x="450750" y="1156375"/>
            <a:ext cx="824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0750" y="583675"/>
            <a:ext cx="82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Our Parameters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667250"/>
            <a:ext cx="85206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Utah Department of Workforce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Industry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https://jobs.utah.gov/jsp/utalmis/#/industry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https://jobs.utah.gov/jsp/utalmis/#/population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Timeframe: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Beginning 2017 -  End 2021 (5 full years)</a:t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6000" y="1771650"/>
            <a:ext cx="2206300" cy="864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7"/>
          <p:cNvCxnSpPr/>
          <p:nvPr/>
        </p:nvCxnSpPr>
        <p:spPr>
          <a:xfrm>
            <a:off x="450750" y="1156375"/>
            <a:ext cx="824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688" y="948425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How we cleaned our data…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(see Jupyter Notebook)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25" y="2528550"/>
            <a:ext cx="2242775" cy="2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814825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Population Analysis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913" y="1770950"/>
            <a:ext cx="4536175" cy="31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2949750" y="653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Utah’s Population</a:t>
            </a:r>
            <a:endParaRPr/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138025" cy="37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/>
        </p:nvSpPr>
        <p:spPr>
          <a:xfrm>
            <a:off x="5672975" y="125562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5559525" y="1263175"/>
            <a:ext cx="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757750" y="12556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Utah’s Population: 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End of 2016:</a:t>
            </a:r>
            <a:r>
              <a:rPr lang="en" sz="1400"/>
              <a:t> </a:t>
            </a:r>
            <a:r>
              <a:rPr lang="en" sz="1400"/>
              <a:t>3,116,384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2017:</a:t>
            </a:r>
            <a:r>
              <a:rPr lang="en" sz="1400"/>
              <a:t> 3,122,477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2018</a:t>
            </a:r>
            <a:r>
              <a:rPr lang="en" sz="1400"/>
              <a:t>: 3,176,342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2019</a:t>
            </a:r>
            <a:r>
              <a:rPr lang="en" sz="1400"/>
              <a:t>: 3,231,108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2020:</a:t>
            </a:r>
            <a:r>
              <a:rPr lang="en" sz="1400"/>
              <a:t> </a:t>
            </a:r>
            <a:r>
              <a:rPr lang="en" sz="1400"/>
              <a:t>3,284,832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2021:</a:t>
            </a:r>
            <a:r>
              <a:rPr lang="en" sz="1400"/>
              <a:t> 3,343,552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Population increase of </a:t>
            </a:r>
            <a:r>
              <a:rPr b="1" lang="en" sz="1400"/>
              <a:t>7.08% </a:t>
            </a:r>
            <a:r>
              <a:rPr lang="en" sz="1400"/>
              <a:t>between 2017 and 2021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9175"/>
            <a:ext cx="778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Workforce Population Change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875" y="879925"/>
            <a:ext cx="5354126" cy="42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279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employment for 2017 1,477,141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employment for 2018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1,495,651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employment for 2019 1,535,951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Employment for 2020 1,514,918 (COVID Year)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Employment for 2021 1,590,734  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was a 7.7% increase in average </a:t>
            </a:r>
            <a:r>
              <a:rPr lang="en" sz="1400"/>
              <a:t>employment</a:t>
            </a:r>
            <a:r>
              <a:rPr lang="en" sz="1400"/>
              <a:t> from 2017 to 2021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967500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How we did that…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(see Jupyter Notebook)</a:t>
            </a:r>
            <a:endParaRPr b="1" sz="12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650" y="2243600"/>
            <a:ext cx="2899900" cy="2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814825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</a:rPr>
              <a:t>Employed Population Analysis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326" y="1618275"/>
            <a:ext cx="3415350" cy="34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