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4"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0E0A65-C3A7-40D7-AA99-00691759678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15379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E0A65-C3A7-40D7-AA99-00691759678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332968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E0A65-C3A7-40D7-AA99-00691759678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2029317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E0A65-C3A7-40D7-AA99-00691759678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69346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0E0A65-C3A7-40D7-AA99-00691759678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253065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0E0A65-C3A7-40D7-AA99-00691759678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71669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0E0A65-C3A7-40D7-AA99-00691759678F}"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28792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0E0A65-C3A7-40D7-AA99-00691759678F}"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28822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E0A65-C3A7-40D7-AA99-00691759678F}"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282478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0E0A65-C3A7-40D7-AA99-00691759678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175908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0E0A65-C3A7-40D7-AA99-00691759678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97150-703F-416C-AE1E-15554425E0F7}" type="slidenum">
              <a:rPr lang="en-US" smtClean="0"/>
              <a:t>‹#›</a:t>
            </a:fld>
            <a:endParaRPr lang="en-US"/>
          </a:p>
        </p:txBody>
      </p:sp>
    </p:spTree>
    <p:extLst>
      <p:ext uri="{BB962C8B-B14F-4D97-AF65-F5344CB8AC3E}">
        <p14:creationId xmlns:p14="http://schemas.microsoft.com/office/powerpoint/2010/main" val="412433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E0A65-C3A7-40D7-AA99-00691759678F}" type="datetimeFigureOut">
              <a:rPr lang="en-US" smtClean="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97150-703F-416C-AE1E-15554425E0F7}" type="slidenum">
              <a:rPr lang="en-US" smtClean="0"/>
              <a:t>‹#›</a:t>
            </a:fld>
            <a:endParaRPr lang="en-US"/>
          </a:p>
        </p:txBody>
      </p:sp>
    </p:spTree>
    <p:extLst>
      <p:ext uri="{BB962C8B-B14F-4D97-AF65-F5344CB8AC3E}">
        <p14:creationId xmlns:p14="http://schemas.microsoft.com/office/powerpoint/2010/main" val="228312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MODELS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423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1097126" cy="1347536"/>
          </a:xfrm>
        </p:spPr>
        <p:txBody>
          <a:bodyPr/>
          <a:lstStyle/>
          <a:p>
            <a:pPr lvl="0"/>
            <a:r>
              <a:rPr lang="en-US" dirty="0"/>
              <a:t>Incremental process models</a:t>
            </a:r>
          </a:p>
        </p:txBody>
      </p:sp>
      <p:sp>
        <p:nvSpPr>
          <p:cNvPr id="3" name="Content Placeholder 2"/>
          <p:cNvSpPr>
            <a:spLocks noGrp="1"/>
          </p:cNvSpPr>
          <p:nvPr>
            <p:ph idx="1"/>
          </p:nvPr>
        </p:nvSpPr>
        <p:spPr>
          <a:xfrm>
            <a:off x="838200" y="1347537"/>
            <a:ext cx="10515600" cy="4829426"/>
          </a:xfrm>
        </p:spPr>
        <p:txBody>
          <a:bodyPr>
            <a:normAutofit fontScale="92500" lnSpcReduction="20000"/>
          </a:bodyPr>
          <a:lstStyle/>
          <a:p>
            <a:r>
              <a:rPr lang="en-US" dirty="0"/>
              <a:t>This combines linear and parallel process flows. It applies linear sequences in a staggering fashion as calendar time progresses. Each linear sequences produces deliverable increments in the software</a:t>
            </a:r>
          </a:p>
          <a:p>
            <a:r>
              <a:rPr lang="en-US" dirty="0"/>
              <a:t>When this model is used, the first increment is often a core product, that is, basic requirements are addressed but many supplementary features, some known or unknown, remain undelivered.</a:t>
            </a:r>
          </a:p>
          <a:p>
            <a:r>
              <a:rPr lang="en-US" dirty="0"/>
              <a:t>The core product is used by the customer or undergoes detailed evaluation and as a result of use and or evaluation, a plan is developed for the next increment. </a:t>
            </a:r>
          </a:p>
          <a:p>
            <a:r>
              <a:rPr lang="en-US" dirty="0"/>
              <a:t>The plan addresses the modification of the core product to better the needs of the customer and the delivery of additional features and functionality. </a:t>
            </a:r>
          </a:p>
          <a:p>
            <a:r>
              <a:rPr lang="en-US" dirty="0"/>
              <a:t>This process is repeated following the delivery of each increment until the complete product is produced</a:t>
            </a:r>
          </a:p>
        </p:txBody>
      </p:sp>
    </p:spTree>
    <p:extLst>
      <p:ext uri="{BB962C8B-B14F-4D97-AF65-F5344CB8AC3E}">
        <p14:creationId xmlns:p14="http://schemas.microsoft.com/office/powerpoint/2010/main" val="137457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37937" y="529389"/>
            <a:ext cx="10812379" cy="6176211"/>
          </a:xfrm>
          <a:prstGeom prst="rect">
            <a:avLst/>
          </a:prstGeom>
        </p:spPr>
      </p:pic>
    </p:spTree>
    <p:extLst>
      <p:ext uri="{BB962C8B-B14F-4D97-AF65-F5344CB8AC3E}">
        <p14:creationId xmlns:p14="http://schemas.microsoft.com/office/powerpoint/2010/main" val="318988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Evolutionary process models </a:t>
            </a:r>
          </a:p>
        </p:txBody>
      </p:sp>
      <p:sp>
        <p:nvSpPr>
          <p:cNvPr id="3" name="Content Placeholder 2"/>
          <p:cNvSpPr>
            <a:spLocks noGrp="1"/>
          </p:cNvSpPr>
          <p:nvPr>
            <p:ph idx="1"/>
          </p:nvPr>
        </p:nvSpPr>
        <p:spPr/>
        <p:txBody>
          <a:bodyPr/>
          <a:lstStyle/>
          <a:p>
            <a:r>
              <a:rPr lang="en-US" dirty="0"/>
              <a:t>Software evolves over a period of time and business and product requirements often change as development proceeds. In this situation, evolutionary process models are needed that has been explicitly designed to accommodate a product that grows and changes</a:t>
            </a:r>
          </a:p>
          <a:p>
            <a:r>
              <a:rPr lang="en-US" dirty="0"/>
              <a:t>These models are iterative, characterized in a manner that enables someone to develop increasingly more complete versions of the software</a:t>
            </a:r>
          </a:p>
        </p:txBody>
      </p:sp>
    </p:spTree>
    <p:extLst>
      <p:ext uri="{BB962C8B-B14F-4D97-AF65-F5344CB8AC3E}">
        <p14:creationId xmlns:p14="http://schemas.microsoft.com/office/powerpoint/2010/main" val="10391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a:t>common evolutionary process models</a:t>
            </a:r>
          </a:p>
        </p:txBody>
      </p:sp>
      <p:sp>
        <p:nvSpPr>
          <p:cNvPr id="3" name="Content Placeholder 2"/>
          <p:cNvSpPr>
            <a:spLocks noGrp="1"/>
          </p:cNvSpPr>
          <p:nvPr>
            <p:ph idx="1"/>
          </p:nvPr>
        </p:nvSpPr>
        <p:spPr/>
        <p:txBody>
          <a:bodyPr/>
          <a:lstStyle/>
          <a:p>
            <a:r>
              <a:rPr lang="en-US" dirty="0" smtClean="0"/>
              <a:t>Prototyping</a:t>
            </a:r>
          </a:p>
          <a:p>
            <a:r>
              <a:rPr lang="en-US" dirty="0"/>
              <a:t>The spiral model</a:t>
            </a:r>
          </a:p>
          <a:p>
            <a:endParaRPr lang="en-US" dirty="0"/>
          </a:p>
        </p:txBody>
      </p:sp>
    </p:spTree>
    <p:extLst>
      <p:ext uri="{BB962C8B-B14F-4D97-AF65-F5344CB8AC3E}">
        <p14:creationId xmlns:p14="http://schemas.microsoft.com/office/powerpoint/2010/main" val="162078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idx="1"/>
          </p:nvPr>
        </p:nvSpPr>
        <p:spPr>
          <a:xfrm>
            <a:off x="838200" y="1825624"/>
            <a:ext cx="10515600" cy="4879975"/>
          </a:xfrm>
        </p:spPr>
        <p:txBody>
          <a:bodyPr>
            <a:normAutofit fontScale="92500" lnSpcReduction="10000"/>
          </a:bodyPr>
          <a:lstStyle/>
          <a:p>
            <a:r>
              <a:rPr lang="en-US" dirty="0"/>
              <a:t>When a customer has a legitimate need but is clueless about the details, develop a prototype as a first step, prototyping paradigm</a:t>
            </a:r>
          </a:p>
          <a:p>
            <a:r>
              <a:rPr lang="en-US" dirty="0"/>
              <a:t>Can be used as a stand alone process model </a:t>
            </a:r>
          </a:p>
          <a:p>
            <a:r>
              <a:rPr lang="en-US" dirty="0"/>
              <a:t>This assists in understanding better what is to be built when the requirements are fuzzy</a:t>
            </a:r>
          </a:p>
          <a:p>
            <a:r>
              <a:rPr lang="en-US" dirty="0"/>
              <a:t>This begins with communication where the stakeholders define the overall objectives of the software, identify what requirements are known and outline areas where further definition is mandatory</a:t>
            </a:r>
          </a:p>
          <a:p>
            <a:r>
              <a:rPr lang="en-US" dirty="0"/>
              <a:t>A prototyping iteration is planned quickly and modelling in form of quick design occurs which focuses on the representation of the software that will be visible to the end user </a:t>
            </a:r>
          </a:p>
          <a:p>
            <a:r>
              <a:rPr lang="en-US" dirty="0"/>
              <a:t>This leads to the construction of a prototype</a:t>
            </a:r>
          </a:p>
        </p:txBody>
      </p:sp>
    </p:spTree>
    <p:extLst>
      <p:ext uri="{BB962C8B-B14F-4D97-AF65-F5344CB8AC3E}">
        <p14:creationId xmlns:p14="http://schemas.microsoft.com/office/powerpoint/2010/main" val="55972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05853" y="304800"/>
            <a:ext cx="10796336" cy="6553199"/>
          </a:xfrm>
          <a:prstGeom prst="rect">
            <a:avLst/>
          </a:prstGeom>
        </p:spPr>
      </p:pic>
    </p:spTree>
    <p:extLst>
      <p:ext uri="{BB962C8B-B14F-4D97-AF65-F5344CB8AC3E}">
        <p14:creationId xmlns:p14="http://schemas.microsoft.com/office/powerpoint/2010/main" val="47541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idx="1"/>
          </p:nvPr>
        </p:nvSpPr>
        <p:spPr/>
        <p:txBody>
          <a:bodyPr>
            <a:normAutofit fontScale="92500" lnSpcReduction="10000"/>
          </a:bodyPr>
          <a:lstStyle/>
          <a:p>
            <a:r>
              <a:rPr lang="en-US" dirty="0"/>
              <a:t>It is an evolutionary process software that couples the iterative nature of prototyping with the controlled and systematic aspects of the waterfall model </a:t>
            </a:r>
          </a:p>
          <a:p>
            <a:r>
              <a:rPr lang="en-US" dirty="0"/>
              <a:t>It has 2 main distinctive features; </a:t>
            </a:r>
          </a:p>
          <a:p>
            <a:pPr lvl="0"/>
            <a:r>
              <a:rPr lang="en-US" dirty="0"/>
              <a:t>cyclic approach for incrementally growing a systems degree of definition and implementation while decreasing its degree of risk </a:t>
            </a:r>
          </a:p>
          <a:p>
            <a:pPr lvl="0"/>
            <a:r>
              <a:rPr lang="en-US" dirty="0"/>
              <a:t>set of anchor point milestones for ensuring stakeholders commitment to feasible and mutually satisfactory system solutions </a:t>
            </a:r>
          </a:p>
          <a:p>
            <a:r>
              <a:rPr lang="en-US" dirty="0"/>
              <a:t>it is divided into a set of framework activities defined by the software engineering team where each framework activity represents a segment of the spiral </a:t>
            </a:r>
            <a:r>
              <a:rPr lang="en-US" dirty="0" smtClean="0"/>
              <a:t>path</a:t>
            </a:r>
            <a:endParaRPr lang="en-US" dirty="0"/>
          </a:p>
        </p:txBody>
      </p:sp>
    </p:spTree>
    <p:extLst>
      <p:ext uri="{BB962C8B-B14F-4D97-AF65-F5344CB8AC3E}">
        <p14:creationId xmlns:p14="http://schemas.microsoft.com/office/powerpoint/2010/main" val="404739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116" y="285582"/>
            <a:ext cx="10515600" cy="6163343"/>
          </a:xfrm>
        </p:spPr>
        <p:txBody>
          <a:bodyPr>
            <a:normAutofit lnSpcReduction="10000"/>
          </a:bodyPr>
          <a:lstStyle/>
          <a:p>
            <a:r>
              <a:rPr lang="en-US" dirty="0" smtClean="0"/>
              <a:t>the </a:t>
            </a:r>
            <a:r>
              <a:rPr lang="en-US" dirty="0"/>
              <a:t>first circuit around the spiral might result in development of the product specification, subsequent passes around the spiral might be used to develop a prototype and then progressively more sophisticated versions of the software</a:t>
            </a:r>
          </a:p>
          <a:p>
            <a:r>
              <a:rPr lang="en-US" dirty="0"/>
              <a:t>each pass through the planning region results in the adjustments of the project plan</a:t>
            </a:r>
          </a:p>
          <a:p>
            <a:r>
              <a:rPr lang="en-US" dirty="0"/>
              <a:t>cost and schedule are adjusted based on the feedback derived from the customer after delivery</a:t>
            </a:r>
          </a:p>
          <a:p>
            <a:r>
              <a:rPr lang="en-US" dirty="0"/>
              <a:t>the project manager adjusts the planned number of iterations required to complete the software</a:t>
            </a:r>
          </a:p>
          <a:p>
            <a:r>
              <a:rPr lang="en-US" dirty="0"/>
              <a:t>this model can adapt to apply throughout the life of a computer software, the first circuit around the spiral might represent a concept development project that starts at the core of the spiral and continues for multiple iterations until concept development is complete</a:t>
            </a:r>
          </a:p>
        </p:txBody>
      </p:sp>
    </p:spTree>
    <p:extLst>
      <p:ext uri="{BB962C8B-B14F-4D97-AF65-F5344CB8AC3E}">
        <p14:creationId xmlns:p14="http://schemas.microsoft.com/office/powerpoint/2010/main" val="404739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4800" y="192506"/>
            <a:ext cx="11454063" cy="6376736"/>
          </a:xfrm>
          <a:prstGeom prst="rect">
            <a:avLst/>
          </a:prstGeom>
        </p:spPr>
      </p:pic>
    </p:spTree>
    <p:extLst>
      <p:ext uri="{BB962C8B-B14F-4D97-AF65-F5344CB8AC3E}">
        <p14:creationId xmlns:p14="http://schemas.microsoft.com/office/powerpoint/2010/main" val="19673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models</a:t>
            </a:r>
          </a:p>
        </p:txBody>
      </p:sp>
      <p:sp>
        <p:nvSpPr>
          <p:cNvPr id="3" name="Content Placeholder 2"/>
          <p:cNvSpPr>
            <a:spLocks noGrp="1"/>
          </p:cNvSpPr>
          <p:nvPr>
            <p:ph idx="1"/>
          </p:nvPr>
        </p:nvSpPr>
        <p:spPr/>
        <p:txBody>
          <a:bodyPr>
            <a:normAutofit lnSpcReduction="10000"/>
          </a:bodyPr>
          <a:lstStyle/>
          <a:p>
            <a:r>
              <a:rPr lang="en-US" dirty="0" smtClean="0"/>
              <a:t>It sometimes </a:t>
            </a:r>
            <a:r>
              <a:rPr lang="en-US" dirty="0"/>
              <a:t>called concurrent engineering</a:t>
            </a:r>
          </a:p>
          <a:p>
            <a:r>
              <a:rPr lang="en-US" dirty="0"/>
              <a:t>allows software team to represent iterative and concurrent elements of any of the process models</a:t>
            </a:r>
          </a:p>
          <a:p>
            <a:r>
              <a:rPr lang="en-US" dirty="0"/>
              <a:t>this model defines a series of events that will trigger transitions from state to state for each of the software engineering activities, actions or tasks</a:t>
            </a:r>
          </a:p>
          <a:p>
            <a:r>
              <a:rPr lang="en-US" dirty="0"/>
              <a:t>an inconsistency in the requirements is uncovered. This generates the event analysis model correction which will trigger the requirements analysis action from the done state into the awaiting changes state</a:t>
            </a:r>
          </a:p>
          <a:p>
            <a:r>
              <a:rPr lang="en-US" dirty="0"/>
              <a:t>this provides an accurate picture of the current state of a project</a:t>
            </a:r>
          </a:p>
        </p:txBody>
      </p:sp>
    </p:spTree>
    <p:extLst>
      <p:ext uri="{BB962C8B-B14F-4D97-AF65-F5344CB8AC3E}">
        <p14:creationId xmlns:p14="http://schemas.microsoft.com/office/powerpoint/2010/main" val="5465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 model</a:t>
            </a:r>
            <a:endParaRPr lang="en-US" dirty="0"/>
          </a:p>
        </p:txBody>
      </p:sp>
      <p:sp>
        <p:nvSpPr>
          <p:cNvPr id="3" name="Content Placeholder 2"/>
          <p:cNvSpPr>
            <a:spLocks noGrp="1"/>
          </p:cNvSpPr>
          <p:nvPr>
            <p:ph idx="1"/>
          </p:nvPr>
        </p:nvSpPr>
        <p:spPr/>
        <p:txBody>
          <a:bodyPr/>
          <a:lstStyle/>
          <a:p>
            <a:r>
              <a:rPr lang="en-US" dirty="0" smtClean="0"/>
              <a:t>It is  </a:t>
            </a:r>
            <a:r>
              <a:rPr lang="en-US" dirty="0"/>
              <a:t>the flow of all activity actions and tasks, degree of iterations, work products and </a:t>
            </a:r>
            <a:r>
              <a:rPr lang="en-US" dirty="0" smtClean="0"/>
              <a:t>organizations </a:t>
            </a:r>
            <a:r>
              <a:rPr lang="en-US" dirty="0"/>
              <a:t>of the work that must be </a:t>
            </a:r>
            <a:r>
              <a:rPr lang="en-US" dirty="0" smtClean="0"/>
              <a:t>done</a:t>
            </a:r>
          </a:p>
          <a:p>
            <a:r>
              <a:rPr lang="en-US" dirty="0"/>
              <a:t>This brings order to the chaos of software development </a:t>
            </a:r>
          </a:p>
          <a:p>
            <a:r>
              <a:rPr lang="en-US" dirty="0"/>
              <a:t>Chaos of software development is, unpredictable, complex and often disorganized nature of the process.</a:t>
            </a:r>
          </a:p>
          <a:p>
            <a:r>
              <a:rPr lang="en-US" dirty="0"/>
              <a:t>Order of software development is, structured methodologies, process and practices designed to bring predictability discipline and efficiency to the development of </a:t>
            </a:r>
            <a:r>
              <a:rPr lang="en-US" dirty="0" smtClean="0"/>
              <a:t>software</a:t>
            </a:r>
            <a:endParaRPr lang="en-US" dirty="0"/>
          </a:p>
        </p:txBody>
      </p:sp>
    </p:spTree>
    <p:extLst>
      <p:ext uri="{BB962C8B-B14F-4D97-AF65-F5344CB8AC3E}">
        <p14:creationId xmlns:p14="http://schemas.microsoft.com/office/powerpoint/2010/main" val="303635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45431" y="0"/>
            <a:ext cx="11341767" cy="7315200"/>
          </a:xfrm>
          <a:prstGeom prst="rect">
            <a:avLst/>
          </a:prstGeom>
        </p:spPr>
      </p:pic>
    </p:spTree>
    <p:extLst>
      <p:ext uri="{BB962C8B-B14F-4D97-AF65-F5344CB8AC3E}">
        <p14:creationId xmlns:p14="http://schemas.microsoft.com/office/powerpoint/2010/main" val="580172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a:t>
            </a:r>
            <a:r>
              <a:rPr lang="en-US" dirty="0"/>
              <a:t>process models</a:t>
            </a:r>
          </a:p>
        </p:txBody>
      </p:sp>
      <p:sp>
        <p:nvSpPr>
          <p:cNvPr id="3" name="Content Placeholder 2"/>
          <p:cNvSpPr>
            <a:spLocks noGrp="1"/>
          </p:cNvSpPr>
          <p:nvPr>
            <p:ph idx="1"/>
          </p:nvPr>
        </p:nvSpPr>
        <p:spPr/>
        <p:txBody>
          <a:bodyPr/>
          <a:lstStyle/>
          <a:p>
            <a:r>
              <a:rPr lang="en-US" dirty="0" smtClean="0"/>
              <a:t>They are applied when a specialized or a narrowly defined software engineering approach is chosen </a:t>
            </a:r>
            <a:endParaRPr lang="en-US" dirty="0"/>
          </a:p>
        </p:txBody>
      </p:sp>
    </p:spTree>
    <p:extLst>
      <p:ext uri="{BB962C8B-B14F-4D97-AF65-F5344CB8AC3E}">
        <p14:creationId xmlns:p14="http://schemas.microsoft.com/office/powerpoint/2010/main" val="274829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specialized process </a:t>
            </a:r>
            <a:r>
              <a:rPr lang="en-US" dirty="0" smtClean="0"/>
              <a:t>models</a:t>
            </a:r>
            <a:endParaRPr lang="en-US" dirty="0"/>
          </a:p>
        </p:txBody>
      </p:sp>
      <p:sp>
        <p:nvSpPr>
          <p:cNvPr id="3" name="Content Placeholder 2"/>
          <p:cNvSpPr>
            <a:spLocks noGrp="1"/>
          </p:cNvSpPr>
          <p:nvPr>
            <p:ph idx="1"/>
          </p:nvPr>
        </p:nvSpPr>
        <p:spPr/>
        <p:txBody>
          <a:bodyPr/>
          <a:lstStyle/>
          <a:p>
            <a:r>
              <a:rPr lang="en-US" dirty="0"/>
              <a:t>component based </a:t>
            </a:r>
            <a:r>
              <a:rPr lang="en-US" dirty="0" smtClean="0"/>
              <a:t>development</a:t>
            </a:r>
          </a:p>
          <a:p>
            <a:r>
              <a:rPr lang="en-US" dirty="0"/>
              <a:t>the formal methods model</a:t>
            </a:r>
          </a:p>
          <a:p>
            <a:r>
              <a:rPr lang="en-US" dirty="0"/>
              <a:t>aspect oriented software development</a:t>
            </a:r>
          </a:p>
          <a:p>
            <a:endParaRPr lang="en-US" dirty="0"/>
          </a:p>
        </p:txBody>
      </p:sp>
    </p:spTree>
    <p:extLst>
      <p:ext uri="{BB962C8B-B14F-4D97-AF65-F5344CB8AC3E}">
        <p14:creationId xmlns:p14="http://schemas.microsoft.com/office/powerpoint/2010/main" val="466025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based development</a:t>
            </a:r>
          </a:p>
        </p:txBody>
      </p:sp>
      <p:sp>
        <p:nvSpPr>
          <p:cNvPr id="3" name="Content Placeholder 2"/>
          <p:cNvSpPr>
            <a:spLocks noGrp="1"/>
          </p:cNvSpPr>
          <p:nvPr>
            <p:ph idx="1"/>
          </p:nvPr>
        </p:nvSpPr>
        <p:spPr>
          <a:xfrm>
            <a:off x="581526" y="1280192"/>
            <a:ext cx="10515600" cy="5577807"/>
          </a:xfrm>
        </p:spPr>
        <p:txBody>
          <a:bodyPr>
            <a:normAutofit/>
          </a:bodyPr>
          <a:lstStyle/>
          <a:p>
            <a:r>
              <a:rPr lang="en-US" dirty="0"/>
              <a:t>commercial off the shelf (COTS) software components developed by vendors who offer them as products, provide targeted functionality with well-defined interfaces that enable the component to be integrated into the software that is to be built. </a:t>
            </a:r>
          </a:p>
          <a:p>
            <a:r>
              <a:rPr lang="en-US" dirty="0"/>
              <a:t>However, the component based development model comprises applications from the prepackaged software </a:t>
            </a:r>
            <a:r>
              <a:rPr lang="en-US" dirty="0" smtClean="0"/>
              <a:t>components</a:t>
            </a:r>
            <a:endParaRPr lang="en-US" dirty="0"/>
          </a:p>
        </p:txBody>
      </p:sp>
    </p:spTree>
    <p:extLst>
      <p:ext uri="{BB962C8B-B14F-4D97-AF65-F5344CB8AC3E}">
        <p14:creationId xmlns:p14="http://schemas.microsoft.com/office/powerpoint/2010/main" val="11107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incorporating component based development</a:t>
            </a:r>
          </a:p>
        </p:txBody>
      </p:sp>
      <p:sp>
        <p:nvSpPr>
          <p:cNvPr id="3" name="Content Placeholder 2"/>
          <p:cNvSpPr>
            <a:spLocks noGrp="1"/>
          </p:cNvSpPr>
          <p:nvPr>
            <p:ph idx="1"/>
          </p:nvPr>
        </p:nvSpPr>
        <p:spPr/>
        <p:txBody>
          <a:bodyPr>
            <a:normAutofit/>
          </a:bodyPr>
          <a:lstStyle/>
          <a:p>
            <a:pPr lvl="0"/>
            <a:r>
              <a:rPr lang="en-US" dirty="0"/>
              <a:t>available component based products are researched and evaluated for the application domain in question</a:t>
            </a:r>
          </a:p>
          <a:p>
            <a:pPr lvl="0"/>
            <a:r>
              <a:rPr lang="en-US" dirty="0"/>
              <a:t>component integrated issues are considered</a:t>
            </a:r>
          </a:p>
          <a:p>
            <a:pPr lvl="0"/>
            <a:r>
              <a:rPr lang="en-US" dirty="0"/>
              <a:t>a software architecture is designed to accommodate the components</a:t>
            </a:r>
          </a:p>
          <a:p>
            <a:pPr lvl="0"/>
            <a:r>
              <a:rPr lang="en-US" dirty="0"/>
              <a:t>components are integrated into the architecture</a:t>
            </a:r>
          </a:p>
          <a:p>
            <a:pPr lvl="0"/>
            <a:r>
              <a:rPr lang="en-US" dirty="0"/>
              <a:t>comprehensive testing is conducted to ensure proper functionality</a:t>
            </a:r>
          </a:p>
        </p:txBody>
      </p:sp>
    </p:spTree>
    <p:extLst>
      <p:ext uri="{BB962C8B-B14F-4D97-AF65-F5344CB8AC3E}">
        <p14:creationId xmlns:p14="http://schemas.microsoft.com/office/powerpoint/2010/main" val="11107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formal methods model</a:t>
            </a:r>
          </a:p>
        </p:txBody>
      </p:sp>
      <p:sp>
        <p:nvSpPr>
          <p:cNvPr id="3" name="Content Placeholder 2"/>
          <p:cNvSpPr>
            <a:spLocks noGrp="1"/>
          </p:cNvSpPr>
          <p:nvPr>
            <p:ph idx="1"/>
          </p:nvPr>
        </p:nvSpPr>
        <p:spPr/>
        <p:txBody>
          <a:bodyPr/>
          <a:lstStyle/>
          <a:p>
            <a:r>
              <a:rPr lang="en-US" dirty="0"/>
              <a:t>this encompasses a set of activities that leads to formal mathematical specification of computer software</a:t>
            </a:r>
          </a:p>
          <a:p>
            <a:r>
              <a:rPr lang="en-US" dirty="0"/>
              <a:t>formal methods enable you to specify, develop and verify a computer based system by applying a rigorous mathematical notation</a:t>
            </a:r>
          </a:p>
          <a:p>
            <a:r>
              <a:rPr lang="en-US" dirty="0"/>
              <a:t>a variation on this approach is called clean room software engineering</a:t>
            </a:r>
          </a:p>
          <a:p>
            <a:r>
              <a:rPr lang="en-US" dirty="0"/>
              <a:t>when formal methods are used during development, they provide a mechanism for eliminating many of the problems that are difficult to overcome using other software engineering paradigms like ambiguity, incompleteness and inconsistency through application of mathematical analysis</a:t>
            </a:r>
          </a:p>
        </p:txBody>
      </p:sp>
    </p:spTree>
    <p:extLst>
      <p:ext uri="{BB962C8B-B14F-4D97-AF65-F5344CB8AC3E}">
        <p14:creationId xmlns:p14="http://schemas.microsoft.com/office/powerpoint/2010/main" val="202773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 oriented software development</a:t>
            </a:r>
          </a:p>
        </p:txBody>
      </p:sp>
      <p:sp>
        <p:nvSpPr>
          <p:cNvPr id="3" name="Content Placeholder 2"/>
          <p:cNvSpPr>
            <a:spLocks noGrp="1"/>
          </p:cNvSpPr>
          <p:nvPr>
            <p:ph idx="1"/>
          </p:nvPr>
        </p:nvSpPr>
        <p:spPr/>
        <p:txBody>
          <a:bodyPr/>
          <a:lstStyle/>
          <a:p>
            <a:r>
              <a:rPr lang="en-US" dirty="0"/>
              <a:t>regardless of the software process that is chosen, the builders of complex software invariably implement a set of localized features, functions and information content</a:t>
            </a:r>
          </a:p>
          <a:p>
            <a:r>
              <a:rPr lang="en-US" dirty="0"/>
              <a:t>the localized software characteristics are modelled as components and then structures within the context of a system architecture</a:t>
            </a:r>
          </a:p>
          <a:p>
            <a:r>
              <a:rPr lang="en-US" dirty="0"/>
              <a:t>some concerns are high level properties of a system </a:t>
            </a:r>
            <a:r>
              <a:rPr lang="en-US" dirty="0" err="1"/>
              <a:t>eg</a:t>
            </a:r>
            <a:r>
              <a:rPr lang="en-US" dirty="0"/>
              <a:t> security other concerns affect functions </a:t>
            </a:r>
            <a:r>
              <a:rPr lang="en-US" dirty="0" err="1"/>
              <a:t>eg</a:t>
            </a:r>
            <a:r>
              <a:rPr lang="en-US" dirty="0"/>
              <a:t> application of business rules while others are systemic </a:t>
            </a:r>
            <a:r>
              <a:rPr lang="en-US" dirty="0" err="1"/>
              <a:t>eg</a:t>
            </a:r>
            <a:r>
              <a:rPr lang="en-US" dirty="0"/>
              <a:t> memory management </a:t>
            </a:r>
          </a:p>
          <a:p>
            <a:r>
              <a:rPr lang="en-US" dirty="0"/>
              <a:t>when concerns cut across multiple system functions, features and information are referred to as crosscutting concerns </a:t>
            </a:r>
          </a:p>
        </p:txBody>
      </p:sp>
    </p:spTree>
    <p:extLst>
      <p:ext uri="{BB962C8B-B14F-4D97-AF65-F5344CB8AC3E}">
        <p14:creationId xmlns:p14="http://schemas.microsoft.com/office/powerpoint/2010/main" val="402647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9832"/>
            <a:ext cx="10515600" cy="4717131"/>
          </a:xfrm>
        </p:spPr>
        <p:txBody>
          <a:bodyPr/>
          <a:lstStyle/>
          <a:p>
            <a:r>
              <a:rPr lang="en-US" dirty="0"/>
              <a:t>aspect requirements define those crosscutting concerns that have an impact across the software architecture</a:t>
            </a:r>
          </a:p>
          <a:p>
            <a:r>
              <a:rPr lang="en-US" dirty="0"/>
              <a:t>aspect oriented software development is a software engineering paradigm that provides a process and methodological approach for defining, specifying, designing and constructing aspects</a:t>
            </a:r>
          </a:p>
        </p:txBody>
      </p:sp>
    </p:spTree>
    <p:extLst>
      <p:ext uri="{BB962C8B-B14F-4D97-AF65-F5344CB8AC3E}">
        <p14:creationId xmlns:p14="http://schemas.microsoft.com/office/powerpoint/2010/main" val="2610203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 </a:t>
            </a:r>
          </a:p>
        </p:txBody>
      </p:sp>
      <p:sp>
        <p:nvSpPr>
          <p:cNvPr id="3" name="Content Placeholder 2"/>
          <p:cNvSpPr>
            <a:spLocks noGrp="1"/>
          </p:cNvSpPr>
          <p:nvPr>
            <p:ph idx="1"/>
          </p:nvPr>
        </p:nvSpPr>
        <p:spPr/>
        <p:txBody>
          <a:bodyPr>
            <a:normAutofit lnSpcReduction="10000"/>
          </a:bodyPr>
          <a:lstStyle/>
          <a:p>
            <a:r>
              <a:rPr lang="en-US" dirty="0"/>
              <a:t>software development framework used for object-oriented modeling. The framework is also known as Rational Unified Process (RUP) and the Open Unified Process (Open UP</a:t>
            </a:r>
            <a:r>
              <a:rPr lang="en-US" dirty="0" smtClean="0"/>
              <a:t>)</a:t>
            </a:r>
          </a:p>
          <a:p>
            <a:r>
              <a:rPr lang="en-US" dirty="0"/>
              <a:t>Some of the key features of this process include:</a:t>
            </a:r>
          </a:p>
          <a:p>
            <a:r>
              <a:rPr lang="en-US" dirty="0"/>
              <a:t>It defines the order of phases.</a:t>
            </a:r>
          </a:p>
          <a:p>
            <a:r>
              <a:rPr lang="en-US" dirty="0"/>
              <a:t>It is component-based, meaning a software system is built as a set of software components. There must be well-defined interfaces between the components for smooth communication.</a:t>
            </a:r>
          </a:p>
          <a:p>
            <a:r>
              <a:rPr lang="en-US" dirty="0"/>
              <a:t>It follows an iterative, incremental, architecture-centric, and use-case driven approach</a:t>
            </a:r>
          </a:p>
          <a:p>
            <a:endParaRPr lang="en-US" dirty="0"/>
          </a:p>
        </p:txBody>
      </p:sp>
    </p:spTree>
    <p:extLst>
      <p:ext uri="{BB962C8B-B14F-4D97-AF65-F5344CB8AC3E}">
        <p14:creationId xmlns:p14="http://schemas.microsoft.com/office/powerpoint/2010/main" val="1414141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unified process </a:t>
            </a:r>
          </a:p>
        </p:txBody>
      </p:sp>
      <p:sp>
        <p:nvSpPr>
          <p:cNvPr id="3" name="Content Placeholder 2"/>
          <p:cNvSpPr>
            <a:spLocks noGrp="1"/>
          </p:cNvSpPr>
          <p:nvPr>
            <p:ph idx="1"/>
          </p:nvPr>
        </p:nvSpPr>
        <p:spPr/>
        <p:txBody>
          <a:bodyPr/>
          <a:lstStyle/>
          <a:p>
            <a:r>
              <a:rPr lang="en-US" dirty="0"/>
              <a:t>Inception </a:t>
            </a:r>
            <a:r>
              <a:rPr lang="en-US" dirty="0" smtClean="0"/>
              <a:t>phase</a:t>
            </a:r>
          </a:p>
          <a:p>
            <a:r>
              <a:rPr lang="en-US" dirty="0"/>
              <a:t>Elaboration phase</a:t>
            </a:r>
          </a:p>
          <a:p>
            <a:r>
              <a:rPr lang="en-US" dirty="0"/>
              <a:t>Construction phase</a:t>
            </a:r>
          </a:p>
          <a:p>
            <a:r>
              <a:rPr lang="en-US" dirty="0"/>
              <a:t>Transition phase</a:t>
            </a:r>
          </a:p>
          <a:p>
            <a:r>
              <a:rPr lang="en-US" dirty="0"/>
              <a:t>Production phase</a:t>
            </a:r>
          </a:p>
          <a:p>
            <a:endParaRPr lang="en-US" dirty="0"/>
          </a:p>
        </p:txBody>
      </p:sp>
    </p:spTree>
    <p:extLst>
      <p:ext uri="{BB962C8B-B14F-4D97-AF65-F5344CB8AC3E}">
        <p14:creationId xmlns:p14="http://schemas.microsoft.com/office/powerpoint/2010/main" val="214292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a:t>
            </a:r>
            <a:r>
              <a:rPr lang="en-US" dirty="0" smtClean="0"/>
              <a:t>models</a:t>
            </a:r>
            <a:endParaRPr lang="en-US" dirty="0"/>
          </a:p>
        </p:txBody>
      </p:sp>
      <p:sp>
        <p:nvSpPr>
          <p:cNvPr id="3" name="Content Placeholder 2"/>
          <p:cNvSpPr>
            <a:spLocks noGrp="1"/>
          </p:cNvSpPr>
          <p:nvPr>
            <p:ph idx="1"/>
          </p:nvPr>
        </p:nvSpPr>
        <p:spPr/>
        <p:txBody>
          <a:bodyPr/>
          <a:lstStyle/>
          <a:p>
            <a:r>
              <a:rPr lang="en-US" dirty="0"/>
              <a:t>Prescriptive means the set of process models (framework activities, software engineering actions, tasks, work products, quality assurance and change control mechanisms</a:t>
            </a:r>
            <a:r>
              <a:rPr lang="en-US" dirty="0" smtClean="0"/>
              <a:t>)</a:t>
            </a:r>
          </a:p>
          <a:p>
            <a:r>
              <a:rPr lang="en-US" dirty="0"/>
              <a:t>Each process model also prescribes a process flow (work flow) the manner in which the elements are interrelated to one another </a:t>
            </a:r>
          </a:p>
          <a:p>
            <a:r>
              <a:rPr lang="en-US" dirty="0"/>
              <a:t>Prescriptive process models define a prescribed set of process elements and a predictable process workflow and are sometimes referred to as traditional process models</a:t>
            </a:r>
          </a:p>
          <a:p>
            <a:endParaRPr lang="en-US" dirty="0"/>
          </a:p>
        </p:txBody>
      </p:sp>
    </p:spTree>
    <p:extLst>
      <p:ext uri="{BB962C8B-B14F-4D97-AF65-F5344CB8AC3E}">
        <p14:creationId xmlns:p14="http://schemas.microsoft.com/office/powerpoint/2010/main" val="3059611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4589"/>
            <a:ext cx="10515600" cy="5952374"/>
          </a:xfrm>
        </p:spPr>
        <p:txBody>
          <a:bodyPr>
            <a:normAutofit fontScale="92500" lnSpcReduction="10000"/>
          </a:bodyPr>
          <a:lstStyle/>
          <a:p>
            <a:r>
              <a:rPr lang="en-US" dirty="0"/>
              <a:t>Inception </a:t>
            </a:r>
            <a:r>
              <a:rPr lang="en-US" dirty="0" smtClean="0"/>
              <a:t>phase</a:t>
            </a:r>
          </a:p>
          <a:p>
            <a:endParaRPr lang="en-US" dirty="0"/>
          </a:p>
          <a:p>
            <a:r>
              <a:rPr lang="en-US" dirty="0"/>
              <a:t>This encompasses customer communication and planning activities</a:t>
            </a:r>
          </a:p>
          <a:p>
            <a:r>
              <a:rPr lang="en-US" dirty="0"/>
              <a:t>Business requirements for the software are defined, a rough architecture for the system is proposed and a plan for the iterative and incremental nature of the ensuing project is </a:t>
            </a:r>
            <a:r>
              <a:rPr lang="en-US" dirty="0" smtClean="0"/>
              <a:t>developed</a:t>
            </a:r>
          </a:p>
          <a:p>
            <a:endParaRPr lang="en-US" dirty="0"/>
          </a:p>
          <a:p>
            <a:r>
              <a:rPr lang="en-US" dirty="0"/>
              <a:t>Elaboration </a:t>
            </a:r>
            <a:r>
              <a:rPr lang="en-US" dirty="0" smtClean="0"/>
              <a:t>phase</a:t>
            </a:r>
          </a:p>
          <a:p>
            <a:endParaRPr lang="en-US" dirty="0"/>
          </a:p>
          <a:p>
            <a:r>
              <a:rPr lang="en-US" dirty="0"/>
              <a:t>This encompasses communication and modelling activities of the generic process models </a:t>
            </a:r>
          </a:p>
          <a:p>
            <a:r>
              <a:rPr lang="en-US" dirty="0"/>
              <a:t>It expands the architectural representation to include the use case model, the analysis model, the design model, the implementation model and the deployment model </a:t>
            </a:r>
            <a:endParaRPr lang="en-US" dirty="0" smtClean="0"/>
          </a:p>
          <a:p>
            <a:endParaRPr lang="en-US" dirty="0"/>
          </a:p>
        </p:txBody>
      </p:sp>
    </p:spTree>
    <p:extLst>
      <p:ext uri="{BB962C8B-B14F-4D97-AF65-F5344CB8AC3E}">
        <p14:creationId xmlns:p14="http://schemas.microsoft.com/office/powerpoint/2010/main" val="237033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4588"/>
            <a:ext cx="10515600" cy="6633411"/>
          </a:xfrm>
        </p:spPr>
        <p:txBody>
          <a:bodyPr>
            <a:normAutofit fontScale="92500" lnSpcReduction="20000"/>
          </a:bodyPr>
          <a:lstStyle/>
          <a:p>
            <a:r>
              <a:rPr lang="en-US" dirty="0"/>
              <a:t>Construction phase</a:t>
            </a:r>
          </a:p>
          <a:p>
            <a:endParaRPr lang="en-US" dirty="0"/>
          </a:p>
          <a:p>
            <a:r>
              <a:rPr lang="en-US" dirty="0"/>
              <a:t>Using architectural model as the input, this phase develops or acquires the software components that will make each use case operational for end </a:t>
            </a:r>
            <a:r>
              <a:rPr lang="en-US" dirty="0" smtClean="0"/>
              <a:t>users</a:t>
            </a:r>
          </a:p>
          <a:p>
            <a:endParaRPr lang="en-US" dirty="0"/>
          </a:p>
          <a:p>
            <a:r>
              <a:rPr lang="en-US" dirty="0"/>
              <a:t>Transition </a:t>
            </a:r>
            <a:r>
              <a:rPr lang="en-US" dirty="0" smtClean="0"/>
              <a:t>phase</a:t>
            </a:r>
          </a:p>
          <a:p>
            <a:endParaRPr lang="en-US" dirty="0"/>
          </a:p>
          <a:p>
            <a:r>
              <a:rPr lang="en-US" dirty="0"/>
              <a:t>The software is given to the end users for beta testing and user feedbacks reports both defects and necessary changes </a:t>
            </a:r>
          </a:p>
          <a:p>
            <a:r>
              <a:rPr lang="en-US" dirty="0"/>
              <a:t>The software team creates necessary support information </a:t>
            </a:r>
            <a:r>
              <a:rPr lang="en-US" dirty="0" err="1"/>
              <a:t>eg</a:t>
            </a:r>
            <a:r>
              <a:rPr lang="en-US" dirty="0"/>
              <a:t> user manuals that is required for the </a:t>
            </a:r>
            <a:r>
              <a:rPr lang="en-US" dirty="0" smtClean="0"/>
              <a:t>release</a:t>
            </a:r>
          </a:p>
          <a:p>
            <a:endParaRPr lang="en-US" dirty="0"/>
          </a:p>
          <a:p>
            <a:r>
              <a:rPr lang="en-US" dirty="0"/>
              <a:t>Production phase</a:t>
            </a:r>
          </a:p>
          <a:p>
            <a:r>
              <a:rPr lang="en-US" dirty="0"/>
              <a:t>The ongoing use of software is monitored </a:t>
            </a:r>
          </a:p>
          <a:p>
            <a:r>
              <a:rPr lang="en-US" dirty="0"/>
              <a:t>Support for the operating environment is provided </a:t>
            </a:r>
          </a:p>
          <a:p>
            <a:r>
              <a:rPr lang="en-US" dirty="0"/>
              <a:t>Defect reports and requests for changes are submitted and evaluated</a:t>
            </a:r>
          </a:p>
        </p:txBody>
      </p:sp>
    </p:spTree>
    <p:extLst>
      <p:ext uri="{BB962C8B-B14F-4D97-AF65-F5344CB8AC3E}">
        <p14:creationId xmlns:p14="http://schemas.microsoft.com/office/powerpoint/2010/main" val="2370333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0363" r="11325"/>
          <a:stretch/>
        </p:blipFill>
        <p:spPr bwMode="auto">
          <a:xfrm>
            <a:off x="0" y="144380"/>
            <a:ext cx="11662611" cy="6713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2397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and team process models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Personal software process (PSP</a:t>
            </a:r>
            <a:r>
              <a:rPr lang="en-US" dirty="0" smtClean="0"/>
              <a:t>)</a:t>
            </a:r>
          </a:p>
          <a:p>
            <a:r>
              <a:rPr lang="en-US" dirty="0"/>
              <a:t>team software process</a:t>
            </a:r>
          </a:p>
          <a:p>
            <a:endParaRPr lang="en-US" dirty="0"/>
          </a:p>
        </p:txBody>
      </p:sp>
    </p:spTree>
    <p:extLst>
      <p:ext uri="{BB962C8B-B14F-4D97-AF65-F5344CB8AC3E}">
        <p14:creationId xmlns:p14="http://schemas.microsoft.com/office/powerpoint/2010/main" val="1573968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software process (PSP)</a:t>
            </a:r>
          </a:p>
        </p:txBody>
      </p:sp>
      <p:sp>
        <p:nvSpPr>
          <p:cNvPr id="3" name="Content Placeholder 2"/>
          <p:cNvSpPr>
            <a:spLocks noGrp="1"/>
          </p:cNvSpPr>
          <p:nvPr>
            <p:ph idx="1"/>
          </p:nvPr>
        </p:nvSpPr>
        <p:spPr/>
        <p:txBody>
          <a:bodyPr>
            <a:normAutofit/>
          </a:bodyPr>
          <a:lstStyle/>
          <a:p>
            <a:r>
              <a:rPr lang="en-US" dirty="0"/>
              <a:t>This emphasizes personal measurement of both the work product that is produced and the resultant quality of the work product</a:t>
            </a:r>
          </a:p>
          <a:p>
            <a:r>
              <a:rPr lang="en-US" dirty="0"/>
              <a:t>Five framework activities</a:t>
            </a:r>
          </a:p>
          <a:p>
            <a:pPr lvl="0"/>
            <a:r>
              <a:rPr lang="en-US" dirty="0"/>
              <a:t>planning. This activity isolates requirements and develops both size and resource estimates. Development tasks are identified and project schedule is created </a:t>
            </a:r>
          </a:p>
        </p:txBody>
      </p:sp>
    </p:spTree>
    <p:extLst>
      <p:ext uri="{BB962C8B-B14F-4D97-AF65-F5344CB8AC3E}">
        <p14:creationId xmlns:p14="http://schemas.microsoft.com/office/powerpoint/2010/main" val="2508401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063"/>
            <a:ext cx="10515600" cy="5390900"/>
          </a:xfrm>
        </p:spPr>
        <p:txBody>
          <a:bodyPr>
            <a:normAutofit/>
          </a:bodyPr>
          <a:lstStyle/>
          <a:p>
            <a:pPr lvl="0"/>
            <a:r>
              <a:rPr lang="en-US" dirty="0" smtClean="0"/>
              <a:t>high </a:t>
            </a:r>
            <a:r>
              <a:rPr lang="en-US" dirty="0"/>
              <a:t>level design. External specifications for each component to be constructed are developed and a component design is created as well as the prototypes</a:t>
            </a:r>
          </a:p>
          <a:p>
            <a:pPr lvl="0"/>
            <a:r>
              <a:rPr lang="en-US" dirty="0"/>
              <a:t>high level design review. Formal verifications applied to uncover errors in the design </a:t>
            </a:r>
          </a:p>
          <a:p>
            <a:pPr lvl="0"/>
            <a:r>
              <a:rPr lang="en-US" dirty="0"/>
              <a:t>development. Component level design is refined and reviewed. Code is generated, reviewed, compiled and tested</a:t>
            </a:r>
          </a:p>
          <a:p>
            <a:pPr lvl="0"/>
            <a:r>
              <a:rPr lang="en-US" dirty="0"/>
              <a:t>postmortem. Using the measures and the metrics collected, the effectiveness of the process is determined</a:t>
            </a:r>
          </a:p>
        </p:txBody>
      </p:sp>
    </p:spTree>
    <p:extLst>
      <p:ext uri="{BB962C8B-B14F-4D97-AF65-F5344CB8AC3E}">
        <p14:creationId xmlns:p14="http://schemas.microsoft.com/office/powerpoint/2010/main" val="250840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software process</a:t>
            </a:r>
          </a:p>
        </p:txBody>
      </p:sp>
      <p:sp>
        <p:nvSpPr>
          <p:cNvPr id="3" name="Content Placeholder 2"/>
          <p:cNvSpPr>
            <a:spLocks noGrp="1"/>
          </p:cNvSpPr>
          <p:nvPr>
            <p:ph idx="1"/>
          </p:nvPr>
        </p:nvSpPr>
        <p:spPr/>
        <p:txBody>
          <a:bodyPr>
            <a:normAutofit/>
          </a:bodyPr>
          <a:lstStyle/>
          <a:p>
            <a:r>
              <a:rPr lang="en-US" dirty="0"/>
              <a:t>goal is to build a self-directed project team that organizes itself to produce high quality software</a:t>
            </a:r>
          </a:p>
          <a:p>
            <a:r>
              <a:rPr lang="en-US" dirty="0"/>
              <a:t>objectives</a:t>
            </a:r>
          </a:p>
          <a:p>
            <a:pPr lvl="0"/>
            <a:r>
              <a:rPr lang="en-US" dirty="0"/>
              <a:t>build self-directed team that plan and track their work, establish goals and own their processes and plans</a:t>
            </a:r>
          </a:p>
          <a:p>
            <a:pPr lvl="0"/>
            <a:r>
              <a:rPr lang="en-US" dirty="0"/>
              <a:t>show managers how to coach and manage their teams and how to help them sustain peak performance </a:t>
            </a:r>
          </a:p>
        </p:txBody>
      </p:sp>
    </p:spTree>
    <p:extLst>
      <p:ext uri="{BB962C8B-B14F-4D97-AF65-F5344CB8AC3E}">
        <p14:creationId xmlns:p14="http://schemas.microsoft.com/office/powerpoint/2010/main" val="1495792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853"/>
            <a:ext cx="10515600" cy="5471110"/>
          </a:xfrm>
        </p:spPr>
        <p:txBody>
          <a:bodyPr>
            <a:normAutofit/>
          </a:bodyPr>
          <a:lstStyle/>
          <a:p>
            <a:pPr lvl="0"/>
            <a:r>
              <a:rPr lang="en-US" dirty="0" smtClean="0"/>
              <a:t>accelerate </a:t>
            </a:r>
            <a:r>
              <a:rPr lang="en-US" dirty="0"/>
              <a:t>software processes improvement </a:t>
            </a:r>
          </a:p>
          <a:p>
            <a:pPr lvl="0"/>
            <a:r>
              <a:rPr lang="en-US" dirty="0"/>
              <a:t>provide improvement guidance to high maturity organizations </a:t>
            </a:r>
          </a:p>
          <a:p>
            <a:pPr lvl="0"/>
            <a:r>
              <a:rPr lang="en-US" dirty="0"/>
              <a:t>facilitate university teaching of industrial grade team skills</a:t>
            </a:r>
          </a:p>
          <a:p>
            <a:r>
              <a:rPr lang="en-US" dirty="0"/>
              <a:t>defines the following framework; project launch, high level design, implementation, integration and test, postmortem</a:t>
            </a:r>
          </a:p>
          <a:p>
            <a:endParaRPr lang="en-US" dirty="0"/>
          </a:p>
        </p:txBody>
      </p:sp>
    </p:spTree>
    <p:extLst>
      <p:ext uri="{BB962C8B-B14F-4D97-AF65-F5344CB8AC3E}">
        <p14:creationId xmlns:p14="http://schemas.microsoft.com/office/powerpoint/2010/main" val="149579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technology </a:t>
            </a:r>
          </a:p>
        </p:txBody>
      </p:sp>
      <p:sp>
        <p:nvSpPr>
          <p:cNvPr id="3" name="Content Placeholder 2"/>
          <p:cNvSpPr>
            <a:spLocks noGrp="1"/>
          </p:cNvSpPr>
          <p:nvPr>
            <p:ph idx="1"/>
          </p:nvPr>
        </p:nvSpPr>
        <p:spPr/>
        <p:txBody>
          <a:bodyPr/>
          <a:lstStyle/>
          <a:p>
            <a:r>
              <a:rPr lang="en-US" dirty="0"/>
              <a:t>process technology tools are tools that have been developed to help software organizations analyze their current process, organize work tasks, control and monitor progress and manage technical quality. They allow software organizations to build an automated model of the process framework, tasks sets and umbrella activities thus reducing development time and cost</a:t>
            </a:r>
          </a:p>
        </p:txBody>
      </p:sp>
    </p:spTree>
    <p:extLst>
      <p:ext uri="{BB962C8B-B14F-4D97-AF65-F5344CB8AC3E}">
        <p14:creationId xmlns:p14="http://schemas.microsoft.com/office/powerpoint/2010/main" val="184632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t>
            </a:r>
            <a:r>
              <a:rPr lang="en-US" dirty="0" smtClean="0"/>
              <a:t>of </a:t>
            </a:r>
            <a:r>
              <a:rPr lang="en-US" dirty="0"/>
              <a:t>Prescriptive process </a:t>
            </a:r>
            <a:r>
              <a:rPr lang="en-US" dirty="0" smtClean="0"/>
              <a:t>models</a:t>
            </a:r>
            <a:endParaRPr lang="en-US" dirty="0"/>
          </a:p>
        </p:txBody>
      </p:sp>
      <p:sp>
        <p:nvSpPr>
          <p:cNvPr id="3" name="Content Placeholder 2"/>
          <p:cNvSpPr>
            <a:spLocks noGrp="1"/>
          </p:cNvSpPr>
          <p:nvPr>
            <p:ph idx="1"/>
          </p:nvPr>
        </p:nvSpPr>
        <p:spPr/>
        <p:txBody>
          <a:bodyPr/>
          <a:lstStyle/>
          <a:p>
            <a:pPr lvl="0"/>
            <a:r>
              <a:rPr lang="en-US" dirty="0"/>
              <a:t>Waterfall </a:t>
            </a:r>
            <a:r>
              <a:rPr lang="en-US" dirty="0" smtClean="0"/>
              <a:t>model</a:t>
            </a:r>
          </a:p>
          <a:p>
            <a:r>
              <a:rPr lang="en-US" dirty="0"/>
              <a:t>Incremental process models</a:t>
            </a:r>
          </a:p>
          <a:p>
            <a:r>
              <a:rPr lang="en-US" dirty="0"/>
              <a:t>Evolutionary process models </a:t>
            </a:r>
          </a:p>
          <a:p>
            <a:r>
              <a:rPr lang="en-US" dirty="0"/>
              <a:t>concurrent models</a:t>
            </a:r>
          </a:p>
          <a:p>
            <a:pPr lvl="0"/>
            <a:endParaRPr lang="en-US" dirty="0"/>
          </a:p>
        </p:txBody>
      </p:sp>
    </p:spTree>
    <p:extLst>
      <p:ext uri="{BB962C8B-B14F-4D97-AF65-F5344CB8AC3E}">
        <p14:creationId xmlns:p14="http://schemas.microsoft.com/office/powerpoint/2010/main" val="416708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Waterfall model</a:t>
            </a:r>
          </a:p>
        </p:txBody>
      </p:sp>
      <p:sp>
        <p:nvSpPr>
          <p:cNvPr id="3" name="Content Placeholder 2"/>
          <p:cNvSpPr>
            <a:spLocks noGrp="1"/>
          </p:cNvSpPr>
          <p:nvPr>
            <p:ph idx="1"/>
          </p:nvPr>
        </p:nvSpPr>
        <p:spPr/>
        <p:txBody>
          <a:bodyPr/>
          <a:lstStyle/>
          <a:p>
            <a:r>
              <a:rPr lang="en-US" dirty="0"/>
              <a:t>It is also known as classic life cycle</a:t>
            </a:r>
          </a:p>
          <a:p>
            <a:r>
              <a:rPr lang="en-US" dirty="0"/>
              <a:t>It suggests that a systematic and sequential approach to software development that begins with customer’s specification of requirements and progresses through planning, modeling, construction and deployment. </a:t>
            </a:r>
            <a:endParaRPr lang="en-US" dirty="0" smtClean="0"/>
          </a:p>
          <a:p>
            <a:endParaRPr lang="en-US" dirty="0"/>
          </a:p>
        </p:txBody>
      </p:sp>
    </p:spTree>
    <p:extLst>
      <p:ext uri="{BB962C8B-B14F-4D97-AF65-F5344CB8AC3E}">
        <p14:creationId xmlns:p14="http://schemas.microsoft.com/office/powerpoint/2010/main" val="134549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41685" y="898359"/>
            <a:ext cx="11036968" cy="4251158"/>
          </a:xfrm>
          <a:prstGeom prst="rect">
            <a:avLst/>
          </a:prstGeom>
        </p:spPr>
      </p:pic>
    </p:spTree>
    <p:extLst>
      <p:ext uri="{BB962C8B-B14F-4D97-AF65-F5344CB8AC3E}">
        <p14:creationId xmlns:p14="http://schemas.microsoft.com/office/powerpoint/2010/main" val="77602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137"/>
            <a:ext cx="11097126" cy="5743826"/>
          </a:xfrm>
        </p:spPr>
        <p:txBody>
          <a:bodyPr>
            <a:normAutofit/>
          </a:bodyPr>
          <a:lstStyle/>
          <a:p>
            <a:r>
              <a:rPr lang="en-US" dirty="0"/>
              <a:t>A variation of the representation of the waterfall model is called a </a:t>
            </a:r>
            <a:r>
              <a:rPr lang="en-US" dirty="0" smtClean="0"/>
              <a:t>V-model</a:t>
            </a:r>
          </a:p>
          <a:p>
            <a:endParaRPr lang="en-US" dirty="0"/>
          </a:p>
          <a:p>
            <a:r>
              <a:rPr lang="en-US" dirty="0"/>
              <a:t>It depicts the relationship of quality assurance actions to the actions associated with communication, modelling and construction activities.</a:t>
            </a:r>
          </a:p>
          <a:p>
            <a:r>
              <a:rPr lang="en-US" dirty="0"/>
              <a:t>A software team moves down the left side of the V where basic requirements are refined into progressively more detailed technical representation of the problem and its solution. Once the code had been generated, the team moves up the right side of the V, essentially performing a series of tests (quality assurance actions) that validate each of the models created as the team moves down on the left side of the V.</a:t>
            </a:r>
          </a:p>
          <a:p>
            <a:r>
              <a:rPr lang="en-US" dirty="0"/>
              <a:t>This provides a way of visualizing how verification and validation actions are applied to the earlier engineering work</a:t>
            </a:r>
          </a:p>
          <a:p>
            <a:endParaRPr lang="en-US" dirty="0"/>
          </a:p>
        </p:txBody>
      </p:sp>
    </p:spTree>
    <p:extLst>
      <p:ext uri="{BB962C8B-B14F-4D97-AF65-F5344CB8AC3E}">
        <p14:creationId xmlns:p14="http://schemas.microsoft.com/office/powerpoint/2010/main" val="97666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10653" y="342900"/>
            <a:ext cx="9256293" cy="6172200"/>
          </a:xfrm>
          <a:prstGeom prst="rect">
            <a:avLst/>
          </a:prstGeom>
        </p:spPr>
      </p:pic>
    </p:spTree>
    <p:extLst>
      <p:ext uri="{BB962C8B-B14F-4D97-AF65-F5344CB8AC3E}">
        <p14:creationId xmlns:p14="http://schemas.microsoft.com/office/powerpoint/2010/main" val="341329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t>
            </a:r>
            <a:r>
              <a:rPr lang="en-US" dirty="0" smtClean="0"/>
              <a:t>encountered</a:t>
            </a:r>
            <a:endParaRPr lang="en-US" dirty="0"/>
          </a:p>
        </p:txBody>
      </p:sp>
      <p:sp>
        <p:nvSpPr>
          <p:cNvPr id="3" name="Content Placeholder 2"/>
          <p:cNvSpPr>
            <a:spLocks noGrp="1"/>
          </p:cNvSpPr>
          <p:nvPr>
            <p:ph idx="1"/>
          </p:nvPr>
        </p:nvSpPr>
        <p:spPr/>
        <p:txBody>
          <a:bodyPr/>
          <a:lstStyle/>
          <a:p>
            <a:pPr lvl="0"/>
            <a:r>
              <a:rPr lang="en-US" dirty="0"/>
              <a:t>Real projects rarely follow the sequential flow that the model proposes thus can cause confusion as the project team proceeds</a:t>
            </a:r>
          </a:p>
          <a:p>
            <a:pPr lvl="0"/>
            <a:r>
              <a:rPr lang="en-US" dirty="0"/>
              <a:t>It is often difficult for the customer to state all requirements explicitly</a:t>
            </a:r>
          </a:p>
          <a:p>
            <a:pPr lvl="0"/>
            <a:r>
              <a:rPr lang="en-US" dirty="0"/>
              <a:t>The customer must have patience </a:t>
            </a:r>
          </a:p>
          <a:p>
            <a:pPr lvl="0"/>
            <a:r>
              <a:rPr lang="en-US" dirty="0"/>
              <a:t>Leads to blocking state. Some project team members must wait for the other team members to complete dependent task</a:t>
            </a:r>
          </a:p>
        </p:txBody>
      </p:sp>
    </p:spTree>
    <p:extLst>
      <p:ext uri="{BB962C8B-B14F-4D97-AF65-F5344CB8AC3E}">
        <p14:creationId xmlns:p14="http://schemas.microsoft.com/office/powerpoint/2010/main" val="3868053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1880</Words>
  <Application>Microsoft Office PowerPoint</Application>
  <PresentationFormat>Widescreen</PresentationFormat>
  <Paragraphs>147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PROCESS MODELS</vt:lpstr>
      <vt:lpstr>What is a process model</vt:lpstr>
      <vt:lpstr>Prescriptive process models</vt:lpstr>
      <vt:lpstr>Types of Prescriptive process models</vt:lpstr>
      <vt:lpstr>Waterfall model</vt:lpstr>
      <vt:lpstr>PowerPoint Presentation</vt:lpstr>
      <vt:lpstr>PowerPoint Presentation</vt:lpstr>
      <vt:lpstr>PowerPoint Presentation</vt:lpstr>
      <vt:lpstr>Problems encountered</vt:lpstr>
      <vt:lpstr>Incremental process models</vt:lpstr>
      <vt:lpstr>PowerPoint Presentation</vt:lpstr>
      <vt:lpstr>Evolutionary process models </vt:lpstr>
      <vt:lpstr>Two common evolutionary process models</vt:lpstr>
      <vt:lpstr>Prototyping</vt:lpstr>
      <vt:lpstr>PowerPoint Presentation</vt:lpstr>
      <vt:lpstr>The spiral model</vt:lpstr>
      <vt:lpstr>PowerPoint Presentation</vt:lpstr>
      <vt:lpstr>PowerPoint Presentation</vt:lpstr>
      <vt:lpstr>concurrent models</vt:lpstr>
      <vt:lpstr>PowerPoint Presentation</vt:lpstr>
      <vt:lpstr>specialized process models</vt:lpstr>
      <vt:lpstr>Types of specialized process models</vt:lpstr>
      <vt:lpstr>component based development</vt:lpstr>
      <vt:lpstr>Steps for incorporating component based development</vt:lpstr>
      <vt:lpstr>the formal methods model</vt:lpstr>
      <vt:lpstr>aspect oriented software development</vt:lpstr>
      <vt:lpstr>PowerPoint Presentation</vt:lpstr>
      <vt:lpstr>unified process </vt:lpstr>
      <vt:lpstr>phases of unified process </vt:lpstr>
      <vt:lpstr>PowerPoint Presentation</vt:lpstr>
      <vt:lpstr>PowerPoint Presentation</vt:lpstr>
      <vt:lpstr>PowerPoint Presentation</vt:lpstr>
      <vt:lpstr>Personal and team process models  </vt:lpstr>
      <vt:lpstr>Personal software process (PSP)</vt:lpstr>
      <vt:lpstr>PowerPoint Presentation</vt:lpstr>
      <vt:lpstr>team software process</vt:lpstr>
      <vt:lpstr>PowerPoint Presentation</vt:lpstr>
      <vt:lpstr>process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MODELS</dc:title>
  <dc:creator>user</dc:creator>
  <cp:lastModifiedBy>user</cp:lastModifiedBy>
  <cp:revision>7</cp:revision>
  <dcterms:created xsi:type="dcterms:W3CDTF">2024-10-15T11:44:09Z</dcterms:created>
  <dcterms:modified xsi:type="dcterms:W3CDTF">2024-10-18T07:21:57Z</dcterms:modified>
</cp:coreProperties>
</file>