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8" r:id="rId11"/>
    <p:sldId id="269" r:id="rId12"/>
    <p:sldId id="270" r:id="rId13"/>
    <p:sldId id="271" r:id="rId14"/>
    <p:sldId id="272" r:id="rId15"/>
    <p:sldId id="261" r:id="rId16"/>
    <p:sldId id="273" r:id="rId17"/>
    <p:sldId id="262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6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8" y="1895175"/>
            <a:ext cx="5921895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</a:t>
            </a:r>
            <a:r>
              <a:rPr lang="en-US" dirty="0"/>
              <a:t> </a:t>
            </a:r>
            <a:r>
              <a:rPr dirty="0"/>
              <a:t>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b="1" dirty="0"/>
              <a:t>Nwachi Joshua</a:t>
            </a:r>
            <a:endParaRPr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shows that customers who purchased more recently have generated more revenue, than customer who visited a while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from (50-100 days) also show to generate a moderate amount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who visited more than 200 days ago generate low revenue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FE4D3-6366-4D78-B14D-FBF04E08A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5" y="1599626"/>
            <a:ext cx="4584589" cy="3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764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classified as “Platinum Customer“, Very Loyal”, and “Becoming Loyal” visit frequently, which correlated with increased revenue to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Naturally, there is a positive relationship between frequency and monetary gain for the business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78FA72-7DCE-4A67-828A-28250170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5" y="1599626"/>
            <a:ext cx="4691328" cy="3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10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low frequency of 0-2 correlated with high recency values. </a:t>
            </a:r>
            <a:r>
              <a:rPr lang="en-US" dirty="0" err="1"/>
              <a:t>i.e</a:t>
            </a:r>
            <a:r>
              <a:rPr lang="en-US" dirty="0"/>
              <a:t> More than 250 days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that visited more recently (0-50 days) have higher chance of visiting more frequently (6+).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frequency has a negative relationship with recency values. Such that very recent customers are also frequent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8B9E2-93A8-41ED-885A-0CACE08F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5" y="1630362"/>
            <a:ext cx="4732789" cy="32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861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Definition list with RFM values assigned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89BFAF-FAED-490F-A1D9-07B5E078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44012"/>
              </p:ext>
            </p:extLst>
          </p:nvPr>
        </p:nvGraphicFramePr>
        <p:xfrm>
          <a:off x="1307690" y="1599626"/>
          <a:ext cx="6449961" cy="3411537"/>
        </p:xfrm>
        <a:graphic>
          <a:graphicData uri="http://schemas.openxmlformats.org/drawingml/2006/table">
            <a:tbl>
              <a:tblPr firstRow="1" firstCol="1" bandRow="1"/>
              <a:tblGrid>
                <a:gridCol w="432190">
                  <a:extLst>
                    <a:ext uri="{9D8B030D-6E8A-4147-A177-3AD203B41FA5}">
                      <a16:colId xmlns:a16="http://schemas.microsoft.com/office/drawing/2014/main" val="1513464328"/>
                    </a:ext>
                  </a:extLst>
                </a:gridCol>
                <a:gridCol w="1638639">
                  <a:extLst>
                    <a:ext uri="{9D8B030D-6E8A-4147-A177-3AD203B41FA5}">
                      <a16:colId xmlns:a16="http://schemas.microsoft.com/office/drawing/2014/main" val="1952833205"/>
                    </a:ext>
                  </a:extLst>
                </a:gridCol>
                <a:gridCol w="3491070">
                  <a:extLst>
                    <a:ext uri="{9D8B030D-6E8A-4147-A177-3AD203B41FA5}">
                      <a16:colId xmlns:a16="http://schemas.microsoft.com/office/drawing/2014/main" val="2207334460"/>
                    </a:ext>
                  </a:extLst>
                </a:gridCol>
                <a:gridCol w="888062">
                  <a:extLst>
                    <a:ext uri="{9D8B030D-6E8A-4147-A177-3AD203B41FA5}">
                      <a16:colId xmlns:a16="http://schemas.microsoft.com/office/drawing/2014/main" val="2140079053"/>
                    </a:ext>
                  </a:extLst>
                </a:gridCol>
              </a:tblGrid>
              <a:tr h="273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Title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RFM VALUE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972726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Platinum Customer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recent buy, buys often, most spent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06203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Loyal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recent, buys often, spends large amount of money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433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38471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Becoming Loyal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Relatively recent, bought more than once, spends large amount of money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884394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recently, not very often, average money spent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66047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Potential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recently, never bought before, spent small amount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59985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 bloomer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purchases recently, but RFM value is larger than average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80197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Losing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Purchases was a while ago, below average RFM value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5084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Risk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Purchase was long time ago, frequency is quite high, amount spent is h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igh</a:t>
                      </a: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02196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Almost Lost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Almost Lost Customer Very low recency, low frequency, but high amount spent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662853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Evasive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 recency, Very low frequency, small amount spent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54838"/>
                  </a:ext>
                </a:extLst>
              </a:tr>
              <a:tr h="273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Lost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 RFM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88" marR="58688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2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330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Distributions in Dataset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62400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13F50-5199-49CA-93C6-4D5849AA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6" y="1599626"/>
            <a:ext cx="4481986" cy="327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C78D3F-BC8C-4A4C-98E8-A9C34BB63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13" y="1599627"/>
            <a:ext cx="4485292" cy="32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313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Table of the Top 1000 Customers to Target</a:t>
            </a:r>
            <a:r>
              <a:rPr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E7F674-D07F-4014-9162-DA52A59C6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2866"/>
              </p:ext>
            </p:extLst>
          </p:nvPr>
        </p:nvGraphicFramePr>
        <p:xfrm>
          <a:off x="720494" y="1660209"/>
          <a:ext cx="7534662" cy="3403929"/>
        </p:xfrm>
        <a:graphic>
          <a:graphicData uri="http://schemas.openxmlformats.org/drawingml/2006/table">
            <a:tbl>
              <a:tblPr firstRow="1" firstCol="1" bandRow="1"/>
              <a:tblGrid>
                <a:gridCol w="520020">
                  <a:extLst>
                    <a:ext uri="{9D8B030D-6E8A-4147-A177-3AD203B41FA5}">
                      <a16:colId xmlns:a16="http://schemas.microsoft.com/office/drawing/2014/main" val="2775280228"/>
                    </a:ext>
                  </a:extLst>
                </a:gridCol>
                <a:gridCol w="1513175">
                  <a:extLst>
                    <a:ext uri="{9D8B030D-6E8A-4147-A177-3AD203B41FA5}">
                      <a16:colId xmlns:a16="http://schemas.microsoft.com/office/drawing/2014/main" val="2942731648"/>
                    </a:ext>
                  </a:extLst>
                </a:gridCol>
                <a:gridCol w="3008589">
                  <a:extLst>
                    <a:ext uri="{9D8B030D-6E8A-4147-A177-3AD203B41FA5}">
                      <a16:colId xmlns:a16="http://schemas.microsoft.com/office/drawing/2014/main" val="3787074192"/>
                    </a:ext>
                  </a:extLst>
                </a:gridCol>
                <a:gridCol w="835167">
                  <a:extLst>
                    <a:ext uri="{9D8B030D-6E8A-4147-A177-3AD203B41FA5}">
                      <a16:colId xmlns:a16="http://schemas.microsoft.com/office/drawing/2014/main" val="2258392009"/>
                    </a:ext>
                  </a:extLst>
                </a:gridCol>
                <a:gridCol w="855407">
                  <a:extLst>
                    <a:ext uri="{9D8B030D-6E8A-4147-A177-3AD203B41FA5}">
                      <a16:colId xmlns:a16="http://schemas.microsoft.com/office/drawing/2014/main" val="146899508"/>
                    </a:ext>
                  </a:extLst>
                </a:gridCol>
                <a:gridCol w="802304">
                  <a:extLst>
                    <a:ext uri="{9D8B030D-6E8A-4147-A177-3AD203B41FA5}">
                      <a16:colId xmlns:a16="http://schemas.microsoft.com/office/drawing/2014/main" val="3348882107"/>
                    </a:ext>
                  </a:extLst>
                </a:gridCol>
              </a:tblGrid>
              <a:tr h="336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Title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Customers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Cumulative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Selection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495158"/>
                  </a:ext>
                </a:extLst>
              </a:tr>
              <a:tr h="222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Platinum Customer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recent buy, buys often, most spent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011969"/>
                  </a:ext>
                </a:extLst>
              </a:tr>
              <a:tr h="222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Loyal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recent, buys often, spends large amount of money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05054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Becoming Loyal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Relatively recent, bought more than once, spends large amount of money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274390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Customer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recently, not very often, average money spent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353831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Potential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recently, never bought before, spent small amount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576058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 bloomer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purchases recently, but RM value is larger than average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434959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Losing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Purchases was a while ago, below average FM value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2234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0241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Risk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Purchase was long time ago, frequency is quite high, amount spent is h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igh</a:t>
                      </a: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564329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Almost Lost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Almost Lost Customer Very low recency, low frequency, but high amount spent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2646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08891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Evasive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 recency, Very low frequency, small amount spent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3459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66989"/>
                  </a:ext>
                </a:extLst>
              </a:tr>
              <a:tr h="2915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Lost Customer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 RFM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3494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506" marR="535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6172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and Methodology</a:t>
            </a:r>
            <a:r>
              <a:rPr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A09D1B-A2F5-497D-B76F-771CDF6B2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7627"/>
              </p:ext>
            </p:extLst>
          </p:nvPr>
        </p:nvGraphicFramePr>
        <p:xfrm>
          <a:off x="1141375" y="1660209"/>
          <a:ext cx="6692900" cy="1749744"/>
        </p:xfrm>
        <a:graphic>
          <a:graphicData uri="http://schemas.openxmlformats.org/drawingml/2006/table">
            <a:tbl>
              <a:tblPr firstRow="1" firstCol="1" bandRow="1"/>
              <a:tblGrid>
                <a:gridCol w="464820">
                  <a:extLst>
                    <a:ext uri="{9D8B030D-6E8A-4147-A177-3AD203B41FA5}">
                      <a16:colId xmlns:a16="http://schemas.microsoft.com/office/drawing/2014/main" val="3035984198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273789456"/>
                    </a:ext>
                  </a:extLst>
                </a:gridCol>
                <a:gridCol w="2689225">
                  <a:extLst>
                    <a:ext uri="{9D8B030D-6E8A-4147-A177-3AD203B41FA5}">
                      <a16:colId xmlns:a16="http://schemas.microsoft.com/office/drawing/2014/main" val="3010253940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795914188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145887821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3971466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Cumulative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Selection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2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Platinum Customer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recent buy, buys often, most spent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41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Loyal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recent, buys often, spends large amount of money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04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Becoming Loyal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Relatively recent, bought more than once, spends large amount of money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4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Recent Customer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Bought recently, not very often, average money spent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94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724F02-9A4E-44A1-8172-E8D0DB38F68C}"/>
              </a:ext>
            </a:extLst>
          </p:cNvPr>
          <p:cNvSpPr txBox="1"/>
          <p:nvPr/>
        </p:nvSpPr>
        <p:spPr>
          <a:xfrm>
            <a:off x="414068" y="3543875"/>
            <a:ext cx="543464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top 1000 customers by assigning the conditions discussed in the table above.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1000 customers discovered would have bought recently, they have bought very frequently in the past and tend to spend more than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19683891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4" y="1083299"/>
            <a:ext cx="8818205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4" y="1815499"/>
            <a:ext cx="4134600" cy="314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Sporocket</a:t>
            </a:r>
            <a:r>
              <a:rPr lang="en-US" dirty="0"/>
              <a:t> Central is a company that specializes in high-quality bikes and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marketing team is looking to boost business sales by analyzing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three datasets provided the aim is to analyze and recommend 1000 customers that </a:t>
            </a:r>
            <a:r>
              <a:rPr lang="en-US" dirty="0" err="1"/>
              <a:t>Sproket</a:t>
            </a:r>
            <a:r>
              <a:rPr lang="en-US" dirty="0"/>
              <a:t> Central should target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82C45-0EC4-4F60-BB2A-E61D4CA39969}"/>
              </a:ext>
            </a:extLst>
          </p:cNvPr>
          <p:cNvSpPr txBox="1"/>
          <p:nvPr/>
        </p:nvSpPr>
        <p:spPr>
          <a:xfrm>
            <a:off x="4876800" y="1953570"/>
            <a:ext cx="4062175" cy="249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Contents of Data Analysis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“New” and “Old” Customer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Bike related Purchases over the last three years by gender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Job industry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Wealth segmentation 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5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Number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and customer classification</a:t>
            </a:r>
            <a:endParaRPr kumimoji="0" lang="en-US" sz="15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“Clean Up”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03334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for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Uniqueness: Records that are duplicated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E574BC6-A1AB-4E62-8537-05E86345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76" y="1791270"/>
            <a:ext cx="4339623" cy="3140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“New” and “Old” Customer Age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05394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for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are aged between 40-49 in both “New” and “Old”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lowest age groups are between 70-89 for “Old” customers. In “New” customers it is 90+.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“New” customer list suggests that age groups 40-69 are most populated.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“Old” customer list suggests 30-59.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8F711-FF87-47B9-AF42-D660B106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33" y="3249359"/>
            <a:ext cx="4134600" cy="1894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2EBE9-420D-45D1-8482-3BA496F2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33" y="1336852"/>
            <a:ext cx="4134600" cy="19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045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over 3 years by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05394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the last three years about 50% of bike related purchases were made by females to 48% of purchases made by males. Approximately 2% were made by unknown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Numerically, females purchases 480 more than 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make up majority of bike related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79913-38C5-4CB6-AC72-AB55DB7B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6852"/>
            <a:ext cx="4198624" cy="1760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D040-79EC-4F91-8486-5363E268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99" y="3097161"/>
            <a:ext cx="4190425" cy="19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606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0539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20.3% of “New” Customers are in Financial services and 19.90% are in Manufacturing.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smallest number of customers are in Agriculture and Telecommunications at 2.6% and 2.5%.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pattern in “Old” customer list, at 2.83% and 1.8%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BC8B67-121B-470D-821C-0B7CFA42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825264"/>
            <a:ext cx="4584589" cy="204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743A30-F2DC-4267-A1DD-089A8553E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26" y="2871019"/>
            <a:ext cx="4584588" cy="21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088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20525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70539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all age categories, the largest number of customers are classified as “Mass Customer”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category is the “High Net Worth”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“Affluent Customer” can outperform the “High Net Worth” in the 40-49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091F1-AA46-40F3-B72C-5F0D26EF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26" y="1297525"/>
            <a:ext cx="4599349" cy="1877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60981-A7BC-45B7-9F53-C75A618C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626" y="3185652"/>
            <a:ext cx="4599349" cy="187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506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is used to determine which customers a business should target to increase its revenue and value,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RFM( Recency, Frequency, and Monetary) model shows customers that have displayed high levels of engagement with the business in the three categories mentioned.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8B4868-FAE4-4456-85AD-7359E2F1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36" y="1599626"/>
            <a:ext cx="4973892" cy="3279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1188</Words>
  <Application>Microsoft Office PowerPoint</Application>
  <PresentationFormat>On-screen Show (16:9)</PresentationFormat>
  <Paragraphs>238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Open Sans</vt:lpstr>
      <vt:lpstr>Open Sans ExtraBold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Ethel Mojekwu</dc:creator>
  <cp:lastModifiedBy>Joshua Nwachi</cp:lastModifiedBy>
  <cp:revision>6</cp:revision>
  <dcterms:modified xsi:type="dcterms:W3CDTF">2022-05-23T20:52:08Z</dcterms:modified>
</cp:coreProperties>
</file>