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19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4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8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9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1929C4-A183-412B-BF13-BF34E621E3BA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0FCCE5-7E9B-405D-89E8-C44BBBA9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7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4E05-9FCF-2208-82F0-806AE6C5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59534"/>
          </a:xfrm>
        </p:spPr>
        <p:txBody>
          <a:bodyPr/>
          <a:lstStyle/>
          <a:p>
            <a:r>
              <a:rPr lang="en-US" dirty="0"/>
              <a:t>BCG Task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0317-E003-70F1-8285-2DE4E1A8A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Nwachi Joshua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2BCD6-D2F7-E48D-5CC2-4751F71FFAF0}"/>
              </a:ext>
            </a:extLst>
          </p:cNvPr>
          <p:cNvSpPr txBox="1"/>
          <p:nvPr/>
        </p:nvSpPr>
        <p:spPr>
          <a:xfrm>
            <a:off x="1097280" y="3075057"/>
            <a:ext cx="7191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Understanding Customer Needs</a:t>
            </a:r>
          </a:p>
        </p:txBody>
      </p:sp>
    </p:spTree>
    <p:extLst>
      <p:ext uri="{BB962C8B-B14F-4D97-AF65-F5344CB8AC3E}">
        <p14:creationId xmlns:p14="http://schemas.microsoft.com/office/powerpoint/2010/main" val="347810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DEA3-D306-8493-49C7-E0E439D0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42197"/>
          </a:xfrm>
        </p:spPr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FDC3-CABB-F47D-C3BD-E40811BF9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7654"/>
            <a:ext cx="10058400" cy="434957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Price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Sensitive to price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Price comparison between normal plan and handset leasing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Upgrade Option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Number of customers that would want to upgrade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Frequency of upgrade by customers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Up-front Cost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Sensitive to up-front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Damage and Repair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Frequency of customers damaging phones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Cost of repair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Cost of insurance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Option to buy the phone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Number of customers that prefer to keep the phone.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6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576D-04E2-86A1-913F-6E9795C5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C4D1-9809-8750-9F49-04999DDE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69" y="1845733"/>
            <a:ext cx="11602995" cy="446856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63 % of those below the age of 30 were keen to lease a handset if it meant they could upgrade their phone every 12 months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28% of those above the age of 30 were keen to lease a handset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48% currently upgrade their handset every 24 months, 26% every 36 months or more, 26% every 12 months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71% of those who upgrade every 24 months or more said they would like to upgrade more frequently if it didn't cost more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46% would not pay more than $500 upfront for a new phone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58% usually trade in their phones when they upgrade. 32% keep the old phones. 10% unsure or depends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60% said the upfront cost was the most important factor when deciding what phone to buy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18% said they would change telco provider for a saving of 10% or less, 45% for a saving of 10-20%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92% have never bought insurance for their handsets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 38% of people have had to replace their handsets before their contract was completed due to damage</a:t>
            </a:r>
          </a:p>
        </p:txBody>
      </p:sp>
    </p:spTree>
    <p:extLst>
      <p:ext uri="{BB962C8B-B14F-4D97-AF65-F5344CB8AC3E}">
        <p14:creationId xmlns:p14="http://schemas.microsoft.com/office/powerpoint/2010/main" val="34834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E8C5-4635-4BBD-1D2D-26902EE9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Target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FBCE-E17E-2E7E-239B-C27AD57CD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Market Segment</a:t>
            </a:r>
          </a:p>
          <a:p>
            <a:pPr marL="0" indent="0">
              <a:buNone/>
            </a:pPr>
            <a:r>
              <a:rPr lang="en-US" dirty="0"/>
              <a:t>Customers under the age of 30 and who upgrade their phones within 24 months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DB1DB-B3E9-9969-2DCB-46EA39182B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1" dirty="0"/>
              <a:t>Marketing Targets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Reduction in up-front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Reduction in upgrade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of insurance covers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Reduction in phone repair cost.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5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C159-D979-9FEF-F1EB-6D418C55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 Changes &amp;Product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43D9-0487-4781-13A1-ACF381C118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b="1" dirty="0"/>
              <a:t>Offering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Reduction in upgrade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Reduction in up-front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 to keep phone if retail price has been covered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Trade-in/return device made optional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EFFC2-E96D-757A-C4A1-D7526A029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1" dirty="0"/>
              <a:t>Product Name</a:t>
            </a:r>
          </a:p>
          <a:p>
            <a:r>
              <a:rPr lang="en-US" dirty="0"/>
              <a:t>“Thrift” plan</a:t>
            </a:r>
          </a:p>
        </p:txBody>
      </p:sp>
    </p:spTree>
    <p:extLst>
      <p:ext uri="{BB962C8B-B14F-4D97-AF65-F5344CB8AC3E}">
        <p14:creationId xmlns:p14="http://schemas.microsoft.com/office/powerpoint/2010/main" val="147703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F4A4-4D44-7869-FB82-62A769A1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53B17C-0957-776A-C4D0-D609B4BEA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191388"/>
              </p:ext>
            </p:extLst>
          </p:nvPr>
        </p:nvGraphicFramePr>
        <p:xfrm>
          <a:off x="1569308" y="2050900"/>
          <a:ext cx="8958646" cy="3682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5">
                  <a:extLst>
                    <a:ext uri="{9D8B030D-6E8A-4147-A177-3AD203B41FA5}">
                      <a16:colId xmlns:a16="http://schemas.microsoft.com/office/drawing/2014/main" val="36132148"/>
                    </a:ext>
                  </a:extLst>
                </a:gridCol>
                <a:gridCol w="1009425">
                  <a:extLst>
                    <a:ext uri="{9D8B030D-6E8A-4147-A177-3AD203B41FA5}">
                      <a16:colId xmlns:a16="http://schemas.microsoft.com/office/drawing/2014/main" val="3820426304"/>
                    </a:ext>
                  </a:extLst>
                </a:gridCol>
                <a:gridCol w="1009425">
                  <a:extLst>
                    <a:ext uri="{9D8B030D-6E8A-4147-A177-3AD203B41FA5}">
                      <a16:colId xmlns:a16="http://schemas.microsoft.com/office/drawing/2014/main" val="2779121814"/>
                    </a:ext>
                  </a:extLst>
                </a:gridCol>
                <a:gridCol w="1009425">
                  <a:extLst>
                    <a:ext uri="{9D8B030D-6E8A-4147-A177-3AD203B41FA5}">
                      <a16:colId xmlns:a16="http://schemas.microsoft.com/office/drawing/2014/main" val="2033625757"/>
                    </a:ext>
                  </a:extLst>
                </a:gridCol>
                <a:gridCol w="1009425">
                  <a:extLst>
                    <a:ext uri="{9D8B030D-6E8A-4147-A177-3AD203B41FA5}">
                      <a16:colId xmlns:a16="http://schemas.microsoft.com/office/drawing/2014/main" val="762391725"/>
                    </a:ext>
                  </a:extLst>
                </a:gridCol>
                <a:gridCol w="1514137">
                  <a:extLst>
                    <a:ext uri="{9D8B030D-6E8A-4147-A177-3AD203B41FA5}">
                      <a16:colId xmlns:a16="http://schemas.microsoft.com/office/drawing/2014/main" val="3305225703"/>
                    </a:ext>
                  </a:extLst>
                </a:gridCol>
                <a:gridCol w="1387959">
                  <a:extLst>
                    <a:ext uri="{9D8B030D-6E8A-4147-A177-3AD203B41FA5}">
                      <a16:colId xmlns:a16="http://schemas.microsoft.com/office/drawing/2014/main" val="790336388"/>
                    </a:ext>
                  </a:extLst>
                </a:gridCol>
                <a:gridCol w="1009425">
                  <a:extLst>
                    <a:ext uri="{9D8B030D-6E8A-4147-A177-3AD203B41FA5}">
                      <a16:colId xmlns:a16="http://schemas.microsoft.com/office/drawing/2014/main" val="1962262076"/>
                    </a:ext>
                  </a:extLst>
                </a:gridCol>
              </a:tblGrid>
              <a:tr h="52609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Yearly Amount Paid by Customer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Current Plan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Thrift Plan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Savings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1293264"/>
                  </a:ext>
                </a:extLst>
              </a:tr>
              <a:tr h="5260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88252094"/>
                  </a:ext>
                </a:extLst>
              </a:tr>
              <a:tr h="5260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12 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$1,540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$1,308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15.06%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92121697"/>
                  </a:ext>
                </a:extLst>
              </a:tr>
              <a:tr h="5260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8524514"/>
                  </a:ext>
                </a:extLst>
              </a:tr>
              <a:tr h="5260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24 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$1,265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12.41%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0437206"/>
                  </a:ext>
                </a:extLst>
              </a:tr>
              <a:tr h="5260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6435805"/>
                  </a:ext>
                </a:extLst>
              </a:tr>
              <a:tr h="5260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36 Months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$1,041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11.25%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5221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490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386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BCG Task 3</vt:lpstr>
      <vt:lpstr>Criteria</vt:lpstr>
      <vt:lpstr>Data Summary</vt:lpstr>
      <vt:lpstr>Defining Target Segment</vt:lpstr>
      <vt:lpstr>Offering Changes &amp;Product Name</vt:lpstr>
      <vt:lpstr>Plans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Task 3</dc:title>
  <dc:creator>Joshua Nwachi</dc:creator>
  <cp:lastModifiedBy>Joshua Nwachi</cp:lastModifiedBy>
  <cp:revision>3</cp:revision>
  <dcterms:created xsi:type="dcterms:W3CDTF">2022-06-26T20:29:23Z</dcterms:created>
  <dcterms:modified xsi:type="dcterms:W3CDTF">2022-07-02T21:23:32Z</dcterms:modified>
</cp:coreProperties>
</file>